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97" r:id="rId5"/>
    <p:sldId id="258" r:id="rId6"/>
    <p:sldId id="266" r:id="rId7"/>
    <p:sldId id="267" r:id="rId8"/>
    <p:sldId id="268" r:id="rId9"/>
    <p:sldId id="269" r:id="rId10"/>
    <p:sldId id="270" r:id="rId11"/>
    <p:sldId id="25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910653-FC36-4F69-8AF5-380F6C341888}" type="datetimeFigureOut">
              <a:rPr lang="en-US" smtClean="0"/>
              <a:t>25-Aug-15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095829-785E-4169-8487-110623F622E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762000"/>
            <a:ext cx="7406640" cy="1447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Viral Diseases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7406640" cy="1752600"/>
          </a:xfrm>
        </p:spPr>
        <p:txBody>
          <a:bodyPr/>
          <a:lstStyle/>
          <a:p>
            <a:pPr algn="ctr"/>
            <a:r>
              <a:rPr lang="en-US" dirty="0" smtClean="0"/>
              <a:t>Prof. Dr.  </a:t>
            </a:r>
            <a:r>
              <a:rPr lang="en-US" dirty="0" err="1" smtClean="0"/>
              <a:t>Ananda</a:t>
            </a:r>
            <a:r>
              <a:rPr lang="en-US" dirty="0" smtClean="0"/>
              <a:t> Kumar </a:t>
            </a:r>
            <a:r>
              <a:rPr lang="en-US" dirty="0" err="1" smtClean="0"/>
              <a:t>Saha</a:t>
            </a:r>
            <a:endParaRPr lang="en-US" dirty="0" smtClean="0"/>
          </a:p>
          <a:p>
            <a:pPr algn="ctr"/>
            <a:r>
              <a:rPr lang="en-US" dirty="0" smtClean="0"/>
              <a:t>Dept. of Zoology</a:t>
            </a:r>
          </a:p>
          <a:p>
            <a:pPr algn="ctr"/>
            <a:r>
              <a:rPr lang="en-US" dirty="0" err="1" smtClean="0"/>
              <a:t>Rajshahi</a:t>
            </a:r>
            <a:r>
              <a:rPr lang="en-US" dirty="0" smtClean="0"/>
              <a:t> University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76200"/>
            <a:ext cx="78028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Adenovirus Infections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5" y="1535698"/>
            <a:ext cx="805641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Adenoviruses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infect the membranes (tissue linings) of the respiratory tract, eyes, intestines, and urinary tract.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upper respiratory tract infection by Adenoviruses is know as Common cold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Structure of Adenovirus</a:t>
            </a:r>
            <a:endParaRPr lang="en-US" sz="5400" dirty="0"/>
          </a:p>
        </p:txBody>
      </p:sp>
      <p:pic>
        <p:nvPicPr>
          <p:cNvPr id="4" name="Picture 3" descr="C:\Users\User\Pictures\697px-Adenovirus.jpg"/>
          <p:cNvPicPr/>
          <p:nvPr/>
        </p:nvPicPr>
        <p:blipFill rotWithShape="1">
          <a:blip r:embed="rId2"/>
          <a:srcRect l="23245" r="24132"/>
          <a:stretch/>
        </p:blipFill>
        <p:spPr bwMode="auto">
          <a:xfrm>
            <a:off x="1371600" y="990600"/>
            <a:ext cx="7467600" cy="57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95600" y="13716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penton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6388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Hexon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1770965"/>
            <a:ext cx="685800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715000" y="4876800"/>
            <a:ext cx="533400" cy="838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77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Symptom of Adenoviral infection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951196"/>
            <a:ext cx="8153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Common cold 	# Sore throat</a:t>
            </a:r>
            <a:endParaRPr lang="en-US" sz="3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Bronchitis. 		# Pneumonia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Diarrhea		# Conjunctivitis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Fever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Bladder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inflammation or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infection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Inflammation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of stomach and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intestines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# Neurologic disease (Viral meningitis)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Prevention and Treatment of Adenoviral infection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951196"/>
            <a:ext cx="81534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Prevention: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Currently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no adenovirus vaccine available to the general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public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Treatment: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specific treatment for people with adenovirus infection.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adenovirus infections are mild and may require only care to help relieve symptoms.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5" y="152400"/>
            <a:ext cx="8208815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Respiratory Syncytial </a:t>
            </a:r>
            <a:br>
              <a:rPr lang="en-US" sz="4800" b="1" dirty="0" smtClean="0"/>
            </a:br>
            <a:r>
              <a:rPr lang="en-US" sz="4800" b="1" dirty="0" smtClean="0"/>
              <a:t>Disease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5" y="1535698"/>
            <a:ext cx="805641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major cause of lower respiratory tract infections and hospital visits during infancy and childhood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Infection take place in the bronchioles and air sacs of lung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Infected cells tend to fuse and form giant cells called Syncytia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Often known as viral pneumonia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>Syncytial Virus</a:t>
            </a:r>
            <a:endParaRPr lang="en-US" sz="5400" dirty="0"/>
          </a:p>
        </p:txBody>
      </p:sp>
      <p:pic>
        <p:nvPicPr>
          <p:cNvPr id="1026" name="Picture 2" descr="http://cdn.vtherm.com/public/246/images/img-rsv-big-246-2619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/>
          <a:stretch/>
        </p:blipFill>
        <p:spPr bwMode="auto">
          <a:xfrm>
            <a:off x="1870364" y="1219200"/>
            <a:ext cx="6740236" cy="54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77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Symptoms of </a:t>
            </a:r>
            <a:r>
              <a:rPr lang="en-US" sz="5400" b="1" dirty="0"/>
              <a:t>Respiratory Syncytial </a:t>
            </a:r>
            <a:r>
              <a:rPr lang="en-US" sz="5400" b="1" dirty="0" smtClean="0"/>
              <a:t>Disease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951196"/>
            <a:ext cx="8153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Cough.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Stuffy or runny nose.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Mild sore throat.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Earache.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Fever.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Treatment of </a:t>
            </a:r>
            <a:r>
              <a:rPr lang="en-US" sz="5400" b="1" dirty="0"/>
              <a:t>Respiratory Syncytial </a:t>
            </a:r>
            <a:r>
              <a:rPr lang="en-US" sz="5400" b="1" dirty="0" smtClean="0"/>
              <a:t>Disease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2141815"/>
            <a:ext cx="800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Use of antiviral Drugs such as Ribavirin</a:t>
            </a:r>
          </a:p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Use of nebulized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hypertonic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saline</a:t>
            </a:r>
          </a:p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Use of Salbutamol if bronchospasm present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5" y="152400"/>
            <a:ext cx="8208815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Rhinovirus Infections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5" y="1535698"/>
            <a:ext cx="805641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/>
              <a:t>Name “Rhinovirus” is originated from </a:t>
            </a:r>
            <a:r>
              <a:rPr lang="en-US" sz="3600" dirty="0"/>
              <a:t>the </a:t>
            </a:r>
            <a:r>
              <a:rPr lang="en-US" sz="3600" dirty="0" smtClean="0"/>
              <a:t>Greek word “</a:t>
            </a:r>
            <a:r>
              <a:rPr lang="en-US" sz="3600" i="1" dirty="0" smtClean="0"/>
              <a:t>rhinos” </a:t>
            </a:r>
            <a:r>
              <a:rPr lang="en-US" sz="3600" dirty="0" smtClean="0"/>
              <a:t>meaning “nose”.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/>
              <a:t>The </a:t>
            </a:r>
            <a:r>
              <a:rPr lang="en-US" sz="3600" dirty="0"/>
              <a:t>most common viral infectious agents in humans 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/>
              <a:t>Infect upper-respiratory tract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/>
              <a:t>Predominant </a:t>
            </a:r>
            <a:r>
              <a:rPr lang="en-US" sz="3600" dirty="0"/>
              <a:t>cause of the common cold.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Structure of Rhinovirus</a:t>
            </a:r>
            <a:endParaRPr lang="en-US" sz="5400" dirty="0"/>
          </a:p>
        </p:txBody>
      </p:sp>
      <p:pic>
        <p:nvPicPr>
          <p:cNvPr id="2052" name="Picture 4" descr="http://www.virology.wisc.edu/virusworld/PS10/rhi_rhinovirus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16279"/>
          <a:stretch/>
        </p:blipFill>
        <p:spPr bwMode="auto">
          <a:xfrm>
            <a:off x="2590800" y="1028874"/>
            <a:ext cx="5410199" cy="52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Viral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181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Viral</a:t>
            </a:r>
            <a:r>
              <a:rPr lang="en-US" i="1" dirty="0"/>
              <a:t> </a:t>
            </a:r>
            <a:r>
              <a:rPr lang="en-US" dirty="0" smtClean="0"/>
              <a:t>diseases</a:t>
            </a:r>
            <a:r>
              <a:rPr lang="en-US" i="1" dirty="0" smtClean="0"/>
              <a:t> </a:t>
            </a:r>
            <a:r>
              <a:rPr lang="en-US" dirty="0" smtClean="0"/>
              <a:t>are structural </a:t>
            </a:r>
            <a:r>
              <a:rPr lang="en-US" dirty="0"/>
              <a:t>or </a:t>
            </a:r>
            <a:r>
              <a:rPr lang="en-US" dirty="0" smtClean="0"/>
              <a:t>functional disorder of an organism caused </a:t>
            </a:r>
            <a:r>
              <a:rPr lang="en-US" dirty="0"/>
              <a:t>by </a:t>
            </a:r>
            <a:r>
              <a:rPr lang="en-US" dirty="0" smtClean="0"/>
              <a:t>infection of viruses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Depending </a:t>
            </a:r>
            <a:r>
              <a:rPr lang="en-US" dirty="0"/>
              <a:t>on the virus and the person's state of health, </a:t>
            </a:r>
            <a:r>
              <a:rPr lang="en-US" dirty="0" smtClean="0"/>
              <a:t>viruses </a:t>
            </a:r>
            <a:r>
              <a:rPr lang="en-US" dirty="0"/>
              <a:t>can infect almost any type of body tissue, from the brain to the skin</a:t>
            </a:r>
            <a:r>
              <a:rPr lang="en-US" dirty="0" smtClean="0"/>
              <a:t>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There are many types of </a:t>
            </a:r>
            <a:r>
              <a:rPr lang="en-US" dirty="0" smtClean="0"/>
              <a:t>viral diseases but the </a:t>
            </a:r>
            <a:r>
              <a:rPr lang="en-US" dirty="0"/>
              <a:t>most </a:t>
            </a:r>
            <a:r>
              <a:rPr lang="en-US" dirty="0" smtClean="0"/>
              <a:t>common is </a:t>
            </a:r>
            <a:r>
              <a:rPr lang="en-US" dirty="0"/>
              <a:t>the common </a:t>
            </a:r>
            <a:r>
              <a:rPr lang="en-US" dirty="0" smtClean="0"/>
              <a:t>cold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2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772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Symptoms of </a:t>
            </a:r>
            <a:r>
              <a:rPr lang="en-US" sz="5400" b="1" dirty="0"/>
              <a:t>Rhinovirus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676400" y="1752600"/>
            <a:ext cx="70866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Rhinorrhea,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Sore throat,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Nasal congestion,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Sneezing,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Cough, and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Headache.</a:t>
            </a:r>
          </a:p>
        </p:txBody>
      </p:sp>
    </p:spTree>
    <p:extLst>
      <p:ext uri="{BB962C8B-B14F-4D97-AF65-F5344CB8AC3E}">
        <p14:creationId xmlns:p14="http://schemas.microsoft.com/office/powerpoint/2010/main" val="40488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Treatment of Rhinovirus infection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2141815"/>
            <a:ext cx="80010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Treatment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is generally focused on symptomatic relief and prevention of person-to-person spread and complications. </a:t>
            </a:r>
          </a:p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mainstays of therapy include rest, hydration, antihistamines, and nasal decongestants.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62000"/>
            <a:ext cx="7498080" cy="46021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Dermotropic</a:t>
            </a:r>
            <a:r>
              <a:rPr lang="en-US" sz="7200" b="1" dirty="0">
                <a:solidFill>
                  <a:srgbClr val="002060"/>
                </a:solidFill>
              </a:rPr>
              <a:t> Viral Disease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544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5" y="76200"/>
            <a:ext cx="8208815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Herpes Simplex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5" y="1143000"/>
            <a:ext cx="805641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Collection of viral diseases caused by DNA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virion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One of the most common virus in environment 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Virus passes from one cell to another by intercellular bridges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Virus stay in the nerve cells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untill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something triggers it to multiply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>Herpes Virus</a:t>
            </a:r>
            <a:endParaRPr lang="en-US" sz="5400" dirty="0"/>
          </a:p>
        </p:txBody>
      </p:sp>
      <p:pic>
        <p:nvPicPr>
          <p:cNvPr id="3" name="Picture 2" descr="G:\AK Saha  Class lecture\herpes-virus-structure-271828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b="9071"/>
          <a:stretch/>
        </p:blipFill>
        <p:spPr bwMode="auto">
          <a:xfrm>
            <a:off x="1295400" y="1116280"/>
            <a:ext cx="7467600" cy="56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Symptoms of Herpes Simplex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951196"/>
            <a:ext cx="8153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Tingling, itching, or </a:t>
            </a:r>
            <a:r>
              <a:rPr lang="en-US" sz="3600" b="1" dirty="0" smtClean="0"/>
              <a:t>burning</a:t>
            </a:r>
            <a:endParaRPr lang="en-US" sz="3600" dirty="0" smtClean="0"/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 smtClean="0"/>
              <a:t>Sores</a:t>
            </a:r>
            <a:endParaRPr lang="en-US" sz="3600" dirty="0" smtClean="0"/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Flu-like </a:t>
            </a:r>
            <a:r>
              <a:rPr lang="en-US" sz="3600" b="1" dirty="0" smtClean="0"/>
              <a:t>symptoms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 smtClean="0"/>
              <a:t>Problems urinating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An eye infection (herpes </a:t>
            </a:r>
            <a:r>
              <a:rPr lang="en-US" sz="3600" b="1" dirty="0" smtClean="0"/>
              <a:t>keratitis)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942"/>
            <a:ext cx="8153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Treatment of </a:t>
            </a:r>
            <a:r>
              <a:rPr lang="en-US" sz="5400" b="1" dirty="0"/>
              <a:t>Herpes Simplex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2029629"/>
            <a:ext cx="81534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400" b="1" dirty="0"/>
              <a:t>Use </a:t>
            </a:r>
            <a:r>
              <a:rPr lang="en-US" sz="3400" b="1" dirty="0" smtClean="0"/>
              <a:t>acetaminophen for </a:t>
            </a:r>
            <a:r>
              <a:rPr lang="en-US" sz="3400" b="1" dirty="0"/>
              <a:t>fever and muscle </a:t>
            </a:r>
            <a:r>
              <a:rPr lang="en-US" sz="3400" b="1" dirty="0" smtClean="0"/>
              <a:t>aches</a:t>
            </a:r>
            <a:endParaRPr lang="en-US" sz="3400" b="1" dirty="0"/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400" b="1" dirty="0"/>
              <a:t>Drink plenty of fluids to prevent dehydration</a:t>
            </a:r>
            <a:r>
              <a:rPr lang="en-US" sz="3400" b="1" dirty="0" smtClean="0"/>
              <a:t>.</a:t>
            </a:r>
            <a:endParaRPr lang="en-US" sz="3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400" b="1" dirty="0" smtClean="0"/>
              <a:t>Use antiviral </a:t>
            </a:r>
            <a:r>
              <a:rPr lang="en-US" sz="3400" b="1" dirty="0"/>
              <a:t>cream or </a:t>
            </a:r>
            <a:r>
              <a:rPr lang="en-US" sz="3400" b="1" dirty="0" smtClean="0"/>
              <a:t>ointment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400" b="1" dirty="0" smtClean="0"/>
              <a:t>Use antiviral oral medicines such as Acyclovir, </a:t>
            </a:r>
            <a:r>
              <a:rPr lang="en-US" sz="3400" b="1" dirty="0" err="1" smtClean="0"/>
              <a:t>Famciclovir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Valacyclovir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29113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5" y="76200"/>
            <a:ext cx="8208815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Chickenpox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133356"/>
            <a:ext cx="8001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b="1" dirty="0" smtClean="0"/>
              <a:t>Also known as varicella.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b="1" dirty="0" smtClean="0"/>
              <a:t>A </a:t>
            </a:r>
            <a:r>
              <a:rPr lang="en-US" sz="3400" b="1" dirty="0"/>
              <a:t>common illness that causes an itchy rash and red spots or blisters (pox) all over the body. </a:t>
            </a:r>
            <a:endParaRPr lang="en-US" sz="3400" b="1" dirty="0" smtClean="0"/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b="1" dirty="0" smtClean="0"/>
              <a:t>Most </a:t>
            </a:r>
            <a:r>
              <a:rPr lang="en-US" sz="3400" b="1" dirty="0"/>
              <a:t>common in children</a:t>
            </a:r>
            <a:r>
              <a:rPr lang="en-US" sz="3400" b="1" dirty="0" smtClean="0"/>
              <a:t>.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b="1" dirty="0" smtClean="0"/>
              <a:t>The most communicable of all diseases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b="1" dirty="0" smtClean="0"/>
              <a:t>Infection begins in the respiratory tract</a:t>
            </a:r>
          </a:p>
        </p:txBody>
      </p:sp>
      <p:sp>
        <p:nvSpPr>
          <p:cNvPr id="3" name="AutoShape 2" descr="Two kids in a bath with red spots on their faces and chest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Chickenpox Virus</a:t>
            </a:r>
            <a:endParaRPr lang="en-US" sz="5400" dirty="0"/>
          </a:p>
        </p:txBody>
      </p:sp>
      <p:pic>
        <p:nvPicPr>
          <p:cNvPr id="2050" name="Picture 2" descr="http://www.medindia.net/patients/patientinfo/images/varicella-zoster-vir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7003" r="3953" b="5219"/>
          <a:stretch/>
        </p:blipFill>
        <p:spPr bwMode="auto">
          <a:xfrm>
            <a:off x="1219200" y="2037088"/>
            <a:ext cx="7801788" cy="43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Symptoms of </a:t>
            </a:r>
            <a:r>
              <a:rPr lang="en-US" sz="5400" b="1" dirty="0"/>
              <a:t>Chickenpox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513310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Whole body: </a:t>
            </a:r>
            <a:r>
              <a:rPr lang="en-US" sz="3600" dirty="0"/>
              <a:t>fatigue, fever, loss of appetite, or malaise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Skin: </a:t>
            </a:r>
            <a:r>
              <a:rPr lang="en-US" sz="3600" dirty="0"/>
              <a:t>red rashes, scab, ulcers, or red spots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Also common: </a:t>
            </a:r>
            <a:r>
              <a:rPr lang="en-US" sz="3600" dirty="0"/>
              <a:t>blister, headache, itching, pus, sore throat, or swollen lymph nodes</a:t>
            </a:r>
          </a:p>
        </p:txBody>
      </p:sp>
      <p:pic>
        <p:nvPicPr>
          <p:cNvPr id="3074" name="Picture 2" descr="Two kids in a bath with red spots on their faces and chests.  Close-up showing progression of rash from red spot to blister to scab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7562" r="12562"/>
          <a:stretch/>
        </p:blipFill>
        <p:spPr bwMode="auto">
          <a:xfrm>
            <a:off x="5971309" y="1371600"/>
            <a:ext cx="3172691" cy="51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Viral 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06235"/>
            <a:ext cx="8153400" cy="5410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Depending on the organ or organ system infected by virus: </a:t>
            </a:r>
          </a:p>
          <a:p>
            <a:pPr marL="82296" indent="0">
              <a:buNone/>
            </a:pPr>
            <a:endParaRPr lang="en-US" sz="105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2060"/>
                </a:solidFill>
              </a:rPr>
              <a:t>Pneumotropic</a:t>
            </a:r>
            <a:r>
              <a:rPr lang="en-US" b="1" dirty="0" smtClean="0">
                <a:solidFill>
                  <a:srgbClr val="002060"/>
                </a:solidFill>
              </a:rPr>
              <a:t> Viral </a:t>
            </a:r>
            <a:r>
              <a:rPr lang="en-US" b="1" dirty="0">
                <a:solidFill>
                  <a:srgbClr val="002060"/>
                </a:solidFill>
              </a:rPr>
              <a:t>D</a:t>
            </a:r>
            <a:r>
              <a:rPr lang="en-US" b="1" dirty="0" smtClean="0">
                <a:solidFill>
                  <a:srgbClr val="002060"/>
                </a:solidFill>
              </a:rPr>
              <a:t>isease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Influenza, Common cold, Respiratory 	Syncytial Disease)</a:t>
            </a:r>
          </a:p>
          <a:p>
            <a:pPr marL="82296" indent="0"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2060"/>
                </a:solidFill>
              </a:rPr>
              <a:t>Dermotropic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Viral Disease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dirty="0" smtClean="0"/>
              <a:t> 	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Herpex</a:t>
            </a:r>
            <a:r>
              <a:rPr lang="en-US" dirty="0" smtClean="0"/>
              <a:t> Simplex, Chickenpox, Measles)</a:t>
            </a:r>
          </a:p>
          <a:p>
            <a:pPr marL="82296" indent="0"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2060"/>
                </a:solidFill>
              </a:rPr>
              <a:t>Viscerotropic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Viral Disease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dirty="0"/>
              <a:t> 	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smtClean="0"/>
              <a:t>Yellow Fever, Dengue Fever, Hepatitis)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Treatment of Chickenpox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149489"/>
            <a:ext cx="8153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Following medicine can be used for treatment: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 smtClean="0"/>
              <a:t>Antiviral drug: </a:t>
            </a:r>
            <a:r>
              <a:rPr lang="en-US" sz="3600" dirty="0" err="1"/>
              <a:t>Valacyclovir</a:t>
            </a:r>
            <a:r>
              <a:rPr lang="en-US" sz="3600" dirty="0"/>
              <a:t>, Acyclovir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 smtClean="0"/>
              <a:t>Antihistamine</a:t>
            </a:r>
            <a:r>
              <a:rPr lang="en-US" sz="3600" b="1" dirty="0"/>
              <a:t>: </a:t>
            </a:r>
            <a:r>
              <a:rPr lang="en-US" sz="3600" dirty="0"/>
              <a:t>Diphenhydramine by mouth or to the affected </a:t>
            </a:r>
            <a:r>
              <a:rPr lang="en-US" sz="3600" dirty="0" smtClean="0"/>
              <a:t>area</a:t>
            </a:r>
            <a:endParaRPr lang="en-US" sz="3600" dirty="0"/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/>
              <a:t>Pain reliever: </a:t>
            </a:r>
            <a:r>
              <a:rPr lang="en-US" sz="3600" dirty="0" smtClean="0"/>
              <a:t>Acetaminophen</a:t>
            </a:r>
            <a:endParaRPr lang="en-US" sz="3600" dirty="0"/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 smtClean="0"/>
              <a:t>Soothing </a:t>
            </a:r>
            <a:r>
              <a:rPr lang="en-US" sz="3600" b="1" dirty="0"/>
              <a:t>remedies: </a:t>
            </a:r>
            <a:r>
              <a:rPr lang="en-US" sz="3600" dirty="0"/>
              <a:t>Calamine, Moisturizer, Oatmeal </a:t>
            </a:r>
            <a:r>
              <a:rPr lang="en-US" sz="3600" dirty="0" smtClean="0"/>
              <a:t>bath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58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5" y="76200"/>
            <a:ext cx="8208815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Measles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8001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/>
              <a:t>A</a:t>
            </a:r>
            <a:r>
              <a:rPr lang="en-US" sz="3600" b="1" dirty="0" smtClean="0"/>
              <a:t>lso </a:t>
            </a:r>
            <a:r>
              <a:rPr lang="en-US" sz="3600" b="1" dirty="0"/>
              <a:t>known as </a:t>
            </a:r>
            <a:r>
              <a:rPr lang="en-US" sz="3600" b="1" dirty="0" err="1"/>
              <a:t>morbilli</a:t>
            </a:r>
            <a:r>
              <a:rPr lang="en-US" sz="3600" b="1" dirty="0"/>
              <a:t>, </a:t>
            </a:r>
            <a:r>
              <a:rPr lang="en-US" sz="3600" b="1" dirty="0" err="1"/>
              <a:t>rubeola</a:t>
            </a:r>
            <a:r>
              <a:rPr lang="en-US" sz="3600" b="1" dirty="0"/>
              <a:t>, or red measles, </a:t>
            </a:r>
            <a:endParaRPr lang="en-US" sz="3600" b="1" dirty="0" smtClean="0"/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/>
              <a:t>A</a:t>
            </a:r>
            <a:r>
              <a:rPr lang="en-US" sz="3600" b="1" dirty="0" smtClean="0"/>
              <a:t> </a:t>
            </a:r>
            <a:r>
              <a:rPr lang="en-US" sz="3600" b="1" dirty="0"/>
              <a:t>highly contagious infection caused by the measles virus</a:t>
            </a:r>
            <a:r>
              <a:rPr lang="en-US" sz="3600" b="1" dirty="0" smtClean="0"/>
              <a:t>.</a:t>
            </a:r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 smtClean="0"/>
              <a:t>An </a:t>
            </a:r>
            <a:r>
              <a:rPr lang="en-US" sz="3600" b="1" dirty="0"/>
              <a:t>airborne disease which </a:t>
            </a:r>
            <a:r>
              <a:rPr lang="en-US" sz="3600" b="1" dirty="0" smtClean="0"/>
              <a:t>spreads easily </a:t>
            </a:r>
            <a:r>
              <a:rPr lang="en-US" sz="3600" b="1" dirty="0"/>
              <a:t>through the coughs and sneezes </a:t>
            </a:r>
            <a:endParaRPr lang="en-US" sz="3600" b="1" dirty="0" smtClean="0"/>
          </a:p>
          <a:p>
            <a:pPr marL="571500" indent="-57150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b="1" dirty="0" smtClean="0"/>
              <a:t>May </a:t>
            </a:r>
            <a:r>
              <a:rPr lang="en-US" sz="3600" b="1" dirty="0"/>
              <a:t>be spread through contact with saliva or nasal secretions</a:t>
            </a:r>
            <a:endParaRPr lang="en-US" sz="3400" b="1" dirty="0" smtClean="0"/>
          </a:p>
        </p:txBody>
      </p:sp>
      <p:sp>
        <p:nvSpPr>
          <p:cNvPr id="3" name="AutoShape 2" descr="Two kids in a bath with red spots on their faces and chest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>Measles Virus</a:t>
            </a:r>
            <a:endParaRPr lang="en-US" sz="5400" dirty="0"/>
          </a:p>
        </p:txBody>
      </p:sp>
      <p:pic>
        <p:nvPicPr>
          <p:cNvPr id="5122" name="Picture 2" descr="http://image.slidesharecdn.com/measlesvirusmedicalimagesforpowerpoint-140720233159-phpapp01/95/measles-virus-medical-images-for-power-point-1-638.jpg?cb=14059171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b="5609"/>
          <a:stretch/>
        </p:blipFill>
        <p:spPr bwMode="auto">
          <a:xfrm>
            <a:off x="1371600" y="1828800"/>
            <a:ext cx="749005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Symptoms of Measles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914400"/>
            <a:ext cx="39724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/>
              <a:t>Dry cough</a:t>
            </a:r>
            <a:r>
              <a:rPr lang="en-US" sz="3600" b="1" dirty="0" smtClean="0"/>
              <a:t> 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/>
              <a:t>Fatigue</a:t>
            </a:r>
            <a:r>
              <a:rPr lang="en-US" sz="3600" dirty="0"/>
              <a:t> </a:t>
            </a:r>
            <a:r>
              <a:rPr lang="en-US" sz="3600" dirty="0" smtClean="0"/>
              <a:t>and fever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L</a:t>
            </a:r>
            <a:r>
              <a:rPr lang="en-US" sz="3600" dirty="0" smtClean="0"/>
              <a:t>oss </a:t>
            </a:r>
            <a:r>
              <a:rPr lang="en-US" sz="3600" dirty="0"/>
              <a:t>of appetite, 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/>
              <a:t>Malaise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/>
              <a:t>Runny nose or sneezing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/>
              <a:t>Skin</a:t>
            </a:r>
            <a:r>
              <a:rPr lang="en-US" sz="3600" b="1" dirty="0" smtClean="0"/>
              <a:t> </a:t>
            </a:r>
            <a:r>
              <a:rPr lang="en-US" sz="3600" dirty="0" smtClean="0"/>
              <a:t>rashes </a:t>
            </a:r>
            <a:r>
              <a:rPr lang="en-US" sz="3600" dirty="0"/>
              <a:t>or red </a:t>
            </a:r>
            <a:r>
              <a:rPr lang="en-US" sz="3600" dirty="0" smtClean="0"/>
              <a:t>spots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/>
              <a:t>Swollen </a:t>
            </a:r>
            <a:r>
              <a:rPr lang="en-US" sz="3600" dirty="0"/>
              <a:t>lymph </a:t>
            </a:r>
            <a:r>
              <a:rPr lang="en-US" sz="3600" dirty="0" smtClean="0"/>
              <a:t>nodes</a:t>
            </a:r>
            <a:endParaRPr lang="en-US" sz="3600" dirty="0"/>
          </a:p>
        </p:txBody>
      </p:sp>
      <p:pic>
        <p:nvPicPr>
          <p:cNvPr id="4100" name="Picture 4" descr="Child with a measles rash on her back and arm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3186" r="5212" b="18727"/>
          <a:stretch/>
        </p:blipFill>
        <p:spPr bwMode="auto">
          <a:xfrm>
            <a:off x="4963012" y="1752600"/>
            <a:ext cx="4104787" cy="47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199"/>
            <a:ext cx="8153400" cy="107328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Treatment of </a:t>
            </a:r>
            <a:r>
              <a:rPr lang="en-US" sz="5400" b="1" dirty="0"/>
              <a:t>Measles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507897"/>
            <a:ext cx="81534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/>
              <a:t>Following medicine can be used for prevention and treatment: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 smtClean="0"/>
              <a:t>Vitamin </a:t>
            </a:r>
            <a:r>
              <a:rPr lang="en-US" sz="3600" b="1" dirty="0"/>
              <a:t>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Self-treatment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 smtClean="0"/>
              <a:t>Acetaminophen for </a:t>
            </a:r>
            <a:r>
              <a:rPr lang="en-US" sz="3600" b="1" dirty="0"/>
              <a:t>Pain </a:t>
            </a:r>
            <a:r>
              <a:rPr lang="en-US" sz="3600" b="1" dirty="0" smtClean="0"/>
              <a:t>relieve</a:t>
            </a:r>
            <a:endParaRPr lang="en-US" sz="3600" b="1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 smtClean="0"/>
              <a:t>MMR vaccine for prevention</a:t>
            </a:r>
            <a:endParaRPr lang="en-US" sz="3600" b="1" dirty="0"/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46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5" y="76200"/>
            <a:ext cx="8208815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Mumps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107787"/>
            <a:ext cx="8077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/>
              <a:t>A</a:t>
            </a:r>
            <a:r>
              <a:rPr lang="en-US" sz="3600" dirty="0" smtClean="0"/>
              <a:t>lso </a:t>
            </a:r>
            <a:r>
              <a:rPr lang="en-US" sz="3600" dirty="0"/>
              <a:t>known as </a:t>
            </a:r>
            <a:r>
              <a:rPr lang="en-US" sz="3600" b="1" dirty="0"/>
              <a:t>epidemic </a:t>
            </a:r>
            <a:r>
              <a:rPr lang="en-US" sz="3600" b="1" dirty="0" err="1" smtClean="0"/>
              <a:t>parotitis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/>
              <a:t>Caused </a:t>
            </a:r>
            <a:r>
              <a:rPr lang="en-US" sz="3600" dirty="0"/>
              <a:t>by the mumps </a:t>
            </a:r>
            <a:r>
              <a:rPr lang="en-US" sz="3600" dirty="0" smtClean="0"/>
              <a:t>virus which is RNA helical </a:t>
            </a:r>
            <a:r>
              <a:rPr lang="en-US" sz="3600" dirty="0" err="1" smtClean="0"/>
              <a:t>virion</a:t>
            </a:r>
            <a:r>
              <a:rPr lang="en-US" sz="3600" dirty="0" smtClean="0"/>
              <a:t> of the </a:t>
            </a:r>
            <a:r>
              <a:rPr lang="en-US" sz="3600" dirty="0" err="1" smtClean="0"/>
              <a:t>Paramyxoviridae</a:t>
            </a:r>
            <a:r>
              <a:rPr lang="en-US" sz="3600" dirty="0" smtClean="0"/>
              <a:t> family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/>
              <a:t>H</a:t>
            </a:r>
            <a:r>
              <a:rPr lang="en-US" sz="3600" dirty="0" smtClean="0"/>
              <a:t>ighly </a:t>
            </a:r>
            <a:r>
              <a:rPr lang="en-US" sz="3600" dirty="0"/>
              <a:t>contagious and spreads </a:t>
            </a:r>
            <a:r>
              <a:rPr lang="en-US" sz="3600" dirty="0" smtClean="0"/>
              <a:t>rapidly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/>
              <a:t>The </a:t>
            </a:r>
            <a:r>
              <a:rPr lang="en-US" sz="3600" dirty="0"/>
              <a:t>virus is transmitted by respiratory </a:t>
            </a:r>
            <a:r>
              <a:rPr lang="en-US" sz="3600" dirty="0" smtClean="0"/>
              <a:t>droplets, fomites </a:t>
            </a:r>
            <a:r>
              <a:rPr lang="en-US" sz="3600" dirty="0"/>
              <a:t>or direct contact with an infected person</a:t>
            </a:r>
            <a:endParaRPr lang="en-US" sz="3400" b="1" dirty="0" smtClean="0"/>
          </a:p>
        </p:txBody>
      </p:sp>
      <p:sp>
        <p:nvSpPr>
          <p:cNvPr id="3" name="AutoShape 2" descr="Two kids in a bath with red spots on their faces and chest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Symptoms of Mumps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14400" y="990600"/>
            <a:ext cx="4419600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Some people experience no symptoms. 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Swollen</a:t>
            </a:r>
            <a:r>
              <a:rPr lang="en-US" sz="3600" dirty="0"/>
              <a:t> </a:t>
            </a:r>
            <a:r>
              <a:rPr lang="en-US" sz="3600" dirty="0" smtClean="0"/>
              <a:t>and</a:t>
            </a:r>
            <a:r>
              <a:rPr lang="en-US" sz="3600" dirty="0" smtClean="0"/>
              <a:t> </a:t>
            </a:r>
            <a:r>
              <a:rPr lang="en-US" sz="3600" dirty="0"/>
              <a:t>painful salivary </a:t>
            </a:r>
            <a:r>
              <a:rPr lang="en-US" sz="3600" dirty="0" smtClean="0"/>
              <a:t>glands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Fever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Headache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Fatigue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Loss of appetite</a:t>
            </a:r>
            <a:endParaRPr lang="en-US" sz="3600" dirty="0"/>
          </a:p>
        </p:txBody>
      </p:sp>
      <p:pic>
        <p:nvPicPr>
          <p:cNvPr id="4" name="Picture 3" descr="C:\Users\User\Pictures\mumps-diagram-lg.jpg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257257" y="3393720"/>
            <a:ext cx="3886743" cy="34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Pictures\Mumps-generi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14400"/>
            <a:ext cx="3886200" cy="24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1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199"/>
            <a:ext cx="8153400" cy="91440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Treatment of </a:t>
            </a:r>
            <a:r>
              <a:rPr lang="en-US" sz="5400" b="1" dirty="0" smtClean="0"/>
              <a:t>Mumps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087934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Get </a:t>
            </a:r>
            <a:r>
              <a:rPr lang="en-US" sz="3600" dirty="0"/>
              <a:t>plenty of bed </a:t>
            </a:r>
            <a:r>
              <a:rPr lang="en-US" sz="3600" dirty="0" smtClean="0"/>
              <a:t>rest</a:t>
            </a:r>
            <a:endParaRPr lang="en-US" sz="36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Take painkillers</a:t>
            </a:r>
            <a:endParaRPr lang="en-US" sz="36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Drink </a:t>
            </a:r>
            <a:r>
              <a:rPr lang="en-US" sz="3600" dirty="0"/>
              <a:t>plenty of fluids, but avoid acidic drinks such as fruit </a:t>
            </a:r>
            <a:r>
              <a:rPr lang="en-US" sz="3600" dirty="0" smtClean="0"/>
              <a:t>juice</a:t>
            </a:r>
            <a:endParaRPr lang="en-US" sz="36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Apply </a:t>
            </a:r>
            <a:r>
              <a:rPr lang="en-US" sz="3600" dirty="0"/>
              <a:t>a warm or cool compress to your swollen glands to help reduce any pain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Eat </a:t>
            </a:r>
            <a:r>
              <a:rPr lang="en-US" sz="3600" dirty="0"/>
              <a:t>foods that don't require a lot of </a:t>
            </a:r>
            <a:r>
              <a:rPr lang="en-US" sz="3600" dirty="0" smtClean="0"/>
              <a:t>chewing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79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62000"/>
            <a:ext cx="7498080" cy="46021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Viscerotropic</a:t>
            </a:r>
            <a:r>
              <a:rPr lang="en-US" sz="7200" b="1" dirty="0">
                <a:solidFill>
                  <a:srgbClr val="002060"/>
                </a:solidFill>
              </a:rPr>
              <a:t> Viral Disease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544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Yellow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A</a:t>
            </a:r>
            <a:r>
              <a:rPr lang="en-US" sz="3600" dirty="0" smtClean="0"/>
              <a:t>n </a:t>
            </a:r>
            <a:r>
              <a:rPr lang="en-US" sz="3600" dirty="0"/>
              <a:t>acute viral </a:t>
            </a:r>
            <a:r>
              <a:rPr lang="en-US" sz="3600" dirty="0" err="1"/>
              <a:t>haemorrhagic</a:t>
            </a:r>
            <a:r>
              <a:rPr lang="en-US" sz="3600" dirty="0"/>
              <a:t> </a:t>
            </a:r>
            <a:r>
              <a:rPr lang="en-US" sz="3600" dirty="0" smtClean="0"/>
              <a:t>disease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Caused by one of the smallest virus known as </a:t>
            </a:r>
            <a:r>
              <a:rPr lang="en-US" sz="3600" dirty="0" err="1" smtClean="0"/>
              <a:t>arbovirus</a:t>
            </a:r>
            <a:r>
              <a:rPr lang="en-US" sz="3600" dirty="0"/>
              <a:t> </a:t>
            </a:r>
            <a:r>
              <a:rPr lang="en-US" sz="3600" dirty="0" smtClean="0"/>
              <a:t>(Arthropod-borne)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Transmitted </a:t>
            </a:r>
            <a:r>
              <a:rPr lang="en-US" sz="3600" dirty="0"/>
              <a:t>by infected </a:t>
            </a:r>
            <a:r>
              <a:rPr lang="en-US" sz="3600" dirty="0" smtClean="0"/>
              <a:t>mosquitoes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The </a:t>
            </a:r>
            <a:r>
              <a:rPr lang="en-US" sz="3600" dirty="0"/>
              <a:t>"yellow" in the name refers to the </a:t>
            </a:r>
            <a:r>
              <a:rPr lang="en-US" sz="3600" dirty="0" smtClean="0"/>
              <a:t>jaundice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Up </a:t>
            </a:r>
            <a:r>
              <a:rPr lang="en-US" sz="3600" dirty="0"/>
              <a:t>to 50% of severely affected persons without treatment will </a:t>
            </a:r>
            <a:r>
              <a:rPr lang="en-US" sz="3600" dirty="0" smtClean="0"/>
              <a:t>die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763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762000"/>
            <a:ext cx="7498080" cy="46021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</a:rPr>
              <a:t>Pneumotropic</a:t>
            </a:r>
            <a:r>
              <a:rPr lang="en-US" sz="7200" b="1" dirty="0">
                <a:solidFill>
                  <a:srgbClr val="002060"/>
                </a:solidFill>
              </a:rPr>
              <a:t> Viral Disease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0472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Yellow Fever</a:t>
            </a:r>
            <a:r>
              <a:rPr lang="en-US" sz="5400" b="1" dirty="0" smtClean="0"/>
              <a:t> </a:t>
            </a:r>
            <a:r>
              <a:rPr lang="en-US" sz="5400" b="1" dirty="0" smtClean="0"/>
              <a:t>Virus</a:t>
            </a:r>
            <a:endParaRPr lang="en-US" sz="5400" dirty="0"/>
          </a:p>
        </p:txBody>
      </p:sp>
      <p:pic>
        <p:nvPicPr>
          <p:cNvPr id="1026" name="Picture 2" descr="http://www.thenextgenscientist.com/wp-content/uploads/2014/05/Yellow-fever-virus-schemati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20" y="1707542"/>
            <a:ext cx="6794880" cy="515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Symptoms of </a:t>
            </a:r>
            <a:r>
              <a:rPr lang="en-US" sz="5400" b="1" dirty="0" smtClean="0"/>
              <a:t> Yellow Fever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063311"/>
            <a:ext cx="8305800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Stage </a:t>
            </a:r>
            <a:r>
              <a:rPr lang="en-US" sz="3600" b="1" dirty="0" smtClean="0"/>
              <a:t>1 </a:t>
            </a:r>
            <a:r>
              <a:rPr lang="en-US" sz="3600" b="1" dirty="0"/>
              <a:t>(infection): </a:t>
            </a:r>
            <a:r>
              <a:rPr lang="en-US" sz="3600" dirty="0"/>
              <a:t>Headache, muscle &amp;</a:t>
            </a:r>
            <a:r>
              <a:rPr lang="en-US" sz="3600" dirty="0" smtClean="0"/>
              <a:t> </a:t>
            </a:r>
            <a:r>
              <a:rPr lang="en-US" sz="3600" dirty="0"/>
              <a:t>joint aches, fever, flushing, loss of appetite, vomiting, and jaundice are common</a:t>
            </a:r>
            <a:r>
              <a:rPr lang="en-US" sz="3600" dirty="0" smtClean="0"/>
              <a:t>.</a:t>
            </a:r>
            <a:endParaRPr lang="en-US" sz="36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Stage 2 (remission):</a:t>
            </a:r>
            <a:r>
              <a:rPr lang="en-US" sz="3600" dirty="0"/>
              <a:t> Fever and other symptoms go away</a:t>
            </a:r>
            <a:r>
              <a:rPr lang="en-US" sz="3600" dirty="0" smtClean="0"/>
              <a:t>.</a:t>
            </a:r>
            <a:endParaRPr lang="en-US" sz="36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Stage 3 (intoxication): </a:t>
            </a:r>
            <a:r>
              <a:rPr lang="en-US" sz="3600" dirty="0"/>
              <a:t>Problems with many organs may occur, including the heart, liver, and kidney.</a:t>
            </a:r>
          </a:p>
        </p:txBody>
      </p:sp>
    </p:spTree>
    <p:extLst>
      <p:ext uri="{BB962C8B-B14F-4D97-AF65-F5344CB8AC3E}">
        <p14:creationId xmlns:p14="http://schemas.microsoft.com/office/powerpoint/2010/main" val="18863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Treatment of </a:t>
            </a:r>
            <a:r>
              <a:rPr lang="en-US" sz="5400" b="1" dirty="0" smtClean="0"/>
              <a:t> </a:t>
            </a:r>
            <a:r>
              <a:rPr lang="en-US" sz="5400" b="1" dirty="0" smtClean="0"/>
              <a:t>Yellow Fever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149489"/>
            <a:ext cx="81534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Because there is no cure for the viral infection itself, medical treatment of </a:t>
            </a:r>
            <a:r>
              <a:rPr lang="en-US" sz="3600" dirty="0" smtClean="0"/>
              <a:t>yellow </a:t>
            </a:r>
            <a:r>
              <a:rPr lang="en-US" sz="3600" dirty="0"/>
              <a:t>fever focuses on easing </a:t>
            </a:r>
            <a:r>
              <a:rPr lang="en-US" sz="3600" dirty="0" smtClean="0"/>
              <a:t>symptoms: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Get </a:t>
            </a:r>
            <a:r>
              <a:rPr lang="en-US" sz="3600" dirty="0"/>
              <a:t>plenty of bed rest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Take </a:t>
            </a:r>
            <a:r>
              <a:rPr lang="en-US" sz="3600" dirty="0" smtClean="0"/>
              <a:t>painkillers, but avoid aspirin </a:t>
            </a:r>
            <a:r>
              <a:rPr lang="en-US" sz="3600" dirty="0"/>
              <a:t>other </a:t>
            </a:r>
            <a:r>
              <a:rPr lang="en-US" sz="3600" dirty="0" err="1"/>
              <a:t>nonsteroidal</a:t>
            </a:r>
            <a:r>
              <a:rPr lang="en-US" sz="3600" dirty="0"/>
              <a:t> anti-inflammatory drugs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Drink plenty of fluids, but avoid acidic drinks such as fruit juice 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Can be prevented by vaccination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9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Dengue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382000" cy="5638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500" dirty="0" smtClean="0"/>
              <a:t>Also </a:t>
            </a:r>
            <a:r>
              <a:rPr lang="en-US" sz="3500" dirty="0"/>
              <a:t>known as </a:t>
            </a:r>
            <a:r>
              <a:rPr lang="en-US" sz="3500" b="1" dirty="0" err="1"/>
              <a:t>breakbone</a:t>
            </a:r>
            <a:r>
              <a:rPr lang="en-US" sz="3500" b="1" dirty="0"/>
              <a:t> </a:t>
            </a:r>
            <a:r>
              <a:rPr lang="en-US" sz="3500" b="1" dirty="0" smtClean="0"/>
              <a:t>fever</a:t>
            </a:r>
            <a:endParaRPr lang="en-US" sz="3500" dirty="0" smtClean="0"/>
          </a:p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500" dirty="0"/>
              <a:t>A</a:t>
            </a:r>
            <a:r>
              <a:rPr lang="en-US" sz="3500" dirty="0" smtClean="0"/>
              <a:t> </a:t>
            </a:r>
            <a:r>
              <a:rPr lang="en-US" sz="3500" dirty="0"/>
              <a:t>mosquito-borne tropical </a:t>
            </a:r>
            <a:r>
              <a:rPr lang="en-US" sz="3500" dirty="0" smtClean="0"/>
              <a:t>disease</a:t>
            </a:r>
          </a:p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500" dirty="0"/>
              <a:t>C</a:t>
            </a:r>
            <a:r>
              <a:rPr lang="en-US" sz="3500" dirty="0" smtClean="0"/>
              <a:t>aused </a:t>
            </a:r>
            <a:r>
              <a:rPr lang="en-US" sz="3500" dirty="0"/>
              <a:t>by the dengue </a:t>
            </a:r>
            <a:r>
              <a:rPr lang="en-US" sz="3500" dirty="0" smtClean="0"/>
              <a:t>virus (RNA icosahedral </a:t>
            </a:r>
            <a:r>
              <a:rPr lang="en-US" sz="3500" dirty="0" err="1" smtClean="0"/>
              <a:t>virion</a:t>
            </a:r>
            <a:r>
              <a:rPr lang="en-US" sz="3500" dirty="0" smtClean="0"/>
              <a:t>)</a:t>
            </a:r>
          </a:p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500" dirty="0" smtClean="0"/>
              <a:t>Transmitted </a:t>
            </a:r>
            <a:r>
              <a:rPr lang="en-US" sz="3500" dirty="0"/>
              <a:t>by several species of mosquito within the </a:t>
            </a:r>
            <a:r>
              <a:rPr lang="en-US" sz="3500" dirty="0" smtClean="0"/>
              <a:t>genus </a:t>
            </a:r>
            <a:r>
              <a:rPr lang="en-US" sz="3500" i="1" dirty="0" err="1" smtClean="0"/>
              <a:t>Aedes</a:t>
            </a:r>
            <a:r>
              <a:rPr lang="en-US" sz="3500" dirty="0" smtClean="0"/>
              <a:t>, principally </a:t>
            </a:r>
            <a:r>
              <a:rPr lang="en-US" sz="3500" i="1" dirty="0"/>
              <a:t>A. </a:t>
            </a:r>
            <a:r>
              <a:rPr lang="en-US" sz="3500" i="1" dirty="0" err="1" smtClean="0"/>
              <a:t>aegypti</a:t>
            </a:r>
            <a:endParaRPr lang="en-US" sz="3500" dirty="0" smtClean="0"/>
          </a:p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500" dirty="0" smtClean="0"/>
              <a:t>Disease </a:t>
            </a:r>
            <a:r>
              <a:rPr lang="en-US" sz="3500" dirty="0"/>
              <a:t>develops into the life-threatening </a:t>
            </a:r>
            <a:r>
              <a:rPr lang="en-US" sz="3500" b="1" dirty="0"/>
              <a:t>dengue hemorrhagic fever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9597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>Dengue </a:t>
            </a:r>
            <a:r>
              <a:rPr lang="en-US" sz="5400" b="1" dirty="0" smtClean="0"/>
              <a:t>Virus</a:t>
            </a:r>
            <a:endParaRPr lang="en-US" sz="5400" dirty="0"/>
          </a:p>
        </p:txBody>
      </p:sp>
      <p:pic>
        <p:nvPicPr>
          <p:cNvPr id="2050" name="Picture 2" descr="http://images-mediawiki-sites.thefullwiki.org/05/1/2/3/091692524033015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16" y="1449704"/>
            <a:ext cx="7165584" cy="51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Symptoms of Dengue Fever</a:t>
            </a:r>
            <a:endParaRPr lang="en-US" sz="4800" dirty="0"/>
          </a:p>
        </p:txBody>
      </p:sp>
      <p:pic>
        <p:nvPicPr>
          <p:cNvPr id="3074" name="Picture 2" descr="https://upload.wikimedia.org/wikipedia/commons/thumb/f/ff/Dengue_fever_symptoms.svg/2000px-Dengue_fever_symptoms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/>
          <a:stretch/>
        </p:blipFill>
        <p:spPr bwMode="auto">
          <a:xfrm>
            <a:off x="1295400" y="1080655"/>
            <a:ext cx="7848599" cy="5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Treatment of </a:t>
            </a:r>
            <a:r>
              <a:rPr lang="en-US" sz="4800" b="1" dirty="0" smtClean="0"/>
              <a:t> </a:t>
            </a:r>
            <a:r>
              <a:rPr lang="en-US" sz="4800" b="1" dirty="0" smtClean="0"/>
              <a:t>Dengue Fever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990600" y="1149489"/>
            <a:ext cx="81534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There is no specific medicine to treat dengue infection, medical treatment of </a:t>
            </a:r>
            <a:r>
              <a:rPr lang="en-US" sz="3600" dirty="0" smtClean="0"/>
              <a:t>Dengue </a:t>
            </a:r>
            <a:r>
              <a:rPr lang="en-US" sz="3600" dirty="0"/>
              <a:t>fever focuses on easing </a:t>
            </a:r>
            <a:r>
              <a:rPr lang="en-US" sz="3600" dirty="0" smtClean="0"/>
              <a:t>symptoms: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Get </a:t>
            </a:r>
            <a:r>
              <a:rPr lang="en-US" sz="3600" dirty="0"/>
              <a:t>plenty of bed rest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Take </a:t>
            </a:r>
            <a:r>
              <a:rPr lang="en-US" sz="3600" dirty="0" smtClean="0"/>
              <a:t>painkillers, but avoid aspirin </a:t>
            </a:r>
            <a:r>
              <a:rPr lang="en-US" sz="3600" dirty="0"/>
              <a:t>other </a:t>
            </a:r>
            <a:r>
              <a:rPr lang="en-US" sz="3600" dirty="0" err="1"/>
              <a:t>nonsteroidal</a:t>
            </a:r>
            <a:r>
              <a:rPr lang="en-US" sz="3600" dirty="0"/>
              <a:t> anti-inflammatory drugs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Drink plenty of fluids, but avoid acidic drinks such as fruit juice 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Be </a:t>
            </a:r>
            <a:r>
              <a:rPr lang="en-US" sz="3600" dirty="0" smtClean="0"/>
              <a:t>admitted to </a:t>
            </a:r>
            <a:r>
              <a:rPr lang="en-US" sz="3600" dirty="0"/>
              <a:t>a hospital immediately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6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Hepatitis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229600" cy="5638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A </a:t>
            </a:r>
            <a:r>
              <a:rPr lang="en-US" sz="3600" dirty="0"/>
              <a:t>viral liver disease </a:t>
            </a:r>
            <a:r>
              <a:rPr lang="en-US" sz="3600" dirty="0" smtClean="0"/>
              <a:t>caused by a small </a:t>
            </a:r>
            <a:r>
              <a:rPr lang="en-US" sz="3600" dirty="0" err="1" smtClean="0"/>
              <a:t>virion</a:t>
            </a:r>
            <a:r>
              <a:rPr lang="en-US" sz="3600" dirty="0" smtClean="0"/>
              <a:t> referred as </a:t>
            </a:r>
            <a:r>
              <a:rPr lang="en-US" sz="3600" i="1" dirty="0" smtClean="0"/>
              <a:t>hepatitis-RNA-virus</a:t>
            </a:r>
            <a:r>
              <a:rPr lang="en-US" sz="3600" dirty="0" smtClean="0"/>
              <a:t>.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Transmitted </a:t>
            </a:r>
            <a:r>
              <a:rPr lang="en-US" sz="3600" dirty="0"/>
              <a:t>through ingestion of contaminated food and water or through direct contact with an infectious person.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Almost everyone recovers fully from hepatitis A, but very small proportions die from fulminant hepatitis.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Infection </a:t>
            </a:r>
            <a:r>
              <a:rPr lang="en-US" sz="3600" dirty="0"/>
              <a:t>risk is associated with a lack of safe water and poor </a:t>
            </a:r>
            <a:r>
              <a:rPr lang="en-US" sz="3600" dirty="0" smtClean="0"/>
              <a:t>sanitation</a:t>
            </a:r>
            <a:endParaRPr lang="en-US" sz="3600" dirty="0"/>
          </a:p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5747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Hepatitis A </a:t>
            </a:r>
            <a:r>
              <a:rPr lang="en-US" sz="5400" b="1" dirty="0" smtClean="0"/>
              <a:t>Virus</a:t>
            </a:r>
            <a:endParaRPr lang="en-US" sz="5400" dirty="0"/>
          </a:p>
        </p:txBody>
      </p:sp>
      <p:pic>
        <p:nvPicPr>
          <p:cNvPr id="4" name="Picture 3" descr="C:\Users\User\Pictures\hepatitis-virus-structure-hav-inflammation-liver-can-be-caused-group-viruses-43481051.jpg"/>
          <p:cNvPicPr/>
          <p:nvPr/>
        </p:nvPicPr>
        <p:blipFill>
          <a:blip r:embed="rId2"/>
          <a:srcRect t="22388"/>
          <a:stretch>
            <a:fillRect/>
          </a:stretch>
        </p:blipFill>
        <p:spPr bwMode="auto">
          <a:xfrm>
            <a:off x="1982803" y="2133600"/>
            <a:ext cx="662779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8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Symptoms of Hepatitis A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371600" y="990600"/>
            <a:ext cx="7543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Fatigue.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Nausea and vomiting.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Abdominal pain or discomfort, especially in the area of your liver </a:t>
            </a:r>
            <a:r>
              <a:rPr lang="en-US" sz="3600" dirty="0" smtClean="0"/>
              <a:t>    on </a:t>
            </a:r>
            <a:r>
              <a:rPr lang="en-US" sz="3600" dirty="0"/>
              <a:t>your right side beneath your lower ribs.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Clay-colored bowel movements.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Loss of appetite.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Low-grade fever.</a:t>
            </a:r>
          </a:p>
        </p:txBody>
      </p:sp>
    </p:spTree>
    <p:extLst>
      <p:ext uri="{BB962C8B-B14F-4D97-AF65-F5344CB8AC3E}">
        <p14:creationId xmlns:p14="http://schemas.microsoft.com/office/powerpoint/2010/main" val="26510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Influenza or Flu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7772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An acute, contagious disease of the upper respiratory tract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Transmitted by droplets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Caused by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virion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belonging to the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Orthomyxoviridae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family of virus 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Three types: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Influenzavirus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Influenzavirus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Influenzavirus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/>
              <a:t>Treatment of </a:t>
            </a:r>
            <a:r>
              <a:rPr lang="en-US" sz="5200" b="1" dirty="0" smtClean="0"/>
              <a:t> </a:t>
            </a:r>
            <a:r>
              <a:rPr lang="en-US" sz="5200" b="1" dirty="0" smtClean="0"/>
              <a:t>Hepatitis A</a:t>
            </a:r>
            <a:endParaRPr lang="en-US" sz="5200" dirty="0"/>
          </a:p>
        </p:txBody>
      </p:sp>
      <p:sp>
        <p:nvSpPr>
          <p:cNvPr id="3" name="Rectangle 2"/>
          <p:cNvSpPr/>
          <p:nvPr/>
        </p:nvSpPr>
        <p:spPr>
          <a:xfrm>
            <a:off x="1143000" y="914400"/>
            <a:ext cx="8001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/>
              <a:t>There is no specific treatment for hepatitis A. 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Recovery </a:t>
            </a:r>
            <a:r>
              <a:rPr lang="en-US" sz="3600" dirty="0"/>
              <a:t>from symptoms following infection may be slow and may take several weeks or months. </a:t>
            </a:r>
            <a:endParaRPr lang="en-US" sz="36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/>
              <a:t>Therapy </a:t>
            </a:r>
            <a:r>
              <a:rPr lang="en-US" sz="3600" dirty="0"/>
              <a:t>is aimed at maintaining comfort and adequate nutritional balance, including replacement of fluids that are lost from vomiting and </a:t>
            </a:r>
            <a:r>
              <a:rPr lang="en-US" sz="3600" dirty="0" smtClean="0"/>
              <a:t>diarrhea.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24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Hepatitis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229600" cy="5638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400" dirty="0" smtClean="0"/>
              <a:t>A </a:t>
            </a:r>
            <a:r>
              <a:rPr lang="en-US" sz="3400" dirty="0"/>
              <a:t>viral infection </a:t>
            </a:r>
            <a:r>
              <a:rPr lang="en-US" sz="3400" dirty="0" smtClean="0"/>
              <a:t>caused by a DNA virus known as </a:t>
            </a:r>
            <a:r>
              <a:rPr lang="en-US" sz="3400" i="1" dirty="0" smtClean="0"/>
              <a:t>hepatitis-DNA-virus</a:t>
            </a:r>
            <a:r>
              <a:rPr lang="en-US" sz="3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/>
              <a:t>I</a:t>
            </a:r>
            <a:r>
              <a:rPr lang="en-US" sz="3400" dirty="0" smtClean="0"/>
              <a:t>nfect </a:t>
            </a:r>
            <a:r>
              <a:rPr lang="en-US" sz="3400" dirty="0"/>
              <a:t>the liver and can cause both acute and chronic disease.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/>
              <a:t>The virus is transmitted through contact with the blood or other body fluids of an infected person.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/>
              <a:t>Hepatitis </a:t>
            </a:r>
            <a:r>
              <a:rPr lang="en-US" sz="3400" dirty="0"/>
              <a:t>B is an important occupational hazard for health workers.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/>
              <a:t>However, it can be prevented by currently available safe and effective vaccine.</a:t>
            </a:r>
          </a:p>
        </p:txBody>
      </p:sp>
    </p:spTree>
    <p:extLst>
      <p:ext uri="{BB962C8B-B14F-4D97-AF65-F5344CB8AC3E}">
        <p14:creationId xmlns:p14="http://schemas.microsoft.com/office/powerpoint/2010/main" val="38419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Structure of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Hepatitis B </a:t>
            </a:r>
            <a:r>
              <a:rPr lang="en-US" sz="5400" b="1" dirty="0" smtClean="0"/>
              <a:t>Virus</a:t>
            </a:r>
            <a:endParaRPr lang="en-US" sz="5400" dirty="0"/>
          </a:p>
        </p:txBody>
      </p:sp>
      <p:pic>
        <p:nvPicPr>
          <p:cNvPr id="5" name="Picture 4" descr="C:\Users\User\Pictures\hepatitis-b-infection-diagnosis-8-728.jpg"/>
          <p:cNvPicPr/>
          <p:nvPr/>
        </p:nvPicPr>
        <p:blipFill>
          <a:blip r:embed="rId2">
            <a:lum bright="-10000" contrast="10000"/>
          </a:blip>
          <a:srcRect t="24072"/>
          <a:stretch>
            <a:fillRect/>
          </a:stretch>
        </p:blipFill>
        <p:spPr bwMode="auto">
          <a:xfrm>
            <a:off x="100959" y="1828800"/>
            <a:ext cx="88906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Symptoms of Hepatitis B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012478"/>
            <a:ext cx="76962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Abdominal pain.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Dark urine.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Fever.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Joint pain.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Loss of appetite.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Nausea and vomiting.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Weakness and fatigue.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/>
              <a:t>Yellowing of your skin and the whites of your eyes (jaundice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Picture 3" descr="C:\Users\User\Pictures\hepatitis 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458200" cy="838200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/>
              <a:t>Treatment of </a:t>
            </a:r>
            <a:r>
              <a:rPr lang="en-US" sz="5200" b="1" dirty="0" smtClean="0"/>
              <a:t> </a:t>
            </a:r>
            <a:r>
              <a:rPr lang="en-US" sz="5200" b="1" dirty="0" smtClean="0"/>
              <a:t>Hepatitis B</a:t>
            </a:r>
            <a:endParaRPr lang="en-US" sz="5200" dirty="0"/>
          </a:p>
        </p:txBody>
      </p:sp>
      <p:sp>
        <p:nvSpPr>
          <p:cNvPr id="3" name="Rectangle 2"/>
          <p:cNvSpPr/>
          <p:nvPr/>
        </p:nvSpPr>
        <p:spPr>
          <a:xfrm>
            <a:off x="990600" y="7620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There is no specific treatment for acute hepatitis B. </a:t>
            </a:r>
            <a:endParaRPr lang="en-US" sz="36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Care </a:t>
            </a:r>
            <a:r>
              <a:rPr lang="en-US" sz="3600" dirty="0"/>
              <a:t>is aimed at maintaining comfort and adequate nutritional </a:t>
            </a:r>
            <a:r>
              <a:rPr lang="en-US" sz="3600" dirty="0" smtClean="0"/>
              <a:t>balance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Chronic </a:t>
            </a:r>
            <a:r>
              <a:rPr lang="en-US" sz="3600" dirty="0"/>
              <a:t>hepatitis B infection can be treated with </a:t>
            </a:r>
            <a:r>
              <a:rPr lang="en-US" sz="3600" dirty="0" smtClean="0"/>
              <a:t>antiviral agents such as </a:t>
            </a:r>
            <a:r>
              <a:rPr lang="en-US" sz="3600" dirty="0" err="1"/>
              <a:t>tenofovir</a:t>
            </a:r>
            <a:r>
              <a:rPr lang="en-US" sz="3600" dirty="0"/>
              <a:t> or </a:t>
            </a:r>
            <a:r>
              <a:rPr lang="en-US" sz="3600" dirty="0" err="1" smtClean="0"/>
              <a:t>entecavir</a:t>
            </a:r>
            <a:r>
              <a:rPr lang="en-US" sz="3600" dirty="0"/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Treatment </a:t>
            </a:r>
            <a:r>
              <a:rPr lang="en-US" sz="3600" dirty="0"/>
              <a:t>using interferon injections may be considered in some </a:t>
            </a:r>
            <a:r>
              <a:rPr lang="en-US" sz="3600" dirty="0" smtClean="0"/>
              <a:t>people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Liver </a:t>
            </a:r>
            <a:r>
              <a:rPr lang="en-US" sz="3600" dirty="0"/>
              <a:t>transplantation is sometimes used in people with </a:t>
            </a:r>
            <a:r>
              <a:rPr lang="en-US" sz="3600" dirty="0" smtClean="0"/>
              <a:t>cirrhosis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95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influenzafigur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65" y="117760"/>
            <a:ext cx="8153400" cy="872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Structure of Influenza Virus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74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76200"/>
            <a:ext cx="780288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Symptom of Influenza</a:t>
            </a:r>
            <a:endParaRPr lang="en-US" sz="5400" dirty="0"/>
          </a:p>
        </p:txBody>
      </p:sp>
      <p:pic>
        <p:nvPicPr>
          <p:cNvPr id="1026" name="Picture 2" descr="File:Symptoms of influenza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1309255" y="1023828"/>
            <a:ext cx="7467600" cy="57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76200"/>
            <a:ext cx="78028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Diagnosis of Influenza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5" y="1535698"/>
            <a:ext cx="83058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By pattern of spread of disease in a community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By observation of disease symptoms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By viral culture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By commercial </a:t>
            </a:r>
            <a:r>
              <a:rPr lang="it-IT" sz="3600" dirty="0">
                <a:latin typeface="Arial" pitchFamily="34" charset="0"/>
                <a:cs typeface="Arial" pitchFamily="34" charset="0"/>
              </a:rPr>
              <a:t>rapid influenza diagnostic tests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By routine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serological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test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76200"/>
            <a:ext cx="7802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Prevention and Treatment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5" y="1535698"/>
            <a:ext cx="8305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Influenza can be prevented by Vaccination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Influenza can be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treated with Antiviral drugs such as: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	- Neuraminidase inhibitors 			(Oseltamivir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Zanamivir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M2 protein inhibitors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(Amantadine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Rimantadine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690</TotalTime>
  <Words>1502</Words>
  <Application>Microsoft Office PowerPoint</Application>
  <PresentationFormat>On-screen Show (4:3)</PresentationFormat>
  <Paragraphs>234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Solstice</vt:lpstr>
      <vt:lpstr>Viral Diseases</vt:lpstr>
      <vt:lpstr>Viral Diseases</vt:lpstr>
      <vt:lpstr>Types of Viral Diseases </vt:lpstr>
      <vt:lpstr>Pneumotropic Viral Disease</vt:lpstr>
      <vt:lpstr>Influenza or Flu</vt:lpstr>
      <vt:lpstr>Structure of Influenza Virus</vt:lpstr>
      <vt:lpstr>Symptom of Influenza</vt:lpstr>
      <vt:lpstr>Diagnosis of Influenza</vt:lpstr>
      <vt:lpstr>Prevention and Treatment</vt:lpstr>
      <vt:lpstr>Adenovirus Infections</vt:lpstr>
      <vt:lpstr>Structure of Adenovirus</vt:lpstr>
      <vt:lpstr>Symptom of Adenoviral infection</vt:lpstr>
      <vt:lpstr>Prevention and Treatment of Adenoviral infection</vt:lpstr>
      <vt:lpstr>Respiratory Syncytial  Disease</vt:lpstr>
      <vt:lpstr>Structure of Syncytial Virus</vt:lpstr>
      <vt:lpstr>Symptoms of Respiratory Syncytial Disease</vt:lpstr>
      <vt:lpstr>Treatment of Respiratory Syncytial Disease</vt:lpstr>
      <vt:lpstr>Rhinovirus Infections</vt:lpstr>
      <vt:lpstr>Structure of Rhinovirus</vt:lpstr>
      <vt:lpstr>Symptoms of Rhinovirus</vt:lpstr>
      <vt:lpstr>Treatment of Rhinovirus infection</vt:lpstr>
      <vt:lpstr>Dermotropic Viral Disease</vt:lpstr>
      <vt:lpstr>Herpes Simplex</vt:lpstr>
      <vt:lpstr>Structure of Herpes Virus</vt:lpstr>
      <vt:lpstr>Symptoms of Herpes Simplex</vt:lpstr>
      <vt:lpstr>Treatment of Herpes Simplex</vt:lpstr>
      <vt:lpstr>Chickenpox</vt:lpstr>
      <vt:lpstr>Structure of  Chickenpox Virus</vt:lpstr>
      <vt:lpstr>Symptoms of Chickenpox </vt:lpstr>
      <vt:lpstr>Treatment of Chickenpox</vt:lpstr>
      <vt:lpstr>Measles</vt:lpstr>
      <vt:lpstr>Structure of Measles Virus</vt:lpstr>
      <vt:lpstr>Symptoms of Measles </vt:lpstr>
      <vt:lpstr>Treatment of Measles</vt:lpstr>
      <vt:lpstr>Mumps</vt:lpstr>
      <vt:lpstr>Symptoms of Mumps </vt:lpstr>
      <vt:lpstr>Treatment of Mumps</vt:lpstr>
      <vt:lpstr>Viscerotropic Viral Disease</vt:lpstr>
      <vt:lpstr>Yellow Fever</vt:lpstr>
      <vt:lpstr>Structure of  Yellow Fever Virus</vt:lpstr>
      <vt:lpstr>Symptoms of  Yellow Fever</vt:lpstr>
      <vt:lpstr>Treatment of  Yellow Fever</vt:lpstr>
      <vt:lpstr>Dengue Fever</vt:lpstr>
      <vt:lpstr>Structure of Dengue Virus</vt:lpstr>
      <vt:lpstr>Symptoms of Dengue Fever</vt:lpstr>
      <vt:lpstr>Treatment of  Dengue Fever</vt:lpstr>
      <vt:lpstr>Hepatitis A</vt:lpstr>
      <vt:lpstr>Structure of  Hepatitis A Virus</vt:lpstr>
      <vt:lpstr>Symptoms of Hepatitis A</vt:lpstr>
      <vt:lpstr>Treatment of  Hepatitis A</vt:lpstr>
      <vt:lpstr>Hepatitis B</vt:lpstr>
      <vt:lpstr>Structure of  Hepatitis B Virus</vt:lpstr>
      <vt:lpstr>Symptoms of Hepatitis B</vt:lpstr>
      <vt:lpstr>Treatment of  Hepatitis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and Viral Diseases</dc:title>
  <dc:creator>User</dc:creator>
  <cp:lastModifiedBy>jejan</cp:lastModifiedBy>
  <cp:revision>102</cp:revision>
  <dcterms:created xsi:type="dcterms:W3CDTF">2015-08-02T04:05:29Z</dcterms:created>
  <dcterms:modified xsi:type="dcterms:W3CDTF">2015-08-25T06:32:17Z</dcterms:modified>
</cp:coreProperties>
</file>