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81" r:id="rId2"/>
    <p:sldId id="257" r:id="rId3"/>
    <p:sldId id="258" r:id="rId4"/>
    <p:sldId id="259" r:id="rId5"/>
    <p:sldId id="260" r:id="rId6"/>
    <p:sldId id="279" r:id="rId7"/>
    <p:sldId id="261" r:id="rId8"/>
    <p:sldId id="262" r:id="rId9"/>
    <p:sldId id="275" r:id="rId10"/>
    <p:sldId id="278" r:id="rId11"/>
    <p:sldId id="276" r:id="rId12"/>
    <p:sldId id="263" r:id="rId13"/>
    <p:sldId id="273" r:id="rId14"/>
    <p:sldId id="264" r:id="rId15"/>
    <p:sldId id="271" r:id="rId16"/>
    <p:sldId id="272" r:id="rId17"/>
    <p:sldId id="282" r:id="rId18"/>
    <p:sldId id="265" r:id="rId19"/>
    <p:sldId id="266" r:id="rId20"/>
    <p:sldId id="267" r:id="rId21"/>
    <p:sldId id="268" r:id="rId22"/>
    <p:sldId id="269" r:id="rId23"/>
    <p:sldId id="280" r:id="rId24"/>
    <p:sldId id="270" r:id="rId25"/>
    <p:sldId id="274" r:id="rId26"/>
    <p:sldId id="283" r:id="rId27"/>
    <p:sldId id="27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93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59BF7-EF5A-47C6-9225-07289ADE2088}" type="datetimeFigureOut">
              <a:rPr lang="en-US" smtClean="0"/>
              <a:t>7/25/2016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0B5B6D-033A-43B0-8BD4-C9893AD179C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B5B6D-033A-43B0-8BD4-C9893AD179CC}" type="slidenum">
              <a:rPr lang="en-US" smtClean="0"/>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B1AA7D3-DF3A-4C6D-8FB1-D128492D28CD}" type="datetimeFigureOut">
              <a:rPr lang="en-US" smtClean="0"/>
              <a:pPr/>
              <a:t>7/25/2016</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2071544A-7142-44E1-AD03-90E6AB872E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1AA7D3-DF3A-4C6D-8FB1-D128492D28CD}" type="datetimeFigureOut">
              <a:rPr lang="en-US" smtClean="0"/>
              <a:pPr/>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1544A-7142-44E1-AD03-90E6AB872E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1AA7D3-DF3A-4C6D-8FB1-D128492D28CD}" type="datetimeFigureOut">
              <a:rPr lang="en-US" smtClean="0"/>
              <a:pPr/>
              <a:t>7/25/2016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1544A-7142-44E1-AD03-90E6AB872E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B1AA7D3-DF3A-4C6D-8FB1-D128492D28CD}" type="datetimeFigureOut">
              <a:rPr lang="en-US" smtClean="0"/>
              <a:pPr/>
              <a:t>7/25/2016</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2071544A-7142-44E1-AD03-90E6AB872E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B1AA7D3-DF3A-4C6D-8FB1-D128492D28CD}" type="datetimeFigureOut">
              <a:rPr lang="en-US" smtClean="0"/>
              <a:pPr/>
              <a:t>7/25/2016</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2071544A-7142-44E1-AD03-90E6AB872EE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B1AA7D3-DF3A-4C6D-8FB1-D128492D28CD}" type="datetimeFigureOut">
              <a:rPr lang="en-US" smtClean="0"/>
              <a:pPr/>
              <a:t>7/25/2016</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071544A-7142-44E1-AD03-90E6AB872E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B1AA7D3-DF3A-4C6D-8FB1-D128492D28CD}" type="datetimeFigureOut">
              <a:rPr lang="en-US" smtClean="0"/>
              <a:pPr/>
              <a:t>7/25/2016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2071544A-7142-44E1-AD03-90E6AB872EE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B1AA7D3-DF3A-4C6D-8FB1-D128492D28CD}" type="datetimeFigureOut">
              <a:rPr lang="en-US" smtClean="0"/>
              <a:pPr/>
              <a:t>7/25/2016</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1544A-7142-44E1-AD03-90E6AB872E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B1AA7D3-DF3A-4C6D-8FB1-D128492D28CD}" type="datetimeFigureOut">
              <a:rPr lang="en-US" smtClean="0"/>
              <a:pPr/>
              <a:t>7/25/2016</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1544A-7142-44E1-AD03-90E6AB872E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B1AA7D3-DF3A-4C6D-8FB1-D128492D28CD}" type="datetimeFigureOut">
              <a:rPr lang="en-US" smtClean="0"/>
              <a:pPr/>
              <a:t>7/25/2016</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71544A-7142-44E1-AD03-90E6AB872E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B1AA7D3-DF3A-4C6D-8FB1-D128492D28CD}" type="datetimeFigureOut">
              <a:rPr lang="en-US" smtClean="0"/>
              <a:pPr/>
              <a:t>7/25/2016</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071544A-7142-44E1-AD03-90E6AB872EE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B1AA7D3-DF3A-4C6D-8FB1-D128492D28CD}" type="datetimeFigureOut">
              <a:rPr lang="en-US" smtClean="0"/>
              <a:pPr/>
              <a:t>7/25/2016</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071544A-7142-44E1-AD03-90E6AB872EE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temcells.nih.gov/info/pages/glossary.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temcells.nih.gov/info/pages/glossary.asp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file:///F:\wiki\Adul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file:///F:\wiki\Progenitor_cell"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Pictures\Stem Cell 4.jpg"/>
          <p:cNvPicPr>
            <a:picLocks noChangeAspect="1" noChangeArrowheads="1"/>
          </p:cNvPicPr>
          <p:nvPr/>
        </p:nvPicPr>
        <p:blipFill>
          <a:blip r:embed="rId2">
            <a:lum contrast="-1000"/>
          </a:blip>
          <a:srcRect/>
          <a:stretch>
            <a:fillRect/>
          </a:stretch>
        </p:blipFill>
        <p:spPr bwMode="auto">
          <a:xfrm>
            <a:off x="2590800" y="1104900"/>
            <a:ext cx="4013200" cy="3009900"/>
          </a:xfrm>
          <a:prstGeom prst="rect">
            <a:avLst/>
          </a:prstGeom>
          <a:noFill/>
          <a:effectLst>
            <a:outerShdw blurRad="50800" dist="50800" dir="5400000" algn="ctr" rotWithShape="0">
              <a:srgbClr val="000000">
                <a:alpha val="40000"/>
              </a:srgbClr>
            </a:outerShdw>
          </a:effectLst>
        </p:spPr>
      </p:pic>
      <p:sp>
        <p:nvSpPr>
          <p:cNvPr id="3" name="Subtitle 2"/>
          <p:cNvSpPr>
            <a:spLocks noGrp="1"/>
          </p:cNvSpPr>
          <p:nvPr>
            <p:ph type="subTitle" idx="1"/>
          </p:nvPr>
        </p:nvSpPr>
        <p:spPr>
          <a:xfrm>
            <a:off x="304800" y="76200"/>
            <a:ext cx="8458200" cy="914400"/>
          </a:xfrm>
        </p:spPr>
        <p:txBody>
          <a:bodyPr>
            <a:normAutofit/>
          </a:bodyPr>
          <a:lstStyle/>
          <a:p>
            <a:pPr algn="ctr"/>
            <a:r>
              <a:rPr lang="en-US" sz="5400" dirty="0" smtClean="0">
                <a:latin typeface="+mj-lt"/>
              </a:rPr>
              <a:t>Stem Cell</a:t>
            </a:r>
            <a:endParaRPr lang="en-US" sz="5400" dirty="0">
              <a:latin typeface="+mj-lt"/>
            </a:endParaRPr>
          </a:p>
        </p:txBody>
      </p:sp>
      <p:sp>
        <p:nvSpPr>
          <p:cNvPr id="4" name="Subtitle 2"/>
          <p:cNvSpPr txBox="1">
            <a:spLocks/>
          </p:cNvSpPr>
          <p:nvPr/>
        </p:nvSpPr>
        <p:spPr>
          <a:xfrm>
            <a:off x="304800" y="3352800"/>
            <a:ext cx="8458200" cy="2514600"/>
          </a:xfrm>
          <a:prstGeom prst="rect">
            <a:avLst/>
          </a:prstGeom>
        </p:spPr>
        <p:txBody>
          <a:bodyPr vert="horz" anchor="b">
            <a:normAutofit/>
          </a:bodyPr>
          <a:lstStyle/>
          <a:p>
            <a:pPr marL="0" marR="0" lvl="0" indent="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lang="en-US" sz="4000" dirty="0" smtClean="0">
                <a:solidFill>
                  <a:schemeClr val="tx2">
                    <a:shade val="75000"/>
                  </a:schemeClr>
                </a:solidFill>
                <a:latin typeface="+mj-lt"/>
              </a:rPr>
              <a:t> </a:t>
            </a:r>
            <a:r>
              <a:rPr lang="en-US" sz="2800" dirty="0" err="1" smtClean="0">
                <a:solidFill>
                  <a:schemeClr val="tx2">
                    <a:shade val="75000"/>
                  </a:schemeClr>
                </a:solidFill>
                <a:latin typeface="+mj-lt"/>
              </a:rPr>
              <a:t>Ananda</a:t>
            </a:r>
            <a:r>
              <a:rPr lang="en-US" sz="2800" dirty="0" smtClean="0">
                <a:solidFill>
                  <a:schemeClr val="tx2">
                    <a:shade val="75000"/>
                  </a:schemeClr>
                </a:solidFill>
                <a:latin typeface="+mj-lt"/>
              </a:rPr>
              <a:t> Kumar </a:t>
            </a:r>
            <a:r>
              <a:rPr lang="en-US" sz="2800" dirty="0" err="1" smtClean="0">
                <a:solidFill>
                  <a:schemeClr val="tx2">
                    <a:shade val="75000"/>
                  </a:schemeClr>
                </a:solidFill>
                <a:latin typeface="+mj-lt"/>
              </a:rPr>
              <a:t>Saha</a:t>
            </a:r>
            <a:endParaRPr lang="en-US" sz="2800" dirty="0" smtClean="0">
              <a:solidFill>
                <a:schemeClr val="tx2">
                  <a:shade val="75000"/>
                </a:schemeClr>
              </a:solidFill>
              <a:latin typeface="+mj-lt"/>
            </a:endParaRPr>
          </a:p>
          <a:p>
            <a:pPr marL="0" marR="0" lvl="0" indent="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2800" b="0" i="0" u="none" strike="noStrike" kern="1200" cap="none" spc="0" normalizeH="0" baseline="0" noProof="0" dirty="0" smtClean="0">
                <a:ln>
                  <a:noFill/>
                </a:ln>
                <a:solidFill>
                  <a:schemeClr val="tx2">
                    <a:shade val="75000"/>
                  </a:schemeClr>
                </a:solidFill>
                <a:effectLst/>
                <a:uLnTx/>
                <a:uFillTx/>
                <a:latin typeface="+mj-lt"/>
                <a:ea typeface="+mn-ea"/>
                <a:cs typeface="+mn-cs"/>
              </a:rPr>
              <a:t>Department</a:t>
            </a:r>
            <a:r>
              <a:rPr kumimoji="0" lang="en-US" sz="2800" b="0" i="0" u="none" strike="noStrike" kern="1200" cap="none" spc="0" normalizeH="0" noProof="0" dirty="0" smtClean="0">
                <a:ln>
                  <a:noFill/>
                </a:ln>
                <a:solidFill>
                  <a:schemeClr val="tx2">
                    <a:shade val="75000"/>
                  </a:schemeClr>
                </a:solidFill>
                <a:effectLst/>
                <a:uLnTx/>
                <a:uFillTx/>
                <a:latin typeface="+mj-lt"/>
                <a:ea typeface="+mn-ea"/>
                <a:cs typeface="+mn-cs"/>
              </a:rPr>
              <a:t> of Zoology</a:t>
            </a:r>
          </a:p>
          <a:p>
            <a:pPr marL="0" marR="0" lvl="0" indent="0" algn="ct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lang="en-US" sz="2800" baseline="0" dirty="0" smtClean="0">
                <a:solidFill>
                  <a:schemeClr val="tx2">
                    <a:shade val="75000"/>
                  </a:schemeClr>
                </a:solidFill>
                <a:latin typeface="+mj-lt"/>
              </a:rPr>
              <a:t>University</a:t>
            </a:r>
            <a:r>
              <a:rPr lang="en-US" sz="2800" dirty="0" smtClean="0">
                <a:solidFill>
                  <a:schemeClr val="tx2">
                    <a:shade val="75000"/>
                  </a:schemeClr>
                </a:solidFill>
                <a:latin typeface="+mj-lt"/>
              </a:rPr>
              <a:t> of </a:t>
            </a:r>
            <a:r>
              <a:rPr lang="en-US" sz="2800" dirty="0" err="1" smtClean="0">
                <a:solidFill>
                  <a:schemeClr val="tx2">
                    <a:shade val="75000"/>
                  </a:schemeClr>
                </a:solidFill>
                <a:latin typeface="+mj-lt"/>
              </a:rPr>
              <a:t>Rajshahi</a:t>
            </a:r>
            <a:endParaRPr kumimoji="0" lang="en-US" sz="2800" b="0" i="0" u="none" strike="noStrike" kern="1200" cap="none" spc="0" normalizeH="0" baseline="0" noProof="0" dirty="0">
              <a:ln>
                <a:noFill/>
              </a:ln>
              <a:solidFill>
                <a:schemeClr val="tx2">
                  <a:shade val="75000"/>
                </a:schemeClr>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pPr algn="ctr"/>
            <a:r>
              <a:rPr lang="en-US" sz="2800" dirty="0" smtClean="0"/>
              <a:t>Types of Stem Cell</a:t>
            </a:r>
            <a:endParaRPr lang="en-US" sz="2800" dirty="0"/>
          </a:p>
        </p:txBody>
      </p:sp>
      <p:pic>
        <p:nvPicPr>
          <p:cNvPr id="5122" name="Picture 2" descr="C:\Users\User\Pictures\Stem_cells_diagram.png"/>
          <p:cNvPicPr>
            <a:picLocks noGrp="1" noChangeAspect="1" noChangeArrowheads="1"/>
          </p:cNvPicPr>
          <p:nvPr>
            <p:ph idx="1"/>
          </p:nvPr>
        </p:nvPicPr>
        <p:blipFill>
          <a:blip r:embed="rId2"/>
          <a:srcRect/>
          <a:stretch>
            <a:fillRect/>
          </a:stretch>
        </p:blipFill>
        <p:spPr bwMode="auto">
          <a:xfrm>
            <a:off x="1600200" y="1172590"/>
            <a:ext cx="5943600" cy="522820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838200"/>
          </a:xfrm>
        </p:spPr>
        <p:txBody>
          <a:bodyPr>
            <a:normAutofit/>
          </a:bodyPr>
          <a:lstStyle/>
          <a:p>
            <a:pPr algn="ctr"/>
            <a:r>
              <a:rPr lang="en-US" sz="2800" dirty="0" smtClean="0"/>
              <a:t>Stages of Development</a:t>
            </a:r>
            <a:endParaRPr lang="en-US" sz="2800" dirty="0"/>
          </a:p>
        </p:txBody>
      </p:sp>
      <p:sp>
        <p:nvSpPr>
          <p:cNvPr id="3" name="Content Placeholder 2"/>
          <p:cNvSpPr>
            <a:spLocks noGrp="1"/>
          </p:cNvSpPr>
          <p:nvPr>
            <p:ph idx="1"/>
          </p:nvPr>
        </p:nvSpPr>
        <p:spPr>
          <a:xfrm>
            <a:off x="304800" y="1143000"/>
            <a:ext cx="8686800" cy="5334000"/>
          </a:xfrm>
        </p:spPr>
        <p:txBody>
          <a:bodyPr>
            <a:normAutofit fontScale="92500" lnSpcReduction="10000"/>
          </a:bodyPr>
          <a:lstStyle/>
          <a:p>
            <a:pPr marL="182880" algn="just">
              <a:buNone/>
            </a:pPr>
            <a:r>
              <a:rPr lang="en-US" sz="2400" dirty="0" smtClean="0"/>
              <a:t>  Embryonic stem cells form at a very early age in human development , approximately five to seven days after fertilization, and remain in an undifferentiated state for only a short period of time.</a:t>
            </a:r>
          </a:p>
          <a:p>
            <a:pPr marL="182880" algn="just">
              <a:spcBef>
                <a:spcPts val="1200"/>
              </a:spcBef>
              <a:spcAft>
                <a:spcPts val="600"/>
              </a:spcAft>
              <a:buNone/>
            </a:pPr>
            <a:r>
              <a:rPr lang="en-US" sz="2400" dirty="0" smtClean="0"/>
              <a:t>  </a:t>
            </a:r>
            <a:r>
              <a:rPr lang="en-US" sz="2400" dirty="0" smtClean="0">
                <a:solidFill>
                  <a:srgbClr val="0070C0"/>
                </a:solidFill>
              </a:rPr>
              <a:t>Stage 1</a:t>
            </a:r>
            <a:r>
              <a:rPr lang="en-US" sz="2400" dirty="0" smtClean="0"/>
              <a:t>: Development begins when a sperm fertilizes an egg and creates a single cell at this point in the potential to form an entire human being. At this point it </a:t>
            </a:r>
            <a:r>
              <a:rPr lang="en-US" sz="2400" dirty="0" smtClean="0">
                <a:solidFill>
                  <a:srgbClr val="002060"/>
                </a:solidFill>
              </a:rPr>
              <a:t>is </a:t>
            </a:r>
            <a:r>
              <a:rPr lang="en-US" sz="2400" dirty="0" smtClean="0">
                <a:solidFill>
                  <a:srgbClr val="00B050"/>
                </a:solidFill>
              </a:rPr>
              <a:t>totipotent.</a:t>
            </a:r>
          </a:p>
          <a:p>
            <a:pPr marL="182880" algn="just">
              <a:spcBef>
                <a:spcPts val="1200"/>
              </a:spcBef>
              <a:spcAft>
                <a:spcPts val="600"/>
              </a:spcAft>
              <a:buNone/>
            </a:pPr>
            <a:r>
              <a:rPr lang="en-US" sz="2400" dirty="0" smtClean="0">
                <a:solidFill>
                  <a:srgbClr val="0070C0"/>
                </a:solidFill>
              </a:rPr>
              <a:t>  Stage 2:  </a:t>
            </a:r>
            <a:r>
              <a:rPr lang="en-US" sz="2400" dirty="0" smtClean="0">
                <a:solidFill>
                  <a:schemeClr val="tx1"/>
                </a:solidFill>
              </a:rPr>
              <a:t>After approximately four days this cell divides into two  </a:t>
            </a:r>
            <a:r>
              <a:rPr lang="en-US" sz="2400" dirty="0" err="1" smtClean="0">
                <a:solidFill>
                  <a:schemeClr val="tx1"/>
                </a:solidFill>
              </a:rPr>
              <a:t>identitical</a:t>
            </a:r>
            <a:r>
              <a:rPr lang="en-US" sz="2400" dirty="0" smtClean="0">
                <a:solidFill>
                  <a:schemeClr val="tx1"/>
                </a:solidFill>
              </a:rPr>
              <a:t> totipotent cells.</a:t>
            </a:r>
          </a:p>
          <a:p>
            <a:pPr marL="182880" algn="just">
              <a:spcBef>
                <a:spcPts val="1200"/>
              </a:spcBef>
              <a:spcAft>
                <a:spcPts val="600"/>
              </a:spcAft>
              <a:buNone/>
            </a:pPr>
            <a:r>
              <a:rPr lang="en-US" sz="2400" dirty="0" smtClean="0">
                <a:solidFill>
                  <a:srgbClr val="0070C0"/>
                </a:solidFill>
              </a:rPr>
              <a:t>  Stage 3</a:t>
            </a:r>
            <a:r>
              <a:rPr lang="en-US" sz="2400" dirty="0" smtClean="0">
                <a:solidFill>
                  <a:schemeClr val="tx1"/>
                </a:solidFill>
              </a:rPr>
              <a:t>: Then the cell divides further into four cells.</a:t>
            </a:r>
          </a:p>
          <a:p>
            <a:pPr marL="182880" algn="just">
              <a:spcBef>
                <a:spcPts val="1200"/>
              </a:spcBef>
              <a:spcAft>
                <a:spcPts val="600"/>
              </a:spcAft>
              <a:buNone/>
            </a:pPr>
            <a:r>
              <a:rPr lang="en-US" sz="2400" dirty="0" smtClean="0">
                <a:solidFill>
                  <a:srgbClr val="0070C0"/>
                </a:solidFill>
              </a:rPr>
              <a:t>  Stage 4</a:t>
            </a:r>
            <a:r>
              <a:rPr lang="en-US" sz="2400" dirty="0" smtClean="0">
                <a:solidFill>
                  <a:schemeClr val="tx1"/>
                </a:solidFill>
              </a:rPr>
              <a:t>: Then there is further division of the cell in eight cells.</a:t>
            </a:r>
          </a:p>
          <a:p>
            <a:pPr marL="182880" algn="just">
              <a:spcBef>
                <a:spcPts val="1200"/>
              </a:spcBef>
              <a:spcAft>
                <a:spcPts val="600"/>
              </a:spcAft>
              <a:buNone/>
            </a:pPr>
            <a:r>
              <a:rPr lang="en-US" sz="2400" dirty="0" smtClean="0">
                <a:solidFill>
                  <a:srgbClr val="0070C0"/>
                </a:solidFill>
              </a:rPr>
              <a:t>  Stage 5: </a:t>
            </a:r>
            <a:r>
              <a:rPr lang="en-US" sz="2400" dirty="0" smtClean="0">
                <a:solidFill>
                  <a:schemeClr val="tx1"/>
                </a:solidFill>
              </a:rPr>
              <a:t>After approximately five days , the totipotent cell enters the next stage of development in which a hollow sphere is formed called a </a:t>
            </a:r>
            <a:r>
              <a:rPr lang="en-US" sz="2400" dirty="0" err="1" smtClean="0">
                <a:solidFill>
                  <a:srgbClr val="00B050"/>
                </a:solidFill>
              </a:rPr>
              <a:t>blastocyst</a:t>
            </a:r>
            <a:r>
              <a:rPr lang="en-US" sz="2400" dirty="0" smtClean="0">
                <a:solidFill>
                  <a:srgbClr val="00B050"/>
                </a:solidFill>
              </a:rPr>
              <a:t>.</a:t>
            </a:r>
            <a:endParaRPr lang="en-US" sz="2400" dirty="0">
              <a:solidFill>
                <a:srgbClr val="00B05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38200"/>
          </a:xfrm>
        </p:spPr>
        <p:txBody>
          <a:bodyPr>
            <a:normAutofit/>
          </a:bodyPr>
          <a:lstStyle/>
          <a:p>
            <a:pPr algn="ctr"/>
            <a:r>
              <a:rPr lang="en-US" sz="3200" dirty="0" smtClean="0"/>
              <a:t>Embryonic Stem Cell</a:t>
            </a:r>
            <a:endParaRPr lang="en-US" sz="3200" dirty="0"/>
          </a:p>
        </p:txBody>
      </p:sp>
      <p:pic>
        <p:nvPicPr>
          <p:cNvPr id="4" name="Picture 2" descr="C:\Users\User\Pictures\Stem cell 6.jpg"/>
          <p:cNvPicPr>
            <a:picLocks noGrp="1" noChangeAspect="1" noChangeArrowheads="1"/>
          </p:cNvPicPr>
          <p:nvPr>
            <p:ph idx="1"/>
          </p:nvPr>
        </p:nvPicPr>
        <p:blipFill>
          <a:blip r:embed="rId2"/>
          <a:srcRect/>
          <a:stretch>
            <a:fillRect/>
          </a:stretch>
        </p:blipFill>
        <p:spPr bwMode="auto">
          <a:xfrm>
            <a:off x="1524000" y="1482157"/>
            <a:ext cx="6172200" cy="488224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228600"/>
          </a:xfrm>
        </p:spPr>
        <p:txBody>
          <a:bodyPr>
            <a:normAutofit fontScale="90000"/>
          </a:bodyPr>
          <a:lstStyle/>
          <a:p>
            <a:pPr algn="ctr"/>
            <a:r>
              <a:rPr lang="en-US" sz="3200" dirty="0" smtClean="0"/>
              <a:t>Stem Cell Culture</a:t>
            </a:r>
            <a:endParaRPr lang="en-US" sz="3200" dirty="0"/>
          </a:p>
        </p:txBody>
      </p:sp>
      <p:pic>
        <p:nvPicPr>
          <p:cNvPr id="2050" name="Picture 2"/>
          <p:cNvPicPr>
            <a:picLocks noGrp="1" noChangeAspect="1" noChangeArrowheads="1"/>
          </p:cNvPicPr>
          <p:nvPr>
            <p:ph idx="1"/>
          </p:nvPr>
        </p:nvPicPr>
        <p:blipFill>
          <a:blip r:embed="rId2"/>
          <a:srcRect/>
          <a:stretch>
            <a:fillRect/>
          </a:stretch>
        </p:blipFill>
        <p:spPr bwMode="auto">
          <a:xfrm>
            <a:off x="2286000" y="1066800"/>
            <a:ext cx="4876800" cy="57911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066800"/>
          </a:xfrm>
        </p:spPr>
        <p:txBody>
          <a:bodyPr>
            <a:normAutofit/>
          </a:bodyPr>
          <a:lstStyle/>
          <a:p>
            <a:pPr algn="ctr"/>
            <a:r>
              <a:rPr lang="en-US" sz="3200" dirty="0" smtClean="0"/>
              <a:t>Importance of Stem Cell</a:t>
            </a:r>
            <a:endParaRPr lang="en-US" sz="3200" dirty="0"/>
          </a:p>
        </p:txBody>
      </p:sp>
      <p:sp>
        <p:nvSpPr>
          <p:cNvPr id="3" name="Content Placeholder 2"/>
          <p:cNvSpPr>
            <a:spLocks noGrp="1"/>
          </p:cNvSpPr>
          <p:nvPr>
            <p:ph idx="1"/>
          </p:nvPr>
        </p:nvSpPr>
        <p:spPr>
          <a:xfrm>
            <a:off x="304800" y="1143000"/>
            <a:ext cx="8686800" cy="5410200"/>
          </a:xfrm>
        </p:spPr>
        <p:txBody>
          <a:bodyPr>
            <a:normAutofit fontScale="85000" lnSpcReduction="10000"/>
          </a:bodyPr>
          <a:lstStyle/>
          <a:p>
            <a:pPr algn="just">
              <a:spcBef>
                <a:spcPts val="1200"/>
              </a:spcBef>
              <a:spcAft>
                <a:spcPts val="600"/>
              </a:spcAft>
            </a:pPr>
            <a:r>
              <a:rPr lang="en-US" dirty="0" smtClean="0"/>
              <a:t>In the 3- to 5-day-old embryo, called a </a:t>
            </a:r>
            <a:r>
              <a:rPr lang="en-US" dirty="0" err="1" smtClean="0"/>
              <a:t>blastocyst</a:t>
            </a:r>
            <a:r>
              <a:rPr lang="en-US" dirty="0" smtClean="0"/>
              <a:t>, the inner cells give rise to the entire body of the organism, including all of the many specialized cell types and organs such as the heart, lungs, skin, sperm, eggs and other tissues.</a:t>
            </a:r>
          </a:p>
          <a:p>
            <a:pPr algn="just">
              <a:spcBef>
                <a:spcPts val="1800"/>
              </a:spcBef>
              <a:spcAft>
                <a:spcPts val="1200"/>
              </a:spcAft>
            </a:pPr>
            <a:r>
              <a:rPr lang="en-US" dirty="0" smtClean="0"/>
              <a:t> In some adult tissues, such as bone marrow, muscle, and brain, discrete populations of adult stem cells generate replacements for cells that are lost through normal </a:t>
            </a:r>
            <a:r>
              <a:rPr lang="en-US" dirty="0" smtClean="0">
                <a:solidFill>
                  <a:srgbClr val="FF0000"/>
                </a:solidFill>
              </a:rPr>
              <a:t>wear and tear, injury, or disease</a:t>
            </a:r>
            <a:r>
              <a:rPr lang="en-US" dirty="0" smtClean="0"/>
              <a:t>. </a:t>
            </a:r>
          </a:p>
          <a:p>
            <a:pPr algn="just">
              <a:spcBef>
                <a:spcPts val="1800"/>
              </a:spcBef>
              <a:spcAft>
                <a:spcPts val="1200"/>
              </a:spcAft>
            </a:pPr>
            <a:r>
              <a:rPr lang="en-US" dirty="0" smtClean="0"/>
              <a:t>Given their unique regenerative abilities, stem cells offer new potentials for treating diseases such as </a:t>
            </a:r>
            <a:r>
              <a:rPr lang="en-US" dirty="0" smtClean="0">
                <a:solidFill>
                  <a:srgbClr val="FF0000"/>
                </a:solidFill>
              </a:rPr>
              <a:t>diabetes</a:t>
            </a:r>
            <a:r>
              <a:rPr lang="en-US" dirty="0" smtClean="0"/>
              <a:t>, and </a:t>
            </a:r>
            <a:r>
              <a:rPr lang="en-US" dirty="0" smtClean="0">
                <a:solidFill>
                  <a:srgbClr val="FF0000"/>
                </a:solidFill>
              </a:rPr>
              <a:t>heart</a:t>
            </a:r>
            <a:r>
              <a:rPr lang="en-US" dirty="0" smtClean="0"/>
              <a:t> disease.</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             importance  of  stem cell</a:t>
            </a:r>
            <a:endParaRPr lang="en-US" sz="2800" dirty="0"/>
          </a:p>
        </p:txBody>
      </p:sp>
      <p:pic>
        <p:nvPicPr>
          <p:cNvPr id="5122" name="Picture 2" descr="C:\Users\User\Pictures\Stem cell 10.jpg"/>
          <p:cNvPicPr>
            <a:picLocks noGrp="1" noChangeAspect="1" noChangeArrowheads="1"/>
          </p:cNvPicPr>
          <p:nvPr>
            <p:ph idx="1"/>
          </p:nvPr>
        </p:nvPicPr>
        <p:blipFill>
          <a:blip r:embed="rId2" cstate="print"/>
          <a:srcRect/>
          <a:stretch>
            <a:fillRect/>
          </a:stretch>
        </p:blipFill>
        <p:spPr bwMode="auto">
          <a:xfrm>
            <a:off x="816050" y="1554163"/>
            <a:ext cx="7664300" cy="452596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Importance of Stem Cell</a:t>
            </a:r>
            <a:endParaRPr lang="en-US" sz="3200" dirty="0"/>
          </a:p>
        </p:txBody>
      </p:sp>
      <p:pic>
        <p:nvPicPr>
          <p:cNvPr id="1027" name="Picture 3" descr="C:\Users\User\Pictures\Stem cell 7.jpg"/>
          <p:cNvPicPr>
            <a:picLocks noGrp="1" noChangeAspect="1" noChangeArrowheads="1"/>
          </p:cNvPicPr>
          <p:nvPr>
            <p:ph idx="1"/>
          </p:nvPr>
        </p:nvPicPr>
        <p:blipFill>
          <a:blip r:embed="rId2"/>
          <a:srcRect/>
          <a:stretch>
            <a:fillRect/>
          </a:stretch>
        </p:blipFill>
        <p:spPr bwMode="auto">
          <a:xfrm>
            <a:off x="1143000" y="1524000"/>
            <a:ext cx="7086600" cy="4648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pPr algn="ctr"/>
            <a:r>
              <a:rPr lang="en-US" dirty="0" smtClean="0"/>
              <a:t>Importance of Stem Cell</a:t>
            </a:r>
            <a:endParaRPr lang="en-US" dirty="0"/>
          </a:p>
        </p:txBody>
      </p:sp>
      <p:sp>
        <p:nvSpPr>
          <p:cNvPr id="3" name="Content Placeholder 2"/>
          <p:cNvSpPr>
            <a:spLocks noGrp="1"/>
          </p:cNvSpPr>
          <p:nvPr>
            <p:ph idx="1"/>
          </p:nvPr>
        </p:nvSpPr>
        <p:spPr/>
        <p:txBody>
          <a:bodyPr>
            <a:normAutofit fontScale="92500" lnSpcReduction="10000"/>
          </a:bodyPr>
          <a:lstStyle/>
          <a:p>
            <a:pPr algn="just">
              <a:spcBef>
                <a:spcPts val="1200"/>
              </a:spcBef>
              <a:spcAft>
                <a:spcPts val="600"/>
              </a:spcAft>
              <a:buFont typeface="Wingdings" pitchFamily="2" charset="2"/>
              <a:buChar char="Ø"/>
            </a:pPr>
            <a:r>
              <a:rPr lang="en-US" dirty="0" smtClean="0"/>
              <a:t>T</a:t>
            </a:r>
            <a:r>
              <a:rPr lang="en-US" dirty="0" smtClean="0"/>
              <a:t>he </a:t>
            </a:r>
            <a:r>
              <a:rPr lang="en-US" dirty="0" smtClean="0"/>
              <a:t>most important potential application of human stem cells is the generation of cells and tissues that could be used for </a:t>
            </a:r>
            <a:r>
              <a:rPr lang="en-US" u="sng" dirty="0" smtClean="0"/>
              <a:t>cell-based therapies</a:t>
            </a:r>
            <a:r>
              <a:rPr lang="en-US" dirty="0" smtClean="0"/>
              <a:t>. </a:t>
            </a:r>
            <a:endParaRPr lang="en-US" dirty="0" smtClean="0"/>
          </a:p>
          <a:p>
            <a:pPr algn="just">
              <a:spcBef>
                <a:spcPts val="1200"/>
              </a:spcBef>
              <a:spcAft>
                <a:spcPts val="600"/>
              </a:spcAft>
              <a:buFont typeface="Wingdings" pitchFamily="2" charset="2"/>
              <a:buChar char="Ø"/>
            </a:pPr>
            <a:r>
              <a:rPr lang="en-US" dirty="0" smtClean="0"/>
              <a:t>Stem </a:t>
            </a:r>
            <a:r>
              <a:rPr lang="en-US" dirty="0" smtClean="0"/>
              <a:t>cells, directed to differentiate into specific cell types, offer the possibility of a renewable source of replacement cells and tissues to treat diseases including macular degeneration, spinal cord injury, stroke, burns, heart disease, diabetes, osteoarthritis, and rheumatoid arthritis.</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t>What are the unique properties of stem cells?</a:t>
            </a:r>
            <a:r>
              <a:rPr lang="en-US" dirty="0" smtClean="0"/>
              <a:t/>
            </a:r>
            <a:br>
              <a:rPr lang="en-US" dirty="0" smtClean="0"/>
            </a:br>
            <a:endParaRPr lang="en-US" dirty="0"/>
          </a:p>
        </p:txBody>
      </p:sp>
      <p:sp>
        <p:nvSpPr>
          <p:cNvPr id="3" name="Content Placeholder 2"/>
          <p:cNvSpPr>
            <a:spLocks noGrp="1"/>
          </p:cNvSpPr>
          <p:nvPr>
            <p:ph idx="1"/>
          </p:nvPr>
        </p:nvSpPr>
        <p:spPr>
          <a:xfrm>
            <a:off x="304800" y="1554162"/>
            <a:ext cx="8686800" cy="4922838"/>
          </a:xfrm>
        </p:spPr>
        <p:txBody>
          <a:bodyPr/>
          <a:lstStyle/>
          <a:p>
            <a:pPr>
              <a:spcBef>
                <a:spcPts val="1800"/>
              </a:spcBef>
              <a:spcAft>
                <a:spcPts val="1200"/>
              </a:spcAft>
              <a:buNone/>
            </a:pPr>
            <a:r>
              <a:rPr lang="en-US" sz="2800" dirty="0" smtClean="0"/>
              <a:t>  All stem cells—regardless of their source—have three general properties: they are </a:t>
            </a:r>
          </a:p>
          <a:p>
            <a:pPr>
              <a:spcBef>
                <a:spcPts val="1800"/>
              </a:spcBef>
              <a:spcAft>
                <a:spcPts val="1200"/>
              </a:spcAft>
              <a:buNone/>
            </a:pPr>
            <a:r>
              <a:rPr lang="en-US" sz="2800" dirty="0" smtClean="0"/>
              <a:t>1. Capable of dividing and renewing themselves for long periods </a:t>
            </a:r>
          </a:p>
          <a:p>
            <a:pPr>
              <a:spcBef>
                <a:spcPts val="1800"/>
              </a:spcBef>
              <a:spcAft>
                <a:spcPts val="1200"/>
              </a:spcAft>
              <a:buNone/>
            </a:pPr>
            <a:r>
              <a:rPr lang="en-US" sz="2800" dirty="0" smtClean="0"/>
              <a:t>2. They are unspecialized  and</a:t>
            </a:r>
          </a:p>
          <a:p>
            <a:pPr>
              <a:spcBef>
                <a:spcPts val="1800"/>
              </a:spcBef>
              <a:spcAft>
                <a:spcPts val="1200"/>
              </a:spcAft>
              <a:buNone/>
            </a:pPr>
            <a:r>
              <a:rPr lang="en-US" sz="2800" dirty="0" smtClean="0"/>
              <a:t>3. They can give rise to specialized cell types.</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686800" cy="914400"/>
          </a:xfrm>
        </p:spPr>
        <p:txBody>
          <a:bodyPr>
            <a:noAutofit/>
          </a:bodyPr>
          <a:lstStyle/>
          <a:p>
            <a:r>
              <a:rPr lang="en-US" sz="2400" b="1" dirty="0" smtClean="0">
                <a:latin typeface="Times New Roman" pitchFamily="18" charset="0"/>
                <a:cs typeface="Times New Roman" pitchFamily="18" charset="0"/>
              </a:rPr>
              <a:t>How are embryonic stem cells stimulated to differentiate?</a:t>
            </a:r>
            <a:r>
              <a:rPr lang="en-US" sz="2800" b="1" dirty="0" smtClean="0"/>
              <a:t/>
            </a:r>
            <a:br>
              <a:rPr lang="en-US" sz="2800" b="1" dirty="0" smtClean="0"/>
            </a:br>
            <a:endParaRPr lang="en-US" sz="2800" dirty="0"/>
          </a:p>
        </p:txBody>
      </p:sp>
      <p:sp>
        <p:nvSpPr>
          <p:cNvPr id="5" name="Content Placeholder 4"/>
          <p:cNvSpPr>
            <a:spLocks noGrp="1"/>
          </p:cNvSpPr>
          <p:nvPr>
            <p:ph idx="1"/>
          </p:nvPr>
        </p:nvSpPr>
        <p:spPr>
          <a:xfrm>
            <a:off x="304800" y="2819400"/>
            <a:ext cx="8686800" cy="3260725"/>
          </a:xfrm>
        </p:spPr>
        <p:txBody>
          <a:bodyPr/>
          <a:lstStyle/>
          <a:p>
            <a:pPr algn="just">
              <a:buNone/>
            </a:pPr>
            <a:r>
              <a:rPr lang="en-US" sz="2800" dirty="0" smtClean="0"/>
              <a:t>   As long as the embryonic stem cells in culture are grown under appropriate conditions, they can remain undifferentiated (unspecialized). But if cells are allowed to </a:t>
            </a:r>
            <a:r>
              <a:rPr lang="en-US" sz="2800" dirty="0" smtClean="0">
                <a:solidFill>
                  <a:srgbClr val="FF0000"/>
                </a:solidFill>
              </a:rPr>
              <a:t>clump</a:t>
            </a:r>
            <a:r>
              <a:rPr lang="en-US" sz="2800" dirty="0" smtClean="0"/>
              <a:t> together to form </a:t>
            </a:r>
            <a:r>
              <a:rPr lang="en-US" sz="2800" dirty="0" smtClean="0">
                <a:hlinkClick r:id="rId2" tooltip="Look up this term\'s definition"/>
              </a:rPr>
              <a:t>embryoid bodies</a:t>
            </a:r>
            <a:r>
              <a:rPr lang="en-US" sz="2800" b="1" dirty="0" smtClean="0"/>
              <a:t>,</a:t>
            </a:r>
            <a:r>
              <a:rPr lang="en-US" sz="2800" dirty="0" smtClean="0"/>
              <a:t> they begin to differentiate spontaneously.</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pPr algn="ctr"/>
            <a:r>
              <a:rPr lang="en-US" sz="3200" dirty="0" smtClean="0"/>
              <a:t>What is stem cell?</a:t>
            </a:r>
            <a:endParaRPr lang="en-US" sz="3200" dirty="0"/>
          </a:p>
        </p:txBody>
      </p:sp>
      <p:sp>
        <p:nvSpPr>
          <p:cNvPr id="3" name="Content Placeholder 2"/>
          <p:cNvSpPr>
            <a:spLocks noGrp="1"/>
          </p:cNvSpPr>
          <p:nvPr>
            <p:ph idx="1"/>
          </p:nvPr>
        </p:nvSpPr>
        <p:spPr>
          <a:xfrm>
            <a:off x="304800" y="2438400"/>
            <a:ext cx="8686800" cy="3641725"/>
          </a:xfrm>
        </p:spPr>
        <p:txBody>
          <a:bodyPr/>
          <a:lstStyle/>
          <a:p>
            <a:pPr algn="just">
              <a:buFont typeface="Wingdings" pitchFamily="2" charset="2"/>
              <a:buChar char="v"/>
            </a:pPr>
            <a:r>
              <a:rPr lang="en-US" dirty="0" smtClean="0"/>
              <a:t>An undifferentiated cell of a </a:t>
            </a:r>
            <a:r>
              <a:rPr lang="en-US" dirty="0" err="1" smtClean="0"/>
              <a:t>multicellular</a:t>
            </a:r>
            <a:r>
              <a:rPr lang="en-US" dirty="0" smtClean="0"/>
              <a:t> organism which is capable of giving rise to indefinitely more cells of the same type, and from which certain other kinds of cell arise by differentiation.</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990600"/>
          </a:xfrm>
        </p:spPr>
        <p:txBody>
          <a:bodyPr>
            <a:noAutofit/>
          </a:bodyPr>
          <a:lstStyle/>
          <a:p>
            <a:r>
              <a:rPr lang="en-US" sz="2400" b="1" dirty="0" smtClean="0"/>
              <a:t>How are embryonic stem cells stimulated to differentiate?</a:t>
            </a:r>
            <a:r>
              <a:rPr lang="en-US" sz="2800" b="1" dirty="0" smtClean="0"/>
              <a:t/>
            </a:r>
            <a:br>
              <a:rPr lang="en-US" sz="2800" b="1" dirty="0" smtClean="0"/>
            </a:br>
            <a:endParaRPr lang="en-US" sz="2800" dirty="0"/>
          </a:p>
        </p:txBody>
      </p:sp>
      <p:pic>
        <p:nvPicPr>
          <p:cNvPr id="4" name="Content Placeholder 3" descr="Directed differentiation of mouse embryonic stem cells.  This figure is a flow chart showing the steps scientists take to isolate and differentiate mouse embryonic stem cells.  A mouse blastocyst is shown in the upper left, with its inner cell mass (ICM) labeled.  Arrows indicate removal of the ICM and plating in a tissue culture dish, labeled as “undifferentiated embryonic stem cells.”  The next arrow indicates the passage of time and shows that the cells in the plate have now become embryoid bodies.  From this culture dish, an arrow indicates that the next step is “induce initial differentiation and select precursors.”  Next, two arrows show two possible fates, and the label underneath indicates that the scientists “expand precursors.”  The two possible precursor types are “neuronal precursors” or “pancreatic precursors.”  The final step indicates “complete differentiation to generate functional cells.”  The bottom left shows a fluorescently labeled microscope image of “dopamine- and serotonin-secreting neurons” and the bottom right shows a fluorescently labeled microscope image of “insulin-secreting pancreatic islet-like clusters.”"/>
          <p:cNvPicPr>
            <a:picLocks noGrp="1"/>
          </p:cNvPicPr>
          <p:nvPr>
            <p:ph idx="1"/>
          </p:nvPr>
        </p:nvPicPr>
        <p:blipFill>
          <a:blip r:embed="rId2"/>
          <a:srcRect/>
          <a:stretch>
            <a:fillRect/>
          </a:stretch>
        </p:blipFill>
        <p:spPr bwMode="auto">
          <a:xfrm>
            <a:off x="2362200" y="1295400"/>
            <a:ext cx="46482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Transcription Factor</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Using specific techniques to determine the presence of transcription factors that are typically produced by undifferentiated cells. Two of the most important transcription factors are </a:t>
            </a:r>
            <a:r>
              <a:rPr lang="en-US" dirty="0" err="1" smtClean="0">
                <a:solidFill>
                  <a:srgbClr val="FF0000"/>
                </a:solidFill>
              </a:rPr>
              <a:t>Nanog</a:t>
            </a:r>
            <a:r>
              <a:rPr lang="en-US" dirty="0" smtClean="0">
                <a:solidFill>
                  <a:srgbClr val="FF0000"/>
                </a:solidFill>
              </a:rPr>
              <a:t> and Oct4. </a:t>
            </a:r>
          </a:p>
          <a:p>
            <a:pPr algn="just"/>
            <a:r>
              <a:rPr lang="en-US" dirty="0" smtClean="0"/>
              <a:t>Transcription factors help turn </a:t>
            </a:r>
            <a:r>
              <a:rPr lang="en-US" dirty="0" smtClean="0">
                <a:hlinkClick r:id="rId2"/>
              </a:rPr>
              <a:t>genes</a:t>
            </a:r>
            <a:r>
              <a:rPr lang="en-US" u="sng" dirty="0" smtClean="0"/>
              <a:t> </a:t>
            </a:r>
            <a:r>
              <a:rPr lang="en-US" dirty="0" smtClean="0"/>
              <a:t>on and off at the right time, which is an important part of the processes of cell </a:t>
            </a:r>
            <a:r>
              <a:rPr lang="en-US" dirty="0" smtClean="0">
                <a:hlinkClick r:id="rId2"/>
              </a:rPr>
              <a:t>differentiation</a:t>
            </a:r>
            <a:r>
              <a:rPr lang="en-US" dirty="0" smtClean="0"/>
              <a:t> and embryonic development</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914400"/>
          </a:xfrm>
        </p:spPr>
        <p:txBody>
          <a:bodyPr>
            <a:noAutofit/>
          </a:bodyPr>
          <a:lstStyle/>
          <a:p>
            <a:r>
              <a:rPr lang="en-US" sz="2400" dirty="0" smtClean="0"/>
              <a:t>What are the similarities and differences between embryonic and adult stem cells?</a:t>
            </a:r>
            <a:r>
              <a:rPr lang="en-US" sz="2400" b="1" dirty="0" smtClean="0"/>
              <a:t/>
            </a:r>
            <a:br>
              <a:rPr lang="en-US" sz="2400" b="1" dirty="0" smtClean="0"/>
            </a:br>
            <a:endParaRPr lang="en-US" sz="2400" dirty="0"/>
          </a:p>
        </p:txBody>
      </p:sp>
      <p:sp>
        <p:nvSpPr>
          <p:cNvPr id="3" name="Content Placeholder 2"/>
          <p:cNvSpPr>
            <a:spLocks noGrp="1"/>
          </p:cNvSpPr>
          <p:nvPr>
            <p:ph idx="1"/>
          </p:nvPr>
        </p:nvSpPr>
        <p:spPr>
          <a:xfrm>
            <a:off x="304800" y="1524000"/>
            <a:ext cx="8686800" cy="5029200"/>
          </a:xfrm>
        </p:spPr>
        <p:txBody>
          <a:bodyPr>
            <a:normAutofit fontScale="77500" lnSpcReduction="20000"/>
          </a:bodyPr>
          <a:lstStyle/>
          <a:p>
            <a:pPr algn="just">
              <a:spcBef>
                <a:spcPts val="1800"/>
              </a:spcBef>
              <a:spcAft>
                <a:spcPts val="1200"/>
              </a:spcAft>
              <a:buFont typeface="Wingdings" pitchFamily="2" charset="2"/>
              <a:buChar char="Ø"/>
            </a:pPr>
            <a:r>
              <a:rPr lang="en-US" sz="3600" dirty="0" smtClean="0"/>
              <a:t>Embryonic stem cells can become all cell types of the body because they are </a:t>
            </a:r>
            <a:r>
              <a:rPr lang="en-US" sz="3600" dirty="0" err="1" smtClean="0">
                <a:solidFill>
                  <a:srgbClr val="FF0000"/>
                </a:solidFill>
              </a:rPr>
              <a:t>pluripotent</a:t>
            </a:r>
            <a:r>
              <a:rPr lang="en-US" sz="3600" dirty="0" smtClean="0">
                <a:solidFill>
                  <a:srgbClr val="FF0000"/>
                </a:solidFill>
              </a:rPr>
              <a:t>.</a:t>
            </a:r>
            <a:r>
              <a:rPr lang="en-US" sz="3600" dirty="0" smtClean="0"/>
              <a:t> Adult stem cells are thought to be limited to differentiating into different cell types of their tissue of origin. </a:t>
            </a:r>
          </a:p>
          <a:p>
            <a:pPr algn="just">
              <a:spcBef>
                <a:spcPts val="1800"/>
              </a:spcBef>
              <a:spcAft>
                <a:spcPts val="1200"/>
              </a:spcAft>
              <a:buFont typeface="Wingdings" pitchFamily="2" charset="2"/>
              <a:buChar char="Ø"/>
            </a:pPr>
            <a:r>
              <a:rPr lang="en-US" sz="3600" dirty="0" smtClean="0"/>
              <a:t>Embryonic stem cells can be grown relatively easily in culture. </a:t>
            </a:r>
          </a:p>
          <a:p>
            <a:pPr algn="just">
              <a:spcBef>
                <a:spcPts val="1800"/>
              </a:spcBef>
              <a:spcAft>
                <a:spcPts val="1200"/>
              </a:spcAft>
              <a:buFont typeface="Wingdings" pitchFamily="2" charset="2"/>
              <a:buChar char="Ø"/>
            </a:pPr>
            <a:r>
              <a:rPr lang="en-US" sz="3600" dirty="0" smtClean="0"/>
              <a:t>Adult stem cells are rare in mature tissues, so isolating these cells from an adult tissue is challenging, and methods to expand their numbers in cell culture have not yet been worked out. </a:t>
            </a:r>
          </a:p>
          <a:p>
            <a:pPr>
              <a:spcBef>
                <a:spcPts val="1200"/>
              </a:spcBef>
              <a:spcAft>
                <a:spcPts val="600"/>
              </a:spcAft>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838200"/>
          </a:xfrm>
        </p:spPr>
        <p:txBody>
          <a:bodyPr>
            <a:normAutofit/>
          </a:bodyPr>
          <a:lstStyle/>
          <a:p>
            <a:pPr algn="ctr"/>
            <a:r>
              <a:rPr lang="en-US" sz="2800" dirty="0" smtClean="0"/>
              <a:t>Adult Stem cell</a:t>
            </a:r>
            <a:endParaRPr lang="en-US" sz="2800" dirty="0"/>
          </a:p>
        </p:txBody>
      </p:sp>
      <p:sp>
        <p:nvSpPr>
          <p:cNvPr id="3" name="Content Placeholder 2"/>
          <p:cNvSpPr>
            <a:spLocks noGrp="1"/>
          </p:cNvSpPr>
          <p:nvPr>
            <p:ph idx="1"/>
          </p:nvPr>
        </p:nvSpPr>
        <p:spPr>
          <a:xfrm>
            <a:off x="304800" y="1295400"/>
            <a:ext cx="8686800" cy="4784725"/>
          </a:xfrm>
        </p:spPr>
        <p:txBody>
          <a:bodyPr>
            <a:normAutofit/>
          </a:bodyPr>
          <a:lstStyle/>
          <a:p>
            <a:pPr algn="just">
              <a:buNone/>
            </a:pPr>
            <a:r>
              <a:rPr lang="en-US" dirty="0" smtClean="0"/>
              <a:t>  </a:t>
            </a:r>
            <a:r>
              <a:rPr lang="en-US" sz="2800" dirty="0" smtClean="0"/>
              <a:t>In </a:t>
            </a:r>
            <a:r>
              <a:rPr lang="en-US" sz="2800" dirty="0" smtClean="0">
                <a:hlinkClick r:id="rId3" action="ppaction://hlinkfile" tooltip="Adult"/>
              </a:rPr>
              <a:t>adult</a:t>
            </a:r>
            <a:r>
              <a:rPr lang="en-US" sz="2800" dirty="0" smtClean="0"/>
              <a:t> organisms, stem cells and </a:t>
            </a:r>
            <a:r>
              <a:rPr lang="en-US" sz="2800" dirty="0" smtClean="0">
                <a:hlinkClick r:id="rId4" action="ppaction://hlinkfile" tooltip="Progenitor cell"/>
              </a:rPr>
              <a:t>progenitor cells</a:t>
            </a:r>
            <a:r>
              <a:rPr lang="en-US" sz="2800" dirty="0" smtClean="0"/>
              <a:t> act as a repair system for the body, replenishing adult tissues.</a:t>
            </a:r>
          </a:p>
          <a:p>
            <a:pPr algn="just">
              <a:buNone/>
            </a:pPr>
            <a:endParaRPr lang="en-US" sz="2800" dirty="0" smtClean="0"/>
          </a:p>
          <a:p>
            <a:pPr algn="just">
              <a:buNone/>
            </a:pPr>
            <a:r>
              <a:rPr lang="en-US" sz="2800" dirty="0" smtClean="0"/>
              <a:t>   The primary roles of adult stem cells in the body are to maintain and repair the tissues in which they are found. These stem cells are also called </a:t>
            </a:r>
            <a:r>
              <a:rPr lang="en-US" sz="2800" dirty="0" smtClean="0">
                <a:solidFill>
                  <a:srgbClr val="FF0000"/>
                </a:solidFill>
              </a:rPr>
              <a:t>somatic stem </a:t>
            </a:r>
            <a:r>
              <a:rPr lang="en-US" sz="2800" dirty="0" smtClean="0"/>
              <a:t>cells instead of adult stem cells as they may be found in persons of all ages (not just adults)</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609600"/>
          </a:xfrm>
        </p:spPr>
        <p:txBody>
          <a:bodyPr>
            <a:normAutofit/>
          </a:bodyPr>
          <a:lstStyle/>
          <a:p>
            <a:pPr algn="ctr"/>
            <a:r>
              <a:rPr lang="en-US" sz="2800" dirty="0" smtClean="0"/>
              <a:t>Application of Stem Cell</a:t>
            </a:r>
            <a:endParaRPr lang="en-US" sz="2800" dirty="0"/>
          </a:p>
        </p:txBody>
      </p:sp>
      <p:pic>
        <p:nvPicPr>
          <p:cNvPr id="3074" name="Picture 2"/>
          <p:cNvPicPr>
            <a:picLocks noGrp="1" noChangeAspect="1" noChangeArrowheads="1"/>
          </p:cNvPicPr>
          <p:nvPr>
            <p:ph idx="1"/>
          </p:nvPr>
        </p:nvPicPr>
        <p:blipFill>
          <a:blip r:embed="rId2"/>
          <a:srcRect/>
          <a:stretch>
            <a:fillRect/>
          </a:stretch>
        </p:blipFill>
        <p:spPr bwMode="auto">
          <a:xfrm>
            <a:off x="1447800" y="1600200"/>
            <a:ext cx="61722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solidFill>
                  <a:srgbClr val="0070C0"/>
                </a:solidFill>
              </a:rPr>
              <a:t>hematopoietic stem cell</a:t>
            </a:r>
            <a:br>
              <a:rPr lang="en-US" sz="2800" dirty="0" smtClean="0">
                <a:solidFill>
                  <a:srgbClr val="0070C0"/>
                </a:solidFill>
              </a:rPr>
            </a:br>
            <a:endParaRPr lang="en-US" sz="2800" dirty="0">
              <a:solidFill>
                <a:srgbClr val="0070C0"/>
              </a:solidFill>
            </a:endParaRPr>
          </a:p>
        </p:txBody>
      </p:sp>
      <p:pic>
        <p:nvPicPr>
          <p:cNvPr id="4098" name="Picture 2" descr="C:\Users\User\Pictures\Stem Cell 5.jpg"/>
          <p:cNvPicPr>
            <a:picLocks noGrp="1" noChangeAspect="1" noChangeArrowheads="1"/>
          </p:cNvPicPr>
          <p:nvPr>
            <p:ph idx="1"/>
          </p:nvPr>
        </p:nvPicPr>
        <p:blipFill>
          <a:blip r:embed="rId2"/>
          <a:srcRect/>
          <a:stretch>
            <a:fillRect/>
          </a:stretch>
        </p:blipFill>
        <p:spPr bwMode="auto">
          <a:xfrm>
            <a:off x="2057400" y="2133601"/>
            <a:ext cx="5105399" cy="4495800"/>
          </a:xfrm>
          <a:prstGeom prst="rect">
            <a:avLst/>
          </a:prstGeom>
          <a:noFill/>
        </p:spPr>
      </p:pic>
      <p:sp>
        <p:nvSpPr>
          <p:cNvPr id="5" name="Rectangle 4"/>
          <p:cNvSpPr/>
          <p:nvPr/>
        </p:nvSpPr>
        <p:spPr>
          <a:xfrm>
            <a:off x="457200" y="1066800"/>
            <a:ext cx="7391400" cy="830997"/>
          </a:xfrm>
          <a:prstGeom prst="rect">
            <a:avLst/>
          </a:prstGeom>
        </p:spPr>
        <p:txBody>
          <a:bodyPr wrap="square">
            <a:spAutoFit/>
          </a:bodyPr>
          <a:lstStyle/>
          <a:p>
            <a:r>
              <a:rPr lang="en-US" sz="2400" dirty="0" smtClean="0"/>
              <a:t>It is generally accepted that a blood-forming cell in the bone marrow—which is called </a:t>
            </a:r>
            <a:r>
              <a:rPr lang="en-US" sz="2400" dirty="0" smtClean="0">
                <a:solidFill>
                  <a:srgbClr val="FF0000"/>
                </a:solidFill>
              </a:rPr>
              <a:t>a </a:t>
            </a:r>
            <a:r>
              <a:rPr lang="en-US" sz="2400" u="sng" dirty="0" smtClean="0">
                <a:solidFill>
                  <a:srgbClr val="FF0000"/>
                </a:solidFill>
              </a:rPr>
              <a:t>hematopoietic stem cell</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01 Tree of Development.jpg"/>
          <p:cNvPicPr>
            <a:picLocks noChangeAspect="1" noChangeArrowheads="1"/>
          </p:cNvPicPr>
          <p:nvPr/>
        </p:nvPicPr>
        <p:blipFill>
          <a:blip r:embed="rId2"/>
          <a:srcRect l="1744" t="5814" r="2326" b="2326"/>
          <a:stretch>
            <a:fillRect/>
          </a:stretch>
        </p:blipFill>
        <p:spPr bwMode="auto">
          <a:xfrm>
            <a:off x="4382947" y="52647"/>
            <a:ext cx="4684853" cy="6729153"/>
          </a:xfrm>
          <a:prstGeom prst="rect">
            <a:avLst/>
          </a:prstGeom>
          <a:noFill/>
        </p:spPr>
      </p:pic>
      <p:sp>
        <p:nvSpPr>
          <p:cNvPr id="5" name="Rectangle 4"/>
          <p:cNvSpPr/>
          <p:nvPr/>
        </p:nvSpPr>
        <p:spPr>
          <a:xfrm>
            <a:off x="152400" y="4800600"/>
            <a:ext cx="36576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itchFamily="18" charset="0"/>
                <a:cs typeface="Times New Roman" pitchFamily="18" charset="0"/>
              </a:rPr>
              <a:t>Tree of Embryonic Development</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381000"/>
          </a:xfrm>
        </p:spPr>
        <p:txBody>
          <a:bodyPr>
            <a:normAutofit fontScale="90000"/>
          </a:bodyPr>
          <a:lstStyle/>
          <a:p>
            <a:r>
              <a:rPr lang="en-US" dirty="0" smtClean="0"/>
              <a:t/>
            </a:r>
            <a:br>
              <a:rPr lang="en-US" dirty="0" smtClean="0"/>
            </a:br>
            <a:endParaRPr lang="en-US" dirty="0"/>
          </a:p>
        </p:txBody>
      </p:sp>
      <p:sp>
        <p:nvSpPr>
          <p:cNvPr id="5" name="Content Placeholder 4"/>
          <p:cNvSpPr>
            <a:spLocks noGrp="1"/>
          </p:cNvSpPr>
          <p:nvPr>
            <p:ph idx="1"/>
          </p:nvPr>
        </p:nvSpPr>
        <p:spPr>
          <a:xfrm>
            <a:off x="304800" y="2590800"/>
            <a:ext cx="8686800" cy="3489325"/>
          </a:xfrm>
        </p:spPr>
        <p:txBody>
          <a:bodyPr>
            <a:normAutofit/>
          </a:bodyPr>
          <a:lstStyle/>
          <a:p>
            <a:pPr algn="ctr">
              <a:buNone/>
            </a:pPr>
            <a:r>
              <a:rPr lang="en-US" sz="9600" dirty="0" smtClean="0">
                <a:latin typeface="Algerian" pitchFamily="82" charset="0"/>
              </a:rPr>
              <a:t>Thank You</a:t>
            </a:r>
            <a:endParaRPr lang="en-US" sz="9600" dirty="0">
              <a:latin typeface="Algerian"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066800"/>
          </a:xfrm>
        </p:spPr>
        <p:txBody>
          <a:bodyPr>
            <a:normAutofit/>
          </a:bodyPr>
          <a:lstStyle/>
          <a:p>
            <a:pPr algn="ctr"/>
            <a:r>
              <a:rPr lang="en-US" dirty="0" smtClean="0"/>
              <a:t>Stem Cell </a:t>
            </a:r>
            <a:endParaRPr lang="en-US" dirty="0"/>
          </a:p>
        </p:txBody>
      </p:sp>
      <p:pic>
        <p:nvPicPr>
          <p:cNvPr id="4" name="Content Placeholder 3" descr="C:\Users\User\Pictures\Stem Cell 2.jpg"/>
          <p:cNvPicPr>
            <a:picLocks noGrp="1" noChangeAspect="1" noChangeArrowheads="1"/>
          </p:cNvPicPr>
          <p:nvPr>
            <p:ph idx="1"/>
          </p:nvPr>
        </p:nvPicPr>
        <p:blipFill>
          <a:blip r:embed="rId2"/>
          <a:srcRect/>
          <a:stretch>
            <a:fillRect/>
          </a:stretch>
        </p:blipFill>
        <p:spPr bwMode="auto">
          <a:xfrm>
            <a:off x="609600" y="1739865"/>
            <a:ext cx="8001000" cy="415455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lstStyle/>
          <a:p>
            <a:pPr algn="ctr"/>
            <a:r>
              <a:rPr lang="en-US" dirty="0" smtClean="0"/>
              <a:t>Stem Cell </a:t>
            </a:r>
            <a:endParaRPr lang="en-US" dirty="0"/>
          </a:p>
        </p:txBody>
      </p:sp>
      <p:sp>
        <p:nvSpPr>
          <p:cNvPr id="3" name="Content Placeholder 2"/>
          <p:cNvSpPr>
            <a:spLocks noGrp="1"/>
          </p:cNvSpPr>
          <p:nvPr>
            <p:ph idx="1"/>
          </p:nvPr>
        </p:nvSpPr>
        <p:spPr/>
        <p:txBody>
          <a:bodyPr>
            <a:normAutofit/>
          </a:bodyPr>
          <a:lstStyle/>
          <a:p>
            <a:pPr algn="just">
              <a:buFont typeface="Wingdings" pitchFamily="2" charset="2"/>
              <a:buChar char="v"/>
            </a:pPr>
            <a:r>
              <a:rPr lang="en-US" sz="2800" dirty="0" smtClean="0"/>
              <a:t>Stem cell have the remarkable potential to develop into many different cell types in the body during early life and growth. </a:t>
            </a:r>
          </a:p>
          <a:p>
            <a:pPr algn="just">
              <a:buFont typeface="Wingdings" pitchFamily="2" charset="2"/>
              <a:buChar char="v"/>
            </a:pPr>
            <a:endParaRPr lang="en-US" sz="2800" dirty="0" smtClean="0"/>
          </a:p>
          <a:p>
            <a:pPr algn="just">
              <a:buFont typeface="Wingdings" pitchFamily="2" charset="2"/>
              <a:buChar char="v"/>
            </a:pPr>
            <a:r>
              <a:rPr lang="en-US" sz="2800" dirty="0" smtClean="0"/>
              <a:t>When a stem cell divides, each new cell has the potential either to remain a stem cell or become another type of cell with a more specialized function, such as a muscle cell, a red blood cell, or a brain cell.</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lstStyle/>
          <a:p>
            <a:pPr algn="ctr"/>
            <a:r>
              <a:rPr lang="en-US" dirty="0" smtClean="0"/>
              <a:t>Stem Cell </a:t>
            </a:r>
            <a:endParaRPr lang="en-US" dirty="0"/>
          </a:p>
        </p:txBody>
      </p:sp>
      <p:pic>
        <p:nvPicPr>
          <p:cNvPr id="3074" name="Picture 2" descr="C:\Users\User\Pictures\Stem Cell 4.jpg"/>
          <p:cNvPicPr>
            <a:picLocks noGrp="1" noChangeAspect="1" noChangeArrowheads="1"/>
          </p:cNvPicPr>
          <p:nvPr>
            <p:ph idx="1"/>
          </p:nvPr>
        </p:nvPicPr>
        <p:blipFill>
          <a:blip r:embed="rId2"/>
          <a:srcRect/>
          <a:stretch>
            <a:fillRect/>
          </a:stretch>
        </p:blipFill>
        <p:spPr bwMode="auto">
          <a:xfrm>
            <a:off x="1905000" y="1371599"/>
            <a:ext cx="5486400" cy="536019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838200"/>
          </a:xfrm>
        </p:spPr>
        <p:txBody>
          <a:bodyPr>
            <a:normAutofit/>
          </a:bodyPr>
          <a:lstStyle/>
          <a:p>
            <a:pPr algn="ctr"/>
            <a:r>
              <a:rPr lang="en-US" sz="3200" dirty="0" smtClean="0"/>
              <a:t>Stem Cell</a:t>
            </a:r>
            <a:endParaRPr lang="en-US" sz="3200" dirty="0"/>
          </a:p>
        </p:txBody>
      </p:sp>
      <p:pic>
        <p:nvPicPr>
          <p:cNvPr id="4" name="Picture 2" descr="C:\Users\User\Pictures\JCI0423549.f2.jpg"/>
          <p:cNvPicPr>
            <a:picLocks noGrp="1" noChangeAspect="1" noChangeArrowheads="1"/>
          </p:cNvPicPr>
          <p:nvPr>
            <p:ph idx="1"/>
          </p:nvPr>
        </p:nvPicPr>
        <p:blipFill>
          <a:blip r:embed="rId2"/>
          <a:srcRect/>
          <a:stretch>
            <a:fillRect/>
          </a:stretch>
        </p:blipFill>
        <p:spPr bwMode="auto">
          <a:xfrm>
            <a:off x="1676400" y="1219200"/>
            <a:ext cx="5817747" cy="5410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838200"/>
          </a:xfrm>
        </p:spPr>
        <p:txBody>
          <a:bodyPr>
            <a:normAutofit fontScale="90000"/>
          </a:bodyPr>
          <a:lstStyle/>
          <a:p>
            <a:pPr algn="ctr"/>
            <a:r>
              <a:rPr lang="en-US" sz="2800" b="1" dirty="0" smtClean="0">
                <a:latin typeface="Times New Roman" pitchFamily="18" charset="0"/>
                <a:cs typeface="Times New Roman" pitchFamily="18" charset="0"/>
              </a:rPr>
              <a:t>Differences </a:t>
            </a:r>
            <a:r>
              <a:rPr lang="en-US" sz="2800" b="1" dirty="0" smtClean="0">
                <a:latin typeface="Times New Roman" pitchFamily="18" charset="0"/>
                <a:cs typeface="Times New Roman" pitchFamily="18" charset="0"/>
              </a:rPr>
              <a:t>between normal and stem cell</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752600"/>
            <a:ext cx="8534400" cy="4327525"/>
          </a:xfrm>
        </p:spPr>
        <p:txBody>
          <a:bodyPr/>
          <a:lstStyle/>
          <a:p>
            <a:pPr algn="just">
              <a:buFont typeface="Wingdings" pitchFamily="2" charset="2"/>
              <a:buChar char="v"/>
            </a:pPr>
            <a:r>
              <a:rPr lang="en-US" sz="2800" dirty="0" smtClean="0"/>
              <a:t>Stem cells are distinguished from other cell types by two important characteristics. First, they are </a:t>
            </a:r>
            <a:r>
              <a:rPr lang="en-US" sz="2800" dirty="0" smtClean="0">
                <a:solidFill>
                  <a:srgbClr val="00B050"/>
                </a:solidFill>
              </a:rPr>
              <a:t>unspecialized </a:t>
            </a:r>
            <a:r>
              <a:rPr lang="en-US" sz="2800" dirty="0" smtClean="0"/>
              <a:t>cells capable of renewing themselves through cell division,</a:t>
            </a:r>
          </a:p>
          <a:p>
            <a:pPr algn="just">
              <a:buFont typeface="Wingdings" pitchFamily="2" charset="2"/>
              <a:buChar char="v"/>
            </a:pPr>
            <a:endParaRPr lang="en-US" sz="2800" dirty="0" smtClean="0"/>
          </a:p>
          <a:p>
            <a:pPr algn="just">
              <a:buFont typeface="Wingdings" pitchFamily="2" charset="2"/>
              <a:buChar char="v"/>
            </a:pPr>
            <a:r>
              <a:rPr lang="en-US" sz="2800" dirty="0" smtClean="0"/>
              <a:t>Second, under certain physiologic or experimental conditions, they can be induced to become </a:t>
            </a:r>
            <a:r>
              <a:rPr lang="en-US" sz="2800" dirty="0" smtClean="0">
                <a:solidFill>
                  <a:srgbClr val="00B050"/>
                </a:solidFill>
              </a:rPr>
              <a:t>tissue- or organ-</a:t>
            </a:r>
            <a:r>
              <a:rPr lang="en-US" sz="2800" dirty="0" smtClean="0"/>
              <a:t>specific cells with special functions.</a:t>
            </a:r>
          </a:p>
          <a:p>
            <a:pPr algn="just"/>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lstStyle/>
          <a:p>
            <a:pPr algn="ctr"/>
            <a:r>
              <a:rPr lang="en-US" dirty="0" smtClean="0"/>
              <a:t>Types of stem cell</a:t>
            </a:r>
            <a:endParaRPr lang="en-US" dirty="0"/>
          </a:p>
        </p:txBody>
      </p:sp>
      <p:sp>
        <p:nvSpPr>
          <p:cNvPr id="3" name="Content Placeholder 2"/>
          <p:cNvSpPr>
            <a:spLocks noGrp="1"/>
          </p:cNvSpPr>
          <p:nvPr>
            <p:ph idx="1"/>
          </p:nvPr>
        </p:nvSpPr>
        <p:spPr>
          <a:xfrm>
            <a:off x="228600" y="2057400"/>
            <a:ext cx="8686800" cy="2438400"/>
          </a:xfrm>
        </p:spPr>
        <p:txBody>
          <a:bodyPr>
            <a:noAutofit/>
          </a:bodyPr>
          <a:lstStyle/>
          <a:p>
            <a:pPr>
              <a:buNone/>
            </a:pPr>
            <a:r>
              <a:rPr lang="en-US" dirty="0" smtClean="0"/>
              <a:t>Until recently, scientists primarily worked with two kinds of stem cells from animals and humans: </a:t>
            </a:r>
          </a:p>
          <a:p>
            <a:pPr>
              <a:buNone/>
            </a:pPr>
            <a:endParaRPr lang="en-US" dirty="0" smtClean="0"/>
          </a:p>
          <a:p>
            <a:pPr marL="514350" indent="-514350" algn="just">
              <a:spcBef>
                <a:spcPts val="600"/>
              </a:spcBef>
              <a:buFont typeface="Wingdings" pitchFamily="2" charset="2"/>
              <a:buChar char="Ø"/>
            </a:pPr>
            <a:r>
              <a:rPr lang="en-US" dirty="0" smtClean="0"/>
              <a:t>Embryonic stem cells </a:t>
            </a:r>
          </a:p>
          <a:p>
            <a:pPr marL="514350" indent="-514350" algn="just">
              <a:spcBef>
                <a:spcPts val="600"/>
              </a:spcBef>
              <a:buFont typeface="Wingdings" pitchFamily="2" charset="2"/>
              <a:buChar char="Ø"/>
            </a:pPr>
            <a:endParaRPr lang="en-US" dirty="0" smtClean="0"/>
          </a:p>
          <a:p>
            <a:pPr marL="514350" indent="-514350" algn="just">
              <a:spcBef>
                <a:spcPts val="600"/>
              </a:spcBef>
              <a:buFont typeface="Wingdings" pitchFamily="2" charset="2"/>
              <a:buChar char="Ø"/>
            </a:pPr>
            <a:r>
              <a:rPr lang="en-US" dirty="0" smtClean="0"/>
              <a:t>Non-embryonic "somatic" or "adult" stem cells.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normAutofit/>
          </a:bodyPr>
          <a:lstStyle/>
          <a:p>
            <a:pPr algn="ctr"/>
            <a:r>
              <a:rPr lang="en-US" sz="2800" dirty="0" smtClean="0"/>
              <a:t>Types of Stem Cell</a:t>
            </a:r>
            <a:endParaRPr lang="en-US" sz="2800" dirty="0"/>
          </a:p>
        </p:txBody>
      </p:sp>
      <p:sp>
        <p:nvSpPr>
          <p:cNvPr id="3" name="Content Placeholder 2"/>
          <p:cNvSpPr>
            <a:spLocks noGrp="1"/>
          </p:cNvSpPr>
          <p:nvPr>
            <p:ph idx="1"/>
          </p:nvPr>
        </p:nvSpPr>
        <p:spPr>
          <a:xfrm>
            <a:off x="304800" y="1219200"/>
            <a:ext cx="8686800" cy="4860925"/>
          </a:xfrm>
        </p:spPr>
        <p:txBody>
          <a:bodyPr>
            <a:normAutofit/>
          </a:bodyPr>
          <a:lstStyle/>
          <a:p>
            <a:pPr algn="just">
              <a:buNone/>
            </a:pPr>
            <a:r>
              <a:rPr lang="en-US" sz="2400" dirty="0" smtClean="0">
                <a:solidFill>
                  <a:srgbClr val="0070C0"/>
                </a:solidFill>
              </a:rPr>
              <a:t>    </a:t>
            </a:r>
            <a:r>
              <a:rPr lang="en-US" sz="2400" b="1" dirty="0" smtClean="0">
                <a:solidFill>
                  <a:srgbClr val="0070C0"/>
                </a:solidFill>
              </a:rPr>
              <a:t>Totipotent:  </a:t>
            </a:r>
            <a:r>
              <a:rPr lang="en-US" sz="2400" dirty="0" smtClean="0"/>
              <a:t>Stem cells form after the division of a fertilized egg first and can develop into a complete individual. These totipotent cells forms a </a:t>
            </a:r>
            <a:r>
              <a:rPr lang="en-US" sz="2400" dirty="0" err="1" smtClean="0"/>
              <a:t>blastocyst</a:t>
            </a:r>
            <a:r>
              <a:rPr lang="en-US" sz="2400" dirty="0" smtClean="0"/>
              <a:t>, a mass of cells.</a:t>
            </a:r>
          </a:p>
          <a:p>
            <a:pPr algn="just">
              <a:buNone/>
            </a:pPr>
            <a:endParaRPr lang="en-US" sz="2400" dirty="0" smtClean="0"/>
          </a:p>
          <a:p>
            <a:pPr algn="just">
              <a:buNone/>
            </a:pPr>
            <a:r>
              <a:rPr lang="en-US" sz="2400" dirty="0" smtClean="0">
                <a:solidFill>
                  <a:srgbClr val="0070C0"/>
                </a:solidFill>
              </a:rPr>
              <a:t>    </a:t>
            </a:r>
            <a:r>
              <a:rPr lang="en-US" sz="2400" b="1" dirty="0" err="1" smtClean="0">
                <a:solidFill>
                  <a:srgbClr val="0070C0"/>
                </a:solidFill>
              </a:rPr>
              <a:t>Pluripotent</a:t>
            </a:r>
            <a:r>
              <a:rPr lang="en-US" sz="2400" dirty="0" smtClean="0"/>
              <a:t>: The inner layer of  </a:t>
            </a:r>
            <a:r>
              <a:rPr lang="en-US" sz="2400" dirty="0" err="1" smtClean="0"/>
              <a:t>blastocyst</a:t>
            </a:r>
            <a:r>
              <a:rPr lang="en-US" sz="2400" dirty="0" smtClean="0"/>
              <a:t>  contains </a:t>
            </a:r>
            <a:r>
              <a:rPr lang="en-US" sz="2400" dirty="0" err="1" smtClean="0"/>
              <a:t>pluripotent</a:t>
            </a:r>
            <a:r>
              <a:rPr lang="en-US" sz="2400" dirty="0" smtClean="0"/>
              <a:t> stem cells. </a:t>
            </a:r>
            <a:r>
              <a:rPr lang="en-US" sz="2400" dirty="0" err="1" smtClean="0"/>
              <a:t>Pluripotent</a:t>
            </a:r>
            <a:r>
              <a:rPr lang="en-US" sz="2400" dirty="0" smtClean="0"/>
              <a:t> stem cells have the potential to develop more than 200 different cell types.</a:t>
            </a:r>
          </a:p>
          <a:p>
            <a:pPr algn="just">
              <a:buNone/>
            </a:pPr>
            <a:endParaRPr lang="en-US" sz="2400" dirty="0" smtClean="0"/>
          </a:p>
          <a:p>
            <a:pPr algn="just">
              <a:buNone/>
            </a:pPr>
            <a:r>
              <a:rPr lang="en-US" sz="2400" dirty="0" smtClean="0">
                <a:solidFill>
                  <a:srgbClr val="0070C0"/>
                </a:solidFill>
              </a:rPr>
              <a:t>    </a:t>
            </a:r>
            <a:r>
              <a:rPr lang="en-US" sz="2400" b="1" dirty="0" smtClean="0">
                <a:solidFill>
                  <a:srgbClr val="0070C0"/>
                </a:solidFill>
              </a:rPr>
              <a:t>Multipotent:</a:t>
            </a:r>
            <a:r>
              <a:rPr lang="en-US" sz="2400" dirty="0" smtClean="0">
                <a:solidFill>
                  <a:srgbClr val="0070C0"/>
                </a:solidFill>
              </a:rPr>
              <a:t> </a:t>
            </a:r>
            <a:r>
              <a:rPr lang="en-US" sz="2400" dirty="0" smtClean="0"/>
              <a:t>Stem cells are found in mature tissue and are formed by the body to replace worn out cells in tissues and organs. Blood cells are the example of multipotent cells.</a:t>
            </a:r>
            <a:endParaRPr lang="en-US"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493</TotalTime>
  <Words>926</Words>
  <Application>Microsoft Office PowerPoint</Application>
  <PresentationFormat>On-screen Show (4:3)</PresentationFormat>
  <Paragraphs>74</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Trek</vt:lpstr>
      <vt:lpstr>Slide 1</vt:lpstr>
      <vt:lpstr>What is stem cell?</vt:lpstr>
      <vt:lpstr>Stem Cell </vt:lpstr>
      <vt:lpstr>Stem Cell </vt:lpstr>
      <vt:lpstr>Stem Cell </vt:lpstr>
      <vt:lpstr>Stem Cell</vt:lpstr>
      <vt:lpstr>Differences between normal and stem cell</vt:lpstr>
      <vt:lpstr>Types of stem cell</vt:lpstr>
      <vt:lpstr>Types of Stem Cell</vt:lpstr>
      <vt:lpstr>Types of Stem Cell</vt:lpstr>
      <vt:lpstr>Stages of Development</vt:lpstr>
      <vt:lpstr>Embryonic Stem Cell</vt:lpstr>
      <vt:lpstr>Stem Cell Culture</vt:lpstr>
      <vt:lpstr>Importance of Stem Cell</vt:lpstr>
      <vt:lpstr>             importance  of  stem cell</vt:lpstr>
      <vt:lpstr>Importance of Stem Cell</vt:lpstr>
      <vt:lpstr>Importance of Stem Cell</vt:lpstr>
      <vt:lpstr>What are the unique properties of stem cells? </vt:lpstr>
      <vt:lpstr>How are embryonic stem cells stimulated to differentiate? </vt:lpstr>
      <vt:lpstr>How are embryonic stem cells stimulated to differentiate? </vt:lpstr>
      <vt:lpstr>Transcription Factor </vt:lpstr>
      <vt:lpstr>What are the similarities and differences between embryonic and adult stem cells? </vt:lpstr>
      <vt:lpstr>Adult Stem cell</vt:lpstr>
      <vt:lpstr>Application of Stem Cell</vt:lpstr>
      <vt:lpstr>hematopoietic stem cell </vt:lpstr>
      <vt:lpstr>Slide 26</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81</cp:revision>
  <dcterms:created xsi:type="dcterms:W3CDTF">2016-07-22T05:10:57Z</dcterms:created>
  <dcterms:modified xsi:type="dcterms:W3CDTF">2016-07-25T11:32:59Z</dcterms:modified>
</cp:coreProperties>
</file>