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1"/>
  </p:notesMasterIdLst>
  <p:sldIdLst>
    <p:sldId id="256" r:id="rId2"/>
    <p:sldId id="259" r:id="rId3"/>
    <p:sldId id="267" r:id="rId4"/>
    <p:sldId id="265" r:id="rId5"/>
    <p:sldId id="260" r:id="rId6"/>
    <p:sldId id="257" r:id="rId7"/>
    <p:sldId id="270" r:id="rId8"/>
    <p:sldId id="271" r:id="rId9"/>
    <p:sldId id="272" r:id="rId10"/>
    <p:sldId id="273" r:id="rId11"/>
    <p:sldId id="275" r:id="rId12"/>
    <p:sldId id="258" r:id="rId13"/>
    <p:sldId id="274" r:id="rId14"/>
    <p:sldId id="268" r:id="rId15"/>
    <p:sldId id="262" r:id="rId16"/>
    <p:sldId id="263" r:id="rId17"/>
    <p:sldId id="264" r:id="rId18"/>
    <p:sldId id="269" r:id="rId19"/>
    <p:sldId id="26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61D43F-2305-4EB4-9D50-34F21D539116}" type="datetimeFigureOut">
              <a:rPr lang="en-US" smtClean="0"/>
              <a:pPr/>
              <a:t>8/20/2016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C8893C-793A-4DFD-A5F3-36DE805261C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C8893C-793A-4DFD-A5F3-36DE805261CD}"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4CD679D6-0E6E-4ACC-88DC-1EAC454CD201}" type="datetimeFigureOut">
              <a:rPr lang="en-US" smtClean="0"/>
              <a:pPr/>
              <a:t>8/20/2016</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6B3F5453-3B71-40FA-ABFC-9B7A88FD524E}"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CD679D6-0E6E-4ACC-88DC-1EAC454CD201}" type="datetimeFigureOut">
              <a:rPr lang="en-US" smtClean="0"/>
              <a:pPr/>
              <a:t>8/20/2016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B3F5453-3B71-40FA-ABFC-9B7A88FD52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CD679D6-0E6E-4ACC-88DC-1EAC454CD201}" type="datetimeFigureOut">
              <a:rPr lang="en-US" smtClean="0"/>
              <a:pPr/>
              <a:t>8/20/2016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B3F5453-3B71-40FA-ABFC-9B7A88FD52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CD679D6-0E6E-4ACC-88DC-1EAC454CD201}" type="datetimeFigureOut">
              <a:rPr lang="en-US" smtClean="0"/>
              <a:pPr/>
              <a:t>8/20/2016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B3F5453-3B71-40FA-ABFC-9B7A88FD524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4CD679D6-0E6E-4ACC-88DC-1EAC454CD201}" type="datetimeFigureOut">
              <a:rPr lang="en-US" smtClean="0"/>
              <a:pPr/>
              <a:t>8/20/2016</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6B3F5453-3B71-40FA-ABFC-9B7A88FD524E}"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CD679D6-0E6E-4ACC-88DC-1EAC454CD201}" type="datetimeFigureOut">
              <a:rPr lang="en-US" smtClean="0"/>
              <a:pPr/>
              <a:t>8/20/2016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6B3F5453-3B71-40FA-ABFC-9B7A88FD524E}"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CD679D6-0E6E-4ACC-88DC-1EAC454CD201}" type="datetimeFigureOut">
              <a:rPr lang="en-US" smtClean="0"/>
              <a:pPr/>
              <a:t>8/20/2016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6B3F5453-3B71-40FA-ABFC-9B7A88FD524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CD679D6-0E6E-4ACC-88DC-1EAC454CD201}" type="datetimeFigureOut">
              <a:rPr lang="en-US" smtClean="0"/>
              <a:pPr/>
              <a:t>8/20/2016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B3F5453-3B71-40FA-ABFC-9B7A88FD524E}"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CD679D6-0E6E-4ACC-88DC-1EAC454CD201}" type="datetimeFigureOut">
              <a:rPr lang="en-US" smtClean="0"/>
              <a:pPr/>
              <a:t>8/20/2016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B3F5453-3B71-40FA-ABFC-9B7A88FD52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4CD679D6-0E6E-4ACC-88DC-1EAC454CD201}" type="datetimeFigureOut">
              <a:rPr lang="en-US" smtClean="0"/>
              <a:pPr/>
              <a:t>8/20/2016</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6B3F5453-3B71-40FA-ABFC-9B7A88FD524E}"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4CD679D6-0E6E-4ACC-88DC-1EAC454CD201}" type="datetimeFigureOut">
              <a:rPr lang="en-US" smtClean="0"/>
              <a:pPr/>
              <a:t>8/20/2016</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6B3F5453-3B71-40FA-ABFC-9B7A88FD524E}"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4CD679D6-0E6E-4ACC-88DC-1EAC454CD201}" type="datetimeFigureOut">
              <a:rPr lang="en-US" smtClean="0"/>
              <a:pPr/>
              <a:t>8/20/2016</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6B3F5453-3B71-40FA-ABFC-9B7A88FD524E}"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t>
            </a:r>
            <a:endParaRPr lang="en-US" dirty="0"/>
          </a:p>
        </p:txBody>
      </p:sp>
      <p:sp>
        <p:nvSpPr>
          <p:cNvPr id="3" name="Subtitle 2"/>
          <p:cNvSpPr>
            <a:spLocks noGrp="1"/>
          </p:cNvSpPr>
          <p:nvPr>
            <p:ph type="subTitle" idx="1"/>
          </p:nvPr>
        </p:nvSpPr>
        <p:spPr/>
        <p:txBody>
          <a:bodyPr/>
          <a:lstStyle/>
          <a:p>
            <a:endParaRPr lang="en-US"/>
          </a:p>
        </p:txBody>
      </p:sp>
      <p:pic>
        <p:nvPicPr>
          <p:cNvPr id="1026" name="Picture 2" descr="C:\Users\User\Pictures\RE 5.jpg"/>
          <p:cNvPicPr>
            <a:picLocks noChangeAspect="1" noChangeArrowheads="1"/>
          </p:cNvPicPr>
          <p:nvPr/>
        </p:nvPicPr>
        <p:blipFill>
          <a:blip r:embed="rId2"/>
          <a:srcRect/>
          <a:stretch>
            <a:fillRect/>
          </a:stretch>
        </p:blipFill>
        <p:spPr bwMode="auto">
          <a:xfrm>
            <a:off x="-1524000" y="0"/>
            <a:ext cx="12192000" cy="6858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Hamilton O. Smith</a:t>
            </a:r>
            <a:endParaRPr lang="en-US" dirty="0"/>
          </a:p>
        </p:txBody>
      </p:sp>
      <p:pic>
        <p:nvPicPr>
          <p:cNvPr id="2050" name="Picture 2" descr="C:\Users\User\Pictures\smith_postcard.jpg"/>
          <p:cNvPicPr>
            <a:picLocks noGrp="1" noChangeAspect="1" noChangeArrowheads="1"/>
          </p:cNvPicPr>
          <p:nvPr>
            <p:ph idx="1"/>
          </p:nvPr>
        </p:nvPicPr>
        <p:blipFill>
          <a:blip r:embed="rId2"/>
          <a:srcRect/>
          <a:stretch>
            <a:fillRect/>
          </a:stretch>
        </p:blipFill>
        <p:spPr bwMode="auto">
          <a:xfrm>
            <a:off x="533400" y="1600200"/>
            <a:ext cx="3429000" cy="3771900"/>
          </a:xfrm>
          <a:prstGeom prst="rect">
            <a:avLst/>
          </a:prstGeom>
          <a:noFill/>
        </p:spPr>
      </p:pic>
      <p:sp>
        <p:nvSpPr>
          <p:cNvPr id="5" name="Rectangle 4"/>
          <p:cNvSpPr/>
          <p:nvPr/>
        </p:nvSpPr>
        <p:spPr>
          <a:xfrm>
            <a:off x="4419600" y="1997838"/>
            <a:ext cx="4419600" cy="3046988"/>
          </a:xfrm>
          <a:prstGeom prst="rect">
            <a:avLst/>
          </a:prstGeom>
        </p:spPr>
        <p:txBody>
          <a:bodyPr wrap="square">
            <a:spAutoFit/>
          </a:bodyPr>
          <a:lstStyle/>
          <a:p>
            <a:r>
              <a:rPr lang="en-US" sz="2400" b="1" dirty="0" smtClean="0"/>
              <a:t>Hamilton O. Smith</a:t>
            </a:r>
            <a:r>
              <a:rPr lang="en-US" sz="2400" dirty="0" smtClean="0"/>
              <a:t> </a:t>
            </a:r>
          </a:p>
          <a:p>
            <a:r>
              <a:rPr lang="en-US" sz="2400" b="1" dirty="0" smtClean="0"/>
              <a:t>Born:</a:t>
            </a:r>
            <a:r>
              <a:rPr lang="en-US" sz="2400" dirty="0" smtClean="0"/>
              <a:t> 23 August 1931, New York, NY, USA</a:t>
            </a:r>
          </a:p>
          <a:p>
            <a:r>
              <a:rPr lang="en-US" sz="2400" b="1" dirty="0" smtClean="0"/>
              <a:t>award:</a:t>
            </a:r>
            <a:r>
              <a:rPr lang="en-US" sz="2400" dirty="0" smtClean="0"/>
              <a:t> Johns Hopkins University School of Medicine, Baltimore, MD, USA</a:t>
            </a:r>
          </a:p>
          <a:p>
            <a:r>
              <a:rPr lang="en-US" sz="2400" b="1" dirty="0" smtClean="0"/>
              <a:t>Field:</a:t>
            </a:r>
            <a:r>
              <a:rPr lang="en-US" sz="2400" dirty="0" smtClean="0"/>
              <a:t> genetics, molecular biology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838200"/>
            <a:ext cx="7696200" cy="558336"/>
          </a:xfrm>
        </p:spPr>
        <p:txBody>
          <a:bodyPr>
            <a:normAutofit fontScale="90000"/>
          </a:bodyPr>
          <a:lstStyle/>
          <a:p>
            <a:pPr algn="ctr"/>
            <a:r>
              <a:rPr lang="en-US" b="1" dirty="0" smtClean="0"/>
              <a:t>Daniel Nathans</a:t>
            </a:r>
            <a:br>
              <a:rPr lang="en-US" b="1" dirty="0" smtClean="0"/>
            </a:br>
            <a:endParaRPr lang="en-US" dirty="0"/>
          </a:p>
        </p:txBody>
      </p:sp>
      <p:pic>
        <p:nvPicPr>
          <p:cNvPr id="4" name="Picture 2" descr="C:\Users\User\Desktop\nathan.jpg"/>
          <p:cNvPicPr>
            <a:picLocks noGrp="1" noChangeAspect="1" noChangeArrowheads="1"/>
          </p:cNvPicPr>
          <p:nvPr>
            <p:ph idx="1"/>
          </p:nvPr>
        </p:nvPicPr>
        <p:blipFill>
          <a:blip r:embed="rId2"/>
          <a:srcRect/>
          <a:stretch>
            <a:fillRect/>
          </a:stretch>
        </p:blipFill>
        <p:spPr bwMode="auto">
          <a:xfrm>
            <a:off x="762000" y="1676400"/>
            <a:ext cx="3240276" cy="4297362"/>
          </a:xfrm>
          <a:prstGeom prst="rect">
            <a:avLst/>
          </a:prstGeom>
          <a:noFill/>
        </p:spPr>
      </p:pic>
      <p:sp>
        <p:nvSpPr>
          <p:cNvPr id="5" name="Rectangle 4"/>
          <p:cNvSpPr/>
          <p:nvPr/>
        </p:nvSpPr>
        <p:spPr>
          <a:xfrm>
            <a:off x="4495800" y="2514600"/>
            <a:ext cx="4267200" cy="2308324"/>
          </a:xfrm>
          <a:prstGeom prst="rect">
            <a:avLst/>
          </a:prstGeom>
        </p:spPr>
        <p:txBody>
          <a:bodyPr wrap="square">
            <a:spAutoFit/>
          </a:bodyPr>
          <a:lstStyle/>
          <a:p>
            <a:r>
              <a:rPr lang="en-US" sz="2400" dirty="0" smtClean="0"/>
              <a:t>Dr. Nathans' work demonstrated the immense utility of restriction enzymes for genome analysis, and transformed molecular biology</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53536"/>
            <a:ext cx="7696200" cy="1143000"/>
          </a:xfrm>
        </p:spPr>
        <p:txBody>
          <a:bodyPr/>
          <a:lstStyle/>
          <a:p>
            <a:endParaRPr lang="en-US" dirty="0"/>
          </a:p>
        </p:txBody>
      </p:sp>
      <p:pic>
        <p:nvPicPr>
          <p:cNvPr id="3074" name="Picture 2" descr="C:\Users\User\Pictures\RE 7.jpg"/>
          <p:cNvPicPr>
            <a:picLocks noGrp="1" noChangeAspect="1" noChangeArrowheads="1"/>
          </p:cNvPicPr>
          <p:nvPr>
            <p:ph idx="1"/>
          </p:nvPr>
        </p:nvPicPr>
        <p:blipFill>
          <a:blip r:embed="rId2"/>
          <a:srcRect/>
          <a:stretch>
            <a:fillRect/>
          </a:stretch>
        </p:blipFill>
        <p:spPr bwMode="auto">
          <a:xfrm>
            <a:off x="609600" y="228601"/>
            <a:ext cx="8158692" cy="62484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5" name="Content Placeholder 4"/>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737064"/>
          </a:xfrm>
        </p:spPr>
        <p:txBody>
          <a:bodyPr>
            <a:normAutofit/>
          </a:bodyPr>
          <a:lstStyle/>
          <a:p>
            <a:pPr algn="l"/>
            <a:r>
              <a:rPr lang="en-US" sz="3600" dirty="0" smtClean="0"/>
              <a:t>Nomenclature of Restriction Enzymes</a:t>
            </a:r>
            <a:endParaRPr lang="en-US" sz="3600" dirty="0"/>
          </a:p>
        </p:txBody>
      </p:sp>
      <p:pic>
        <p:nvPicPr>
          <p:cNvPr id="4" name="Picture 2" descr="C:\Users\User\Pictures\RE 6.png"/>
          <p:cNvPicPr>
            <a:picLocks noGrp="1" noChangeAspect="1" noChangeArrowheads="1"/>
          </p:cNvPicPr>
          <p:nvPr>
            <p:ph idx="1"/>
          </p:nvPr>
        </p:nvPicPr>
        <p:blipFill>
          <a:blip r:embed="rId2"/>
          <a:srcRect/>
          <a:stretch>
            <a:fillRect/>
          </a:stretch>
        </p:blipFill>
        <p:spPr bwMode="auto">
          <a:xfrm>
            <a:off x="685800" y="1524000"/>
            <a:ext cx="7924800" cy="48006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2133600" y="1371599"/>
            <a:ext cx="4800600" cy="45719"/>
          </a:xfrm>
        </p:spPr>
        <p:txBody>
          <a:bodyPr>
            <a:normAutofit fontScale="90000"/>
          </a:bodyPr>
          <a:lstStyle/>
          <a:p>
            <a:endParaRPr lang="en-US" dirty="0"/>
          </a:p>
        </p:txBody>
      </p:sp>
      <p:pic>
        <p:nvPicPr>
          <p:cNvPr id="7170" name="Picture 2" descr="C:\Users\User\Pictures\Restriction Enzyme 2.jpg"/>
          <p:cNvPicPr>
            <a:picLocks noGrp="1" noChangeAspect="1" noChangeArrowheads="1"/>
          </p:cNvPicPr>
          <p:nvPr>
            <p:ph idx="1"/>
          </p:nvPr>
        </p:nvPicPr>
        <p:blipFill>
          <a:blip r:embed="rId2"/>
          <a:srcRect/>
          <a:stretch>
            <a:fillRect/>
          </a:stretch>
        </p:blipFill>
        <p:spPr bwMode="auto">
          <a:xfrm>
            <a:off x="609601" y="381000"/>
            <a:ext cx="8077200" cy="60198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User\Pictures\RE 4.gif"/>
          <p:cNvPicPr>
            <a:picLocks noGrp="1" noChangeAspect="1" noChangeArrowheads="1"/>
          </p:cNvPicPr>
          <p:nvPr>
            <p:ph idx="1"/>
          </p:nvPr>
        </p:nvPicPr>
        <p:blipFill>
          <a:blip r:embed="rId2"/>
          <a:srcRect/>
          <a:stretch>
            <a:fillRect/>
          </a:stretch>
        </p:blipFill>
        <p:spPr bwMode="auto">
          <a:xfrm>
            <a:off x="609600" y="685800"/>
            <a:ext cx="7924800" cy="5562599"/>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User\Pictures\RestrictionEnzymes.gif"/>
          <p:cNvPicPr>
            <a:picLocks noGrp="1" noChangeAspect="1" noChangeArrowheads="1"/>
          </p:cNvPicPr>
          <p:nvPr>
            <p:ph idx="1"/>
          </p:nvPr>
        </p:nvPicPr>
        <p:blipFill>
          <a:blip r:embed="rId2"/>
          <a:srcRect/>
          <a:stretch>
            <a:fillRect/>
          </a:stretch>
        </p:blipFill>
        <p:spPr bwMode="auto">
          <a:xfrm>
            <a:off x="762000" y="705750"/>
            <a:ext cx="7772400" cy="5618849"/>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584664"/>
          </a:xfrm>
        </p:spPr>
        <p:txBody>
          <a:bodyPr>
            <a:normAutofit fontScale="90000"/>
          </a:bodyPr>
          <a:lstStyle/>
          <a:p>
            <a:pPr algn="ctr"/>
            <a:r>
              <a:rPr lang="en-US" dirty="0" smtClean="0">
                <a:solidFill>
                  <a:srgbClr val="92D050"/>
                </a:solidFill>
              </a:rPr>
              <a:t>Restriction Enzymes</a:t>
            </a:r>
            <a:endParaRPr lang="en-US" dirty="0">
              <a:solidFill>
                <a:srgbClr val="92D050"/>
              </a:solidFill>
            </a:endParaRPr>
          </a:p>
        </p:txBody>
      </p:sp>
      <p:sp>
        <p:nvSpPr>
          <p:cNvPr id="3" name="Content Placeholder 2"/>
          <p:cNvSpPr>
            <a:spLocks noGrp="1"/>
          </p:cNvSpPr>
          <p:nvPr>
            <p:ph idx="1"/>
          </p:nvPr>
        </p:nvSpPr>
        <p:spPr>
          <a:xfrm>
            <a:off x="457200" y="1371600"/>
            <a:ext cx="8229600" cy="4800917"/>
          </a:xfrm>
        </p:spPr>
        <p:txBody>
          <a:bodyPr/>
          <a:lstStyle/>
          <a:p>
            <a:pPr algn="just"/>
            <a:r>
              <a:rPr lang="en-US" dirty="0" smtClean="0">
                <a:solidFill>
                  <a:srgbClr val="FF0000"/>
                </a:solidFill>
              </a:rPr>
              <a:t>Isozyme</a:t>
            </a:r>
            <a:r>
              <a:rPr lang="en-US" dirty="0" smtClean="0"/>
              <a:t>:  They are isolated two different sources but posses similar recognition and cleavage site.</a:t>
            </a:r>
          </a:p>
          <a:p>
            <a:pPr>
              <a:buNone/>
            </a:pPr>
            <a:endParaRPr lang="en-US" sz="1800" dirty="0" smtClean="0"/>
          </a:p>
          <a:p>
            <a:r>
              <a:rPr lang="en-US" dirty="0" smtClean="0">
                <a:solidFill>
                  <a:srgbClr val="FFFF00"/>
                </a:solidFill>
              </a:rPr>
              <a:t>Hind iii  and Hsu I</a:t>
            </a:r>
          </a:p>
          <a:p>
            <a:endParaRPr lang="en-US" dirty="0" smtClean="0">
              <a:solidFill>
                <a:srgbClr val="FFFF00"/>
              </a:solidFill>
            </a:endParaRPr>
          </a:p>
          <a:p>
            <a:r>
              <a:rPr lang="en-US" dirty="0" smtClean="0">
                <a:solidFill>
                  <a:schemeClr val="tx2">
                    <a:lumMod val="10000"/>
                  </a:schemeClr>
                </a:solidFill>
              </a:rPr>
              <a:t>Alkaline Phophatase</a:t>
            </a:r>
            <a:r>
              <a:rPr lang="en-US" dirty="0" smtClean="0">
                <a:solidFill>
                  <a:schemeClr val="bg1">
                    <a:lumMod val="85000"/>
                    <a:lumOff val="15000"/>
                  </a:schemeClr>
                </a:solidFill>
              </a:rPr>
              <a:t>: </a:t>
            </a:r>
            <a:r>
              <a:rPr lang="en-US" dirty="0" smtClean="0"/>
              <a:t> Inhibition of </a:t>
            </a:r>
            <a:r>
              <a:rPr lang="en-US" dirty="0" err="1" smtClean="0"/>
              <a:t>recircularization</a:t>
            </a:r>
            <a:r>
              <a:rPr lang="en-US" dirty="0" smtClean="0"/>
              <a:t>  of Plasmid DNA.</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251f4e31a5206d821b7e36949e86947c.jpg"/>
          <p:cNvPicPr>
            <a:picLocks noGrp="1" noChangeAspect="1"/>
          </p:cNvPicPr>
          <p:nvPr>
            <p:ph sz="quarter" idx="1"/>
          </p:nvPr>
        </p:nvPicPr>
        <p:blipFill>
          <a:blip r:embed="rId2"/>
          <a:stretch>
            <a:fillRect/>
          </a:stretch>
        </p:blipFill>
        <p:spPr>
          <a:xfrm>
            <a:off x="381000" y="304800"/>
            <a:ext cx="8331536" cy="5791200"/>
          </a:xfrm>
        </p:spPr>
      </p:pic>
      <p:sp>
        <p:nvSpPr>
          <p:cNvPr id="4" name="Title 3"/>
          <p:cNvSpPr>
            <a:spLocks noGrp="1"/>
          </p:cNvSpPr>
          <p:nvPr>
            <p:ph type="title"/>
          </p:nvPr>
        </p:nvSpPr>
        <p:spPr>
          <a:xfrm>
            <a:off x="381000" y="5181600"/>
            <a:ext cx="8305800" cy="990600"/>
          </a:xfrm>
        </p:spPr>
        <p:txBody>
          <a:bodyPr>
            <a:prstTxWarp prst="textPlain">
              <a:avLst/>
            </a:prstTxWarp>
            <a:noAutofit/>
          </a:bodyPr>
          <a:lstStyle/>
          <a:p>
            <a:r>
              <a:rPr lang="en-US" sz="8800" dirty="0" smtClean="0">
                <a:solidFill>
                  <a:schemeClr val="accent6">
                    <a:lumMod val="75000"/>
                  </a:schemeClr>
                </a:solidFill>
                <a:latin typeface="Rockwell" pitchFamily="18" charset="0"/>
              </a:rPr>
              <a:t>Thank You</a:t>
            </a:r>
            <a:endParaRPr lang="en-US" sz="8800" dirty="0">
              <a:solidFill>
                <a:schemeClr val="accent6">
                  <a:lumMod val="75000"/>
                </a:schemeClr>
              </a:solidFill>
              <a:latin typeface="Rockwell"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User\Pictures\RE 10.jpg"/>
          <p:cNvPicPr>
            <a:picLocks noGrp="1" noChangeAspect="1" noChangeArrowheads="1"/>
          </p:cNvPicPr>
          <p:nvPr>
            <p:ph idx="1"/>
          </p:nvPr>
        </p:nvPicPr>
        <p:blipFill>
          <a:blip r:embed="rId2"/>
          <a:srcRect/>
          <a:stretch>
            <a:fillRect/>
          </a:stretch>
        </p:blipFill>
        <p:spPr bwMode="auto">
          <a:xfrm>
            <a:off x="533400" y="304800"/>
            <a:ext cx="8284633" cy="59436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Nuclease Enzymes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solidFill>
                  <a:srgbClr val="00B050"/>
                </a:solidFill>
              </a:rPr>
              <a:t>Exonucleases</a:t>
            </a:r>
            <a:r>
              <a:rPr lang="en-US" dirty="0" smtClean="0"/>
              <a:t>:  An enzymes that breaks down nucleic acid molecule by breaking the phosphodiester bonds at end 3</a:t>
            </a:r>
            <a:r>
              <a:rPr lang="en-US" baseline="30000" dirty="0" smtClean="0"/>
              <a:t>/ </a:t>
            </a:r>
            <a:r>
              <a:rPr lang="en-US" dirty="0" smtClean="0"/>
              <a:t>or 5</a:t>
            </a:r>
            <a:r>
              <a:rPr lang="en-US" baseline="30000" dirty="0" smtClean="0"/>
              <a:t>/.</a:t>
            </a:r>
          </a:p>
          <a:p>
            <a:pPr>
              <a:buNone/>
            </a:pPr>
            <a:endParaRPr lang="en-US" dirty="0" smtClean="0"/>
          </a:p>
          <a:p>
            <a:pPr algn="just"/>
            <a:r>
              <a:rPr lang="en-US" dirty="0" err="1" smtClean="0">
                <a:solidFill>
                  <a:schemeClr val="accent6">
                    <a:lumMod val="75000"/>
                  </a:schemeClr>
                </a:solidFill>
              </a:rPr>
              <a:t>Endonucleases</a:t>
            </a:r>
            <a:r>
              <a:rPr lang="en-US" dirty="0" smtClean="0">
                <a:solidFill>
                  <a:schemeClr val="accent6">
                    <a:lumMod val="75000"/>
                  </a:schemeClr>
                </a:solidFill>
              </a:rPr>
              <a:t>: </a:t>
            </a:r>
            <a:r>
              <a:rPr lang="en-US" dirty="0" smtClean="0"/>
              <a:t>An Enzyme that hydrolyzes internal phosphodiester bonds in a polynucleotide chain or nucleic acid molecules.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848600" cy="1981200"/>
          </a:xfrm>
        </p:spPr>
        <p:txBody>
          <a:bodyPr>
            <a:normAutofit/>
          </a:bodyPr>
          <a:lstStyle/>
          <a:p>
            <a:pPr algn="ctr"/>
            <a:r>
              <a:rPr lang="en-US" dirty="0" smtClean="0">
                <a:solidFill>
                  <a:schemeClr val="accent6">
                    <a:lumMod val="75000"/>
                  </a:schemeClr>
                </a:solidFill>
              </a:rPr>
              <a:t>Restriction Enzymes</a:t>
            </a:r>
            <a:br>
              <a:rPr lang="en-US" dirty="0" smtClean="0">
                <a:solidFill>
                  <a:schemeClr val="accent6">
                    <a:lumMod val="75000"/>
                  </a:schemeClr>
                </a:solidFill>
              </a:rPr>
            </a:br>
            <a:endParaRPr lang="en-US" dirty="0">
              <a:solidFill>
                <a:schemeClr val="accent6">
                  <a:lumMod val="75000"/>
                </a:schemeClr>
              </a:solidFill>
            </a:endParaRPr>
          </a:p>
        </p:txBody>
      </p:sp>
      <p:sp>
        <p:nvSpPr>
          <p:cNvPr id="3" name="Content Placeholder 2"/>
          <p:cNvSpPr>
            <a:spLocks noGrp="1"/>
          </p:cNvSpPr>
          <p:nvPr>
            <p:ph idx="1"/>
          </p:nvPr>
        </p:nvSpPr>
        <p:spPr/>
        <p:txBody>
          <a:bodyPr>
            <a:normAutofit fontScale="70000" lnSpcReduction="20000"/>
          </a:bodyPr>
          <a:lstStyle/>
          <a:p>
            <a:r>
              <a:rPr lang="en-US" dirty="0" smtClean="0"/>
              <a:t>Enzymes are grouped into five broad classes depending on the type of reaction:</a:t>
            </a:r>
          </a:p>
          <a:p>
            <a:endParaRPr lang="en-US" dirty="0" smtClean="0"/>
          </a:p>
          <a:p>
            <a:r>
              <a:rPr lang="en-US" b="1" dirty="0" smtClean="0">
                <a:solidFill>
                  <a:srgbClr val="C00000"/>
                </a:solidFill>
              </a:rPr>
              <a:t>Nucleases</a:t>
            </a:r>
            <a:r>
              <a:rPr lang="en-US" dirty="0" smtClean="0"/>
              <a:t>:  Enzymes that cut, shorten or degrade nucleic acid molecules.</a:t>
            </a:r>
          </a:p>
          <a:p>
            <a:endParaRPr lang="en-US" dirty="0" smtClean="0"/>
          </a:p>
          <a:p>
            <a:r>
              <a:rPr lang="en-US" dirty="0" err="1" smtClean="0">
                <a:solidFill>
                  <a:schemeClr val="bg1">
                    <a:lumMod val="85000"/>
                    <a:lumOff val="15000"/>
                  </a:schemeClr>
                </a:solidFill>
              </a:rPr>
              <a:t>Ligases</a:t>
            </a:r>
            <a:r>
              <a:rPr lang="en-US" dirty="0" smtClean="0">
                <a:solidFill>
                  <a:schemeClr val="bg1">
                    <a:lumMod val="85000"/>
                    <a:lumOff val="15000"/>
                  </a:schemeClr>
                </a:solidFill>
              </a:rPr>
              <a:t>:  </a:t>
            </a:r>
            <a:r>
              <a:rPr lang="en-US" dirty="0" smtClean="0"/>
              <a:t>Join nucleic acid molecules together</a:t>
            </a:r>
          </a:p>
          <a:p>
            <a:endParaRPr lang="en-US" dirty="0" smtClean="0">
              <a:solidFill>
                <a:srgbClr val="FFC000"/>
              </a:solidFill>
            </a:endParaRPr>
          </a:p>
          <a:p>
            <a:r>
              <a:rPr lang="en-US" b="1" dirty="0" smtClean="0">
                <a:solidFill>
                  <a:srgbClr val="FFC000"/>
                </a:solidFill>
              </a:rPr>
              <a:t>Polymerases</a:t>
            </a:r>
            <a:r>
              <a:rPr lang="en-US" dirty="0" smtClean="0"/>
              <a:t>:  Make copies of molecules</a:t>
            </a:r>
          </a:p>
          <a:p>
            <a:endParaRPr lang="en-US" sz="5100" dirty="0" smtClean="0"/>
          </a:p>
          <a:p>
            <a:r>
              <a:rPr lang="en-US" b="1" dirty="0" smtClean="0">
                <a:solidFill>
                  <a:srgbClr val="92D050"/>
                </a:solidFill>
              </a:rPr>
              <a:t>Modifying Enzymes</a:t>
            </a:r>
            <a:r>
              <a:rPr lang="en-US" dirty="0" smtClean="0"/>
              <a:t>:  Remove or add chemical groups.</a:t>
            </a:r>
          </a:p>
          <a:p>
            <a:pPr>
              <a:buNone/>
            </a:pPr>
            <a:endParaRPr lang="en-US" sz="6900" dirty="0" smtClean="0"/>
          </a:p>
          <a:p>
            <a:r>
              <a:rPr lang="en-US" b="1" dirty="0" smtClean="0">
                <a:solidFill>
                  <a:srgbClr val="00B0F0"/>
                </a:solidFill>
              </a:rPr>
              <a:t>Topoisomerases</a:t>
            </a:r>
            <a:r>
              <a:rPr lang="en-US" dirty="0" smtClean="0"/>
              <a:t>:  Introduce or remove supercoils from covalently closed circular DNA.</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914400"/>
            <a:ext cx="5715000" cy="482136"/>
          </a:xfrm>
        </p:spPr>
        <p:txBody>
          <a:bodyPr>
            <a:normAutofit fontScale="90000"/>
          </a:bodyPr>
          <a:lstStyle/>
          <a:p>
            <a:endParaRPr lang="en-US" dirty="0"/>
          </a:p>
        </p:txBody>
      </p:sp>
      <p:pic>
        <p:nvPicPr>
          <p:cNvPr id="5122" name="Picture 2" descr="C:\Users\User\Pictures\RE8.jpg"/>
          <p:cNvPicPr>
            <a:picLocks noGrp="1" noChangeAspect="1" noChangeArrowheads="1"/>
          </p:cNvPicPr>
          <p:nvPr>
            <p:ph idx="1"/>
          </p:nvPr>
        </p:nvPicPr>
        <p:blipFill>
          <a:blip r:embed="rId2"/>
          <a:srcRect/>
          <a:stretch>
            <a:fillRect/>
          </a:stretch>
        </p:blipFill>
        <p:spPr bwMode="auto">
          <a:xfrm>
            <a:off x="380088" y="304800"/>
            <a:ext cx="8382912" cy="60960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001000" cy="432264"/>
          </a:xfrm>
        </p:spPr>
        <p:txBody>
          <a:bodyPr>
            <a:normAutofit fontScale="90000"/>
          </a:bodyPr>
          <a:lstStyle/>
          <a:p>
            <a:endParaRPr lang="en-US" dirty="0"/>
          </a:p>
        </p:txBody>
      </p:sp>
      <p:pic>
        <p:nvPicPr>
          <p:cNvPr id="2050" name="Picture 2" descr="C:\Users\User\Pictures\RE 3.jpg"/>
          <p:cNvPicPr>
            <a:picLocks noGrp="1" noChangeAspect="1" noChangeArrowheads="1"/>
          </p:cNvPicPr>
          <p:nvPr>
            <p:ph idx="1"/>
          </p:nvPr>
        </p:nvPicPr>
        <p:blipFill>
          <a:blip r:embed="rId2"/>
          <a:srcRect b="17627"/>
          <a:stretch>
            <a:fillRect/>
          </a:stretch>
        </p:blipFill>
        <p:spPr bwMode="auto">
          <a:xfrm>
            <a:off x="432746" y="228600"/>
            <a:ext cx="8330254" cy="60960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Noble Prize (1978)</a:t>
            </a:r>
            <a:endParaRPr lang="en-US" dirty="0"/>
          </a:p>
        </p:txBody>
      </p:sp>
      <p:sp>
        <p:nvSpPr>
          <p:cNvPr id="3" name="Content Placeholder 2"/>
          <p:cNvSpPr>
            <a:spLocks noGrp="1"/>
          </p:cNvSpPr>
          <p:nvPr>
            <p:ph idx="1"/>
          </p:nvPr>
        </p:nvSpPr>
        <p:spPr/>
        <p:txBody>
          <a:bodyPr/>
          <a:lstStyle/>
          <a:p>
            <a:r>
              <a:rPr lang="en-US" dirty="0" smtClean="0"/>
              <a:t>W. Arber</a:t>
            </a:r>
          </a:p>
          <a:p>
            <a:endParaRPr lang="en-US" dirty="0" smtClean="0"/>
          </a:p>
          <a:p>
            <a:r>
              <a:rPr lang="en-US" dirty="0" err="1" smtClean="0"/>
              <a:t>H.Smith</a:t>
            </a:r>
            <a:endParaRPr lang="en-US" dirty="0" smtClean="0"/>
          </a:p>
          <a:p>
            <a:endParaRPr lang="en-US" dirty="0" smtClean="0"/>
          </a:p>
          <a:p>
            <a:r>
              <a:rPr lang="en-US" dirty="0" err="1" smtClean="0"/>
              <a:t>D.Nathans</a:t>
            </a:r>
            <a:r>
              <a:rPr lang="en-US" dirty="0" smtClean="0"/>
              <a:t>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rPr>
              <a:t>Werner Arber</a:t>
            </a:r>
            <a:endParaRPr lang="en-US" dirty="0">
              <a:solidFill>
                <a:srgbClr val="FFFF00"/>
              </a:solidFill>
            </a:endParaRPr>
          </a:p>
        </p:txBody>
      </p:sp>
      <p:sp>
        <p:nvSpPr>
          <p:cNvPr id="3" name="Content Placeholder 2"/>
          <p:cNvSpPr>
            <a:spLocks noGrp="1"/>
          </p:cNvSpPr>
          <p:nvPr>
            <p:ph idx="1"/>
          </p:nvPr>
        </p:nvSpPr>
        <p:spPr/>
        <p:txBody>
          <a:bodyPr/>
          <a:lstStyle/>
          <a:p>
            <a:pPr algn="just"/>
            <a:r>
              <a:rPr lang="en-US" dirty="0" smtClean="0"/>
              <a:t>In 1978, microbiologist Werner Arber received a Nobel Prize in Physiology or Medicine (sharing the honor with Daniel Nathans and Hamilton O. Smith) for the discovery of restriction enzymes and their application to molecular genetics. Restriction enzymes cut DNA at specific places called restriction sites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Pictures\werner_arber_wide(1).jpg"/>
          <p:cNvPicPr>
            <a:picLocks noGrp="1" noChangeAspect="1" noChangeArrowheads="1"/>
          </p:cNvPicPr>
          <p:nvPr>
            <p:ph idx="1"/>
          </p:nvPr>
        </p:nvPicPr>
        <p:blipFill>
          <a:blip r:embed="rId2"/>
          <a:srcRect/>
          <a:stretch>
            <a:fillRect/>
          </a:stretch>
        </p:blipFill>
        <p:spPr bwMode="auto">
          <a:xfrm>
            <a:off x="990600" y="228600"/>
            <a:ext cx="7543800" cy="2895600"/>
          </a:xfrm>
          <a:prstGeom prst="rect">
            <a:avLst/>
          </a:prstGeom>
          <a:noFill/>
        </p:spPr>
      </p:pic>
      <p:sp>
        <p:nvSpPr>
          <p:cNvPr id="5" name="Rectangle 4"/>
          <p:cNvSpPr/>
          <p:nvPr/>
        </p:nvSpPr>
        <p:spPr>
          <a:xfrm>
            <a:off x="990600" y="3429000"/>
            <a:ext cx="7467600" cy="1938992"/>
          </a:xfrm>
          <a:prstGeom prst="rect">
            <a:avLst/>
          </a:prstGeom>
        </p:spPr>
        <p:txBody>
          <a:bodyPr wrap="square">
            <a:spAutoFit/>
          </a:bodyPr>
          <a:lstStyle/>
          <a:p>
            <a:pPr algn="just"/>
            <a:r>
              <a:rPr lang="en-US" sz="2400" dirty="0" smtClean="0"/>
              <a:t>In 1978, microbiologist Werner Arber received a Nobel Prize in Physiology or Medicine (sharing the honor with Daniel Nathans and Hamilton O. Smith) for the discovery of restriction enzymes and their application to molecular genetics. </a:t>
            </a:r>
            <a:endParaRPr 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147</TotalTime>
  <Words>310</Words>
  <Application>Microsoft Office PowerPoint</Application>
  <PresentationFormat>On-screen Show (4:3)</PresentationFormat>
  <Paragraphs>42</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Foundry</vt:lpstr>
      <vt:lpstr>.</vt:lpstr>
      <vt:lpstr>Slide 2</vt:lpstr>
      <vt:lpstr>Nuclease Enzymes</vt:lpstr>
      <vt:lpstr>Restriction Enzymes </vt:lpstr>
      <vt:lpstr>Slide 5</vt:lpstr>
      <vt:lpstr>Slide 6</vt:lpstr>
      <vt:lpstr>Noble Prize (1978)</vt:lpstr>
      <vt:lpstr>Werner Arber</vt:lpstr>
      <vt:lpstr>Slide 9</vt:lpstr>
      <vt:lpstr>Hamilton O. Smith</vt:lpstr>
      <vt:lpstr>Daniel Nathans </vt:lpstr>
      <vt:lpstr>Slide 12</vt:lpstr>
      <vt:lpstr>Slide 13</vt:lpstr>
      <vt:lpstr>Nomenclature of Restriction Enzymes</vt:lpstr>
      <vt:lpstr>Slide 15</vt:lpstr>
      <vt:lpstr>Slide 16</vt:lpstr>
      <vt:lpstr>Slide 17</vt:lpstr>
      <vt:lpstr>Restriction Enzymes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31</cp:revision>
  <dcterms:created xsi:type="dcterms:W3CDTF">2016-08-20T09:37:36Z</dcterms:created>
  <dcterms:modified xsi:type="dcterms:W3CDTF">2016-08-20T12:45:04Z</dcterms:modified>
</cp:coreProperties>
</file>