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9"/>
  </p:notesMasterIdLst>
  <p:sldIdLst>
    <p:sldId id="280" r:id="rId2"/>
    <p:sldId id="281" r:id="rId3"/>
    <p:sldId id="282" r:id="rId4"/>
    <p:sldId id="283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3" r:id="rId14"/>
    <p:sldId id="294" r:id="rId15"/>
    <p:sldId id="295" r:id="rId16"/>
    <p:sldId id="296" r:id="rId17"/>
    <p:sldId id="297" r:id="rId18"/>
    <p:sldId id="298" r:id="rId19"/>
    <p:sldId id="299" r:id="rId20"/>
    <p:sldId id="307" r:id="rId21"/>
    <p:sldId id="302" r:id="rId22"/>
    <p:sldId id="303" r:id="rId23"/>
    <p:sldId id="304" r:id="rId24"/>
    <p:sldId id="305" r:id="rId25"/>
    <p:sldId id="308" r:id="rId26"/>
    <p:sldId id="309" r:id="rId27"/>
    <p:sldId id="310" r:id="rId28"/>
    <p:sldId id="311" r:id="rId29"/>
    <p:sldId id="312" r:id="rId30"/>
    <p:sldId id="313" r:id="rId31"/>
    <p:sldId id="314" r:id="rId32"/>
    <p:sldId id="315" r:id="rId33"/>
    <p:sldId id="316" r:id="rId34"/>
    <p:sldId id="317" r:id="rId35"/>
    <p:sldId id="320" r:id="rId36"/>
    <p:sldId id="322" r:id="rId37"/>
    <p:sldId id="323" r:id="rId38"/>
    <p:sldId id="324" r:id="rId39"/>
    <p:sldId id="326" r:id="rId40"/>
    <p:sldId id="341" r:id="rId41"/>
    <p:sldId id="347" r:id="rId42"/>
    <p:sldId id="343" r:id="rId43"/>
    <p:sldId id="344" r:id="rId44"/>
    <p:sldId id="342" r:id="rId45"/>
    <p:sldId id="345" r:id="rId46"/>
    <p:sldId id="346" r:id="rId47"/>
    <p:sldId id="331" r:id="rId48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89858" autoAdjust="0"/>
  </p:normalViewPr>
  <p:slideViewPr>
    <p:cSldViewPr>
      <p:cViewPr>
        <p:scale>
          <a:sx n="70" d="100"/>
          <a:sy n="70" d="100"/>
        </p:scale>
        <p:origin x="-150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n-B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34844-5E1A-4958-AEC6-BACCADBC1E39}" type="datetimeFigureOut">
              <a:rPr lang="bn-BD" smtClean="0"/>
              <a:t>24/3/1442</a:t>
            </a:fld>
            <a:endParaRPr lang="bn-B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n-B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n-B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n-B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E8BDF-DB96-4DD8-BA58-AD020467C6B2}" type="slidenum">
              <a:rPr lang="bn-BD" smtClean="0"/>
              <a:t>‹#›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4200354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Spinach, it turns out, is not an especially good source of iron. As the story goes, people believe it’s a good source of iron because of a misplaced decimal point in a publication in the 1930s, reporting the iron content of spinach as ten times its actual level. </a:t>
            </a:r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2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42766426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19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iterative process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A process for arriving at a decision or a desired result by repeating rounds of analysis or a cycle of operations.</a:t>
            </a:r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26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27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28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29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30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Panel studies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are a particular design of longitudinal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study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in which the unit of analysis is followed at specified intervals over a long period, often many years. The key feature of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panel studies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is that they collect repeated measures from the same sample at different points in time.</a:t>
            </a:r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31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32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33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34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27740659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13"/>
              </a:spcBef>
              <a:buClrTx/>
              <a:buFontTx/>
              <a:buNone/>
            </a:pPr>
            <a:r>
              <a:rPr lang="en-GB" dirty="0" smtClean="0">
                <a:latin typeface="Arial" pitchFamily="34" charset="0"/>
              </a:rPr>
              <a:t>The research process can be performed by every thinking person.</a:t>
            </a:r>
          </a:p>
          <a:p>
            <a:pPr>
              <a:spcBef>
                <a:spcPts val="413"/>
              </a:spcBef>
              <a:buClrTx/>
              <a:buFontTx/>
              <a:buNone/>
            </a:pPr>
            <a:r>
              <a:rPr lang="en-GB" dirty="0" smtClean="0">
                <a:latin typeface="Arial" pitchFamily="34" charset="0"/>
              </a:rPr>
              <a:t>There are well tried paths which can be seen in published works.</a:t>
            </a:r>
          </a:p>
          <a:p>
            <a:pPr>
              <a:spcBef>
                <a:spcPts val="413"/>
              </a:spcBef>
              <a:buClrTx/>
              <a:buFontTx/>
              <a:buNone/>
            </a:pPr>
            <a:r>
              <a:rPr lang="en-GB" dirty="0" smtClean="0">
                <a:latin typeface="Arial" pitchFamily="34" charset="0"/>
              </a:rPr>
              <a:t>Knowledge of basic rules greatly facilitate any beginner. </a:t>
            </a:r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3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8814116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12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13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14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15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16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17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n-B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8BDF-DB96-4DD8-BA58-AD020467C6B2}" type="slidenum">
              <a:rPr lang="bn-BD" smtClean="0"/>
              <a:t>18</a:t>
            </a:fld>
            <a:endParaRPr lang="bn-BD"/>
          </a:p>
        </p:txBody>
      </p:sp>
    </p:spTree>
    <p:extLst>
      <p:ext uri="{BB962C8B-B14F-4D97-AF65-F5344CB8AC3E}">
        <p14:creationId xmlns:p14="http://schemas.microsoft.com/office/powerpoint/2010/main" val="120644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h-TH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4EA3EAC-CA21-4169-8AFC-C65143CE61E6}" type="datetimeFigureOut">
              <a:rPr lang="th-TH" smtClean="0"/>
              <a:t>09/11/63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70DAA51-1629-4EAA-98EB-8B929C4E6132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79712" y="1124744"/>
            <a:ext cx="6172200" cy="1894362"/>
          </a:xfrm>
        </p:spPr>
        <p:txBody>
          <a:bodyPr/>
          <a:lstStyle/>
          <a:p>
            <a:r>
              <a:rPr lang="en-US" sz="3200" dirty="0"/>
              <a:t>Research </a:t>
            </a:r>
            <a:r>
              <a:rPr lang="en-US" sz="3200" dirty="0" smtClean="0"/>
              <a:t>methodology</a:t>
            </a:r>
            <a:endParaRPr lang="th-TH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000" dirty="0" smtClean="0"/>
              <a:t>Dr. </a:t>
            </a:r>
            <a:r>
              <a:rPr lang="en-US" sz="2000" dirty="0" err="1" smtClean="0"/>
              <a:t>Md</a:t>
            </a:r>
            <a:r>
              <a:rPr lang="en-US" sz="2000" dirty="0" smtClean="0"/>
              <a:t> </a:t>
            </a:r>
            <a:r>
              <a:rPr lang="en-US" sz="2000" dirty="0" err="1" smtClean="0"/>
              <a:t>Fazlul</a:t>
            </a:r>
            <a:r>
              <a:rPr lang="en-US" sz="2000" dirty="0" smtClean="0"/>
              <a:t> </a:t>
            </a:r>
            <a:r>
              <a:rPr lang="en-US" sz="2000" dirty="0" err="1" smtClean="0"/>
              <a:t>Haque</a:t>
            </a:r>
            <a:endParaRPr lang="en-US" sz="2000" dirty="0" smtClean="0"/>
          </a:p>
          <a:p>
            <a:r>
              <a:rPr lang="en-US" sz="2000" smtClean="0"/>
              <a:t>Associate Professor</a:t>
            </a:r>
            <a:endParaRPr lang="en-US" sz="2000" dirty="0" smtClean="0"/>
          </a:p>
          <a:p>
            <a:r>
              <a:rPr lang="en-US" sz="2000" dirty="0" smtClean="0"/>
              <a:t>Dept. of Zoology</a:t>
            </a:r>
          </a:p>
          <a:p>
            <a:r>
              <a:rPr lang="en-US" sz="2000" dirty="0" err="1" smtClean="0"/>
              <a:t>Rajshahi</a:t>
            </a:r>
            <a:r>
              <a:rPr lang="en-US" sz="2000" dirty="0" smtClean="0"/>
              <a:t> University</a:t>
            </a:r>
            <a:endParaRPr lang="th-TH" sz="2000" dirty="0"/>
          </a:p>
        </p:txBody>
      </p:sp>
    </p:spTree>
    <p:extLst>
      <p:ext uri="{BB962C8B-B14F-4D97-AF65-F5344CB8AC3E}">
        <p14:creationId xmlns:p14="http://schemas.microsoft.com/office/powerpoint/2010/main" val="6116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7787208" cy="706090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Good Research Process</a:t>
            </a:r>
            <a:endParaRPr lang="bn-B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3888432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en-US" sz="3200" dirty="0"/>
              <a:t>Research is an extremely cyclic process.</a:t>
            </a:r>
          </a:p>
          <a:p>
            <a:pPr algn="just">
              <a:spcAft>
                <a:spcPts val="600"/>
              </a:spcAft>
            </a:pPr>
            <a:r>
              <a:rPr lang="en-US" sz="3200" dirty="0" smtClean="0"/>
              <a:t>This </a:t>
            </a:r>
            <a:r>
              <a:rPr lang="en-US" sz="3200" dirty="0"/>
              <a:t>isn’t a weakness of the process but is part of </a:t>
            </a:r>
            <a:r>
              <a:rPr lang="en-US" sz="3200" dirty="0" smtClean="0"/>
              <a:t>the built-in </a:t>
            </a:r>
            <a:r>
              <a:rPr lang="en-US" sz="3200" dirty="0"/>
              <a:t>error correction machinery.</a:t>
            </a:r>
          </a:p>
          <a:p>
            <a:pPr algn="just">
              <a:spcAft>
                <a:spcPts val="600"/>
              </a:spcAft>
            </a:pPr>
            <a:r>
              <a:rPr lang="en-US" sz="3200" dirty="0" smtClean="0"/>
              <a:t>Because </a:t>
            </a:r>
            <a:r>
              <a:rPr lang="en-US" sz="3200" dirty="0"/>
              <a:t>of the cyclic nature of research, it can be difficult to determine where to start and when to stop.</a:t>
            </a:r>
          </a:p>
        </p:txBody>
      </p:sp>
    </p:spTree>
    <p:extLst>
      <p:ext uri="{BB962C8B-B14F-4D97-AF65-F5344CB8AC3E}">
        <p14:creationId xmlns:p14="http://schemas.microsoft.com/office/powerpoint/2010/main" val="1827386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0"/>
            <a:ext cx="8219256" cy="692696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Steps of a good research process</a:t>
            </a:r>
            <a:endParaRPr lang="bn-B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1560" y="908720"/>
            <a:ext cx="8064896" cy="594928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Raising </a:t>
            </a:r>
            <a:r>
              <a:rPr lang="en-US" sz="3200" dirty="0"/>
              <a:t>a Question.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Suggest </a:t>
            </a:r>
            <a:r>
              <a:rPr lang="en-US" sz="3200" dirty="0"/>
              <a:t>Hypothesis.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Literature </a:t>
            </a:r>
            <a:r>
              <a:rPr lang="en-US" sz="3200" dirty="0"/>
              <a:t>Review.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Literature </a:t>
            </a:r>
            <a:r>
              <a:rPr lang="en-US" sz="3200" dirty="0"/>
              <a:t>Evaluation.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Acquire </a:t>
            </a:r>
            <a:r>
              <a:rPr lang="en-US" sz="3200" dirty="0"/>
              <a:t>Data.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Data </a:t>
            </a:r>
            <a:r>
              <a:rPr lang="en-US" sz="3200" dirty="0"/>
              <a:t>Analysis.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Data </a:t>
            </a:r>
            <a:r>
              <a:rPr lang="en-US" sz="3200" dirty="0"/>
              <a:t>Interpretation.</a:t>
            </a:r>
          </a:p>
          <a:p>
            <a:pPr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3200" dirty="0" smtClean="0"/>
              <a:t>Hypothesis </a:t>
            </a:r>
            <a:r>
              <a:rPr lang="en-US" sz="3200" dirty="0"/>
              <a:t>Support</a:t>
            </a:r>
            <a:r>
              <a:rPr lang="en-US" sz="3200" dirty="0" smtClean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841566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1 A question is raised 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6021288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A question occurs to or is posed to the researcher </a:t>
            </a:r>
            <a:r>
              <a:rPr lang="en-US" sz="3200" dirty="0" smtClean="0"/>
              <a:t>for which </a:t>
            </a:r>
            <a:r>
              <a:rPr lang="en-US" sz="3200" dirty="0"/>
              <a:t>that researcher has no answer</a:t>
            </a:r>
            <a:r>
              <a:rPr lang="en-US" sz="3200" dirty="0" smtClean="0"/>
              <a:t>. 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</a:rPr>
              <a:t>Example: What is the impact of </a:t>
            </a:r>
            <a:r>
              <a:rPr lang="en-US" sz="2800" dirty="0" err="1">
                <a:solidFill>
                  <a:srgbClr val="002060"/>
                </a:solidFill>
              </a:rPr>
              <a:t>microplastic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on </a:t>
            </a:r>
            <a:r>
              <a:rPr lang="en-US" sz="2800" dirty="0">
                <a:solidFill>
                  <a:srgbClr val="002060"/>
                </a:solidFill>
              </a:rPr>
              <a:t>the growth and reproduction of aquatic animals in the Padma river, Bangladesh?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/>
              <a:t>question needs to be converted to an appropriate problem statement like that documented in a research proposal</a:t>
            </a:r>
            <a:r>
              <a:rPr lang="en-US" sz="3200" dirty="0" smtClean="0"/>
              <a:t>.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2800" dirty="0" smtClean="0">
                <a:solidFill>
                  <a:srgbClr val="002060"/>
                </a:solidFill>
              </a:rPr>
              <a:t>Example: What </a:t>
            </a:r>
            <a:r>
              <a:rPr lang="en-US" sz="2800" dirty="0">
                <a:solidFill>
                  <a:srgbClr val="002060"/>
                </a:solidFill>
              </a:rPr>
              <a:t>if </a:t>
            </a:r>
            <a:r>
              <a:rPr lang="en-US" sz="2800" dirty="0" err="1">
                <a:solidFill>
                  <a:srgbClr val="002060"/>
                </a:solidFill>
              </a:rPr>
              <a:t>microplastic</a:t>
            </a:r>
            <a:r>
              <a:rPr lang="en-US" sz="2800" dirty="0">
                <a:solidFill>
                  <a:srgbClr val="002060"/>
                </a:solidFill>
              </a:rPr>
              <a:t> affect the growth and reproduction of aquatic animals in the Padma river, Bangladesh?</a:t>
            </a:r>
            <a:endParaRPr lang="en-US" sz="2800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bn-BD" sz="3200" dirty="0"/>
          </a:p>
        </p:txBody>
      </p:sp>
    </p:spTree>
    <p:extLst>
      <p:ext uri="{BB962C8B-B14F-4D97-AF65-F5344CB8AC3E}">
        <p14:creationId xmlns:p14="http://schemas.microsoft.com/office/powerpoint/2010/main" val="422928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2 Suggest hypothesis 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6021288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The researcher generates intermediate </a:t>
            </a:r>
            <a:r>
              <a:rPr lang="en-US" sz="3200" dirty="0" smtClean="0"/>
              <a:t>hypotheses to </a:t>
            </a:r>
            <a:r>
              <a:rPr lang="en-US" sz="3200" dirty="0"/>
              <a:t>describe a solution to the problem.</a:t>
            </a:r>
          </a:p>
          <a:p>
            <a:pPr lvl="2" algn="just">
              <a:buFont typeface="Wingdings" pitchFamily="2" charset="2"/>
              <a:buChar char="Ø"/>
            </a:pPr>
            <a:r>
              <a:rPr lang="en-US" sz="2800" dirty="0" smtClean="0"/>
              <a:t>This </a:t>
            </a:r>
            <a:r>
              <a:rPr lang="en-US" sz="2800" dirty="0"/>
              <a:t>is at best a temporary solution </a:t>
            </a:r>
            <a:r>
              <a:rPr lang="en-US" sz="2800" dirty="0" smtClean="0"/>
              <a:t>since </a:t>
            </a:r>
            <a:r>
              <a:rPr lang="en-US" sz="2800" dirty="0"/>
              <a:t>there is as yet no evidence to </a:t>
            </a:r>
            <a:r>
              <a:rPr lang="en-US" sz="2800" dirty="0" smtClean="0"/>
              <a:t>support </a:t>
            </a:r>
            <a:r>
              <a:rPr lang="en-US" sz="2800" dirty="0"/>
              <a:t>either the acceptance or rejection of these hypothesis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843722"/>
            <a:ext cx="5544616" cy="29696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16661" y="4207728"/>
            <a:ext cx="3447227" cy="267765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Impact of </a:t>
            </a:r>
            <a:r>
              <a:rPr lang="en-US" sz="2400" dirty="0" err="1" smtClean="0">
                <a:solidFill>
                  <a:srgbClr val="002060"/>
                </a:solidFill>
              </a:rPr>
              <a:t>microplastic</a:t>
            </a:r>
            <a:r>
              <a:rPr lang="en-US" sz="2400" dirty="0" smtClean="0">
                <a:solidFill>
                  <a:srgbClr val="002060"/>
                </a:solidFill>
              </a:rPr>
              <a:t> on </a:t>
            </a:r>
            <a:r>
              <a:rPr lang="en-US" sz="2400" dirty="0">
                <a:solidFill>
                  <a:srgbClr val="002060"/>
                </a:solidFill>
              </a:rPr>
              <a:t>aquatic animals in the </a:t>
            </a:r>
            <a:r>
              <a:rPr lang="en-US" sz="2400" dirty="0" smtClean="0">
                <a:solidFill>
                  <a:srgbClr val="002060"/>
                </a:solidFill>
              </a:rPr>
              <a:t>Amazon river was reported; therefore </a:t>
            </a:r>
            <a:r>
              <a:rPr lang="en-US" sz="2400" dirty="0" err="1" smtClean="0">
                <a:solidFill>
                  <a:srgbClr val="002060"/>
                </a:solidFill>
              </a:rPr>
              <a:t>microplastic</a:t>
            </a:r>
            <a:r>
              <a:rPr lang="en-US" sz="2400" dirty="0" smtClean="0">
                <a:solidFill>
                  <a:srgbClr val="002060"/>
                </a:solidFill>
              </a:rPr>
              <a:t> will affect </a:t>
            </a:r>
            <a:r>
              <a:rPr lang="en-US" sz="2400" dirty="0">
                <a:solidFill>
                  <a:srgbClr val="002060"/>
                </a:solidFill>
              </a:rPr>
              <a:t>aquatic animals in the </a:t>
            </a:r>
            <a:r>
              <a:rPr lang="en-US" sz="2400" dirty="0" smtClean="0">
                <a:solidFill>
                  <a:srgbClr val="002060"/>
                </a:solidFill>
              </a:rPr>
              <a:t>Padma </a:t>
            </a:r>
            <a:r>
              <a:rPr lang="en-US" sz="2400" dirty="0">
                <a:solidFill>
                  <a:srgbClr val="002060"/>
                </a:solidFill>
              </a:rPr>
              <a:t>river</a:t>
            </a:r>
            <a:endParaRPr lang="bn-BD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90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3 Literature review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6021288"/>
          </a:xfrm>
        </p:spPr>
        <p:txBody>
          <a:bodyPr>
            <a:normAutofit/>
          </a:bodyPr>
          <a:lstStyle/>
          <a:p>
            <a:pPr algn="just"/>
            <a:r>
              <a:rPr lang="en-US" sz="3000" dirty="0"/>
              <a:t>The available literature is reviewed to determine </a:t>
            </a:r>
            <a:r>
              <a:rPr lang="en-US" sz="3000" dirty="0" smtClean="0"/>
              <a:t>if there </a:t>
            </a:r>
            <a:r>
              <a:rPr lang="en-US" sz="3000" dirty="0"/>
              <a:t>is already a solution to the </a:t>
            </a:r>
            <a:r>
              <a:rPr lang="en-US" sz="3000" dirty="0" smtClean="0"/>
              <a:t>problem.</a:t>
            </a:r>
          </a:p>
          <a:p>
            <a:pPr lvl="2">
              <a:buFont typeface="Wingdings" pitchFamily="2" charset="2"/>
              <a:buChar char="Ø"/>
            </a:pPr>
            <a:r>
              <a:rPr lang="en-US" sz="3000" dirty="0" smtClean="0"/>
              <a:t>Existing </a:t>
            </a:r>
            <a:r>
              <a:rPr lang="en-US" sz="3000" dirty="0"/>
              <a:t>solutions do not always explain new </a:t>
            </a:r>
            <a:r>
              <a:rPr lang="en-US" sz="3000" dirty="0" smtClean="0"/>
              <a:t>observations.</a:t>
            </a:r>
          </a:p>
          <a:p>
            <a:pPr lvl="2">
              <a:buFont typeface="Wingdings" pitchFamily="2" charset="2"/>
              <a:buChar char="Ø"/>
            </a:pPr>
            <a:r>
              <a:rPr lang="en-US" sz="3000" dirty="0" smtClean="0"/>
              <a:t>The </a:t>
            </a:r>
            <a:r>
              <a:rPr lang="en-US" sz="3000" dirty="0"/>
              <a:t>existing solution might require some revision or even be discarded.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230111"/>
            <a:ext cx="5881464" cy="2627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402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</a:t>
            </a:r>
            <a:r>
              <a:rPr lang="en-US" sz="3200" b="1" dirty="0">
                <a:solidFill>
                  <a:schemeClr val="tx1"/>
                </a:solidFill>
              </a:rPr>
              <a:t>4</a:t>
            </a:r>
            <a:r>
              <a:rPr lang="en-US" sz="3200" b="1" dirty="0" smtClean="0">
                <a:solidFill>
                  <a:schemeClr val="tx1"/>
                </a:solidFill>
              </a:rPr>
              <a:t> Literature Evaluation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60212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3200" dirty="0"/>
              <a:t>It’s possible that the literature review has yielded </a:t>
            </a:r>
            <a:r>
              <a:rPr lang="en-US" sz="3200" dirty="0" smtClean="0"/>
              <a:t>a solution </a:t>
            </a:r>
            <a:r>
              <a:rPr lang="en-US" sz="3200" dirty="0"/>
              <a:t>to the proposed </a:t>
            </a:r>
            <a:r>
              <a:rPr lang="en-US" sz="3200" dirty="0" smtClean="0"/>
              <a:t>problem.</a:t>
            </a:r>
          </a:p>
          <a:p>
            <a:pPr algn="just">
              <a:buFont typeface="Wingdings" pitchFamily="2" charset="2"/>
              <a:buChar char="q"/>
            </a:pPr>
            <a:r>
              <a:rPr lang="en-US" sz="3200" dirty="0" smtClean="0"/>
              <a:t>On </a:t>
            </a:r>
            <a:r>
              <a:rPr lang="en-US" sz="3200" dirty="0"/>
              <a:t>the other hand, if the literature review turns up nothing, then additional research activities are justified.</a:t>
            </a:r>
          </a:p>
          <a:p>
            <a:pPr lvl="2">
              <a:buFont typeface="Wingdings" pitchFamily="2" charset="2"/>
              <a:buChar char="Ø"/>
            </a:pPr>
            <a:endParaRPr lang="en-US" sz="3000" dirty="0"/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429000"/>
            <a:ext cx="8136904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0568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5 acquire data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640960" cy="6021288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The researcher now begins to gather data relating </a:t>
            </a:r>
            <a:r>
              <a:rPr lang="en-US" sz="3200" dirty="0" smtClean="0"/>
              <a:t>to the </a:t>
            </a:r>
            <a:r>
              <a:rPr lang="en-US" sz="3200" dirty="0"/>
              <a:t>research problem.</a:t>
            </a:r>
          </a:p>
          <a:p>
            <a:pPr algn="just"/>
            <a:r>
              <a:rPr lang="en-US" sz="3200" dirty="0" smtClean="0"/>
              <a:t>The </a:t>
            </a:r>
            <a:r>
              <a:rPr lang="en-US" sz="3200" dirty="0"/>
              <a:t>means of data acquisition will often change based on the type of the research problem.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962793"/>
            <a:ext cx="6480720" cy="39536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8990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</a:t>
            </a:r>
            <a:r>
              <a:rPr lang="en-US" sz="3200" b="1" dirty="0">
                <a:solidFill>
                  <a:schemeClr val="tx1"/>
                </a:solidFill>
              </a:rPr>
              <a:t>6</a:t>
            </a:r>
            <a:r>
              <a:rPr lang="en-US" sz="3200" b="1" dirty="0" smtClean="0">
                <a:solidFill>
                  <a:schemeClr val="tx1"/>
                </a:solidFill>
              </a:rPr>
              <a:t> data analysis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496944" cy="6021288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en-US" sz="3200" dirty="0"/>
              <a:t>The data that were gathered in the previous step </a:t>
            </a:r>
            <a:r>
              <a:rPr lang="en-US" sz="3200" dirty="0" smtClean="0"/>
              <a:t>are analyzed </a:t>
            </a:r>
            <a:r>
              <a:rPr lang="en-US" sz="3200" dirty="0"/>
              <a:t>as a first step in ascertaining their meaning</a:t>
            </a:r>
            <a:r>
              <a:rPr lang="en-US" sz="3200" dirty="0" smtClean="0"/>
              <a:t>.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348881"/>
            <a:ext cx="6984775" cy="4504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4240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7 data interpretation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712968" cy="6021288"/>
          </a:xfrm>
        </p:spPr>
        <p:txBody>
          <a:bodyPr>
            <a:normAutofit/>
          </a:bodyPr>
          <a:lstStyle/>
          <a:p>
            <a:pPr algn="just"/>
            <a:r>
              <a:rPr lang="en-US" sz="3200" dirty="0"/>
              <a:t>The researcher interprets the newly analyzed </a:t>
            </a:r>
            <a:r>
              <a:rPr lang="en-US" sz="3200" dirty="0" smtClean="0"/>
              <a:t>data and </a:t>
            </a:r>
            <a:r>
              <a:rPr lang="en-US" sz="3200" dirty="0"/>
              <a:t>suggests a conclusion.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 smtClean="0"/>
              <a:t>This </a:t>
            </a:r>
            <a:r>
              <a:rPr lang="en-US" sz="2800" dirty="0"/>
              <a:t>can be difficult.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 smtClean="0"/>
              <a:t>Keep </a:t>
            </a:r>
            <a:r>
              <a:rPr lang="en-US" sz="2800" dirty="0"/>
              <a:t>in mind that data analysis that suggests a correlation between two variables can’t automatically be interpreted as suggesting causality between those variables.</a:t>
            </a:r>
          </a:p>
        </p:txBody>
      </p:sp>
      <p:pic>
        <p:nvPicPr>
          <p:cNvPr id="6146" name="Picture 2" descr="online reputation analysis for your brand's online reput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205169"/>
            <a:ext cx="8424936" cy="265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323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4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Step </a:t>
            </a:r>
            <a:r>
              <a:rPr lang="en-US" sz="3200" b="1" dirty="0">
                <a:solidFill>
                  <a:schemeClr val="tx1"/>
                </a:solidFill>
              </a:rPr>
              <a:t>8</a:t>
            </a:r>
            <a:r>
              <a:rPr lang="en-US" sz="3200" b="1" dirty="0" smtClean="0">
                <a:solidFill>
                  <a:schemeClr val="tx1"/>
                </a:solidFill>
              </a:rPr>
              <a:t> hypothesis support</a:t>
            </a:r>
            <a:endParaRPr lang="bn-BD" sz="32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712968" cy="6021288"/>
          </a:xfrm>
        </p:spPr>
        <p:txBody>
          <a:bodyPr>
            <a:normAutofit/>
          </a:bodyPr>
          <a:lstStyle/>
          <a:p>
            <a:r>
              <a:rPr lang="en-US" sz="3200" dirty="0"/>
              <a:t>The data will either support the hypotheses or </a:t>
            </a:r>
            <a:r>
              <a:rPr lang="en-US" sz="3200" dirty="0" smtClean="0"/>
              <a:t>they won’t</a:t>
            </a:r>
            <a:r>
              <a:rPr lang="en-US" sz="3200" dirty="0"/>
              <a:t>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This </a:t>
            </a:r>
            <a:r>
              <a:rPr lang="en-US" sz="3200" dirty="0"/>
              <a:t>may lead the researcher to cycle back to an earlier step in the process </a:t>
            </a:r>
            <a:r>
              <a:rPr lang="en-US" sz="3200" dirty="0" smtClean="0"/>
              <a:t>  and </a:t>
            </a:r>
            <a:r>
              <a:rPr lang="en-US" sz="3200" dirty="0"/>
              <a:t>begin again with a new hypothesis.</a:t>
            </a:r>
          </a:p>
          <a:p>
            <a:pPr lvl="1">
              <a:buFont typeface="Wingdings" pitchFamily="2" charset="2"/>
              <a:buChar char="Ø"/>
            </a:pPr>
            <a:r>
              <a:rPr lang="en-US" sz="3200" dirty="0" smtClean="0"/>
              <a:t>This </a:t>
            </a:r>
            <a:r>
              <a:rPr lang="en-US" sz="3200" dirty="0"/>
              <a:t>is one </a:t>
            </a:r>
            <a:r>
              <a:rPr lang="en-US" sz="3200" dirty="0" smtClean="0"/>
              <a:t>of the                                                      self-correcting                                         mechanisms                                                      associated with                                                                the  scientific                                                             method</a:t>
            </a:r>
            <a:r>
              <a:rPr lang="en-US" sz="3200" dirty="0"/>
              <a:t>.</a:t>
            </a:r>
          </a:p>
        </p:txBody>
      </p:sp>
      <p:pic>
        <p:nvPicPr>
          <p:cNvPr id="5122" name="Picture 2" descr="Critical Period Hypothesis: CRITICISM ABOUT CPH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998599"/>
            <a:ext cx="5004048" cy="28147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819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8419"/>
            <a:ext cx="7467600" cy="634082"/>
          </a:xfrm>
        </p:spPr>
        <p:txBody>
          <a:bodyPr/>
          <a:lstStyle/>
          <a:p>
            <a:pPr algn="ctr"/>
            <a:r>
              <a:rPr lang="en-US" dirty="0"/>
              <a:t>Introduction to research</a:t>
            </a:r>
            <a:endParaRPr lang="bn-BD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11560" y="1700808"/>
            <a:ext cx="8064896" cy="218539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400" dirty="0" smtClean="0">
                <a:solidFill>
                  <a:schemeClr val="tx1"/>
                </a:solidFill>
              </a:rPr>
              <a:t>“If we knew what we were doing, it wouldn’t be called research, would it?”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47800" y="3886200"/>
            <a:ext cx="4420344" cy="1752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endParaRPr lang="en-US" dirty="0" smtClean="0"/>
          </a:p>
          <a:p>
            <a:pPr algn="r">
              <a:buFont typeface="Wingdings" pitchFamily="2" charset="2"/>
              <a:buNone/>
            </a:pPr>
            <a:r>
              <a:rPr lang="en-US" dirty="0" smtClean="0"/>
              <a:t>Albert Einstein?</a:t>
            </a:r>
          </a:p>
        </p:txBody>
      </p:sp>
      <p:pic>
        <p:nvPicPr>
          <p:cNvPr id="1026" name="Picture 2" descr="Crazy Proverbs: If we knew what we were doing, it wouldn't be called  research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3876306"/>
            <a:ext cx="2232248" cy="2901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0928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44624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568952" cy="6093296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dirty="0"/>
              <a:t>The research is broadly classified into two main classes: </a:t>
            </a:r>
            <a:endParaRPr lang="en-US" sz="2800" dirty="0" smtClean="0"/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1. Fundamental or basic </a:t>
            </a:r>
            <a:r>
              <a:rPr lang="en-US" sz="2800" dirty="0" smtClean="0"/>
              <a:t>research</a:t>
            </a:r>
            <a:endParaRPr lang="en-US" sz="2800" dirty="0"/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2. Applied research. </a:t>
            </a:r>
            <a:endParaRPr lang="en-US" sz="2800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800" dirty="0" smtClean="0"/>
              <a:t>Both basic </a:t>
            </a:r>
            <a:r>
              <a:rPr lang="en-US" sz="2800" dirty="0"/>
              <a:t>and applied researches are generally of two kinds</a:t>
            </a:r>
            <a:r>
              <a:rPr lang="en-US" sz="2800" dirty="0" smtClean="0"/>
              <a:t>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1. Normal research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2. Revolutionary research. </a:t>
            </a:r>
          </a:p>
          <a:p>
            <a:pPr algn="just">
              <a:buFont typeface="Wingdings" pitchFamily="2" charset="2"/>
              <a:buChar char="q"/>
            </a:pPr>
            <a:r>
              <a:rPr lang="en-US" sz="2800" dirty="0"/>
              <a:t>In addition, </a:t>
            </a:r>
            <a:r>
              <a:rPr lang="en-US" sz="2800" dirty="0" smtClean="0"/>
              <a:t>both </a:t>
            </a:r>
            <a:r>
              <a:rPr lang="en-US" sz="2800" dirty="0"/>
              <a:t>basic and applied researches can </a:t>
            </a:r>
            <a:r>
              <a:rPr lang="en-US" sz="2800" dirty="0" smtClean="0"/>
              <a:t>be classified into three types: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Q</a:t>
            </a:r>
            <a:r>
              <a:rPr lang="en-US" sz="2800" dirty="0" smtClean="0"/>
              <a:t>uantitative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Q</a:t>
            </a:r>
            <a:r>
              <a:rPr lang="en-US" sz="2800" dirty="0" smtClean="0"/>
              <a:t>ualitative </a:t>
            </a:r>
          </a:p>
          <a:p>
            <a:pPr lvl="1" algn="just">
              <a:buFont typeface="Wingdings" pitchFamily="2" charset="2"/>
              <a:buChar char="Ø"/>
            </a:pPr>
            <a:r>
              <a:rPr lang="en-US" sz="2800" dirty="0"/>
              <a:t>E</a:t>
            </a:r>
            <a:r>
              <a:rPr lang="en-US" sz="2800" dirty="0" smtClean="0"/>
              <a:t>ven </a:t>
            </a:r>
            <a:r>
              <a:rPr lang="en-US" sz="2800" dirty="0"/>
              <a:t>both (mixed research).</a:t>
            </a:r>
          </a:p>
          <a:p>
            <a:pPr algn="just">
              <a:buFont typeface="Wingdings" pitchFamily="2" charset="2"/>
              <a:buChar char="q"/>
            </a:pPr>
            <a:endParaRPr lang="en-US" sz="2800" dirty="0" smtClean="0"/>
          </a:p>
          <a:p>
            <a:pPr marL="365760" lvl="1" indent="0" algn="just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6461012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44624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496944" cy="6093296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 smtClean="0"/>
              <a:t>Fundamental </a:t>
            </a:r>
            <a:r>
              <a:rPr lang="en-US" sz="2800" b="1" dirty="0"/>
              <a:t>or basic research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Study or investigation of some natural phenomenon or relating to pure science are termed as basic research. 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It </a:t>
            </a:r>
            <a:r>
              <a:rPr lang="en-US" sz="2800" dirty="0"/>
              <a:t>is also called theoretical research. 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Basic </a:t>
            </a:r>
            <a:r>
              <a:rPr lang="en-US" sz="2800" dirty="0"/>
              <a:t>research is an investigation on basic principles and reasons for occurrence of a particular event or process or phenomenon. 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It </a:t>
            </a:r>
            <a:r>
              <a:rPr lang="en-US" sz="2800" dirty="0"/>
              <a:t>is not concerned with solving any practical problems of immediate interest. </a:t>
            </a:r>
            <a:endParaRPr lang="en-US" sz="2800" dirty="0" smtClean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But </a:t>
            </a:r>
            <a:r>
              <a:rPr lang="en-US" sz="2800" dirty="0"/>
              <a:t>it is original or basic in character.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619654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27384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476672"/>
            <a:ext cx="8784976" cy="6552728"/>
          </a:xfrm>
        </p:spPr>
        <p:txBody>
          <a:bodyPr>
            <a:norm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 smtClean="0"/>
              <a:t>Fundamental </a:t>
            </a:r>
            <a:r>
              <a:rPr lang="en-US" sz="2800" b="1" dirty="0"/>
              <a:t>or basic research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It provides a systematic and deep insight into a problem and facilitates extraction of scientific and logical </a:t>
            </a:r>
            <a:r>
              <a:rPr lang="en-US" sz="2800" dirty="0" smtClean="0"/>
              <a:t>explanation </a:t>
            </a:r>
            <a:r>
              <a:rPr lang="en-US" sz="2800" dirty="0"/>
              <a:t>and conclusion on it.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It </a:t>
            </a:r>
            <a:r>
              <a:rPr lang="en-US" sz="2800" dirty="0"/>
              <a:t>helps build new frontiers of knowledge.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outcomes of basic research form the basis for many applied research.</a:t>
            </a:r>
          </a:p>
          <a:p>
            <a:pPr marL="0" indent="0">
              <a:buNone/>
            </a:pPr>
            <a:r>
              <a:rPr lang="en-US" sz="2800" b="1" i="1" dirty="0" smtClean="0"/>
              <a:t>Main Characteristics  </a:t>
            </a:r>
            <a:endParaRPr lang="en-US" sz="2800" b="1" dirty="0"/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Seeks generalization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Aims at basic processes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Attempts to explain why things happen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Tries to get all the facts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Reports in technical language of the </a:t>
            </a:r>
            <a:r>
              <a:rPr lang="en-US" sz="2800" dirty="0" smtClean="0"/>
              <a:t>topic</a:t>
            </a:r>
          </a:p>
        </p:txBody>
      </p:sp>
    </p:spTree>
    <p:extLst>
      <p:ext uri="{BB962C8B-B14F-4D97-AF65-F5344CB8AC3E}">
        <p14:creationId xmlns:p14="http://schemas.microsoft.com/office/powerpoint/2010/main" val="41390225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44624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640960" cy="6093296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Applied </a:t>
            </a:r>
            <a:r>
              <a:rPr lang="en-US" sz="2800" b="1" dirty="0" smtClean="0"/>
              <a:t>research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In an applied research one solves certain problems </a:t>
            </a:r>
            <a:r>
              <a:rPr lang="en-US" sz="2800" dirty="0" smtClean="0"/>
              <a:t>using </a:t>
            </a:r>
            <a:r>
              <a:rPr lang="en-US" sz="2800" dirty="0"/>
              <a:t>well known and accepted theories and principles.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Most </a:t>
            </a:r>
            <a:r>
              <a:rPr lang="en-US" sz="2800" dirty="0"/>
              <a:t>of the experimental research, case studies and inter-disciplinary research are essentially applied research.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Applied </a:t>
            </a:r>
            <a:r>
              <a:rPr lang="en-US" sz="2800" dirty="0"/>
              <a:t>research is helpful for basic research. </a:t>
            </a:r>
            <a:endParaRPr lang="en-US" sz="2800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A </a:t>
            </a:r>
            <a:r>
              <a:rPr lang="en-US" sz="2800" dirty="0"/>
              <a:t>research, the outcome of which has immediate application is also termed as applied research. 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4978543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44624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07504" y="764704"/>
            <a:ext cx="8640960" cy="6093296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Applied </a:t>
            </a:r>
            <a:r>
              <a:rPr lang="en-US" sz="2800" b="1" dirty="0" smtClean="0"/>
              <a:t>research</a:t>
            </a:r>
          </a:p>
          <a:p>
            <a:pPr marL="365760" lvl="1" indent="0">
              <a:buNone/>
            </a:pPr>
            <a:r>
              <a:rPr lang="en-US" sz="2800" b="1" i="1" dirty="0" smtClean="0"/>
              <a:t>Main Characteristics  </a:t>
            </a:r>
            <a:endParaRPr lang="en-US" sz="2800" b="1" dirty="0" smtClean="0"/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Studies individual or specific cases without the objective to generalize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Aims at any variable which makes the desired difference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Tries to say how things can be changed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Tries to correct the facts which are problematic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Reports in common language</a:t>
            </a:r>
          </a:p>
          <a:p>
            <a:pPr marL="0" indent="0" algn="just">
              <a:buNone/>
            </a:pPr>
            <a:endParaRPr lang="en-US" sz="2600" dirty="0" smtClean="0"/>
          </a:p>
          <a:p>
            <a:pPr marL="365760" lvl="1" indent="0" algn="just">
              <a:buNone/>
            </a:pPr>
            <a:endParaRPr lang="en-US" sz="2600" dirty="0" smtClean="0"/>
          </a:p>
        </p:txBody>
      </p:sp>
    </p:spTree>
    <p:extLst>
      <p:ext uri="{BB962C8B-B14F-4D97-AF65-F5344CB8AC3E}">
        <p14:creationId xmlns:p14="http://schemas.microsoft.com/office/powerpoint/2010/main" val="9452254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8892480" cy="6237312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Normal </a:t>
            </a:r>
            <a:r>
              <a:rPr lang="en-US" sz="2800" b="1" dirty="0" smtClean="0"/>
              <a:t>research</a:t>
            </a:r>
          </a:p>
          <a:p>
            <a:pPr marL="365760" lvl="1" indent="0" algn="just">
              <a:buNone/>
            </a:pPr>
            <a:r>
              <a:rPr lang="en-US" sz="2800" dirty="0" smtClean="0"/>
              <a:t>In any particular field, normal research is performed in accordance with a set of rules, concepts and procedures called a paradigm, which is well accepted by the scientists working in that field. </a:t>
            </a:r>
          </a:p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Revolutionary </a:t>
            </a:r>
            <a:r>
              <a:rPr lang="en-US" sz="2800" b="1" dirty="0" smtClean="0"/>
              <a:t>research</a:t>
            </a:r>
          </a:p>
          <a:p>
            <a:pPr marL="365760" lvl="1" indent="0" algn="just">
              <a:buNone/>
            </a:pPr>
            <a:r>
              <a:rPr lang="en-US" sz="2800" dirty="0" smtClean="0"/>
              <a:t>In the </a:t>
            </a:r>
            <a:r>
              <a:rPr lang="en-US" sz="2800" dirty="0"/>
              <a:t>context of science and technology, a revolution can be defined as a complete or marked change </a:t>
            </a:r>
            <a:r>
              <a:rPr lang="en-US" sz="2800" dirty="0" smtClean="0"/>
              <a:t>in </a:t>
            </a:r>
            <a:r>
              <a:rPr lang="en-US" sz="2800" dirty="0"/>
              <a:t>rules, concepts and procedures called a paradigm</a:t>
            </a:r>
            <a:r>
              <a:rPr lang="en-US" sz="2800" dirty="0" smtClean="0"/>
              <a:t>. </a:t>
            </a:r>
            <a:r>
              <a:rPr lang="en-US" sz="2800" dirty="0"/>
              <a:t>A </a:t>
            </a:r>
            <a:r>
              <a:rPr lang="en-US" sz="2800" dirty="0" smtClean="0"/>
              <a:t>revolutionary research </a:t>
            </a:r>
            <a:r>
              <a:rPr lang="en-US" sz="2800" dirty="0"/>
              <a:t>will result in a paradigm shift that provides a new or perhaps highly revised map of the knowledge as it is currently understood. </a:t>
            </a:r>
          </a:p>
        </p:txBody>
      </p:sp>
    </p:spTree>
    <p:extLst>
      <p:ext uri="{BB962C8B-B14F-4D97-AF65-F5344CB8AC3E}">
        <p14:creationId xmlns:p14="http://schemas.microsoft.com/office/powerpoint/2010/main" val="277304205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548680"/>
            <a:ext cx="8892480" cy="5400600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 smtClean="0"/>
              <a:t>Quantitative </a:t>
            </a:r>
            <a:r>
              <a:rPr lang="en-US" sz="2800" b="1" dirty="0"/>
              <a:t>research</a:t>
            </a:r>
            <a:endParaRPr lang="en-US" sz="2800" dirty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It is numerical, non-descriptive, applies statistics or mathematics and uses numbers.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It is an iterative process whereby evidence is evaluated.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The results are often presented in tables and graphs.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It is conclusive.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It investigates the what, where and when of decision making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313702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04664"/>
            <a:ext cx="8892480" cy="6480720"/>
          </a:xfrm>
        </p:spPr>
        <p:txBody>
          <a:bodyPr>
            <a:noAutofit/>
          </a:bodyPr>
          <a:lstStyle/>
          <a:p>
            <a:pPr marL="457200" lvl="1" indent="-457200">
              <a:spcBef>
                <a:spcPts val="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Qualitative</a:t>
            </a:r>
            <a:r>
              <a:rPr lang="en-US" sz="2800" b="1" dirty="0" smtClean="0"/>
              <a:t> </a:t>
            </a:r>
            <a:r>
              <a:rPr lang="en-US" sz="2800" b="1" dirty="0"/>
              <a:t>research</a:t>
            </a:r>
            <a:endParaRPr lang="en-US" sz="2800" dirty="0"/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It is non-numerical, descriptive, applies reasoning and uses words.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Its aim is to get the meaning, feeling and describe the situation.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Qualitative data cannot be graphed.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It is exploratory.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It investigates the why and how of decision making</a:t>
            </a:r>
            <a:r>
              <a:rPr lang="en-US" sz="2800" dirty="0" smtClean="0"/>
              <a:t>.</a:t>
            </a:r>
          </a:p>
          <a:p>
            <a:pPr marL="457200" lvl="1" indent="-457200">
              <a:spcBef>
                <a:spcPts val="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Mixed research</a:t>
            </a:r>
            <a:endParaRPr lang="en-US" sz="2800" dirty="0"/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Mixed research that involves the mixing of quantitative and qualitative methods or paradigm characteristics. </a:t>
            </a:r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r>
              <a:rPr lang="en-US" sz="2800" dirty="0"/>
              <a:t>Nature of data is mixture of variables, words and images.</a:t>
            </a:r>
          </a:p>
        </p:txBody>
      </p:sp>
    </p:spTree>
    <p:extLst>
      <p:ext uri="{BB962C8B-B14F-4D97-AF65-F5344CB8AC3E}">
        <p14:creationId xmlns:p14="http://schemas.microsoft.com/office/powerpoint/2010/main" val="406313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76672"/>
            <a:ext cx="8892480" cy="6408712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en-US" sz="2400" b="1" dirty="0" smtClean="0"/>
              <a:t>OTHER TYPES OF RESEARCH</a:t>
            </a:r>
          </a:p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Exploratory</a:t>
            </a:r>
            <a:r>
              <a:rPr lang="en-US" sz="2800" b="1" i="1" dirty="0"/>
              <a:t> </a:t>
            </a:r>
            <a:r>
              <a:rPr lang="en-US" sz="2800" b="1" dirty="0" smtClean="0"/>
              <a:t>research</a:t>
            </a:r>
            <a:endParaRPr lang="en-US" sz="2800" dirty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/>
              <a:t>Exploratory research might involve a literature search or conducting focus group interviews. </a:t>
            </a:r>
            <a:endParaRPr lang="en-US" sz="2800" dirty="0" smtClean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exploration of new phenomena in this way may help the researcher’s need for better understanding, may test the feasibility of a more extensive study, or determine the best methods to be used in a subsequent study. </a:t>
            </a:r>
            <a:endParaRPr lang="en-US" sz="2800" dirty="0" smtClean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For </a:t>
            </a:r>
            <a:r>
              <a:rPr lang="en-US" sz="2800" dirty="0"/>
              <a:t>these reasons, exploratory research is broad in focus and rarely provides definite answers to specific research </a:t>
            </a:r>
            <a:r>
              <a:rPr lang="en-US" sz="2800" dirty="0" smtClean="0"/>
              <a:t>issues.</a:t>
            </a:r>
            <a:endParaRPr lang="en-US" sz="2800" dirty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objective of exploratory research is to identify key issues and key variables.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0063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476672"/>
            <a:ext cx="8892480" cy="6408712"/>
          </a:xfrm>
        </p:spPr>
        <p:txBody>
          <a:bodyPr>
            <a:noAutofit/>
          </a:bodyPr>
          <a:lstStyle/>
          <a:p>
            <a:pPr marL="0" lvl="1" indent="0" algn="ctr">
              <a:spcBef>
                <a:spcPts val="600"/>
              </a:spcBef>
              <a:buSzPct val="70000"/>
              <a:buNone/>
            </a:pPr>
            <a:r>
              <a:rPr lang="en-US" sz="2400" b="1" dirty="0" smtClean="0"/>
              <a:t>OTHER TYPES OF RESEARCH</a:t>
            </a:r>
          </a:p>
          <a:p>
            <a:pPr marL="457200" lvl="1" indent="-457200">
              <a:spcBef>
                <a:spcPts val="600"/>
              </a:spcBef>
              <a:buSzPct val="70000"/>
              <a:buFont typeface="Wingdings" pitchFamily="2" charset="2"/>
              <a:buChar char="q"/>
            </a:pPr>
            <a:r>
              <a:rPr lang="en-US" sz="2800" b="1" dirty="0"/>
              <a:t>Exploratory</a:t>
            </a:r>
            <a:r>
              <a:rPr lang="en-US" sz="2800" b="1" i="1" dirty="0"/>
              <a:t> </a:t>
            </a:r>
            <a:r>
              <a:rPr lang="en-US" sz="2800" b="1" dirty="0" smtClean="0"/>
              <a:t>research</a:t>
            </a:r>
            <a:endParaRPr lang="en-US" sz="2800" dirty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/>
              <a:t>Exploratory research might involve a literature search or conducting focus group interviews. </a:t>
            </a:r>
            <a:endParaRPr lang="en-US" sz="2800" dirty="0" smtClean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exploration of new phenomena in this way may help the researcher’s need for better understanding, may test the feasibility of a more extensive study, or determine the best methods to be used in a subsequent study. </a:t>
            </a:r>
            <a:endParaRPr lang="en-US" sz="2800" dirty="0" smtClean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For </a:t>
            </a:r>
            <a:r>
              <a:rPr lang="en-US" sz="2800" dirty="0"/>
              <a:t>these reasons, exploratory research is broad in focus and rarely provides definite answers to specific research </a:t>
            </a:r>
            <a:r>
              <a:rPr lang="en-US" sz="2800" dirty="0" smtClean="0"/>
              <a:t>issues.</a:t>
            </a:r>
            <a:endParaRPr lang="en-US" sz="2800" dirty="0"/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objective of exploratory research is to identify key issues and key variables.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0186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7791450" cy="681274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Definition of Research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07505" y="692696"/>
            <a:ext cx="8568952" cy="6094549"/>
          </a:xfrm>
          <a:prstGeom prst="rect">
            <a:avLst/>
          </a:prstGeom>
          <a:ln/>
        </p:spPr>
        <p:txBody>
          <a:bodyPr vert="horz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Aft>
                <a:spcPts val="600"/>
              </a:spcAft>
              <a:buSzPct val="52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100" dirty="0" smtClean="0"/>
              <a:t>Research is the process of asking questions and answering them in an organized way through: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Survey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Experiment</a:t>
            </a:r>
          </a:p>
          <a:p>
            <a:pPr>
              <a:lnSpc>
                <a:spcPct val="110000"/>
              </a:lnSpc>
              <a:spcAft>
                <a:spcPts val="600"/>
              </a:spcAft>
              <a:buSzPct val="52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100" dirty="0" smtClean="0"/>
              <a:t>It involves: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Examination of limits of knowledge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Assessing what is known up to that point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Defining unanswered questions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SzPct val="54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000" dirty="0" smtClean="0"/>
              <a:t>Devising ways of answering them in an organized and meaningful way</a:t>
            </a:r>
          </a:p>
          <a:p>
            <a:pPr>
              <a:lnSpc>
                <a:spcPct val="110000"/>
              </a:lnSpc>
              <a:spcAft>
                <a:spcPts val="600"/>
              </a:spcAft>
              <a:buSzPct val="52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100" dirty="0" smtClean="0"/>
              <a:t>It will be within the capability of every thinking person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400070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404664"/>
            <a:ext cx="8892480" cy="6696744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/>
              <a:t>Descriptive </a:t>
            </a:r>
            <a:r>
              <a:rPr lang="en-US" sz="2800" b="1" dirty="0" smtClean="0"/>
              <a:t>research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The descriptive research is directed toward studying “what” and how many off this “what”. Thus, it is directed toward answering questions such as, “What is this?”.</a:t>
            </a:r>
            <a:endParaRPr lang="en-US" sz="2800" dirty="0"/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Explanatory </a:t>
            </a:r>
            <a:r>
              <a:rPr lang="en-US" sz="2800" b="1" dirty="0"/>
              <a:t>research</a:t>
            </a:r>
            <a:endParaRPr lang="en-US" sz="2800" dirty="0"/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Its primary goal is to understand or to explain relationships.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It uses correlations to study relationships between dimensions or characteristics off individuals, groups, situations, or events.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Explanatory research explains (How the parts of a phenomenon are related to each other).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Explanatory research asks the “Why” question.</a:t>
            </a:r>
          </a:p>
          <a:p>
            <a:pPr lvl="1">
              <a:spcBef>
                <a:spcPts val="600"/>
              </a:spcBef>
              <a:buFont typeface="Wingdings" pitchFamily="2" charset="2"/>
              <a:buChar char="Ø"/>
            </a:pPr>
            <a:endParaRPr lang="en-US" sz="2800" dirty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34621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404664"/>
            <a:ext cx="8892480" cy="66967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buFont typeface="Wingdings" pitchFamily="2" charset="2"/>
              <a:buChar char="q"/>
            </a:pPr>
            <a:r>
              <a:rPr lang="en-US" sz="2800" b="1" dirty="0"/>
              <a:t>Longitudinal </a:t>
            </a:r>
            <a:r>
              <a:rPr lang="en-US" sz="2800" b="1" dirty="0" smtClean="0"/>
              <a:t>Research</a:t>
            </a:r>
            <a:endParaRPr lang="en-US" sz="2800" dirty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800" dirty="0" smtClean="0"/>
              <a:t>Research </a:t>
            </a:r>
            <a:r>
              <a:rPr lang="en-US" sz="2800" dirty="0"/>
              <a:t>carried out longitudinally involves data collection at multiple points in time. </a:t>
            </a:r>
            <a:endParaRPr lang="en-US" sz="2800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v"/>
            </a:pPr>
            <a:r>
              <a:rPr lang="en-US" sz="2800" dirty="0" smtClean="0"/>
              <a:t>Longitudinal </a:t>
            </a:r>
            <a:r>
              <a:rPr lang="en-US" sz="2800" dirty="0"/>
              <a:t>studies may take the form of: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b="1" i="1" dirty="0"/>
              <a:t>Trend study</a:t>
            </a:r>
            <a:r>
              <a:rPr lang="en-US" sz="2800" i="1" dirty="0"/>
              <a:t>- </a:t>
            </a:r>
            <a:r>
              <a:rPr lang="en-US" sz="2800" dirty="0"/>
              <a:t>looks at population characteristics over time, e.g. organizational absenteeism rates during the course of a year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b="1" i="1" dirty="0"/>
              <a:t>Cohort study</a:t>
            </a:r>
            <a:r>
              <a:rPr lang="en-US" sz="2800" i="1" dirty="0"/>
              <a:t>- </a:t>
            </a:r>
            <a:r>
              <a:rPr lang="en-US" sz="2800" dirty="0"/>
              <a:t>traces a sub-population over time, e.g. absenteeism rates for the sales </a:t>
            </a:r>
            <a:r>
              <a:rPr lang="en-US" sz="2800" dirty="0" smtClean="0"/>
              <a:t>department;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b="1" i="1" dirty="0" smtClean="0"/>
              <a:t>Panel </a:t>
            </a:r>
            <a:r>
              <a:rPr lang="en-US" sz="2800" b="1" i="1" dirty="0"/>
              <a:t>study-</a:t>
            </a:r>
            <a:r>
              <a:rPr lang="en-US" sz="2800" i="1" dirty="0"/>
              <a:t> </a:t>
            </a:r>
            <a:r>
              <a:rPr lang="en-US" sz="2800" dirty="0"/>
              <a:t>traces the same </a:t>
            </a:r>
            <a:r>
              <a:rPr lang="en-US" sz="2800" dirty="0" smtClean="0"/>
              <a:t>sample repeatedly </a:t>
            </a:r>
            <a:r>
              <a:rPr lang="en-US" sz="2800" dirty="0"/>
              <a:t>over time</a:t>
            </a:r>
            <a:r>
              <a:rPr lang="en-US" sz="2800" dirty="0" smtClean="0"/>
              <a:t>, often many year, </a:t>
            </a:r>
            <a:r>
              <a:rPr lang="en-US" sz="2800" dirty="0"/>
              <a:t>e.g. graduate career tracks over the period 1990 – 2000 for the same starting cohort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Bef>
                <a:spcPts val="0"/>
              </a:spcBef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4369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404664"/>
            <a:ext cx="8892480" cy="66967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b="1" dirty="0"/>
              <a:t>Cross-sectional </a:t>
            </a:r>
            <a:r>
              <a:rPr lang="en-US" sz="2800" b="1" dirty="0" smtClean="0"/>
              <a:t>Research</a:t>
            </a:r>
            <a:endParaRPr lang="en-US" sz="2800" dirty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One-shot or cross-sectional studies are those in which data is gathered once, during a period of days, weeks or months. </a:t>
            </a:r>
            <a:endParaRPr lang="en-US" sz="2800" dirty="0" smtClean="0"/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Many </a:t>
            </a:r>
            <a:r>
              <a:rPr lang="en-US" sz="2800" dirty="0"/>
              <a:t>cross-sectional studies are exploratory or descriptive in purpose. 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They </a:t>
            </a:r>
            <a:r>
              <a:rPr lang="en-US" sz="2800" dirty="0"/>
              <a:t>are designed to look at how things are now, without any sense of whether there is a history or trend at </a:t>
            </a:r>
            <a:r>
              <a:rPr lang="en-US" sz="2800" dirty="0" smtClean="0"/>
              <a:t>work.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While </a:t>
            </a:r>
            <a:r>
              <a:rPr lang="en-US" sz="2800" dirty="0"/>
              <a:t>longitudinal studies will often be more time consuming and expensive than cross-sectional studies, they are more likely to identify causal relationships between variables</a:t>
            </a:r>
            <a:r>
              <a:rPr lang="en-US" sz="2800" dirty="0" smtClean="0"/>
              <a:t>.</a:t>
            </a:r>
            <a:endParaRPr lang="en-US" sz="2800" dirty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971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404664"/>
            <a:ext cx="8892480" cy="6696744"/>
          </a:xfrm>
        </p:spPr>
        <p:txBody>
          <a:bodyPr>
            <a:noAutofit/>
          </a:bodyPr>
          <a:lstStyle/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b="1" dirty="0" smtClean="0"/>
              <a:t>Action Research</a:t>
            </a:r>
            <a:endParaRPr lang="en-US" sz="2800" dirty="0"/>
          </a:p>
          <a:p>
            <a:pPr>
              <a:buFont typeface="Wingdings" pitchFamily="2" charset="2"/>
              <a:buChar char="Ø"/>
            </a:pPr>
            <a:r>
              <a:rPr lang="en-US" sz="2800" dirty="0"/>
              <a:t>Action research can be defined as “an approach in which the action researcher and a client collaborate in the diagnosis of the problem and in the development of a solution based on the diagnosis</a:t>
            </a:r>
            <a:r>
              <a:rPr lang="en-US" sz="2800" dirty="0" smtClean="0"/>
              <a:t>”.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/>
              <a:t>Action </a:t>
            </a:r>
            <a:r>
              <a:rPr lang="en-US" sz="2800" dirty="0"/>
              <a:t>study assumes social world to be constantly changing, both, researcher and research being one part of that change</a:t>
            </a:r>
            <a:r>
              <a:rPr lang="en-US" sz="2800" dirty="0" smtClean="0"/>
              <a:t>.</a:t>
            </a:r>
            <a:endParaRPr lang="en-US" sz="2800" dirty="0"/>
          </a:p>
          <a:p>
            <a:pPr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b="1" dirty="0"/>
              <a:t>Policy-Oriented</a:t>
            </a:r>
            <a:r>
              <a:rPr lang="en-US" sz="2800" b="1" dirty="0" smtClean="0"/>
              <a:t> </a:t>
            </a:r>
            <a:r>
              <a:rPr lang="en-US" sz="2800" b="1" dirty="0"/>
              <a:t>Research</a:t>
            </a:r>
            <a:endParaRPr lang="en-US" sz="2800" dirty="0"/>
          </a:p>
          <a:p>
            <a:pPr lvl="0">
              <a:buFont typeface="Wingdings" pitchFamily="2" charset="2"/>
              <a:buChar char="Ø"/>
            </a:pPr>
            <a:r>
              <a:rPr lang="en-US" sz="2800" dirty="0"/>
              <a:t>Reports employing this type of research focus on the question ‘How can problem ‘X’ be solved or prevented?’</a:t>
            </a:r>
          </a:p>
          <a:p>
            <a:pPr>
              <a:buFont typeface="Wingdings" pitchFamily="2" charset="2"/>
              <a:buChar char="Ø"/>
            </a:pPr>
            <a:endParaRPr lang="en-US" sz="2800" dirty="0"/>
          </a:p>
          <a:p>
            <a:pPr lvl="1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51759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620" y="-99392"/>
            <a:ext cx="7467600" cy="562074"/>
          </a:xfrm>
        </p:spPr>
        <p:txBody>
          <a:bodyPr/>
          <a:lstStyle/>
          <a:p>
            <a:pPr algn="ctr"/>
            <a:r>
              <a:rPr lang="en-US" b="1" dirty="0"/>
              <a:t>Types of scientific </a:t>
            </a:r>
            <a:r>
              <a:rPr lang="en-US" b="1" dirty="0" smtClean="0"/>
              <a:t>research</a:t>
            </a:r>
            <a:endParaRPr lang="bn-BD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72008" y="404664"/>
            <a:ext cx="8892480" cy="669674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US" sz="2800" b="1" dirty="0"/>
              <a:t>Classification research</a:t>
            </a:r>
            <a:endParaRPr lang="en-US" sz="2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It aims at categorization of units in to groups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To demonstrate differences</a:t>
            </a:r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To explain relationships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US" sz="2800" b="1" i="1" dirty="0"/>
              <a:t>Comparative research</a:t>
            </a:r>
            <a:endParaRPr lang="en-US" sz="2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To identify similarities and differences between units at all levels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US" sz="2800" b="1" i="1" dirty="0"/>
              <a:t>Causal research</a:t>
            </a:r>
            <a:endParaRPr lang="en-US" sz="2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It aims at establishing cause and effect relationship among variable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US" sz="2800" b="1" i="1" dirty="0"/>
              <a:t>Theory-testing research</a:t>
            </a:r>
            <a:endParaRPr lang="en-US" sz="2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It aims at testing validity of a unit</a:t>
            </a:r>
          </a:p>
          <a:p>
            <a:pPr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q"/>
            </a:pPr>
            <a:r>
              <a:rPr lang="en-US" sz="2800" b="1" i="1" dirty="0"/>
              <a:t>Theory-building research</a:t>
            </a:r>
            <a:endParaRPr lang="en-US" sz="2800" dirty="0"/>
          </a:p>
          <a:p>
            <a:pPr lvl="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Ø"/>
            </a:pPr>
            <a:r>
              <a:rPr lang="en-US" sz="2800" dirty="0"/>
              <a:t>To establish and formulate the theory</a:t>
            </a:r>
          </a:p>
        </p:txBody>
      </p:sp>
    </p:spTree>
    <p:extLst>
      <p:ext uri="{BB962C8B-B14F-4D97-AF65-F5344CB8AC3E}">
        <p14:creationId xmlns:p14="http://schemas.microsoft.com/office/powerpoint/2010/main" val="241160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400"/>
            <a:ext cx="8568952" cy="1143000"/>
          </a:xfrm>
        </p:spPr>
        <p:txBody>
          <a:bodyPr/>
          <a:lstStyle/>
          <a:p>
            <a:pPr algn="ctr"/>
            <a:r>
              <a:rPr lang="en-US" b="1" dirty="0"/>
              <a:t>Problems and bottlenecks faced by researchers of Bangladesh</a:t>
            </a:r>
            <a:endParaRPr lang="bn-B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96752"/>
            <a:ext cx="8496944" cy="3665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Lack of </a:t>
            </a:r>
            <a:r>
              <a:rPr lang="en-US" sz="2800" b="1" dirty="0" smtClean="0"/>
              <a:t>commitment </a:t>
            </a:r>
            <a:r>
              <a:rPr lang="en-US" sz="2800" b="1" dirty="0"/>
              <a:t>in research work </a:t>
            </a:r>
            <a:r>
              <a:rPr lang="en-US" sz="2800" b="1" dirty="0" smtClean="0"/>
              <a:t>because of-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Less research related job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No incentive for good research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No institutional system for filling a patent application for any invention and sharing the benefit between researcher and institute </a:t>
            </a:r>
          </a:p>
          <a:p>
            <a:pPr marL="0" indent="0">
              <a:buNone/>
            </a:pPr>
            <a:endParaRPr lang="en-US" sz="2800" dirty="0"/>
          </a:p>
        </p:txBody>
      </p:sp>
      <p:pic>
        <p:nvPicPr>
          <p:cNvPr id="1026" name="Picture 2" descr="News | IMA Fungus | Full T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610099"/>
            <a:ext cx="8424936" cy="2247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840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400"/>
            <a:ext cx="8568952" cy="1143000"/>
          </a:xfrm>
        </p:spPr>
        <p:txBody>
          <a:bodyPr/>
          <a:lstStyle/>
          <a:p>
            <a:pPr algn="ctr"/>
            <a:r>
              <a:rPr lang="en-US" b="1" dirty="0"/>
              <a:t>Problems and bottlenecks faced by researchers of Bangladesh</a:t>
            </a:r>
            <a:endParaRPr lang="bn-B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496944" cy="551723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US" sz="2800" b="1" dirty="0"/>
              <a:t>Lack of research-friendly </a:t>
            </a:r>
            <a:r>
              <a:rPr lang="en-US" sz="2800" b="1" dirty="0" smtClean="0"/>
              <a:t>curriculum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Lack </a:t>
            </a:r>
            <a:r>
              <a:rPr lang="en-US" sz="2800" b="1" dirty="0"/>
              <a:t>of </a:t>
            </a:r>
            <a:r>
              <a:rPr lang="en-US" sz="2800" b="1" dirty="0" smtClean="0"/>
              <a:t>knowledge and experience in research work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Lack of good supervision </a:t>
            </a:r>
            <a:r>
              <a:rPr lang="en-US" sz="2800" b="1" dirty="0"/>
              <a:t>for </a:t>
            </a:r>
            <a:r>
              <a:rPr lang="en-US" sz="2800" b="1" dirty="0" smtClean="0"/>
              <a:t>research. A good supervision ensures-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sufficient time,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hands-on training,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regular meeting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Allocation of inadequate time resulting in excess </a:t>
            </a:r>
            <a:r>
              <a:rPr lang="en-US" sz="2800" b="1" dirty="0"/>
              <a:t>workload </a:t>
            </a:r>
            <a:r>
              <a:rPr lang="en-US" sz="2800" b="1" dirty="0" smtClean="0"/>
              <a:t>for </a:t>
            </a:r>
            <a:r>
              <a:rPr lang="en-US" sz="2800" b="1" dirty="0"/>
              <a:t>research </a:t>
            </a:r>
            <a:r>
              <a:rPr lang="en-US" sz="2800" b="1" dirty="0" smtClean="0"/>
              <a:t>work</a:t>
            </a:r>
          </a:p>
          <a:p>
            <a:pPr>
              <a:buFont typeface="Wingdings" pitchFamily="2" charset="2"/>
              <a:buChar char="q"/>
            </a:pPr>
            <a:r>
              <a:rPr lang="en-US" sz="2800" b="1" dirty="0" smtClean="0"/>
              <a:t>Lack of required instruments and reagents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4410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400"/>
            <a:ext cx="8568952" cy="1143000"/>
          </a:xfrm>
        </p:spPr>
        <p:txBody>
          <a:bodyPr/>
          <a:lstStyle/>
          <a:p>
            <a:pPr algn="ctr"/>
            <a:r>
              <a:rPr lang="en-US" b="1" dirty="0"/>
              <a:t>Problems and bottlenecks faced by researchers of Bangladesh</a:t>
            </a:r>
            <a:endParaRPr lang="bn-B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7332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b="1" dirty="0" smtClean="0"/>
              <a:t>Inadequate and problematic fund for research: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Not enough fund for all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Huge gape between proposed fund and allocated fund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Time gape between allocation of fund and research schedule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Usually no fund for long-term project for individual researcher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No allocated fund for maintenance/repairing the valuable instruments 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 </a:t>
            </a:r>
            <a:r>
              <a:rPr lang="en-US" sz="2800" dirty="0"/>
              <a:t>Insufficient fund for good publication</a:t>
            </a:r>
            <a:endParaRPr lang="en-US" sz="2800" dirty="0" smtClean="0"/>
          </a:p>
          <a:p>
            <a:pPr>
              <a:buFont typeface="Wingdings" pitchFamily="2" charset="2"/>
              <a:buChar char="q"/>
            </a:pPr>
            <a:endParaRPr lang="en-US" sz="2800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6519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8400"/>
            <a:ext cx="8568952" cy="1143000"/>
          </a:xfrm>
        </p:spPr>
        <p:txBody>
          <a:bodyPr/>
          <a:lstStyle/>
          <a:p>
            <a:pPr algn="ctr"/>
            <a:r>
              <a:rPr lang="en-US" b="1" dirty="0"/>
              <a:t>Problems and bottlenecks faced by researchers of Bangladesh</a:t>
            </a:r>
            <a:endParaRPr lang="bn-BD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1124744"/>
            <a:ext cx="8496944" cy="5733256"/>
          </a:xfrm>
        </p:spPr>
        <p:txBody>
          <a:bodyPr>
            <a:norm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en-US" sz="2800" b="1" dirty="0"/>
              <a:t>Lack of central laboratory </a:t>
            </a:r>
            <a:r>
              <a:rPr lang="en-US" sz="2800" b="1" dirty="0" smtClean="0"/>
              <a:t>and </a:t>
            </a:r>
            <a:r>
              <a:rPr lang="en-US" sz="2800" b="1" dirty="0"/>
              <a:t>related </a:t>
            </a:r>
            <a:r>
              <a:rPr lang="en-US" sz="2800" b="1" dirty="0" smtClean="0"/>
              <a:t>facilities in many institutes </a:t>
            </a:r>
            <a:endParaRPr lang="en-US" sz="2800" b="1" dirty="0"/>
          </a:p>
          <a:p>
            <a:pPr algn="just">
              <a:buFont typeface="Wingdings" pitchFamily="2" charset="2"/>
              <a:buChar char="q"/>
            </a:pPr>
            <a:r>
              <a:rPr lang="en-US" sz="2800" b="1" dirty="0" smtClean="0"/>
              <a:t>Lack </a:t>
            </a:r>
            <a:r>
              <a:rPr lang="en-US" sz="2800" b="1" dirty="0"/>
              <a:t>of research project/cell/council</a:t>
            </a:r>
            <a:r>
              <a:rPr lang="en-US" sz="2800" b="1" dirty="0" smtClean="0"/>
              <a:t> </a:t>
            </a:r>
            <a:r>
              <a:rPr lang="en-US" sz="2800" b="1" dirty="0"/>
              <a:t>in </a:t>
            </a:r>
            <a:r>
              <a:rPr lang="en-US" sz="2800" b="1" dirty="0" smtClean="0"/>
              <a:t>many institutes resulting in-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/>
              <a:t>I</a:t>
            </a:r>
            <a:r>
              <a:rPr lang="en-US" sz="2800" dirty="0" smtClean="0"/>
              <a:t>nadequate </a:t>
            </a:r>
            <a:r>
              <a:rPr lang="en-US" sz="2800" dirty="0"/>
              <a:t>guidance by </a:t>
            </a:r>
            <a:r>
              <a:rPr lang="en-US" sz="2800" dirty="0" smtClean="0"/>
              <a:t>the </a:t>
            </a:r>
            <a:r>
              <a:rPr lang="en-US" sz="2800" dirty="0"/>
              <a:t>institute.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No collaborative approach for research quality control  </a:t>
            </a:r>
            <a:endParaRPr lang="en-US" sz="2800" dirty="0"/>
          </a:p>
          <a:p>
            <a:pPr lvl="1">
              <a:buFont typeface="Wingdings" pitchFamily="2" charset="2"/>
              <a:buChar char="Ø"/>
            </a:pPr>
            <a:r>
              <a:rPr lang="en-US" sz="2800" dirty="0" smtClean="0"/>
              <a:t>Inadequate resources and staffs </a:t>
            </a:r>
            <a:r>
              <a:rPr lang="en-US" sz="2800" dirty="0"/>
              <a:t>for research quality control </a:t>
            </a:r>
            <a:r>
              <a:rPr lang="en-US" sz="2800" dirty="0" smtClean="0"/>
              <a:t>such as Plagiarism check, Thesis writing format check, Biosafety ensure, Ethical assurance etc. 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4650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2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>
                <a:latin typeface="Times New Roman" pitchFamily="18" charset="0"/>
              </a:rPr>
              <a:t>RESEARCH  PROBLEM</a:t>
            </a:r>
          </a:p>
        </p:txBody>
      </p:sp>
      <p:sp>
        <p:nvSpPr>
          <p:cNvPr id="263173" name="Rectangle 5"/>
          <p:cNvSpPr>
            <a:spLocks noGrp="1" noChangeArrowheads="1"/>
          </p:cNvSpPr>
          <p:nvPr/>
        </p:nvSpPr>
        <p:spPr bwMode="auto">
          <a:xfrm>
            <a:off x="179511" y="980728"/>
            <a:ext cx="8520487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">
              <a:buClr>
                <a:srgbClr val="F1FB33"/>
              </a:buClr>
              <a:buSzPct val="79000"/>
              <a:defRPr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What 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problem?</a:t>
            </a:r>
          </a:p>
          <a:p>
            <a:pPr algn="just">
              <a:buClr>
                <a:srgbClr val="F1FB33"/>
              </a:buClr>
              <a:buSzPct val="79000"/>
              <a:defRPr/>
            </a:pPr>
            <a:endParaRPr lang="en-US" sz="11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Clr>
                <a:srgbClr val="F1FB33"/>
              </a:buClr>
              <a:buSzPct val="79000"/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term ‘problem’ means a question or issue to be examined.</a:t>
            </a:r>
          </a:p>
          <a:p>
            <a:pPr algn="just">
              <a:buClr>
                <a:srgbClr val="F1FB33"/>
              </a:buClr>
              <a:buSzPct val="79000"/>
              <a:buFont typeface="Wingdings" pitchFamily="2" charset="2"/>
              <a:buChar char="v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Research Problem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refers to some difficulty /need which a researcher experiences in the context of either theoretical or practical situation and wants to obtain a solution for the same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Clr>
                <a:srgbClr val="F1FB33"/>
              </a:buClr>
              <a:buSzPct val="79000"/>
              <a:buFont typeface="Wingdings" pitchFamily="2" charset="2"/>
              <a:buChar char="v"/>
              <a:defRPr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A research problem is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 statement about an area of concern, a condition to be improved, a difficulty to be eliminated, or a troubling question that exists in scholarly literature, in theory, or in practice that points to the need for meaningful understanding and deliberate investigation.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defRPr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6621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7791450" cy="681274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Definition of Research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107504" y="764704"/>
            <a:ext cx="8712967" cy="3384376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q"/>
            </a:pPr>
            <a:endParaRPr lang="en-US" sz="3000" dirty="0" smtClean="0">
              <a:solidFill>
                <a:srgbClr val="C00000"/>
              </a:solidFill>
            </a:endParaRPr>
          </a:p>
          <a:p>
            <a:pPr marL="2377440" lvl="8" indent="0" algn="just">
              <a:buNone/>
            </a:pPr>
            <a:endParaRPr lang="en-US" sz="3200" b="1" dirty="0" smtClean="0">
              <a:solidFill>
                <a:srgbClr val="FE7314"/>
              </a:solidFill>
              <a:latin typeface="Times New Roman" pitchFamily="18" charset="0"/>
            </a:endParaRPr>
          </a:p>
          <a:p>
            <a:pPr marL="2377440" lvl="8" indent="0" algn="just">
              <a:buNone/>
            </a:pPr>
            <a:endParaRPr lang="en-US" sz="3200" dirty="0"/>
          </a:p>
        </p:txBody>
      </p:sp>
      <p:sp>
        <p:nvSpPr>
          <p:cNvPr id="2" name="Rectangle 1"/>
          <p:cNvSpPr/>
          <p:nvPr/>
        </p:nvSpPr>
        <p:spPr>
          <a:xfrm>
            <a:off x="107504" y="1772816"/>
            <a:ext cx="396044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b="1" dirty="0" smtClean="0">
                <a:latin typeface="Times New Roman" pitchFamily="18" charset="0"/>
              </a:rPr>
              <a:t># </a:t>
            </a:r>
            <a:r>
              <a:rPr lang="en-US" sz="3200" dirty="0" smtClean="0">
                <a:latin typeface="Times New Roman" pitchFamily="18" charset="0"/>
              </a:rPr>
              <a:t>Research </a:t>
            </a:r>
            <a:r>
              <a:rPr lang="en-US" sz="3200" dirty="0">
                <a:latin typeface="Times New Roman" pitchFamily="18" charset="0"/>
              </a:rPr>
              <a:t>is a systematized effort to gain new </a:t>
            </a:r>
            <a:r>
              <a:rPr lang="en-US" sz="3200" dirty="0" smtClean="0">
                <a:latin typeface="Times New Roman" pitchFamily="18" charset="0"/>
              </a:rPr>
              <a:t>knowledge.</a:t>
            </a:r>
            <a:r>
              <a:rPr lang="en-US" sz="3200" dirty="0" smtClean="0">
                <a:solidFill>
                  <a:schemeClr val="accent2"/>
                </a:solidFill>
                <a:latin typeface="Times New Roman" pitchFamily="18" charset="0"/>
              </a:rPr>
              <a:t>  </a:t>
            </a:r>
            <a:r>
              <a:rPr lang="en-US" sz="3600" dirty="0" smtClean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                            </a:t>
            </a:r>
            <a:r>
              <a:rPr lang="en-US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b="1" dirty="0" smtClean="0">
                <a:solidFill>
                  <a:schemeClr val="accent2"/>
                </a:solidFill>
                <a:latin typeface="Times New Roman" pitchFamily="18" charset="0"/>
              </a:rPr>
              <a:t>       </a:t>
            </a:r>
            <a:r>
              <a:rPr lang="en-US" b="1" dirty="0" smtClean="0">
                <a:solidFill>
                  <a:srgbClr val="C00000"/>
                </a:solidFill>
                <a:latin typeface="Times New Roman" pitchFamily="18" charset="0"/>
              </a:rPr>
              <a:t>-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Redman </a:t>
            </a:r>
            <a:r>
              <a:rPr lang="en-US" dirty="0">
                <a:solidFill>
                  <a:srgbClr val="C00000"/>
                </a:solidFill>
                <a:latin typeface="Times New Roman" pitchFamily="18" charset="0"/>
              </a:rPr>
              <a:t>and </a:t>
            </a:r>
            <a:r>
              <a:rPr lang="en-US" dirty="0" err="1">
                <a:solidFill>
                  <a:srgbClr val="C00000"/>
                </a:solidFill>
                <a:latin typeface="Times New Roman" pitchFamily="18" charset="0"/>
              </a:rPr>
              <a:t>Mory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</a:endParaRPr>
          </a:p>
        </p:txBody>
      </p:sp>
      <p:pic>
        <p:nvPicPr>
          <p:cNvPr id="2050" name="Picture 2" descr="What is Research-Based Teaching and How to Do? Innovative Approaches To  Fostering The Teaching-Research Nexus • European University Institu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764704"/>
            <a:ext cx="5220072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30065" y="4725144"/>
            <a:ext cx="8978439" cy="206210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</a:rPr>
              <a:t>#</a:t>
            </a:r>
            <a:r>
              <a:rPr lang="en-US" sz="3200" dirty="0" smtClean="0">
                <a:latin typeface="Times New Roman" pitchFamily="18" charset="0"/>
              </a:rPr>
              <a:t> Research </a:t>
            </a:r>
            <a:r>
              <a:rPr lang="en-US" sz="3200" dirty="0">
                <a:latin typeface="Times New Roman" pitchFamily="18" charset="0"/>
              </a:rPr>
              <a:t>is the systematic process of collecting and analyzing information (data) in order to increase our understanding of the phenomenon about which we are concerned or interested.</a:t>
            </a:r>
            <a:endParaRPr lang="bn-BD" sz="3200" dirty="0"/>
          </a:p>
        </p:txBody>
      </p:sp>
    </p:spTree>
    <p:extLst>
      <p:ext uri="{BB962C8B-B14F-4D97-AF65-F5344CB8AC3E}">
        <p14:creationId xmlns:p14="http://schemas.microsoft.com/office/powerpoint/2010/main" val="415132143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908720"/>
            <a:ext cx="8520486" cy="5949280"/>
          </a:xfrm>
        </p:spPr>
        <p:txBody>
          <a:bodyPr>
            <a:norm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800" b="1" dirty="0"/>
              <a:t>The purpose of a problem statement is to:</a:t>
            </a:r>
            <a:endParaRPr lang="en-US" sz="2800" dirty="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Introduce the reader to the importance of the topic being studied. The reader is oriented to the significance of the study and the research questions or hypotheses to follow.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Places the problem into a particular context that defines the parameters of what is to be investigated.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Provides the framework for reporting the results and indicates what is probably necessary to conduct the study and explain how the findings will present this </a:t>
            </a:r>
            <a:r>
              <a:rPr lang="en-US" sz="2800" dirty="0" smtClean="0"/>
              <a:t>information.</a:t>
            </a:r>
            <a:endParaRPr lang="bn-BD" dirty="0"/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>
                <a:latin typeface="Times New Roman" pitchFamily="18" charset="0"/>
              </a:rPr>
              <a:t>RESEARCH  PROBLEM</a:t>
            </a:r>
          </a:p>
        </p:txBody>
      </p:sp>
    </p:spTree>
    <p:extLst>
      <p:ext uri="{BB962C8B-B14F-4D97-AF65-F5344CB8AC3E}">
        <p14:creationId xmlns:p14="http://schemas.microsoft.com/office/powerpoint/2010/main" val="30841862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</p:spPr>
        <p:txBody>
          <a:bodyPr>
            <a:noAutofit/>
          </a:bodyPr>
          <a:lstStyle/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 smtClean="0">
                <a:latin typeface="Times New Roman" pitchFamily="18" charset="0"/>
              </a:rPr>
              <a:t>Reading</a:t>
            </a:r>
            <a:endParaRPr lang="en-US" sz="2800" b="1" dirty="0">
              <a:latin typeface="Times New Roman" pitchFamily="18" charset="0"/>
            </a:endParaRP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Academic Experience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Daily Experience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Exposure to Field Situations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Consultations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Brainstorming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Research</a:t>
            </a:r>
          </a:p>
          <a:p>
            <a:pPr marL="742950" indent="-457200">
              <a:spcAft>
                <a:spcPts val="600"/>
              </a:spcAft>
              <a:buClr>
                <a:srgbClr val="F1FB33"/>
              </a:buClr>
              <a:buSzPct val="71000"/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</a:rPr>
              <a:t>Intuition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marL="285750" indent="0" algn="ctr">
              <a:spcAft>
                <a:spcPts val="600"/>
              </a:spcAft>
              <a:buClr>
                <a:srgbClr val="F1FB33"/>
              </a:buClr>
              <a:buSzPct val="71000"/>
              <a:buNone/>
              <a:defRPr/>
            </a:pPr>
            <a:r>
              <a:rPr lang="en-US" sz="3200" b="1" dirty="0">
                <a:latin typeface="Times New Roman" pitchFamily="18" charset="0"/>
              </a:rPr>
              <a:t>SOURCES OF PROBLEMS</a:t>
            </a:r>
            <a:endParaRPr lang="en-US" sz="3200" b="1" dirty="0"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432104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</p:spPr>
        <p:txBody>
          <a:bodyPr>
            <a:noAutofit/>
          </a:bodyPr>
          <a:lstStyle/>
          <a:p>
            <a:pPr marL="0" indent="0" algn="just">
              <a:spcAft>
                <a:spcPts val="600"/>
              </a:spcAft>
              <a:buNone/>
            </a:pPr>
            <a:r>
              <a:rPr lang="en-US" sz="2800" b="1" dirty="0" smtClean="0"/>
              <a:t>Step </a:t>
            </a:r>
            <a:r>
              <a:rPr lang="en-US" sz="2800" b="1" dirty="0"/>
              <a:t>1: Identify a broad problem area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/>
              <a:t>As you discuss and read about your topic, look </a:t>
            </a:r>
            <a:r>
              <a:rPr lang="en-US" sz="2800" dirty="0" smtClean="0"/>
              <a:t>for: </a:t>
            </a:r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under-explored </a:t>
            </a:r>
            <a:r>
              <a:rPr lang="en-US" sz="2800" dirty="0"/>
              <a:t>aspects and </a:t>
            </a:r>
            <a:endParaRPr lang="en-US" sz="28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areas </a:t>
            </a:r>
            <a:r>
              <a:rPr lang="en-US" sz="2800" dirty="0"/>
              <a:t>of concern, </a:t>
            </a:r>
            <a:endParaRPr lang="en-US" sz="2800" dirty="0" smtClean="0"/>
          </a:p>
          <a:p>
            <a:pPr lvl="2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conflict or controversy</a:t>
            </a:r>
            <a:r>
              <a:rPr lang="en-US" sz="2800" dirty="0"/>
              <a:t>. </a:t>
            </a:r>
            <a:endParaRPr lang="en-US" sz="2800" dirty="0" smtClean="0"/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Your </a:t>
            </a:r>
            <a:r>
              <a:rPr lang="en-US" sz="2800" dirty="0"/>
              <a:t>goal is to find a gap that your research project can fill</a:t>
            </a:r>
            <a:r>
              <a:rPr lang="en-US" sz="2800" dirty="0" smtClean="0"/>
              <a:t>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To find the </a:t>
            </a:r>
            <a:r>
              <a:rPr lang="en-US" sz="2800" b="1" dirty="0" smtClean="0"/>
              <a:t>Practical </a:t>
            </a:r>
            <a:r>
              <a:rPr lang="en-US" sz="2800" dirty="0" smtClean="0"/>
              <a:t>or </a:t>
            </a:r>
            <a:r>
              <a:rPr lang="en-US" sz="2800" b="1" dirty="0"/>
              <a:t>Theoretical</a:t>
            </a:r>
            <a:r>
              <a:rPr lang="en-US" sz="2800" dirty="0" smtClean="0"/>
              <a:t>  </a:t>
            </a:r>
            <a:r>
              <a:rPr lang="en-US" sz="2800" dirty="0"/>
              <a:t>research </a:t>
            </a:r>
            <a:r>
              <a:rPr lang="en-US" sz="2800" dirty="0" smtClean="0"/>
              <a:t>problems the </a:t>
            </a:r>
            <a:r>
              <a:rPr lang="en-US" sz="2800" dirty="0"/>
              <a:t>focus will </a:t>
            </a:r>
            <a:r>
              <a:rPr lang="en-US" sz="2800" dirty="0" smtClean="0"/>
              <a:t>be different</a:t>
            </a:r>
            <a:endParaRPr lang="en-US" sz="2800" dirty="0"/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/>
              <a:t>How to find a research problem? </a:t>
            </a:r>
            <a:endParaRPr lang="en-US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25695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  <a:ln>
            <a:noFill/>
          </a:ln>
        </p:spPr>
        <p:txBody>
          <a:bodyPr>
            <a:noAutofit/>
          </a:bodyPr>
          <a:lstStyle/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b="1" dirty="0"/>
              <a:t>Practical research problems</a:t>
            </a:r>
          </a:p>
          <a:p>
            <a:pPr marL="0" indent="0" algn="just">
              <a:spcAft>
                <a:spcPts val="600"/>
              </a:spcAft>
              <a:buNone/>
            </a:pPr>
            <a:r>
              <a:rPr lang="en-US" sz="2800" dirty="0"/>
              <a:t>If you are doing practical research, you can identify a problem by reading reports, following up on previous research, and talking to people who work in the relevant field or organization. </a:t>
            </a:r>
            <a:endParaRPr lang="en-US" sz="2800" b="1" dirty="0" smtClean="0"/>
          </a:p>
          <a:p>
            <a:pPr algn="just">
              <a:buFont typeface="Wingdings" pitchFamily="2" charset="2"/>
              <a:buChar char="q"/>
            </a:pPr>
            <a:r>
              <a:rPr lang="en-US" sz="2800" b="1" dirty="0" smtClean="0"/>
              <a:t>Theoretical </a:t>
            </a:r>
            <a:r>
              <a:rPr lang="en-US" sz="2800" b="1" dirty="0"/>
              <a:t>research problems</a:t>
            </a:r>
          </a:p>
          <a:p>
            <a:pPr marL="0" indent="0" algn="just">
              <a:buNone/>
            </a:pPr>
            <a:r>
              <a:rPr lang="en-US" sz="2800" dirty="0"/>
              <a:t>Theoretical research focuses on expanding knowledge and understanding rather than directly contributing to change. </a:t>
            </a:r>
            <a:endParaRPr lang="en-US" sz="2800" dirty="0" smtClean="0"/>
          </a:p>
          <a:p>
            <a:pPr marL="0" indent="0" algn="just">
              <a:buNone/>
            </a:pPr>
            <a:r>
              <a:rPr lang="en-US" sz="2800" dirty="0" smtClean="0"/>
              <a:t>You </a:t>
            </a:r>
            <a:r>
              <a:rPr lang="en-US" sz="2800" dirty="0"/>
              <a:t>can identify a research problem by reading recent research, theory and debates on your topic to find a gap in what is currently known about it. </a:t>
            </a: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algn="just"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/>
              <a:t>How to find a research problem? </a:t>
            </a:r>
            <a:endParaRPr lang="en-US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4734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 smtClean="0"/>
              <a:t>Step </a:t>
            </a:r>
            <a:r>
              <a:rPr lang="en-US" sz="2800" b="1" dirty="0"/>
              <a:t>2: Learn more about the problem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/>
              <a:t>Next, you have to find out what is already known about the </a:t>
            </a:r>
            <a:r>
              <a:rPr lang="en-US" sz="2800" dirty="0" smtClean="0"/>
              <a:t>problem, and </a:t>
            </a:r>
            <a:r>
              <a:rPr lang="en-US" sz="2800" dirty="0"/>
              <a:t>pinpoint the exact aspect that your research will </a:t>
            </a:r>
            <a:r>
              <a:rPr lang="en-US" sz="2800" dirty="0" smtClean="0"/>
              <a:t>address.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q"/>
            </a:pPr>
            <a:r>
              <a:rPr lang="en-US" sz="2800" dirty="0" smtClean="0"/>
              <a:t>It have to include 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 smtClean="0"/>
              <a:t>the </a:t>
            </a:r>
            <a:r>
              <a:rPr lang="en-US" sz="2800" dirty="0"/>
              <a:t>context and </a:t>
            </a:r>
            <a:r>
              <a:rPr lang="en-US" sz="2800" dirty="0" smtClean="0"/>
              <a:t>background of problem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s</a:t>
            </a:r>
            <a:r>
              <a:rPr lang="en-US" sz="2800" dirty="0" smtClean="0"/>
              <a:t>pecificity </a:t>
            </a:r>
            <a:r>
              <a:rPr lang="en-US" sz="2800" dirty="0"/>
              <a:t>and </a:t>
            </a:r>
            <a:r>
              <a:rPr lang="en-US" sz="2800" dirty="0" smtClean="0"/>
              <a:t>relevance </a:t>
            </a:r>
            <a:r>
              <a:rPr lang="en-US" sz="2800" dirty="0"/>
              <a:t>of problem</a:t>
            </a:r>
          </a:p>
          <a:p>
            <a:pPr marL="0" indent="0" algn="just">
              <a:spcAft>
                <a:spcPts val="600"/>
              </a:spcAft>
              <a:buNone/>
            </a:pPr>
            <a:endParaRPr lang="en-US" sz="2800" dirty="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endParaRPr lang="en-US" sz="2800" dirty="0"/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/>
              <a:t>How to find a research problem? </a:t>
            </a:r>
            <a:endParaRPr lang="en-US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0778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2800" b="1" dirty="0"/>
              <a:t>Context and background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Who does the problem affect?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Has it been an issue for a long time, or is it a newly discovered problem?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What research has already been done?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Have any solutions been proposed?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What are the current debates about the problem, and what do you think is missing from them?</a:t>
            </a:r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/>
              <a:t>How to find a research problem? </a:t>
            </a:r>
            <a:endParaRPr lang="en-US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4072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3" y="1032120"/>
            <a:ext cx="8520486" cy="5565232"/>
          </a:xfrm>
        </p:spPr>
        <p:txBody>
          <a:bodyPr>
            <a:noAutofit/>
          </a:bodyPr>
          <a:lstStyle/>
          <a:p>
            <a:pPr marL="0" indent="0" algn="ctr">
              <a:spcAft>
                <a:spcPts val="600"/>
              </a:spcAft>
              <a:buNone/>
            </a:pPr>
            <a:r>
              <a:rPr lang="en-US" sz="2800" b="1" dirty="0"/>
              <a:t>Specificity and relevance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What particular place, time and/or </a:t>
            </a:r>
            <a:r>
              <a:rPr lang="en-US" sz="2800" dirty="0" smtClean="0"/>
              <a:t>animals/ people </a:t>
            </a:r>
            <a:r>
              <a:rPr lang="en-US" sz="2800" dirty="0"/>
              <a:t>will you focus on?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What aspects will you not be able to tackle?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What will be the consequences if the problem is not resolved?</a:t>
            </a:r>
          </a:p>
          <a:p>
            <a:pPr>
              <a:spcAft>
                <a:spcPts val="600"/>
              </a:spcAft>
              <a:buFont typeface="Wingdings" pitchFamily="2" charset="2"/>
              <a:buChar char="Ø"/>
            </a:pPr>
            <a:r>
              <a:rPr lang="en-US" sz="2800" dirty="0"/>
              <a:t>Whose will benefit from resolving the problem </a:t>
            </a:r>
          </a:p>
        </p:txBody>
      </p:sp>
      <p:sp>
        <p:nvSpPr>
          <p:cNvPr id="4" name="Rectangle 4"/>
          <p:cNvSpPr>
            <a:spLocks noGrp="1" noChangeArrowheads="1"/>
          </p:cNvSpPr>
          <p:nvPr/>
        </p:nvSpPr>
        <p:spPr bwMode="auto">
          <a:xfrm>
            <a:off x="470399" y="72008"/>
            <a:ext cx="8229600" cy="83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ctr">
              <a:defRPr/>
            </a:pPr>
            <a:r>
              <a:rPr lang="en-US" sz="3200" b="1" dirty="0"/>
              <a:t>How to find a research problem? </a:t>
            </a:r>
            <a:endParaRPr lang="en-US" sz="3200" b="1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80065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556" name="Rectangle 4"/>
          <p:cNvSpPr>
            <a:spLocks noGrp="1" noChangeArrowheads="1"/>
          </p:cNvSpPr>
          <p:nvPr/>
        </p:nvSpPr>
        <p:spPr bwMode="auto">
          <a:xfrm>
            <a:off x="457200" y="277813"/>
            <a:ext cx="8229600" cy="941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r>
              <a:rPr lang="en-US" sz="3200" b="1" dirty="0" smtClean="0"/>
              <a:t>SELECTION OF A RESEARCH TOPIC</a:t>
            </a:r>
            <a:endParaRPr lang="en-US" sz="3200" b="1" dirty="0"/>
          </a:p>
        </p:txBody>
      </p:sp>
      <p:sp>
        <p:nvSpPr>
          <p:cNvPr id="279557" name="Rectangle 5"/>
          <p:cNvSpPr>
            <a:spLocks noGrp="1" noChangeArrowheads="1"/>
          </p:cNvSpPr>
          <p:nvPr/>
        </p:nvSpPr>
        <p:spPr bwMode="auto">
          <a:xfrm>
            <a:off x="179512" y="1295400"/>
            <a:ext cx="828092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00050" indent="-342900" algn="just">
              <a:buClr>
                <a:srgbClr val="F1FB33"/>
              </a:buClr>
              <a:buSzPct val="71000"/>
              <a:buFont typeface="Wingdings" pitchFamily="2" charset="2"/>
              <a:buNone/>
              <a:defRPr/>
            </a:pPr>
            <a:r>
              <a:rPr lang="en-US" sz="2800" dirty="0">
                <a:latin typeface="Times New Roman" pitchFamily="18" charset="0"/>
              </a:rPr>
              <a:t>	The selection of one appropriate researchable </a:t>
            </a:r>
            <a:r>
              <a:rPr lang="en-US" sz="2800" dirty="0" smtClean="0">
                <a:latin typeface="Times New Roman" pitchFamily="18" charset="0"/>
              </a:rPr>
              <a:t>topic </a:t>
            </a:r>
            <a:r>
              <a:rPr lang="en-US" sz="2800" dirty="0">
                <a:latin typeface="Times New Roman" pitchFamily="18" charset="0"/>
              </a:rPr>
              <a:t>out of the identified </a:t>
            </a:r>
            <a:r>
              <a:rPr lang="en-US" sz="2800" dirty="0" smtClean="0">
                <a:latin typeface="Times New Roman" pitchFamily="18" charset="0"/>
              </a:rPr>
              <a:t>problems or topics </a:t>
            </a:r>
            <a:r>
              <a:rPr lang="en-US" sz="2800" dirty="0">
                <a:latin typeface="Times New Roman" pitchFamily="18" charset="0"/>
              </a:rPr>
              <a:t>requires evaluation of </a:t>
            </a:r>
            <a:r>
              <a:rPr lang="en-US" sz="2800" dirty="0" smtClean="0">
                <a:latin typeface="Times New Roman" pitchFamily="18" charset="0"/>
              </a:rPr>
              <a:t>certain </a:t>
            </a:r>
            <a:r>
              <a:rPr lang="en-US" sz="2800" dirty="0">
                <a:latin typeface="Times New Roman" pitchFamily="18" charset="0"/>
              </a:rPr>
              <a:t>criteria. </a:t>
            </a:r>
            <a:r>
              <a:rPr lang="en-US" sz="2800" dirty="0" smtClean="0">
                <a:latin typeface="Times New Roman" pitchFamily="18" charset="0"/>
              </a:rPr>
              <a:t>These </a:t>
            </a:r>
            <a:r>
              <a:rPr lang="en-US" sz="2800" dirty="0">
                <a:latin typeface="Times New Roman" pitchFamily="18" charset="0"/>
              </a:rPr>
              <a:t>are:</a:t>
            </a:r>
          </a:p>
          <a:p>
            <a:pPr marL="400050" indent="-342900" algn="just">
              <a:buClr>
                <a:srgbClr val="F1FB33"/>
              </a:buClr>
              <a:buSzPct val="71000"/>
              <a:buFont typeface="Wingdings" pitchFamily="2" charset="2"/>
              <a:buNone/>
              <a:defRPr/>
            </a:pPr>
            <a:endParaRPr lang="en-US" sz="2800" dirty="0">
              <a:latin typeface="Times New Roman" pitchFamily="18" charset="0"/>
            </a:endParaRPr>
          </a:p>
          <a:p>
            <a:pPr marL="514350" indent="-457200" algn="just">
              <a:buClr>
                <a:srgbClr val="F1FB33"/>
              </a:buClr>
              <a:buSzPct val="71000"/>
              <a:buFont typeface="Wingdings" pitchFamily="2" charset="2"/>
              <a:buChar char="q"/>
              <a:defRPr/>
            </a:pPr>
            <a:r>
              <a:rPr lang="en-US" sz="2800" b="1" u="sng" dirty="0" smtClean="0">
                <a:latin typeface="Times New Roman" pitchFamily="18" charset="0"/>
              </a:rPr>
              <a:t>Internal </a:t>
            </a:r>
            <a:r>
              <a:rPr lang="en-US" sz="2800" b="1" u="sng" dirty="0">
                <a:latin typeface="Times New Roman" pitchFamily="18" charset="0"/>
              </a:rPr>
              <a:t>/ Personal criteria</a:t>
            </a:r>
            <a:r>
              <a:rPr lang="en-US" sz="2800" dirty="0">
                <a:latin typeface="Times New Roman" pitchFamily="18" charset="0"/>
              </a:rPr>
              <a:t> – Researcher’s Interest, Researcher’s Competence, Researcher’s own Resource: finance and time.</a:t>
            </a:r>
          </a:p>
          <a:p>
            <a:pPr marL="514350" indent="-457200" algn="just">
              <a:buClr>
                <a:srgbClr val="F1FB33"/>
              </a:buClr>
              <a:buSzPct val="71000"/>
              <a:buFont typeface="Wingdings" pitchFamily="2" charset="2"/>
              <a:buChar char="q"/>
              <a:defRPr/>
            </a:pPr>
            <a:r>
              <a:rPr lang="en-US" sz="2800" dirty="0">
                <a:latin typeface="Times New Roman" pitchFamily="18" charset="0"/>
              </a:rPr>
              <a:t> </a:t>
            </a:r>
            <a:r>
              <a:rPr lang="en-US" sz="2800" b="1" u="sng" dirty="0" smtClean="0">
                <a:latin typeface="Times New Roman" pitchFamily="18" charset="0"/>
              </a:rPr>
              <a:t>External Criteria or Factors</a:t>
            </a:r>
            <a:r>
              <a:rPr lang="en-US" sz="2800" b="1" dirty="0" smtClean="0">
                <a:latin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</a:rPr>
              <a:t>– Researchable problem</a:t>
            </a:r>
            <a:r>
              <a:rPr lang="en-US" sz="2800" dirty="0">
                <a:latin typeface="Times New Roman" pitchFamily="18" charset="0"/>
              </a:rPr>
              <a:t>, Importance and Urgency, Novelty of the Problem, Feasibility, Facilities, Usefulness and Social Relevance, Research Personnel. </a:t>
            </a:r>
          </a:p>
          <a:p>
            <a:pPr marL="400050" indent="-342900" algn="just">
              <a:buClr>
                <a:srgbClr val="F1FB33"/>
              </a:buClr>
              <a:buSzPct val="71000"/>
              <a:buFont typeface="Wingdings" pitchFamily="2" charset="2"/>
              <a:buChar char="%"/>
              <a:defRPr/>
            </a:pP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445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7791450" cy="681274"/>
          </a:xfrm>
          <a:ln/>
        </p:spPr>
        <p:txBody>
          <a:bodyPr/>
          <a:lstStyle/>
          <a:p>
            <a:pPr algn="ctr"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chemeClr val="tx1"/>
                </a:solidFill>
              </a:rPr>
              <a:t>Definition of Research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497" y="764704"/>
            <a:ext cx="8712967" cy="3758932"/>
          </a:xfrm>
          <a:prstGeom prst="rect">
            <a:avLst/>
          </a:prstGeom>
        </p:spPr>
        <p:txBody>
          <a:bodyPr vert="horz">
            <a:normAutofit fontScale="92500"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itchFamily="2" charset="2"/>
              <a:buChar char="q"/>
            </a:pPr>
            <a:r>
              <a:rPr lang="en-US" sz="3500" dirty="0" smtClean="0"/>
              <a:t>Research is knowledge acquisition gained </a:t>
            </a:r>
          </a:p>
          <a:p>
            <a:pPr lvl="1" algn="just"/>
            <a:r>
              <a:rPr lang="en-US" sz="3200" dirty="0" smtClean="0"/>
              <a:t>through reasoning</a:t>
            </a:r>
          </a:p>
          <a:p>
            <a:pPr lvl="1" algn="just"/>
            <a:r>
              <a:rPr lang="en-US" sz="3200" dirty="0" smtClean="0"/>
              <a:t>through intuition</a:t>
            </a:r>
          </a:p>
          <a:p>
            <a:pPr lvl="1" algn="just"/>
            <a:r>
              <a:rPr lang="en-US" sz="3200" dirty="0" smtClean="0"/>
              <a:t>but most importantly through the use of appropriate methods (The scientific method)</a:t>
            </a:r>
          </a:p>
          <a:p>
            <a:pPr marL="2377440" lvl="8" indent="0">
              <a:buNone/>
            </a:pPr>
            <a:r>
              <a:rPr lang="en-US" sz="2500" dirty="0" smtClean="0">
                <a:solidFill>
                  <a:schemeClr val="hlink"/>
                </a:solidFill>
              </a:rPr>
              <a:t>				-</a:t>
            </a:r>
            <a:r>
              <a:rPr lang="en-US" sz="3000" dirty="0" err="1" smtClean="0">
                <a:solidFill>
                  <a:srgbClr val="C00000"/>
                </a:solidFill>
              </a:rPr>
              <a:t>Polgar</a:t>
            </a:r>
            <a:r>
              <a:rPr lang="en-US" sz="3000" dirty="0">
                <a:solidFill>
                  <a:srgbClr val="C00000"/>
                </a:solidFill>
              </a:rPr>
              <a:t>, </a:t>
            </a:r>
            <a:r>
              <a:rPr lang="en-US" sz="3000" dirty="0" smtClean="0">
                <a:solidFill>
                  <a:srgbClr val="C00000"/>
                </a:solidFill>
              </a:rPr>
              <a:t>Thomas</a:t>
            </a:r>
          </a:p>
        </p:txBody>
      </p:sp>
      <p:sp>
        <p:nvSpPr>
          <p:cNvPr id="3" name="Rectangle 2"/>
          <p:cNvSpPr/>
          <p:nvPr/>
        </p:nvSpPr>
        <p:spPr>
          <a:xfrm>
            <a:off x="214040" y="4595644"/>
            <a:ext cx="85344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itchFamily="2" charset="2"/>
              <a:buChar char="q"/>
            </a:pPr>
            <a:r>
              <a:rPr lang="en-US" sz="3200" dirty="0">
                <a:latin typeface="Times New Roman" pitchFamily="18" charset="0"/>
              </a:rPr>
              <a:t>Research is an </a:t>
            </a:r>
            <a:r>
              <a:rPr lang="en-US" sz="3200" dirty="0" err="1">
                <a:latin typeface="Times New Roman" pitchFamily="18" charset="0"/>
              </a:rPr>
              <a:t>endeavour</a:t>
            </a:r>
            <a:r>
              <a:rPr lang="en-US" sz="3200" dirty="0">
                <a:latin typeface="Times New Roman" pitchFamily="18" charset="0"/>
              </a:rPr>
              <a:t> to discover answers to intellectual and practical problems through the application of scientific method.</a:t>
            </a:r>
            <a:endParaRPr lang="bn-BD" sz="3200" dirty="0"/>
          </a:p>
        </p:txBody>
      </p:sp>
    </p:spTree>
    <p:extLst>
      <p:ext uri="{BB962C8B-B14F-4D97-AF65-F5344CB8AC3E}">
        <p14:creationId xmlns:p14="http://schemas.microsoft.com/office/powerpoint/2010/main" val="2233140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251520" y="46062"/>
            <a:ext cx="8229600" cy="718642"/>
          </a:xfrm>
          <a:prstGeom prst="rect">
            <a:avLst/>
          </a:prstGeom>
          <a:noFill/>
        </p:spPr>
        <p:txBody>
          <a:bodyPr vert="horz" anchor="b" anchorCtr="1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Scientific method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0" y="908720"/>
            <a:ext cx="8820472" cy="5949280"/>
          </a:xfrm>
        </p:spPr>
        <p:txBody>
          <a:bodyPr rtlCol="0">
            <a:noAutofit/>
          </a:bodyPr>
          <a:lstStyle/>
          <a:p>
            <a:pPr marL="406400" indent="-406400" algn="just" eaLnBrk="1" fontAlgn="auto" hangingPunct="1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|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Scientific method is the systematic collection of data (facts) and their theoretical treatment through- </a:t>
            </a:r>
          </a:p>
          <a:p>
            <a:pPr lvl="1" algn="just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proper observation, </a:t>
            </a:r>
          </a:p>
          <a:p>
            <a:pPr lvl="1" algn="just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experimentation and </a:t>
            </a:r>
          </a:p>
          <a:p>
            <a:pPr lvl="1" algn="just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Ø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interpretation.</a:t>
            </a:r>
          </a:p>
          <a:p>
            <a:pPr marL="365760" lvl="1" indent="0" algn="just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None/>
              <a:defRPr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06400" indent="-406400" algn="just" eaLnBrk="1" fontAlgn="auto" hangingPunct="1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|"/>
              <a:defRPr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Scientific method attempts to achieve a systematic interrelation of facts by experimentation, observation, and logical arguments from accepted postulates (Hypothesis) and a combination of these three in varying proportions.</a:t>
            </a:r>
          </a:p>
          <a:p>
            <a:pPr marL="406400" indent="-406400" eaLnBrk="1" fontAlgn="auto" hangingPunct="1">
              <a:lnSpc>
                <a:spcPct val="80000"/>
              </a:lnSpc>
              <a:spcAft>
                <a:spcPts val="600"/>
              </a:spcAft>
              <a:buClr>
                <a:srgbClr val="F1FB33"/>
              </a:buClr>
              <a:buSzPct val="69000"/>
              <a:buFont typeface="Wingdings" pitchFamily="2" charset="2"/>
              <a:buChar char="|"/>
              <a:defRPr/>
            </a:pP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255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8892480" cy="764704"/>
          </a:xfrm>
        </p:spPr>
        <p:txBody>
          <a:bodyPr rtlCol="0" anchorCtr="1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 smtClean="0">
                <a:solidFill>
                  <a:schemeClr val="tx1"/>
                </a:solidFill>
                <a:latin typeface="Times New Roman" pitchFamily="18" charset="0"/>
              </a:rPr>
              <a:t>basic postulates in scientific method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784976" cy="5472608"/>
          </a:xfrm>
        </p:spPr>
        <p:txBody>
          <a:bodyPr rtlCol="0">
            <a:normAutofit/>
          </a:bodyPr>
          <a:lstStyle/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It relies on empirical (Experimental) evidence.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It utilizes relevant concepts.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It is committed to only objective considerations.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It presupposes ethical neutrality.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It results into probabilistic predictions.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The  methodology is made known.</a:t>
            </a:r>
          </a:p>
          <a:p>
            <a:pPr marL="465138" indent="-465138" eaLnBrk="1" fontAlgn="auto" hangingPunct="1">
              <a:lnSpc>
                <a:spcPct val="90000"/>
              </a:lnSpc>
              <a:spcAft>
                <a:spcPts val="1200"/>
              </a:spcAft>
              <a:buClr>
                <a:srgbClr val="F1FB33"/>
              </a:buClr>
              <a:buFont typeface="Wingdings" pitchFamily="2" charset="2"/>
              <a:buChar char="F"/>
              <a:defRPr/>
            </a:pPr>
            <a:r>
              <a:rPr lang="en-US" sz="3100" b="1" dirty="0" smtClean="0">
                <a:latin typeface="Times New Roman" pitchFamily="18" charset="0"/>
              </a:rPr>
              <a:t>Aims at formulating scientific theories.</a:t>
            </a:r>
          </a:p>
        </p:txBody>
      </p:sp>
    </p:spTree>
    <p:extLst>
      <p:ext uri="{BB962C8B-B14F-4D97-AF65-F5344CB8AC3E}">
        <p14:creationId xmlns:p14="http://schemas.microsoft.com/office/powerpoint/2010/main" val="1026900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2416791" y="118777"/>
            <a:ext cx="464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itchFamily="18" charset="0"/>
              </a:rPr>
              <a:t>Objectives of Research</a:t>
            </a:r>
          </a:p>
        </p:txBody>
      </p:sp>
      <p:sp>
        <p:nvSpPr>
          <p:cNvPr id="8195" name="Rectangle 7"/>
          <p:cNvSpPr>
            <a:spLocks noChangeArrowheads="1"/>
          </p:cNvSpPr>
          <p:nvPr/>
        </p:nvSpPr>
        <p:spPr bwMode="auto">
          <a:xfrm>
            <a:off x="121096" y="864096"/>
            <a:ext cx="8699376" cy="5877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just" eaLnBrk="1" hangingPunct="1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700" b="1" dirty="0">
                <a:latin typeface="Times New Roman" pitchFamily="18" charset="0"/>
              </a:rPr>
              <a:t>The purpose of research is to discover answers through the application of scientific procedures.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v"/>
            </a:pPr>
            <a:endParaRPr lang="en-US" sz="1600" b="1" dirty="0">
              <a:latin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v"/>
            </a:pPr>
            <a:r>
              <a:rPr lang="en-US" sz="2700" b="1" dirty="0">
                <a:latin typeface="Times New Roman" pitchFamily="18" charset="0"/>
              </a:rPr>
              <a:t>The objectives are</a:t>
            </a:r>
            <a:r>
              <a:rPr lang="en-US" sz="2700" b="1" dirty="0" smtClean="0">
                <a:latin typeface="Times New Roman" pitchFamily="18" charset="0"/>
              </a:rPr>
              <a:t>:</a:t>
            </a:r>
            <a:endParaRPr lang="en-US" sz="2700" b="1" dirty="0">
              <a:latin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</a:rPr>
              <a:t>To gain familiarity with a phenomenon or to achieve new insights into it – Exploratory or </a:t>
            </a:r>
            <a:r>
              <a:rPr lang="en-US" dirty="0" err="1">
                <a:latin typeface="Times New Roman" pitchFamily="18" charset="0"/>
              </a:rPr>
              <a:t>Formulative</a:t>
            </a:r>
            <a:r>
              <a:rPr lang="en-US" dirty="0">
                <a:latin typeface="Times New Roman" pitchFamily="18" charset="0"/>
              </a:rPr>
              <a:t> Research.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</a:rPr>
              <a:t>To portray accurately the characteristics of a particular individual, situation or a group – Descriptive Research.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</a:rPr>
              <a:t>To determine the frequency with which something occurs or with which it is associated with something </a:t>
            </a:r>
            <a:r>
              <a:rPr lang="en-US" dirty="0" smtClean="0">
                <a:latin typeface="Times New Roman" pitchFamily="18" charset="0"/>
              </a:rPr>
              <a:t>else – </a:t>
            </a:r>
            <a:r>
              <a:rPr lang="en-US" dirty="0">
                <a:latin typeface="Times New Roman" pitchFamily="18" charset="0"/>
              </a:rPr>
              <a:t>Diagnostic Research.</a:t>
            </a:r>
          </a:p>
          <a:p>
            <a:pPr algn="just" eaLnBrk="1" hangingPunct="1">
              <a:spcAft>
                <a:spcPts val="600"/>
              </a:spcAft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</a:rPr>
              <a:t>To test a hypothesis of a causal relationship between variables – Hypothesis-Testing Research. </a:t>
            </a:r>
            <a:endParaRPr lang="en-US" sz="27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6905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755576" y="17328"/>
            <a:ext cx="77768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Times New Roman" pitchFamily="18" charset="0"/>
              </a:defRPr>
            </a:lvl9pPr>
          </a:lstStyle>
          <a:p>
            <a:pPr algn="ctr" eaLnBrk="1" hangingPunct="1"/>
            <a:r>
              <a:rPr lang="en-US" sz="3200" b="1" dirty="0">
                <a:latin typeface="Times New Roman" pitchFamily="18" charset="0"/>
              </a:rPr>
              <a:t>Characteristics </a:t>
            </a:r>
            <a:r>
              <a:rPr lang="en-US" sz="3200" b="1" dirty="0" smtClean="0">
                <a:latin typeface="Times New Roman" pitchFamily="18" charset="0"/>
              </a:rPr>
              <a:t>of research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107504" y="588455"/>
            <a:ext cx="8712968" cy="6228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is directed towards the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solution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of a problem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is based upon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observable experience or empirical </a:t>
            </a:r>
            <a:r>
              <a:rPr lang="en-US" sz="2400" b="1" dirty="0" smtClean="0">
                <a:solidFill>
                  <a:srgbClr val="FE7314"/>
                </a:solidFill>
                <a:latin typeface="Times New Roman" pitchFamily="18" charset="0"/>
              </a:rPr>
              <a:t> evidence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demands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accurate observation and description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involves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gathering new data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from primary sources or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using existing data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for a new purpose.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activities are characterized by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carefully designed procedures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requires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expertise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</a:rPr>
              <a:t>i.e., skill necessary to carryout investigation, search the related literature and to understand and analyze the data gathered.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is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objective and logical</a:t>
            </a:r>
            <a:r>
              <a:rPr lang="en-US" sz="2400" b="1" dirty="0">
                <a:latin typeface="Times New Roman" pitchFamily="18" charset="0"/>
              </a:rPr>
              <a:t> – applying every possible test to validate the data collected and conclusions reached.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involves the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quest for answers to unsolved problems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requires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courage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is characterized by</a:t>
            </a:r>
            <a:r>
              <a:rPr lang="en-US" sz="2400" b="1" dirty="0">
                <a:solidFill>
                  <a:schemeClr val="accent2"/>
                </a:solidFill>
                <a:latin typeface="Times New Roman" pitchFamily="18" charset="0"/>
              </a:rPr>
              <a:t>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patient and unhurried activity.</a:t>
            </a:r>
          </a:p>
          <a:p>
            <a:pPr algn="l" eaLnBrk="1" hangingPunct="1">
              <a:buFont typeface="Wingdings" pitchFamily="2" charset="2"/>
              <a:buChar char="v"/>
            </a:pPr>
            <a:r>
              <a:rPr lang="en-US" sz="2400" b="1" dirty="0">
                <a:latin typeface="Times New Roman" pitchFamily="18" charset="0"/>
              </a:rPr>
              <a:t>Research is carefully </a:t>
            </a:r>
            <a:r>
              <a:rPr lang="en-US" sz="2400" b="1" dirty="0">
                <a:solidFill>
                  <a:srgbClr val="FE7314"/>
                </a:solidFill>
                <a:latin typeface="Times New Roman" pitchFamily="18" charset="0"/>
              </a:rPr>
              <a:t>recorded and reported.</a:t>
            </a:r>
          </a:p>
        </p:txBody>
      </p:sp>
    </p:spTree>
    <p:extLst>
      <p:ext uri="{BB962C8B-B14F-4D97-AF65-F5344CB8AC3E}">
        <p14:creationId xmlns:p14="http://schemas.microsoft.com/office/powerpoint/2010/main" val="28575184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1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1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0" grpId="0" autoUpdateAnimBg="0"/>
      <p:bldP spid="11162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1485</TotalTime>
  <Words>2705</Words>
  <Application>Microsoft Office PowerPoint</Application>
  <PresentationFormat>On-screen Show (4:3)</PresentationFormat>
  <Paragraphs>344</Paragraphs>
  <Slides>47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Oriel</vt:lpstr>
      <vt:lpstr>Research methodology</vt:lpstr>
      <vt:lpstr>Introduction to research</vt:lpstr>
      <vt:lpstr>Definition of Research</vt:lpstr>
      <vt:lpstr>Definition of Research</vt:lpstr>
      <vt:lpstr>Definition of Research</vt:lpstr>
      <vt:lpstr>PowerPoint Presentation</vt:lpstr>
      <vt:lpstr>basic postulates in scientific method</vt:lpstr>
      <vt:lpstr>PowerPoint Presentation</vt:lpstr>
      <vt:lpstr>PowerPoint Presentation</vt:lpstr>
      <vt:lpstr>Good Research Process</vt:lpstr>
      <vt:lpstr>Steps of a good research process</vt:lpstr>
      <vt:lpstr>Step 1 A question is raised </vt:lpstr>
      <vt:lpstr>Step 2 Suggest hypothesis </vt:lpstr>
      <vt:lpstr>Step 3 Literature review</vt:lpstr>
      <vt:lpstr>Step 4 Literature Evaluation</vt:lpstr>
      <vt:lpstr>Step 5 acquire data</vt:lpstr>
      <vt:lpstr>Step 6 data analysis</vt:lpstr>
      <vt:lpstr>Step 7 data interpretation</vt:lpstr>
      <vt:lpstr>Step 8 hypothesis support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Types of scientific research</vt:lpstr>
      <vt:lpstr>Problems and bottlenecks faced by researchers of Bangladesh</vt:lpstr>
      <vt:lpstr>Problems and bottlenecks faced by researchers of Bangladesh</vt:lpstr>
      <vt:lpstr>Problems and bottlenecks faced by researchers of Bangladesh</vt:lpstr>
      <vt:lpstr>Problems and bottlenecks faced by researchers of Bangladesh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Fazlul</cp:lastModifiedBy>
  <cp:revision>287</cp:revision>
  <dcterms:created xsi:type="dcterms:W3CDTF">2016-07-21T07:37:58Z</dcterms:created>
  <dcterms:modified xsi:type="dcterms:W3CDTF">2020-11-09T14:52:17Z</dcterms:modified>
</cp:coreProperties>
</file>