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5" r:id="rId9"/>
    <p:sldId id="266" r:id="rId10"/>
    <p:sldId id="261" r:id="rId11"/>
    <p:sldId id="267" r:id="rId12"/>
    <p:sldId id="268" r:id="rId13"/>
    <p:sldId id="269" r:id="rId14"/>
    <p:sldId id="270" r:id="rId15"/>
    <p:sldId id="262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3337B-5590-43B1-AF25-6929024CD078}" type="datetimeFigureOut">
              <a:rPr lang="th-TH" smtClean="0"/>
              <a:t>26/04/60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BCA19-FED0-441B-B1F4-437F25009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33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69B4A-DBB3-4FC0-91E8-0AB2D5798A44}" type="slidenum">
              <a:rPr lang="en-US" altLang="th-TH"/>
              <a:pPr/>
              <a:t>20</a:t>
            </a:fld>
            <a:endParaRPr lang="en-US" altLang="th-TH"/>
          </a:p>
        </p:txBody>
      </p:sp>
      <p:sp>
        <p:nvSpPr>
          <p:cNvPr id="1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BF47B-AD22-468C-832E-3EE122EB8A82}" type="slidenum">
              <a:rPr lang="en-US" altLang="th-TH"/>
              <a:pPr/>
              <a:t>21</a:t>
            </a:fld>
            <a:endParaRPr lang="en-US" altLang="th-TH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132B5A-F8E2-42B2-A176-2F926CE008EB}" type="datetimeFigureOut">
              <a:rPr lang="th-TH" smtClean="0"/>
              <a:t>26/04/60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F4E893-ED6A-4569-AFEC-B151EFE16EF3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2B5A-F8E2-42B2-A176-2F926CE008EB}" type="datetimeFigureOut">
              <a:rPr lang="th-TH" smtClean="0"/>
              <a:t>26/04/60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E893-ED6A-4569-AFEC-B151EFE16EF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2B5A-F8E2-42B2-A176-2F926CE008EB}" type="datetimeFigureOut">
              <a:rPr lang="th-TH" smtClean="0"/>
              <a:t>26/04/60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E893-ED6A-4569-AFEC-B151EFE16EF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132B5A-F8E2-42B2-A176-2F926CE008EB}" type="datetimeFigureOut">
              <a:rPr lang="th-TH" smtClean="0"/>
              <a:t>26/04/60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F4E893-ED6A-4569-AFEC-B151EFE16EF3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132B5A-F8E2-42B2-A176-2F926CE008EB}" type="datetimeFigureOut">
              <a:rPr lang="th-TH" smtClean="0"/>
              <a:t>26/04/60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F4E893-ED6A-4569-AFEC-B151EFE16EF3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2B5A-F8E2-42B2-A176-2F926CE008EB}" type="datetimeFigureOut">
              <a:rPr lang="th-TH" smtClean="0"/>
              <a:t>26/04/60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E893-ED6A-4569-AFEC-B151EFE16EF3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2B5A-F8E2-42B2-A176-2F926CE008EB}" type="datetimeFigureOut">
              <a:rPr lang="th-TH" smtClean="0"/>
              <a:t>26/04/60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E893-ED6A-4569-AFEC-B151EFE16EF3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132B5A-F8E2-42B2-A176-2F926CE008EB}" type="datetimeFigureOut">
              <a:rPr lang="th-TH" smtClean="0"/>
              <a:t>26/04/60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F4E893-ED6A-4569-AFEC-B151EFE16EF3}" type="slidenum">
              <a:rPr lang="th-TH" smtClean="0"/>
              <a:t>‹#›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2B5A-F8E2-42B2-A176-2F926CE008EB}" type="datetimeFigureOut">
              <a:rPr lang="th-TH" smtClean="0"/>
              <a:t>26/04/60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E893-ED6A-4569-AFEC-B151EFE16EF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132B5A-F8E2-42B2-A176-2F926CE008EB}" type="datetimeFigureOut">
              <a:rPr lang="th-TH" smtClean="0"/>
              <a:t>26/04/60</a:t>
            </a:fld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F4E893-ED6A-4569-AFEC-B151EFE16EF3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132B5A-F8E2-42B2-A176-2F926CE008EB}" type="datetimeFigureOut">
              <a:rPr lang="th-TH" smtClean="0"/>
              <a:t>26/04/60</a:t>
            </a:fld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F4E893-ED6A-4569-AFEC-B151EFE16EF3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132B5A-F8E2-42B2-A176-2F926CE008EB}" type="datetimeFigureOut">
              <a:rPr lang="th-TH" smtClean="0"/>
              <a:t>26/04/60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F4E893-ED6A-4569-AFEC-B151EFE16EF3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1628800"/>
            <a:ext cx="6172200" cy="1894362"/>
          </a:xfrm>
        </p:spPr>
        <p:txBody>
          <a:bodyPr>
            <a:noAutofit/>
          </a:bodyPr>
          <a:lstStyle/>
          <a:p>
            <a:r>
              <a:rPr lang="en-US" sz="5400" dirty="0" err="1" smtClean="0"/>
              <a:t>Palaeontology</a:t>
            </a:r>
            <a:r>
              <a:rPr lang="en-US" sz="5400" dirty="0" smtClean="0"/>
              <a:t> </a:t>
            </a:r>
            <a:endParaRPr lang="th-TH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8236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different types of fossils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709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Mineralised fossils</a:t>
            </a:r>
            <a:endParaRPr lang="en-US" b="1" dirty="0"/>
          </a:p>
          <a:p>
            <a:pPr algn="just"/>
            <a:r>
              <a:rPr lang="en-GB" dirty="0"/>
              <a:t>These fossils are formed when organic matter in remains is gradually replaced with minerals, ultimately turning the remains to ‘rock’. </a:t>
            </a:r>
            <a:endParaRPr lang="en-GB" dirty="0" smtClean="0"/>
          </a:p>
          <a:p>
            <a:pPr algn="just"/>
            <a:r>
              <a:rPr lang="en-GB" dirty="0" smtClean="0"/>
              <a:t>Types </a:t>
            </a:r>
            <a:r>
              <a:rPr lang="en-GB" dirty="0"/>
              <a:t>of replacement include: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dirty="0"/>
              <a:t>Replacement of organic material in bone with minerals</a:t>
            </a:r>
            <a:endParaRPr lang="en-US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dirty="0"/>
              <a:t>Replacement of shell with pyrite</a:t>
            </a:r>
            <a:endParaRPr lang="en-US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dirty="0"/>
              <a:t>Replacement of shell with opal</a:t>
            </a:r>
            <a:endParaRPr lang="en-US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dirty="0"/>
              <a:t>Replacement of wood with silica – petrified wood</a:t>
            </a:r>
            <a:endParaRPr lang="en-US" sz="2400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8972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different types of fossils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709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Mineralised fossils</a:t>
            </a:r>
            <a:endParaRPr lang="en-US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dirty="0" smtClean="0"/>
              <a:t>Replacement </a:t>
            </a:r>
            <a:r>
              <a:rPr lang="en-GB" sz="2400" dirty="0"/>
              <a:t>of organic material in bone with </a:t>
            </a:r>
            <a:r>
              <a:rPr lang="en-GB" sz="2400" dirty="0" smtClean="0"/>
              <a:t>minerals</a:t>
            </a:r>
            <a:endParaRPr lang="en-US" sz="2400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027" name="Picture 3" descr="G:\Geology\main-qimg-36f6cbb0f38425cb0dcb99d3ce2edcd8-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768752" cy="451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5988091"/>
            <a:ext cx="4948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 mineralised bone of a dinosaur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184153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different types of fossils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709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Mineralised fossils</a:t>
            </a:r>
            <a:endParaRPr lang="en-US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dirty="0"/>
              <a:t>Replacement of shell with </a:t>
            </a:r>
            <a:r>
              <a:rPr lang="en-GB" sz="2400" dirty="0" smtClean="0"/>
              <a:t>pyrite</a:t>
            </a:r>
            <a:r>
              <a:rPr lang="en-US" sz="2400" dirty="0"/>
              <a:t> </a:t>
            </a:r>
            <a:endParaRPr lang="en-US" sz="24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Pyrite, </a:t>
            </a:r>
            <a:r>
              <a:rPr lang="en-US" sz="2400" dirty="0"/>
              <a:t>also known as fool's gold, is an iron sulfide </a:t>
            </a:r>
            <a:endParaRPr lang="en-GB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43644" y="6348131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 mineralised shell of a snail </a:t>
            </a:r>
            <a:endParaRPr lang="th-TH" sz="2400" dirty="0"/>
          </a:p>
        </p:txBody>
      </p:sp>
      <p:pic>
        <p:nvPicPr>
          <p:cNvPr id="2050" name="Picture 2" descr="G:\Geology\a77ad07da420333996c9182d9d8fb7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 b="5536"/>
          <a:stretch/>
        </p:blipFill>
        <p:spPr bwMode="auto">
          <a:xfrm>
            <a:off x="1713133" y="2116297"/>
            <a:ext cx="5667179" cy="43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4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different types of fossils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709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Mineralised fossils</a:t>
            </a:r>
            <a:endParaRPr lang="en-US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dirty="0"/>
              <a:t>Replacement of shell with </a:t>
            </a:r>
            <a:r>
              <a:rPr lang="en-GB" sz="2400" dirty="0" smtClean="0"/>
              <a:t>opal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Opal is a hydrated </a:t>
            </a:r>
            <a:r>
              <a:rPr lang="en-US" sz="2400" dirty="0"/>
              <a:t>amorphous form of </a:t>
            </a:r>
            <a:r>
              <a:rPr lang="en-US" sz="2400" dirty="0" smtClean="0"/>
              <a:t>silica</a:t>
            </a:r>
            <a:endParaRPr lang="en-US" sz="2400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131682" y="6279703"/>
            <a:ext cx="4384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 mineralised shell of a clam </a:t>
            </a:r>
            <a:endParaRPr lang="th-TH" sz="2400" dirty="0"/>
          </a:p>
        </p:txBody>
      </p:sp>
      <p:pic>
        <p:nvPicPr>
          <p:cNvPr id="3075" name="Picture 3" descr="G:\Geology\OPAL1407a-arkenstone-fine-mineral-specimens-opal-fossil-austra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3092" y="961405"/>
            <a:ext cx="4065808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00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different types of fossils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709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Mineralised fossils</a:t>
            </a:r>
            <a:endParaRPr lang="en-US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dirty="0"/>
              <a:t>Replacement of wood with silica – petrified wood</a:t>
            </a:r>
            <a:endParaRPr lang="en-GB" sz="24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400" dirty="0"/>
              <a:t>Silica also known as Silicon dioxide is a chemical compound made of silicon and oxygen.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779854" y="6279703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 petrified wood</a:t>
            </a:r>
            <a:endParaRPr lang="th-TH" sz="2400" dirty="0"/>
          </a:p>
        </p:txBody>
      </p:sp>
      <p:pic>
        <p:nvPicPr>
          <p:cNvPr id="4098" name="Picture 2" descr="G:\Geology\PetrifiedTwoPic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47664" y="2440187"/>
            <a:ext cx="5184157" cy="38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98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different types of fossils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709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Impression fossils</a:t>
            </a:r>
            <a:endParaRPr lang="en-US" b="1" dirty="0"/>
          </a:p>
          <a:p>
            <a:pPr algn="just"/>
            <a:r>
              <a:rPr lang="en-GB" dirty="0"/>
              <a:t>Fossils can also form when the remains decay completely but leave an impression in the sediment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Impressions </a:t>
            </a:r>
            <a:r>
              <a:rPr lang="en-GB" dirty="0"/>
              <a:t>can be of the external shape or internal space (which may fill with other minerals or sediment</a:t>
            </a:r>
            <a:r>
              <a:rPr lang="en-GB" dirty="0" smtClean="0"/>
              <a:t>).</a:t>
            </a:r>
            <a:endParaRPr lang="en-US" sz="2400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123" name="Picture 3" descr="G:\Geology\trilobite-fossil-mold-and-cast-phacops-sp-morocco-devonian-61090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5814" r="5407" b="10340"/>
          <a:stretch/>
        </p:blipFill>
        <p:spPr bwMode="auto">
          <a:xfrm>
            <a:off x="107504" y="3440764"/>
            <a:ext cx="4464496" cy="28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Geology\Bothriolepis-canadensis-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" r="4057" b="10314"/>
          <a:stretch/>
        </p:blipFill>
        <p:spPr bwMode="auto">
          <a:xfrm>
            <a:off x="4788024" y="3418547"/>
            <a:ext cx="4248472" cy="28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3466" y="6351711"/>
            <a:ext cx="3714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Impressions </a:t>
            </a:r>
            <a:r>
              <a:rPr lang="en-GB" sz="2400" dirty="0"/>
              <a:t>of trilobites </a:t>
            </a:r>
            <a:endParaRPr lang="th-TH" sz="2400" dirty="0"/>
          </a:p>
        </p:txBody>
      </p:sp>
      <p:sp>
        <p:nvSpPr>
          <p:cNvPr id="5" name="Rectangle 4"/>
          <p:cNvSpPr/>
          <p:nvPr/>
        </p:nvSpPr>
        <p:spPr>
          <a:xfrm>
            <a:off x="5551170" y="6344205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Armoured </a:t>
            </a:r>
            <a:r>
              <a:rPr lang="en-GB" sz="2400" dirty="0"/>
              <a:t>fishes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837427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424936" cy="570924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/>
              <a:t>Pseudofossils</a:t>
            </a:r>
            <a:endParaRPr lang="en-US" b="1" dirty="0" smtClean="0"/>
          </a:p>
          <a:p>
            <a:r>
              <a:rPr lang="en-US" b="1" dirty="0" err="1" smtClean="0"/>
              <a:t>Pseudofossils</a:t>
            </a:r>
            <a:r>
              <a:rPr lang="en-US" dirty="0" smtClean="0"/>
              <a:t> </a:t>
            </a:r>
            <a:r>
              <a:rPr lang="en-US" dirty="0"/>
              <a:t>are inorganic objects, markings, or impressions that might be mistaken for fossils. </a:t>
            </a:r>
            <a:endParaRPr lang="en-US" dirty="0" smtClean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6146" name="Picture 2" descr="G:\Geology\Dendrite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3" y="2450453"/>
            <a:ext cx="436707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913" y="5461031"/>
            <a:ext cx="3935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Manganese Dendrite (crystal) on a limestone </a:t>
            </a:r>
            <a:endParaRPr lang="th-TH" sz="2400" dirty="0"/>
          </a:p>
        </p:txBody>
      </p:sp>
      <p:pic>
        <p:nvPicPr>
          <p:cNvPr id="6147" name="Picture 3" descr="G:\Geology\800px-Concretion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36695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24536" y="5478323"/>
            <a:ext cx="3995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Concretion with calcite-filled </a:t>
            </a:r>
            <a:r>
              <a:rPr lang="en-US" sz="2400" dirty="0" err="1"/>
              <a:t>septarian</a:t>
            </a:r>
            <a:r>
              <a:rPr lang="en-US" sz="2400" dirty="0"/>
              <a:t> cracks.</a:t>
            </a:r>
            <a:endParaRPr lang="th-TH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different types of fossils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458826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640960" cy="60932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500" b="1" dirty="0"/>
              <a:t>Chemical fossils</a:t>
            </a:r>
            <a:endParaRPr lang="en-US" b="1" dirty="0" smtClean="0"/>
          </a:p>
          <a:p>
            <a:pPr algn="just"/>
            <a:r>
              <a:rPr lang="en-US" dirty="0" smtClean="0"/>
              <a:t>Chemical </a:t>
            </a:r>
            <a:r>
              <a:rPr lang="en-US" dirty="0"/>
              <a:t>fossils are chemicals found in rocks that provide an organic signature for ancient life. </a:t>
            </a:r>
            <a:endParaRPr lang="en-US" dirty="0" smtClean="0"/>
          </a:p>
          <a:p>
            <a:pPr algn="just"/>
            <a:r>
              <a:rPr lang="en-US" dirty="0" smtClean="0"/>
              <a:t>Two types: </a:t>
            </a:r>
          </a:p>
          <a:p>
            <a:pPr lvl="1" algn="just"/>
            <a:r>
              <a:rPr lang="en-US" sz="2400" b="1" dirty="0" smtClean="0"/>
              <a:t>Molecular fossils:</a:t>
            </a:r>
            <a:r>
              <a:rPr lang="en-US" sz="2400" dirty="0" smtClean="0"/>
              <a:t> </a:t>
            </a:r>
          </a:p>
          <a:p>
            <a:pPr lvl="2" algn="just"/>
            <a:r>
              <a:rPr lang="en-US" sz="2400" dirty="0" smtClean="0"/>
              <a:t>Molecular </a:t>
            </a:r>
            <a:r>
              <a:rPr lang="en-US" sz="2400" dirty="0"/>
              <a:t>fossils are often referred to as biomarkers or </a:t>
            </a:r>
            <a:r>
              <a:rPr lang="en-US" sz="2400" dirty="0" err="1"/>
              <a:t>biosignatures</a:t>
            </a:r>
            <a:r>
              <a:rPr lang="en-US" sz="2400" dirty="0"/>
              <a:t> and represent products of cellular biosynthesis that are incorporated into sediments and eventually into rock. </a:t>
            </a:r>
            <a:endParaRPr lang="en-US" sz="2400" dirty="0" smtClean="0"/>
          </a:p>
          <a:p>
            <a:pPr lvl="2" algn="just"/>
            <a:r>
              <a:rPr lang="en-GB" sz="2400" dirty="0"/>
              <a:t>Fossil fuels petroleum (crude oil), coal, and natural gas</a:t>
            </a:r>
            <a:endParaRPr lang="en-US" sz="2400" dirty="0" smtClean="0"/>
          </a:p>
          <a:p>
            <a:pPr lvl="1" algn="just"/>
            <a:r>
              <a:rPr lang="en-US" sz="2400" b="1" dirty="0"/>
              <a:t>I</a:t>
            </a:r>
            <a:r>
              <a:rPr lang="en-US" sz="2400" b="1" dirty="0" smtClean="0"/>
              <a:t>sotope ratios:</a:t>
            </a:r>
            <a:r>
              <a:rPr lang="en-US" sz="2400" dirty="0" smtClean="0"/>
              <a:t> </a:t>
            </a:r>
          </a:p>
          <a:p>
            <a:pPr lvl="2" algn="just"/>
            <a:r>
              <a:rPr lang="en-US" sz="2400" dirty="0" smtClean="0"/>
              <a:t>Isotope ratios represent another type of chemical fossil and result from metabolic processes that preferentially utilize one form of an isotope over another. </a:t>
            </a:r>
          </a:p>
          <a:p>
            <a:pPr lvl="2" algn="just"/>
            <a:r>
              <a:rPr lang="en-US" sz="2400" dirty="0"/>
              <a:t>C-12 to C-13 </a:t>
            </a:r>
            <a:r>
              <a:rPr lang="en-US" sz="2400" dirty="0" smtClean="0"/>
              <a:t>ratios in photosynthesis</a:t>
            </a:r>
            <a:endParaRPr lang="th-TH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different types of fossils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08297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424936" cy="570924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Organ fossil</a:t>
            </a:r>
            <a:endParaRPr lang="en-US" b="1" dirty="0" smtClean="0"/>
          </a:p>
          <a:p>
            <a:r>
              <a:rPr lang="en-US" dirty="0" smtClean="0"/>
              <a:t>Organ </a:t>
            </a:r>
            <a:r>
              <a:rPr lang="en-US" dirty="0"/>
              <a:t>fossils are </a:t>
            </a:r>
            <a:r>
              <a:rPr lang="en-US" dirty="0" smtClean="0"/>
              <a:t>naturally preserved organs of ancient life found </a:t>
            </a:r>
            <a:r>
              <a:rPr lang="en-US" dirty="0"/>
              <a:t>in </a:t>
            </a:r>
            <a:r>
              <a:rPr lang="en-US" dirty="0" smtClean="0"/>
              <a:t>nature. 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bone</a:t>
            </a:r>
            <a:r>
              <a:rPr lang="en-US" dirty="0"/>
              <a:t>, teeth, shell, leaf </a:t>
            </a:r>
            <a:r>
              <a:rPr lang="en-US" dirty="0" smtClean="0"/>
              <a:t>etc. 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different types of fossils</a:t>
            </a:r>
            <a:endParaRPr lang="th-TH" sz="3600" dirty="0"/>
          </a:p>
        </p:txBody>
      </p:sp>
      <p:pic>
        <p:nvPicPr>
          <p:cNvPr id="7172" name="Picture 4" descr="G:\Geology\fossil4s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924944"/>
            <a:ext cx="4735235" cy="29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725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8820472" cy="570924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Depending on Size</a:t>
            </a:r>
            <a:endParaRPr lang="en-US" b="1" dirty="0" smtClean="0"/>
          </a:p>
          <a:p>
            <a:pPr algn="just"/>
            <a:r>
              <a:rPr lang="en-US" b="1" dirty="0" err="1" smtClean="0"/>
              <a:t>Nanno</a:t>
            </a:r>
            <a:r>
              <a:rPr lang="en-US" b="1" dirty="0" smtClean="0"/>
              <a:t>-fossil: </a:t>
            </a:r>
            <a:r>
              <a:rPr lang="en-US" dirty="0" err="1" smtClean="0"/>
              <a:t>Nanno</a:t>
            </a:r>
            <a:r>
              <a:rPr lang="en-US" dirty="0" smtClean="0"/>
              <a:t>-fossils</a:t>
            </a:r>
            <a:r>
              <a:rPr lang="en-US" b="1" dirty="0"/>
              <a:t> </a:t>
            </a:r>
            <a:r>
              <a:rPr lang="en-US" dirty="0" smtClean="0"/>
              <a:t>are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fossil of a minute planktonic organism, especially a calcareous unicellular </a:t>
            </a:r>
            <a:r>
              <a:rPr lang="en-US" dirty="0" smtClean="0"/>
              <a:t>alga.</a:t>
            </a:r>
            <a:endParaRPr lang="en-US" b="1" dirty="0"/>
          </a:p>
          <a:p>
            <a:pPr algn="just"/>
            <a:r>
              <a:rPr lang="en-US" b="1" dirty="0" smtClean="0"/>
              <a:t>Microfossils: </a:t>
            </a:r>
            <a:r>
              <a:rPr lang="en-US" dirty="0" smtClean="0"/>
              <a:t>Microfossil are</a:t>
            </a:r>
            <a:r>
              <a:rPr lang="en-US" b="1" dirty="0" smtClean="0"/>
              <a:t> t</a:t>
            </a:r>
            <a:r>
              <a:rPr lang="en-US" dirty="0" smtClean="0"/>
              <a:t>he </a:t>
            </a:r>
            <a:r>
              <a:rPr lang="en-US" dirty="0"/>
              <a:t>fossils that are generally between 0.001mm and 1 mm in size, the study of which requires the use of light or </a:t>
            </a:r>
            <a:r>
              <a:rPr lang="en-US" dirty="0" smtClean="0"/>
              <a:t>electron </a:t>
            </a:r>
            <a:r>
              <a:rPr lang="en-US" dirty="0"/>
              <a:t>microscopy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Macrofossil</a:t>
            </a:r>
            <a:r>
              <a:rPr lang="en-US" b="1" dirty="0"/>
              <a:t>: </a:t>
            </a:r>
            <a:r>
              <a:rPr lang="en-US" dirty="0" smtClean="0"/>
              <a:t>Macrofossils</a:t>
            </a:r>
            <a:r>
              <a:rPr lang="en-US" dirty="0"/>
              <a:t>, also known as </a:t>
            </a:r>
            <a:r>
              <a:rPr lang="en-US" dirty="0" err="1"/>
              <a:t>megafossils</a:t>
            </a:r>
            <a:r>
              <a:rPr lang="en-US" dirty="0"/>
              <a:t>, are preserved organic remains large enough to be visible without a microscope. </a:t>
            </a:r>
            <a:endParaRPr lang="th-TH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0784" y="44624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different types of fossils</a:t>
            </a:r>
            <a:endParaRPr lang="th-TH" sz="3600" dirty="0"/>
          </a:p>
        </p:txBody>
      </p:sp>
      <p:pic>
        <p:nvPicPr>
          <p:cNvPr id="9218" name="Picture 2" descr="G:\Geology\microfos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50411"/>
            <a:ext cx="3312368" cy="22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Geology\152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2805620" cy="22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Geology\main-qimg-b0decc448cd391274bff60a3bba8a526-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70" y="4714589"/>
            <a:ext cx="2795287" cy="20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77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/>
              <a:t>Palaeontology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424936" cy="5904656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GB" dirty="0"/>
              <a:t>Palaeontology is </a:t>
            </a:r>
            <a:r>
              <a:rPr lang="en-GB" dirty="0" smtClean="0"/>
              <a:t>the </a:t>
            </a:r>
            <a:r>
              <a:rPr lang="en-GB" dirty="0"/>
              <a:t>branch of science concerned </a:t>
            </a:r>
            <a:r>
              <a:rPr lang="en-GB" dirty="0" smtClean="0"/>
              <a:t>with</a:t>
            </a:r>
            <a:r>
              <a:rPr lang="en-GB" dirty="0"/>
              <a:t> </a:t>
            </a:r>
            <a:r>
              <a:rPr lang="en-GB" dirty="0" smtClean="0"/>
              <a:t>fossil</a:t>
            </a:r>
            <a:endParaRPr lang="en-US" sz="2400" dirty="0"/>
          </a:p>
          <a:p>
            <a:pPr algn="just">
              <a:spcAft>
                <a:spcPts val="600"/>
              </a:spcAft>
            </a:pPr>
            <a:r>
              <a:rPr lang="en-GB" dirty="0"/>
              <a:t>Palaeontology is </a:t>
            </a:r>
            <a:r>
              <a:rPr lang="en-GB" dirty="0" smtClean="0"/>
              <a:t>the</a:t>
            </a:r>
            <a:r>
              <a:rPr lang="en-GB" dirty="0"/>
              <a:t> study of fossils as a </a:t>
            </a:r>
            <a:r>
              <a:rPr lang="en-GB" dirty="0" smtClean="0"/>
              <a:t>way of getting</a:t>
            </a:r>
            <a:r>
              <a:rPr lang="en-GB" dirty="0"/>
              <a:t> </a:t>
            </a:r>
            <a:r>
              <a:rPr lang="en-GB" dirty="0" smtClean="0"/>
              <a:t>information</a:t>
            </a:r>
            <a:r>
              <a:rPr lang="en-GB" dirty="0"/>
              <a:t> </a:t>
            </a:r>
            <a:r>
              <a:rPr lang="en-GB" dirty="0" smtClean="0"/>
              <a:t>about: 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the history</a:t>
            </a:r>
            <a:r>
              <a:rPr lang="en-GB" sz="2400" dirty="0"/>
              <a:t> of life on earth and </a:t>
            </a:r>
            <a:endParaRPr lang="en-GB" sz="2400" dirty="0" smtClean="0"/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the structure</a:t>
            </a:r>
            <a:r>
              <a:rPr lang="en-GB" sz="2400" dirty="0"/>
              <a:t> of rocks</a:t>
            </a:r>
            <a:endParaRPr lang="en-US" sz="2400" dirty="0"/>
          </a:p>
          <a:p>
            <a:pPr algn="just">
              <a:spcAft>
                <a:spcPts val="600"/>
              </a:spcAft>
            </a:pPr>
            <a:r>
              <a:rPr lang="en-GB" dirty="0"/>
              <a:t>Palaeontology is the study </a:t>
            </a:r>
            <a:r>
              <a:rPr lang="en-GB" dirty="0" smtClean="0"/>
              <a:t>of: 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prehistoric </a:t>
            </a:r>
            <a:r>
              <a:rPr lang="en-GB" sz="2400" dirty="0"/>
              <a:t>life forms (or fossils) preserved in rocks and ancient sediments and </a:t>
            </a:r>
            <a:endParaRPr lang="en-GB" sz="2400" dirty="0" smtClean="0"/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the </a:t>
            </a:r>
            <a:r>
              <a:rPr lang="en-GB" sz="2400" dirty="0"/>
              <a:t>evolution of life on Earth. </a:t>
            </a:r>
            <a:endParaRPr lang="en-GB" sz="2400" dirty="0" smtClean="0"/>
          </a:p>
          <a:p>
            <a:pPr algn="just">
              <a:spcAft>
                <a:spcPts val="600"/>
              </a:spcAft>
            </a:pPr>
            <a:r>
              <a:rPr lang="en-GB" dirty="0" smtClean="0"/>
              <a:t>It </a:t>
            </a:r>
            <a:r>
              <a:rPr lang="en-GB" dirty="0"/>
              <a:t>is a multidisciplinary science, involving not only geology but also aspects of biology and chemistry.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05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0" y="116632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0163">
              <a:defRPr sz="1200">
                <a:solidFill>
                  <a:schemeClr val="tx1"/>
                </a:solidFill>
                <a:latin typeface="Marker Felt" pitchFamily="1" charset="0"/>
              </a:defRPr>
            </a:lvl1pPr>
            <a:lvl2pPr>
              <a:defRPr sz="1200">
                <a:solidFill>
                  <a:schemeClr val="tx1"/>
                </a:solidFill>
                <a:latin typeface="Marker Felt" pitchFamily="1" charset="0"/>
              </a:defRPr>
            </a:lvl2pPr>
            <a:lvl3pPr>
              <a:defRPr sz="1200">
                <a:solidFill>
                  <a:schemeClr val="tx1"/>
                </a:solidFill>
                <a:latin typeface="Marker Felt" pitchFamily="1" charset="0"/>
              </a:defRPr>
            </a:lvl3pPr>
            <a:lvl4pPr>
              <a:defRPr sz="1200">
                <a:solidFill>
                  <a:schemeClr val="tx1"/>
                </a:solidFill>
                <a:latin typeface="Marker Felt" pitchFamily="1" charset="0"/>
              </a:defRPr>
            </a:lvl4pPr>
            <a:lvl5pPr>
              <a:defRPr sz="1200">
                <a:solidFill>
                  <a:schemeClr val="tx1"/>
                </a:solidFill>
                <a:latin typeface="Marker Fel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rker Fel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rker Fel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rker Fel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rker Felt" pitchFamily="1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th-TH" sz="4200" b="1" dirty="0" smtClean="0">
                <a:solidFill>
                  <a:srgbClr val="FF8000"/>
                </a:solidFill>
                <a:latin typeface="Arial" charset="0"/>
                <a:cs typeface="Arial" charset="0"/>
                <a:sym typeface="Arial" charset="0"/>
              </a:rPr>
              <a:t>FOSSIL FORMATION</a:t>
            </a:r>
            <a:endParaRPr lang="en-US" altLang="th-TH" sz="4200" b="1" dirty="0">
              <a:solidFill>
                <a:srgbClr val="FF8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5152" name="Group 32"/>
          <p:cNvGrpSpPr>
            <a:grpSpLocks/>
          </p:cNvGrpSpPr>
          <p:nvPr/>
        </p:nvGrpSpPr>
        <p:grpSpPr bwMode="auto">
          <a:xfrm>
            <a:off x="166688" y="1244600"/>
            <a:ext cx="2271712" cy="4927600"/>
            <a:chOff x="144" y="765"/>
            <a:chExt cx="1431" cy="3104"/>
          </a:xfrm>
        </p:grpSpPr>
        <p:sp>
          <p:nvSpPr>
            <p:cNvPr id="5122" name="Rectangle 2"/>
            <p:cNvSpPr>
              <a:spLocks/>
            </p:cNvSpPr>
            <p:nvPr/>
          </p:nvSpPr>
          <p:spPr bwMode="auto">
            <a:xfrm>
              <a:off x="176" y="885"/>
              <a:ext cx="1399" cy="2984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th-TH"/>
            </a:p>
          </p:txBody>
        </p:sp>
        <p:sp>
          <p:nvSpPr>
            <p:cNvPr id="5124" name="Rectangle 4"/>
            <p:cNvSpPr>
              <a:spLocks/>
            </p:cNvSpPr>
            <p:nvPr/>
          </p:nvSpPr>
          <p:spPr bwMode="auto">
            <a:xfrm>
              <a:off x="176" y="2413"/>
              <a:ext cx="1296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200" tIns="76200" rIns="76200" bIns="76200" anchor="b"/>
            <a:lstStyle/>
            <a:p>
              <a:r>
                <a:rPr lang="en-US" altLang="th-TH" sz="2200" b="1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1.</a:t>
              </a:r>
              <a:r>
                <a:rPr lang="en-US" altLang="th-TH" sz="2200" b="1" dirty="0">
                  <a:solidFill>
                    <a:srgbClr val="FFFF00"/>
                  </a:solidFill>
                  <a:latin typeface="Arial" charset="0"/>
                  <a:cs typeface="Arial" charset="0"/>
                  <a:sym typeface="Arial" charset="0"/>
                </a:rPr>
                <a:t> Sediment</a:t>
              </a:r>
            </a:p>
            <a:p>
              <a:r>
                <a:rPr lang="en-US" altLang="th-TH" sz="1400" b="1" dirty="0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rPr>
                <a:t>An animal is buried by sediment, such as volcanic ash or silt, shortly after it dies. Its bones are protected from rotting by the layer of sediment.</a:t>
              </a:r>
              <a:endParaRPr lang="en-US" altLang="th-TH" sz="14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endParaRPr lang="en-US" altLang="th-TH" sz="14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endParaRPr lang="en-US" altLang="th-TH" sz="1400" b="1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pic>
          <p:nvPicPr>
            <p:cNvPr id="5141" name="Picture 21" descr="SWFossils_p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65"/>
              <a:ext cx="1316" cy="1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49" name="Group 29"/>
          <p:cNvGrpSpPr>
            <a:grpSpLocks/>
          </p:cNvGrpSpPr>
          <p:nvPr/>
        </p:nvGrpSpPr>
        <p:grpSpPr bwMode="auto">
          <a:xfrm>
            <a:off x="6781800" y="1447800"/>
            <a:ext cx="2220913" cy="4737100"/>
            <a:chOff x="4319" y="864"/>
            <a:chExt cx="1345" cy="2984"/>
          </a:xfrm>
        </p:grpSpPr>
        <p:sp>
          <p:nvSpPr>
            <p:cNvPr id="5136" name="Rectangle 16"/>
            <p:cNvSpPr>
              <a:spLocks/>
            </p:cNvSpPr>
            <p:nvPr/>
          </p:nvSpPr>
          <p:spPr bwMode="auto">
            <a:xfrm>
              <a:off x="4344" y="864"/>
              <a:ext cx="1296" cy="2984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th-TH"/>
            </a:p>
          </p:txBody>
        </p:sp>
        <p:sp>
          <p:nvSpPr>
            <p:cNvPr id="5137" name="Rectangle 17"/>
            <p:cNvSpPr>
              <a:spLocks/>
            </p:cNvSpPr>
            <p:nvPr/>
          </p:nvSpPr>
          <p:spPr bwMode="auto">
            <a:xfrm>
              <a:off x="4344" y="2392"/>
              <a:ext cx="1296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200" tIns="76200" rIns="76200" bIns="76200" anchor="b"/>
            <a:lstStyle/>
            <a:p>
              <a:pPr>
                <a:spcBef>
                  <a:spcPts val="800"/>
                </a:spcBef>
              </a:pPr>
              <a:r>
                <a:rPr lang="en-US" altLang="th-TH" sz="22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4. </a:t>
              </a:r>
              <a:r>
                <a:rPr lang="en-US" altLang="th-TH" sz="2200" b="1">
                  <a:solidFill>
                    <a:srgbClr val="FFFF00"/>
                  </a:solidFill>
                  <a:latin typeface="Arial" charset="0"/>
                  <a:cs typeface="Arial" charset="0"/>
                  <a:sym typeface="Arial" charset="0"/>
                </a:rPr>
                <a:t>Erosion</a:t>
              </a:r>
            </a:p>
            <a:p>
              <a:r>
                <a:rPr lang="en-US" altLang="th-TH" sz="1400" b="1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rPr>
                <a:t>Erosion from rain, rivers, and wind wears away the remaining rock layers. Eventually, erosion or people digging for fossils will expose the preserved remains.</a:t>
              </a:r>
              <a:endParaRPr lang="en-US" altLang="th-TH" sz="14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endParaRPr lang="en-US" altLang="th-TH" sz="1400" b="1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pic>
          <p:nvPicPr>
            <p:cNvPr id="5144" name="Picture 24" descr="SWFossils_p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" y="923"/>
              <a:ext cx="1345" cy="1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2438400" y="1295400"/>
            <a:ext cx="2241550" cy="4876800"/>
            <a:chOff x="1536" y="816"/>
            <a:chExt cx="1412" cy="3072"/>
          </a:xfrm>
        </p:grpSpPr>
        <p:sp>
          <p:nvSpPr>
            <p:cNvPr id="5132" name="Rectangle 12"/>
            <p:cNvSpPr>
              <a:spLocks/>
            </p:cNvSpPr>
            <p:nvPr/>
          </p:nvSpPr>
          <p:spPr bwMode="auto">
            <a:xfrm>
              <a:off x="1569" y="904"/>
              <a:ext cx="1353" cy="2984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th-TH"/>
            </a:p>
          </p:txBody>
        </p:sp>
        <p:sp>
          <p:nvSpPr>
            <p:cNvPr id="5133" name="Rectangle 13"/>
            <p:cNvSpPr>
              <a:spLocks/>
            </p:cNvSpPr>
            <p:nvPr/>
          </p:nvSpPr>
          <p:spPr bwMode="auto">
            <a:xfrm>
              <a:off x="1569" y="2432"/>
              <a:ext cx="1353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200" tIns="76200" rIns="76200" bIns="76200" anchor="b"/>
            <a:lstStyle/>
            <a:p>
              <a:pPr>
                <a:spcBef>
                  <a:spcPts val="800"/>
                </a:spcBef>
              </a:pPr>
              <a:r>
                <a:rPr lang="en-US" altLang="th-TH" sz="22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2. </a:t>
              </a:r>
              <a:r>
                <a:rPr lang="en-US" altLang="th-TH" sz="2200" b="1">
                  <a:solidFill>
                    <a:srgbClr val="FFFF00"/>
                  </a:solidFill>
                  <a:latin typeface="Arial" charset="0"/>
                  <a:cs typeface="Arial" charset="0"/>
                  <a:sym typeface="Arial" charset="0"/>
                </a:rPr>
                <a:t>Layers</a:t>
              </a:r>
            </a:p>
            <a:p>
              <a:r>
                <a:rPr lang="en-US" altLang="th-TH" sz="14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More sediment layers accumulate above the animal’s remains, and minerals, such as silica (a compound of silicon and oxygen), slowly replace the calcium phosphate in </a:t>
              </a:r>
              <a:br>
                <a:rPr lang="en-US" altLang="th-TH" sz="14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altLang="th-TH" sz="14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the bones.</a:t>
              </a:r>
            </a:p>
          </p:txBody>
        </p:sp>
        <p:pic>
          <p:nvPicPr>
            <p:cNvPr id="5153" name="Picture 33" descr="SWFossils_p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816"/>
              <a:ext cx="1412" cy="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56" name="Group 36"/>
          <p:cNvGrpSpPr>
            <a:grpSpLocks/>
          </p:cNvGrpSpPr>
          <p:nvPr/>
        </p:nvGrpSpPr>
        <p:grpSpPr bwMode="auto">
          <a:xfrm>
            <a:off x="4648200" y="1435100"/>
            <a:ext cx="2160588" cy="4737100"/>
            <a:chOff x="2928" y="904"/>
            <a:chExt cx="1361" cy="2984"/>
          </a:xfrm>
        </p:grpSpPr>
        <p:grpSp>
          <p:nvGrpSpPr>
            <p:cNvPr id="5154" name="Group 34"/>
            <p:cNvGrpSpPr>
              <a:grpSpLocks/>
            </p:cNvGrpSpPr>
            <p:nvPr/>
          </p:nvGrpSpPr>
          <p:grpSpPr bwMode="auto">
            <a:xfrm>
              <a:off x="2968" y="904"/>
              <a:ext cx="1296" cy="2984"/>
              <a:chOff x="2968" y="904"/>
              <a:chExt cx="1296" cy="2984"/>
            </a:xfrm>
          </p:grpSpPr>
          <p:sp>
            <p:nvSpPr>
              <p:cNvPr id="5127" name="Rectangle 7"/>
              <p:cNvSpPr>
                <a:spLocks/>
              </p:cNvSpPr>
              <p:nvPr/>
            </p:nvSpPr>
            <p:spPr bwMode="auto">
              <a:xfrm>
                <a:off x="2968" y="904"/>
                <a:ext cx="1296" cy="2984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th-TH"/>
              </a:p>
            </p:txBody>
          </p:sp>
          <p:sp>
            <p:nvSpPr>
              <p:cNvPr id="5129" name="Rectangle 9"/>
              <p:cNvSpPr>
                <a:spLocks/>
              </p:cNvSpPr>
              <p:nvPr/>
            </p:nvSpPr>
            <p:spPr bwMode="auto">
              <a:xfrm>
                <a:off x="2968" y="2432"/>
                <a:ext cx="1296" cy="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6200" tIns="76200" rIns="76200" bIns="76200" anchor="b"/>
              <a:lstStyle/>
              <a:p>
                <a:r>
                  <a:rPr lang="en-US" altLang="th-TH" sz="22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3. </a:t>
                </a:r>
                <a:r>
                  <a:rPr lang="en-US" altLang="th-TH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Movement</a:t>
                </a:r>
              </a:p>
              <a:p>
                <a:r>
                  <a:rPr lang="en-US" altLang="th-TH" sz="14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Movement of tectonic plates, or giant rock slabs that make up Earth’s surface, lifts up the sediments and pushes the fossil closer to the surface.</a:t>
                </a:r>
              </a:p>
              <a:p>
                <a:endParaRPr lang="en-US" altLang="th-TH" sz="14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endParaRPr>
              </a:p>
              <a:p>
                <a:endParaRPr lang="en-US" altLang="th-TH" sz="14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</p:grpSp>
        <p:pic>
          <p:nvPicPr>
            <p:cNvPr id="5155" name="Picture 35" descr="SWFossils_p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956"/>
              <a:ext cx="1361" cy="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6359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876300" y="1006500"/>
            <a:ext cx="7442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1100"/>
              </a:spcBef>
            </a:pPr>
            <a:r>
              <a:rPr lang="en-US" altLang="th-TH" sz="22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Some organisms get preserved in or close to their original states. Here are some ways that can happen.</a:t>
            </a:r>
          </a:p>
        </p:txBody>
      </p:sp>
      <p:sp>
        <p:nvSpPr>
          <p:cNvPr id="11268" name="Rectangle 4"/>
          <p:cNvSpPr>
            <a:spLocks/>
          </p:cNvSpPr>
          <p:nvPr/>
        </p:nvSpPr>
        <p:spPr bwMode="auto">
          <a:xfrm>
            <a:off x="863600" y="1955800"/>
            <a:ext cx="2349500" cy="4203700"/>
          </a:xfrm>
          <a:prstGeom prst="rect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63A0C9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th-TH"/>
          </a:p>
        </p:txBody>
      </p:sp>
      <p:sp>
        <p:nvSpPr>
          <p:cNvPr id="11270" name="Rectangle 6"/>
          <p:cNvSpPr>
            <a:spLocks/>
          </p:cNvSpPr>
          <p:nvPr/>
        </p:nvSpPr>
        <p:spPr bwMode="auto">
          <a:xfrm>
            <a:off x="914400" y="3536950"/>
            <a:ext cx="21717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US" altLang="th-TH" sz="2200" b="1" dirty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Amber</a:t>
            </a:r>
            <a:r>
              <a:rPr lang="en-US" altLang="th-TH" sz="2200" b="1" dirty="0">
                <a:solidFill>
                  <a:srgbClr val="FFFF00"/>
                </a:solidFill>
                <a:latin typeface="Arial" charset="0"/>
                <a:ea typeface="Lucida Grande" pitchFamily="1" charset="0"/>
                <a:cs typeface="Lucida Grande" pitchFamily="1" charset="0"/>
                <a:sym typeface="Arial" charset="0"/>
              </a:rPr>
              <a:t>           </a:t>
            </a:r>
            <a:r>
              <a:rPr lang="en-US" altLang="th-TH" sz="1800" b="1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An organism, such as an insect, is trapped in a tree’s sticky resin and dies. More resin covers it, sealing the insect inside. It hardens into amber.</a:t>
            </a:r>
            <a:r>
              <a:rPr lang="en-US" altLang="th-TH" sz="1800" b="1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b="238"/>
          <a:stretch>
            <a:fillRect/>
          </a:stretch>
        </p:blipFill>
        <p:spPr bwMode="auto">
          <a:xfrm>
            <a:off x="1016000" y="2082800"/>
            <a:ext cx="2070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63A0C9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3454400" y="1955800"/>
            <a:ext cx="2349500" cy="4203700"/>
            <a:chOff x="0" y="0"/>
            <a:chExt cx="1480" cy="2648"/>
          </a:xfrm>
        </p:grpSpPr>
        <p:grpSp>
          <p:nvGrpSpPr>
            <p:cNvPr id="11273" name="Group 9"/>
            <p:cNvGrpSpPr>
              <a:grpSpLocks/>
            </p:cNvGrpSpPr>
            <p:nvPr/>
          </p:nvGrpSpPr>
          <p:grpSpPr bwMode="auto">
            <a:xfrm>
              <a:off x="0" y="0"/>
              <a:ext cx="1480" cy="2648"/>
              <a:chOff x="0" y="0"/>
              <a:chExt cx="1480" cy="2648"/>
            </a:xfrm>
          </p:grpSpPr>
          <p:sp>
            <p:nvSpPr>
              <p:cNvPr id="11274" name="Rectangle 10"/>
              <p:cNvSpPr>
                <a:spLocks/>
              </p:cNvSpPr>
              <p:nvPr/>
            </p:nvSpPr>
            <p:spPr bwMode="auto">
              <a:xfrm>
                <a:off x="0" y="0"/>
                <a:ext cx="1480" cy="2648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63A0C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th-TH"/>
              </a:p>
            </p:txBody>
          </p:sp>
          <p:sp>
            <p:nvSpPr>
              <p:cNvPr id="11275" name="Rectangle 11"/>
              <p:cNvSpPr>
                <a:spLocks/>
              </p:cNvSpPr>
              <p:nvPr/>
            </p:nvSpPr>
            <p:spPr bwMode="auto">
              <a:xfrm>
                <a:off x="32" y="996"/>
                <a:ext cx="1368" cy="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6200" tIns="76200" rIns="76200" bIns="76200" anchor="ctr"/>
              <a:lstStyle/>
              <a:p>
                <a:pPr>
                  <a:lnSpc>
                    <a:spcPct val="90000"/>
                  </a:lnSpc>
                  <a:spcBef>
                    <a:spcPts val="1100"/>
                  </a:spcBef>
                </a:pPr>
                <a:r>
                  <a:rPr lang="en-US" altLang="th-TH" sz="2200" b="1" dirty="0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Tar                 </a:t>
                </a:r>
                <a:r>
                  <a:rPr lang="en-US" altLang="th-TH" sz="1800" b="1" dirty="0">
                    <a:solidFill>
                      <a:schemeClr val="bg1"/>
                    </a:solidFill>
                    <a:latin typeface="Arial" charset="0"/>
                    <a:cs typeface="Arial" charset="0"/>
                    <a:sym typeface="Arial" charset="0"/>
                  </a:rPr>
                  <a:t>An organism, such as a mammoth, is trapped in a tar pit and dies. The tar soaks into its bones and stops the bones from decaying.</a:t>
                </a:r>
              </a:p>
            </p:txBody>
          </p:sp>
        </p:grpSp>
        <p:pic>
          <p:nvPicPr>
            <p:cNvPr id="1127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80"/>
              <a:ext cx="1308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63A0C9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1277" name="Group 13"/>
          <p:cNvGrpSpPr>
            <a:grpSpLocks/>
          </p:cNvGrpSpPr>
          <p:nvPr/>
        </p:nvGrpSpPr>
        <p:grpSpPr bwMode="auto">
          <a:xfrm>
            <a:off x="6045200" y="1955800"/>
            <a:ext cx="2349500" cy="4203700"/>
            <a:chOff x="0" y="0"/>
            <a:chExt cx="1480" cy="2648"/>
          </a:xfrm>
        </p:grpSpPr>
        <p:grpSp>
          <p:nvGrpSpPr>
            <p:cNvPr id="11278" name="Group 14"/>
            <p:cNvGrpSpPr>
              <a:grpSpLocks/>
            </p:cNvGrpSpPr>
            <p:nvPr/>
          </p:nvGrpSpPr>
          <p:grpSpPr bwMode="auto">
            <a:xfrm>
              <a:off x="0" y="0"/>
              <a:ext cx="1480" cy="2648"/>
              <a:chOff x="0" y="0"/>
              <a:chExt cx="1480" cy="2648"/>
            </a:xfrm>
          </p:grpSpPr>
          <p:sp>
            <p:nvSpPr>
              <p:cNvPr id="11279" name="Rectangle 15"/>
              <p:cNvSpPr>
                <a:spLocks/>
              </p:cNvSpPr>
              <p:nvPr/>
            </p:nvSpPr>
            <p:spPr bwMode="auto">
              <a:xfrm>
                <a:off x="0" y="0"/>
                <a:ext cx="1480" cy="2648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63A0C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th-TH"/>
              </a:p>
            </p:txBody>
          </p:sp>
          <p:sp>
            <p:nvSpPr>
              <p:cNvPr id="11280" name="Rectangle 16"/>
              <p:cNvSpPr>
                <a:spLocks/>
              </p:cNvSpPr>
              <p:nvPr/>
            </p:nvSpPr>
            <p:spPr bwMode="auto">
              <a:xfrm>
                <a:off x="32" y="996"/>
                <a:ext cx="1368" cy="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6200" tIns="76200" rIns="76200" bIns="76200" anchor="ctr"/>
              <a:lstStyle/>
              <a:p>
                <a:pPr>
                  <a:lnSpc>
                    <a:spcPct val="90000"/>
                  </a:lnSpc>
                  <a:spcBef>
                    <a:spcPts val="1100"/>
                  </a:spcBef>
                </a:pPr>
                <a:r>
                  <a:rPr lang="en-US" altLang="th-TH" sz="2200" b="1">
                    <a:solidFill>
                      <a:srgbClr val="FFFF00"/>
                    </a:solidFill>
                    <a:latin typeface="Arial" charset="0"/>
                    <a:cs typeface="Arial" charset="0"/>
                    <a:sym typeface="Arial" charset="0"/>
                  </a:rPr>
                  <a:t>Ice</a:t>
                </a:r>
                <a:r>
                  <a:rPr lang="en-US" altLang="th-TH" sz="2200" b="1">
                    <a:solidFill>
                      <a:srgbClr val="FFFF00"/>
                    </a:solidFill>
                    <a:latin typeface="Arial" charset="0"/>
                    <a:ea typeface="Lucida Grande" pitchFamily="1" charset="0"/>
                    <a:cs typeface="Lucida Grande" pitchFamily="1" charset="0"/>
                    <a:sym typeface="Arial" charset="0"/>
                  </a:rPr>
                  <a:t>                  </a:t>
                </a:r>
                <a:r>
                  <a:rPr lang="en-US" altLang="th-TH" sz="1800" b="1">
                    <a:solidFill>
                      <a:schemeClr val="bg1"/>
                    </a:solidFill>
                    <a:latin typeface="Arial" charset="0"/>
                    <a:cs typeface="Arial" charset="0"/>
                    <a:sym typeface="Arial" charset="0"/>
                  </a:rPr>
                  <a:t>An organism, such as a woolly mammoth, dies in a very cold region. Its body is frozen in ice, which preserves the organism—even its hair!</a:t>
                </a:r>
              </a:p>
            </p:txBody>
          </p:sp>
        </p:grpSp>
        <p:pic>
          <p:nvPicPr>
            <p:cNvPr id="11281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" b="11702"/>
            <a:stretch>
              <a:fillRect/>
            </a:stretch>
          </p:blipFill>
          <p:spPr bwMode="auto">
            <a:xfrm>
              <a:off x="88" y="81"/>
              <a:ext cx="1309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63A0C9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8" name="Rectangle 1"/>
          <p:cNvSpPr>
            <a:spLocks/>
          </p:cNvSpPr>
          <p:nvPr/>
        </p:nvSpPr>
        <p:spPr bwMode="auto">
          <a:xfrm>
            <a:off x="0" y="116632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0163">
              <a:defRPr sz="1200">
                <a:solidFill>
                  <a:schemeClr val="tx1"/>
                </a:solidFill>
                <a:latin typeface="Marker Felt" pitchFamily="1" charset="0"/>
              </a:defRPr>
            </a:lvl1pPr>
            <a:lvl2pPr>
              <a:defRPr sz="1200">
                <a:solidFill>
                  <a:schemeClr val="tx1"/>
                </a:solidFill>
                <a:latin typeface="Marker Felt" pitchFamily="1" charset="0"/>
              </a:defRPr>
            </a:lvl2pPr>
            <a:lvl3pPr>
              <a:defRPr sz="1200">
                <a:solidFill>
                  <a:schemeClr val="tx1"/>
                </a:solidFill>
                <a:latin typeface="Marker Felt" pitchFamily="1" charset="0"/>
              </a:defRPr>
            </a:lvl3pPr>
            <a:lvl4pPr>
              <a:defRPr sz="1200">
                <a:solidFill>
                  <a:schemeClr val="tx1"/>
                </a:solidFill>
                <a:latin typeface="Marker Felt" pitchFamily="1" charset="0"/>
              </a:defRPr>
            </a:lvl4pPr>
            <a:lvl5pPr>
              <a:defRPr sz="1200">
                <a:solidFill>
                  <a:schemeClr val="tx1"/>
                </a:solidFill>
                <a:latin typeface="Marker Fel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rker Fel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rker Fel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rker Fel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rker Felt" pitchFamily="1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th-TH" sz="4200" b="1" dirty="0" smtClean="0">
                <a:solidFill>
                  <a:srgbClr val="FF8000"/>
                </a:solidFill>
                <a:latin typeface="Arial" charset="0"/>
                <a:cs typeface="Arial" charset="0"/>
                <a:sym typeface="Arial" charset="0"/>
              </a:rPr>
              <a:t>FOSSIL FORMATION</a:t>
            </a:r>
            <a:endParaRPr lang="en-US" altLang="th-TH" sz="4200" b="1" dirty="0">
              <a:solidFill>
                <a:srgbClr val="FF8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11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Fossils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008" y="908720"/>
            <a:ext cx="8676456" cy="1512168"/>
          </a:xfrm>
        </p:spPr>
        <p:txBody>
          <a:bodyPr>
            <a:noAutofit/>
          </a:bodyPr>
          <a:lstStyle/>
          <a:p>
            <a:pPr algn="just"/>
            <a:r>
              <a:rPr lang="en-GB" dirty="0"/>
              <a:t>The word ‘fossil’ comes from the Latin word </a:t>
            </a:r>
            <a:r>
              <a:rPr lang="en-GB" dirty="0" err="1"/>
              <a:t>fossus</a:t>
            </a:r>
            <a:r>
              <a:rPr lang="en-GB" dirty="0"/>
              <a:t>, which means ‘dug up’. </a:t>
            </a:r>
          </a:p>
          <a:p>
            <a:pPr algn="just"/>
            <a:r>
              <a:rPr lang="en-GB" dirty="0" smtClean="0"/>
              <a:t>Fossils </a:t>
            </a:r>
            <a:r>
              <a:rPr lang="en-GB" dirty="0"/>
              <a:t>are evidence of ancient life forms or ancient habitats which have been preserved by natural processes.</a:t>
            </a:r>
            <a:endParaRPr lang="en-GB" dirty="0" smtClean="0"/>
          </a:p>
        </p:txBody>
      </p:sp>
      <p:pic>
        <p:nvPicPr>
          <p:cNvPr id="1027" name="Picture 3" descr="G:\Geology\srthesis_954614_10201442472446710_201593034_n_5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/>
          <a:stretch/>
        </p:blipFill>
        <p:spPr bwMode="auto">
          <a:xfrm>
            <a:off x="467544" y="2616297"/>
            <a:ext cx="4991615" cy="41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Geology\burr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66" y="3645024"/>
            <a:ext cx="3378073" cy="28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504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Fossils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008" y="908720"/>
            <a:ext cx="8676456" cy="5832648"/>
          </a:xfrm>
        </p:spPr>
        <p:txBody>
          <a:bodyPr>
            <a:noAutofit/>
          </a:bodyPr>
          <a:lstStyle/>
          <a:p>
            <a:pPr algn="just"/>
            <a:r>
              <a:rPr lang="en-GB" dirty="0" smtClean="0"/>
              <a:t>Fossils </a:t>
            </a:r>
            <a:r>
              <a:rPr lang="en-GB" dirty="0"/>
              <a:t>are the remains or impression of a prehistoric organism preserved in petrified form or as a </a:t>
            </a:r>
            <a:r>
              <a:rPr lang="en-GB" dirty="0" smtClean="0"/>
              <a:t>mould </a:t>
            </a:r>
            <a:r>
              <a:rPr lang="en-GB" dirty="0"/>
              <a:t>or cast in rock</a:t>
            </a:r>
            <a:r>
              <a:rPr lang="en-GB" dirty="0" smtClean="0"/>
              <a:t>.</a:t>
            </a:r>
          </a:p>
          <a:p>
            <a:pPr marL="0" indent="0" algn="just">
              <a:buNone/>
            </a:pPr>
            <a:endParaRPr lang="en-GB" dirty="0" smtClean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</p:txBody>
      </p:sp>
      <p:pic>
        <p:nvPicPr>
          <p:cNvPr id="2050" name="Picture 2" descr="G:\Geology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6511" y="2987764"/>
            <a:ext cx="307630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Geology\180574-004-02C44D3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1" b="11273"/>
          <a:stretch/>
        </p:blipFill>
        <p:spPr bwMode="auto">
          <a:xfrm>
            <a:off x="2627784" y="2656953"/>
            <a:ext cx="6182548" cy="307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24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Fossils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008" y="908720"/>
            <a:ext cx="8676456" cy="5832648"/>
          </a:xfrm>
        </p:spPr>
        <p:txBody>
          <a:bodyPr>
            <a:noAutofit/>
          </a:bodyPr>
          <a:lstStyle/>
          <a:p>
            <a:pPr algn="just"/>
            <a:r>
              <a:rPr lang="en-GB" dirty="0" smtClean="0"/>
              <a:t>Fossils </a:t>
            </a:r>
            <a:r>
              <a:rPr lang="en-GB" dirty="0"/>
              <a:t>can be </a:t>
            </a:r>
            <a:endParaRPr lang="en-GB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dirty="0" smtClean="0"/>
              <a:t>the </a:t>
            </a:r>
            <a:r>
              <a:rPr lang="en-GB" sz="2400" dirty="0"/>
              <a:t>actual remains of a once living thing, such as bones or seeds</a:t>
            </a:r>
            <a:r>
              <a:rPr lang="en-GB" sz="2400" dirty="0" smtClean="0"/>
              <a:t>, or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dirty="0" smtClean="0"/>
              <a:t>The traces </a:t>
            </a:r>
            <a:r>
              <a:rPr lang="en-GB" sz="2400" dirty="0"/>
              <a:t>of past events such as dinosaur footprints, or </a:t>
            </a:r>
            <a:endParaRPr lang="en-GB" sz="24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dirty="0" smtClean="0"/>
              <a:t>the </a:t>
            </a:r>
            <a:r>
              <a:rPr lang="en-GB" sz="2400" dirty="0"/>
              <a:t>ripple marks on a prehistoric shore. </a:t>
            </a:r>
            <a:endParaRPr lang="en-US" sz="2400" dirty="0"/>
          </a:p>
          <a:p>
            <a:pPr algn="just"/>
            <a:r>
              <a:rPr lang="en-GB" dirty="0"/>
              <a:t>Fossils are our window into the past</a:t>
            </a:r>
            <a:r>
              <a:rPr lang="en-GB" dirty="0" smtClean="0"/>
              <a:t>.</a:t>
            </a:r>
          </a:p>
        </p:txBody>
      </p:sp>
      <p:pic>
        <p:nvPicPr>
          <p:cNvPr id="3074" name="Picture 2" descr="G:\Geology\781px-Gigandip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76394"/>
            <a:ext cx="3124846" cy="23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Geology\main-qimg-b0decc448cd391274bff60a3bba8a526-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293096"/>
            <a:ext cx="3151814" cy="23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Geology\zoomed-in-lithified-petrified-ripple-marks-from-the-shore-of-the-ancient-western-interior-cretaceous-seaway-preserved-at-dinosaur-ridge-in-colorado-photo-credit-zack-neh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4" t="23755" r="3200"/>
          <a:stretch/>
        </p:blipFill>
        <p:spPr bwMode="auto">
          <a:xfrm>
            <a:off x="6350890" y="4293096"/>
            <a:ext cx="2793110" cy="23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0154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different types of fossils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709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Trace </a:t>
            </a:r>
            <a:r>
              <a:rPr lang="en-GB" b="1" dirty="0"/>
              <a:t>fossils</a:t>
            </a:r>
            <a:endParaRPr lang="en-US" b="1" dirty="0"/>
          </a:p>
          <a:p>
            <a:r>
              <a:rPr lang="en-GB" dirty="0"/>
              <a:t>Trace fossils are the preserved evidence of an animal’s activity or behaviour, rather than the remains of the animal itself. </a:t>
            </a:r>
            <a:endParaRPr lang="en-GB" dirty="0" smtClean="0"/>
          </a:p>
          <a:p>
            <a:r>
              <a:rPr lang="en-GB" dirty="0" smtClean="0"/>
              <a:t>Examples </a:t>
            </a:r>
            <a:r>
              <a:rPr lang="en-GB" dirty="0"/>
              <a:t>of trace fossils that have been found include: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trilobite tracks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marine invertebrate burrows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ichthyosaur coprolites (fossilised poo)</a:t>
            </a:r>
            <a:endParaRPr lang="en-US" sz="2400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098" name="Picture 2" descr="G:\Geology\Fossil-Trilobite-Tracks-1705-from-Morocco-2-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/>
          <a:stretch/>
        </p:blipFill>
        <p:spPr bwMode="auto">
          <a:xfrm>
            <a:off x="315679" y="4158802"/>
            <a:ext cx="3032185" cy="263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Geology\Marine invert burrow F.58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83" r="6467"/>
          <a:stretch/>
        </p:blipFill>
        <p:spPr bwMode="auto">
          <a:xfrm>
            <a:off x="3779912" y="4130428"/>
            <a:ext cx="2664296" cy="263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Geology\Ichthyosaur coprolite F.15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7" t="19968" r="17728" b="26713"/>
          <a:stretch/>
        </p:blipFill>
        <p:spPr bwMode="auto">
          <a:xfrm rot="5400000">
            <a:off x="6372405" y="4457788"/>
            <a:ext cx="2900791" cy="185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01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different types of fossils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709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 Fossils </a:t>
            </a:r>
            <a:r>
              <a:rPr lang="en-GB" b="1" dirty="0"/>
              <a:t>with some organic material preserved</a:t>
            </a:r>
            <a:endParaRPr lang="en-US" b="1" dirty="0"/>
          </a:p>
          <a:p>
            <a:pPr algn="just"/>
            <a:r>
              <a:rPr lang="en-GB" dirty="0"/>
              <a:t>Animal and plant remains can undergo a variety of physical and chemical changes during fossilisation. </a:t>
            </a:r>
            <a:endParaRPr lang="en-GB" dirty="0" smtClean="0"/>
          </a:p>
          <a:p>
            <a:pPr algn="just"/>
            <a:r>
              <a:rPr lang="en-GB" dirty="0" smtClean="0"/>
              <a:t>This </a:t>
            </a:r>
            <a:r>
              <a:rPr lang="en-GB" dirty="0"/>
              <a:t>results in fossils showing varying styles and degrees of organic preservation: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dirty="0"/>
              <a:t>minimal decay with only some loss of soft </a:t>
            </a:r>
            <a:r>
              <a:rPr lang="en-GB" sz="2400" dirty="0" smtClean="0"/>
              <a:t>tissue</a:t>
            </a:r>
            <a:endParaRPr lang="en-US" sz="2400" dirty="0" smtClean="0"/>
          </a:p>
          <a:p>
            <a:pPr marL="365760" lvl="1" indent="0" algn="just">
              <a:buNone/>
            </a:pPr>
            <a:endParaRPr lang="en-US" sz="2400" dirty="0" smtClean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122" name="Picture 2" descr="G:\Geology\mammo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" b="6058"/>
          <a:stretch/>
        </p:blipFill>
        <p:spPr bwMode="auto">
          <a:xfrm>
            <a:off x="1629494" y="3385041"/>
            <a:ext cx="5534794" cy="32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8893" y="5257780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Mammoth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91966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different types of fossils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709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 Fossils </a:t>
            </a:r>
            <a:r>
              <a:rPr lang="en-GB" b="1" dirty="0"/>
              <a:t>with some organic material preserved</a:t>
            </a:r>
            <a:endParaRPr lang="en-US" b="1" dirty="0"/>
          </a:p>
          <a:p>
            <a:pPr algn="just"/>
            <a:r>
              <a:rPr lang="en-GB" dirty="0"/>
              <a:t>Animal and plant remains can undergo a variety of physical and chemical changes during fossilisation. </a:t>
            </a:r>
            <a:endParaRPr lang="en-GB" dirty="0" smtClean="0"/>
          </a:p>
          <a:p>
            <a:pPr algn="just"/>
            <a:r>
              <a:rPr lang="en-GB" dirty="0" smtClean="0"/>
              <a:t>This </a:t>
            </a:r>
            <a:r>
              <a:rPr lang="en-GB" dirty="0"/>
              <a:t>results in fossils showing varying styles and degrees of organic preservation</a:t>
            </a:r>
            <a:r>
              <a:rPr lang="en-GB" dirty="0" smtClean="0"/>
              <a:t>:</a:t>
            </a:r>
            <a:endParaRPr lang="en-US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dirty="0"/>
              <a:t>preservation of a skeleton with minimal </a:t>
            </a:r>
            <a:r>
              <a:rPr lang="en-GB" sz="2400" dirty="0" smtClean="0"/>
              <a:t>change</a:t>
            </a:r>
            <a:endParaRPr lang="en-US" sz="2400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6147" name="Picture 3" descr="G:\Geology\NASP1-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6"/>
          <a:stretch/>
        </p:blipFill>
        <p:spPr bwMode="auto">
          <a:xfrm>
            <a:off x="1619672" y="3356992"/>
            <a:ext cx="5718198" cy="341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46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different types of fossils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709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 Fossils </a:t>
            </a:r>
            <a:r>
              <a:rPr lang="en-GB" b="1" dirty="0"/>
              <a:t>with some organic material preserved</a:t>
            </a:r>
            <a:endParaRPr lang="en-US" b="1" dirty="0"/>
          </a:p>
          <a:p>
            <a:pPr algn="just"/>
            <a:r>
              <a:rPr lang="en-GB" dirty="0"/>
              <a:t>Animal and plant remains can undergo a variety of physical and chemical changes during fossilisation. </a:t>
            </a:r>
            <a:endParaRPr lang="en-GB" dirty="0" smtClean="0"/>
          </a:p>
          <a:p>
            <a:pPr algn="just"/>
            <a:r>
              <a:rPr lang="en-GB" dirty="0" smtClean="0"/>
              <a:t>This </a:t>
            </a:r>
            <a:r>
              <a:rPr lang="en-GB" dirty="0"/>
              <a:t>results in fossils showing varying styles and degrees of organic preservation: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dirty="0" smtClean="0"/>
              <a:t>removal </a:t>
            </a:r>
            <a:r>
              <a:rPr lang="en-GB" sz="2400" dirty="0"/>
              <a:t>of all organic material except carbon, which remains as a film in the rock</a:t>
            </a:r>
            <a:endParaRPr lang="en-US" sz="2400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7170" name="Picture 2" descr="G:\Geology\fishmessed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72" y="3933056"/>
            <a:ext cx="4121969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Geology\7dbd4900-2755-4a65-b457-cd030508ec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873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93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363</TotalTime>
  <Words>1031</Words>
  <Application>Microsoft Office PowerPoint</Application>
  <PresentationFormat>On-screen Show (4:3)</PresentationFormat>
  <Paragraphs>120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Palaeontology </vt:lpstr>
      <vt:lpstr>Palaeontology</vt:lpstr>
      <vt:lpstr>Fossils</vt:lpstr>
      <vt:lpstr>Fossils</vt:lpstr>
      <vt:lpstr>Fossils</vt:lpstr>
      <vt:lpstr>different types of fossils</vt:lpstr>
      <vt:lpstr>different types of fossils</vt:lpstr>
      <vt:lpstr>different types of fossils</vt:lpstr>
      <vt:lpstr>different types of fossils</vt:lpstr>
      <vt:lpstr>different types of fossils</vt:lpstr>
      <vt:lpstr>different types of fossils</vt:lpstr>
      <vt:lpstr>different types of fossils</vt:lpstr>
      <vt:lpstr>different types of fossils</vt:lpstr>
      <vt:lpstr>different types of fossils</vt:lpstr>
      <vt:lpstr>different types of fossils</vt:lpstr>
      <vt:lpstr>different types of fossils</vt:lpstr>
      <vt:lpstr>different types of fossils</vt:lpstr>
      <vt:lpstr>different types of fossils</vt:lpstr>
      <vt:lpstr>different types of fossils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Palaeontology</dc:title>
  <dc:creator>Administrator</dc:creator>
  <cp:lastModifiedBy>Administrator</cp:lastModifiedBy>
  <cp:revision>62</cp:revision>
  <dcterms:created xsi:type="dcterms:W3CDTF">2017-04-18T16:36:41Z</dcterms:created>
  <dcterms:modified xsi:type="dcterms:W3CDTF">2017-04-26T05:34:43Z</dcterms:modified>
</cp:coreProperties>
</file>