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56" r:id="rId2"/>
    <p:sldId id="257" r:id="rId3"/>
    <p:sldId id="258" r:id="rId4"/>
    <p:sldId id="262" r:id="rId5"/>
    <p:sldId id="259" r:id="rId6"/>
    <p:sldId id="263" r:id="rId7"/>
    <p:sldId id="260" r:id="rId8"/>
    <p:sldId id="264" r:id="rId9"/>
    <p:sldId id="261" r:id="rId10"/>
    <p:sldId id="265" r:id="rId11"/>
    <p:sldId id="266" r:id="rId12"/>
    <p:sldId id="267" r:id="rId13"/>
    <p:sldId id="326" r:id="rId14"/>
    <p:sldId id="268" r:id="rId15"/>
    <p:sldId id="287" r:id="rId16"/>
    <p:sldId id="325" r:id="rId17"/>
    <p:sldId id="270" r:id="rId18"/>
    <p:sldId id="271" r:id="rId19"/>
    <p:sldId id="272" r:id="rId20"/>
    <p:sldId id="269" r:id="rId21"/>
    <p:sldId id="279" r:id="rId22"/>
    <p:sldId id="281" r:id="rId23"/>
    <p:sldId id="280" r:id="rId24"/>
    <p:sldId id="286" r:id="rId25"/>
    <p:sldId id="285" r:id="rId26"/>
    <p:sldId id="293" r:id="rId27"/>
    <p:sldId id="273" r:id="rId28"/>
    <p:sldId id="274" r:id="rId29"/>
    <p:sldId id="275" r:id="rId30"/>
    <p:sldId id="276" r:id="rId31"/>
    <p:sldId id="283" r:id="rId32"/>
    <p:sldId id="277" r:id="rId33"/>
    <p:sldId id="278" r:id="rId34"/>
    <p:sldId id="282" r:id="rId35"/>
    <p:sldId id="327" r:id="rId36"/>
    <p:sldId id="289" r:id="rId37"/>
    <p:sldId id="290" r:id="rId38"/>
    <p:sldId id="299" r:id="rId39"/>
    <p:sldId id="328" r:id="rId40"/>
    <p:sldId id="300" r:id="rId41"/>
    <p:sldId id="301" r:id="rId42"/>
    <p:sldId id="295" r:id="rId43"/>
    <p:sldId id="296" r:id="rId44"/>
    <p:sldId id="292" r:id="rId45"/>
    <p:sldId id="330" r:id="rId46"/>
    <p:sldId id="331" r:id="rId47"/>
    <p:sldId id="305" r:id="rId48"/>
    <p:sldId id="297" r:id="rId49"/>
    <p:sldId id="298" r:id="rId50"/>
    <p:sldId id="303" r:id="rId51"/>
    <p:sldId id="304" r:id="rId52"/>
    <p:sldId id="306" r:id="rId53"/>
    <p:sldId id="307" r:id="rId54"/>
    <p:sldId id="308" r:id="rId55"/>
    <p:sldId id="309" r:id="rId56"/>
    <p:sldId id="332" r:id="rId57"/>
    <p:sldId id="310" r:id="rId58"/>
    <p:sldId id="333" r:id="rId59"/>
    <p:sldId id="312" r:id="rId60"/>
    <p:sldId id="334" r:id="rId61"/>
    <p:sldId id="335" r:id="rId62"/>
    <p:sldId id="336" r:id="rId63"/>
    <p:sldId id="337" r:id="rId64"/>
    <p:sldId id="338" r:id="rId65"/>
    <p:sldId id="313" r:id="rId66"/>
    <p:sldId id="314" r:id="rId67"/>
    <p:sldId id="316" r:id="rId68"/>
    <p:sldId id="339" r:id="rId69"/>
    <p:sldId id="315" r:id="rId70"/>
    <p:sldId id="317" r:id="rId71"/>
    <p:sldId id="340" r:id="rId72"/>
    <p:sldId id="341" r:id="rId73"/>
    <p:sldId id="342" r:id="rId74"/>
    <p:sldId id="343" r:id="rId75"/>
    <p:sldId id="344" r:id="rId76"/>
    <p:sldId id="345" r:id="rId77"/>
    <p:sldId id="319" r:id="rId78"/>
    <p:sldId id="318" r:id="rId79"/>
    <p:sldId id="322" r:id="rId80"/>
    <p:sldId id="321" r:id="rId81"/>
    <p:sldId id="346" r:id="rId82"/>
    <p:sldId id="347" r:id="rId83"/>
    <p:sldId id="323" r:id="rId84"/>
    <p:sldId id="348" r:id="rId85"/>
    <p:sldId id="350" r:id="rId86"/>
    <p:sldId id="349" r:id="rId87"/>
    <p:sldId id="351" r:id="rId88"/>
    <p:sldId id="352" r:id="rId89"/>
    <p:sldId id="353" r:id="rId90"/>
    <p:sldId id="354" r:id="rId91"/>
    <p:sldId id="356" r:id="rId92"/>
    <p:sldId id="357" r:id="rId93"/>
  </p:sldIdLst>
  <p:sldSz cx="10058400" cy="5715000"/>
  <p:notesSz cx="6858000" cy="9144000"/>
  <p:defaultTextStyle>
    <a:defPPr>
      <a:defRPr lang="en-US"/>
    </a:defPPr>
    <a:lvl1pPr marL="0" algn="l" defTabSz="886093" rtl="0" eaLnBrk="1" latinLnBrk="0" hangingPunct="1">
      <a:defRPr sz="1800" kern="1200">
        <a:solidFill>
          <a:schemeClr val="tx1"/>
        </a:solidFill>
        <a:latin typeface="+mn-lt"/>
        <a:ea typeface="+mn-ea"/>
        <a:cs typeface="+mn-cs"/>
      </a:defRPr>
    </a:lvl1pPr>
    <a:lvl2pPr marL="443046" algn="l" defTabSz="886093" rtl="0" eaLnBrk="1" latinLnBrk="0" hangingPunct="1">
      <a:defRPr sz="1800" kern="1200">
        <a:solidFill>
          <a:schemeClr val="tx1"/>
        </a:solidFill>
        <a:latin typeface="+mn-lt"/>
        <a:ea typeface="+mn-ea"/>
        <a:cs typeface="+mn-cs"/>
      </a:defRPr>
    </a:lvl2pPr>
    <a:lvl3pPr marL="886093" algn="l" defTabSz="886093" rtl="0" eaLnBrk="1" latinLnBrk="0" hangingPunct="1">
      <a:defRPr sz="1800" kern="1200">
        <a:solidFill>
          <a:schemeClr val="tx1"/>
        </a:solidFill>
        <a:latin typeface="+mn-lt"/>
        <a:ea typeface="+mn-ea"/>
        <a:cs typeface="+mn-cs"/>
      </a:defRPr>
    </a:lvl3pPr>
    <a:lvl4pPr marL="1329140" algn="l" defTabSz="886093" rtl="0" eaLnBrk="1" latinLnBrk="0" hangingPunct="1">
      <a:defRPr sz="1800" kern="1200">
        <a:solidFill>
          <a:schemeClr val="tx1"/>
        </a:solidFill>
        <a:latin typeface="+mn-lt"/>
        <a:ea typeface="+mn-ea"/>
        <a:cs typeface="+mn-cs"/>
      </a:defRPr>
    </a:lvl4pPr>
    <a:lvl5pPr marL="1772186" algn="l" defTabSz="886093" rtl="0" eaLnBrk="1" latinLnBrk="0" hangingPunct="1">
      <a:defRPr sz="1800" kern="1200">
        <a:solidFill>
          <a:schemeClr val="tx1"/>
        </a:solidFill>
        <a:latin typeface="+mn-lt"/>
        <a:ea typeface="+mn-ea"/>
        <a:cs typeface="+mn-cs"/>
      </a:defRPr>
    </a:lvl5pPr>
    <a:lvl6pPr marL="2215233" algn="l" defTabSz="886093" rtl="0" eaLnBrk="1" latinLnBrk="0" hangingPunct="1">
      <a:defRPr sz="1800" kern="1200">
        <a:solidFill>
          <a:schemeClr val="tx1"/>
        </a:solidFill>
        <a:latin typeface="+mn-lt"/>
        <a:ea typeface="+mn-ea"/>
        <a:cs typeface="+mn-cs"/>
      </a:defRPr>
    </a:lvl6pPr>
    <a:lvl7pPr marL="2658279" algn="l" defTabSz="886093" rtl="0" eaLnBrk="1" latinLnBrk="0" hangingPunct="1">
      <a:defRPr sz="1800" kern="1200">
        <a:solidFill>
          <a:schemeClr val="tx1"/>
        </a:solidFill>
        <a:latin typeface="+mn-lt"/>
        <a:ea typeface="+mn-ea"/>
        <a:cs typeface="+mn-cs"/>
      </a:defRPr>
    </a:lvl7pPr>
    <a:lvl8pPr marL="3101326" algn="l" defTabSz="886093" rtl="0" eaLnBrk="1" latinLnBrk="0" hangingPunct="1">
      <a:defRPr sz="1800" kern="1200">
        <a:solidFill>
          <a:schemeClr val="tx1"/>
        </a:solidFill>
        <a:latin typeface="+mn-lt"/>
        <a:ea typeface="+mn-ea"/>
        <a:cs typeface="+mn-cs"/>
      </a:defRPr>
    </a:lvl8pPr>
    <a:lvl9pPr marL="3544372" algn="l" defTabSz="8860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04" autoAdjust="0"/>
  </p:normalViewPr>
  <p:slideViewPr>
    <p:cSldViewPr>
      <p:cViewPr>
        <p:scale>
          <a:sx n="70" d="100"/>
          <a:sy n="70" d="100"/>
        </p:scale>
        <p:origin x="-312" y="-150"/>
      </p:cViewPr>
      <p:guideLst>
        <p:guide orient="horz" pos="1800"/>
        <p:guide pos="3168"/>
      </p:guideLst>
    </p:cSldViewPr>
  </p:slideViewPr>
  <p:notesTextViewPr>
    <p:cViewPr>
      <p:scale>
        <a:sx n="100" d="100"/>
        <a:sy n="100" d="100"/>
      </p:scale>
      <p:origin x="0" y="0"/>
    </p:cViewPr>
  </p:notesTextViewPr>
  <p:sorterViewPr>
    <p:cViewPr>
      <p:scale>
        <a:sx n="100" d="100"/>
        <a:sy n="100" d="100"/>
      </p:scale>
      <p:origin x="0" y="22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AA7AB-978F-47E1-9E6A-2ACCFCA7B09E}" type="datetimeFigureOut">
              <a:rPr lang="en-US" smtClean="0"/>
              <a:t>4/30/2016</a:t>
            </a:fld>
            <a:endParaRPr lang="en-US"/>
          </a:p>
        </p:txBody>
      </p:sp>
      <p:sp>
        <p:nvSpPr>
          <p:cNvPr id="4" name="Slide Image Placeholder 3"/>
          <p:cNvSpPr>
            <a:spLocks noGrp="1" noRot="1" noChangeAspect="1"/>
          </p:cNvSpPr>
          <p:nvPr>
            <p:ph type="sldImg" idx="2"/>
          </p:nvPr>
        </p:nvSpPr>
        <p:spPr>
          <a:xfrm>
            <a:off x="412750" y="685800"/>
            <a:ext cx="6032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12B39-94FE-459A-AAA6-90F7320A22B6}" type="slidenum">
              <a:rPr lang="en-US" smtClean="0"/>
              <a:t>‹#›</a:t>
            </a:fld>
            <a:endParaRPr lang="en-US"/>
          </a:p>
        </p:txBody>
      </p:sp>
    </p:spTree>
    <p:extLst>
      <p:ext uri="{BB962C8B-B14F-4D97-AF65-F5344CB8AC3E}">
        <p14:creationId xmlns:p14="http://schemas.microsoft.com/office/powerpoint/2010/main" val="2503492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Bacteria"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en.wikipedia.org/wiki/Consensus_sequence" TargetMode="External"/><Relationship Id="rId4" Type="http://schemas.openxmlformats.org/officeDocument/2006/relationships/hyperlink" Target="https://en.wikipedia.org/wiki/Transcription_start_sit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ww.ncbi.nlm.nih.gov/books/n/iga/A4529/def-item/A4713/" TargetMode="External"/><Relationship Id="rId3" Type="http://schemas.openxmlformats.org/officeDocument/2006/relationships/hyperlink" Target="http://www.ncbi.nlm.nih.gov/books/n/iga/A4529/def-item/A5295/" TargetMode="External"/><Relationship Id="rId7" Type="http://schemas.openxmlformats.org/officeDocument/2006/relationships/hyperlink" Target="http://www.ncbi.nlm.nih.gov/books/n/iga/A4529/def-item/A4908/"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ncbi.nlm.nih.gov/books/n/iga/A4529/def-item/A4530/" TargetMode="External"/><Relationship Id="rId5" Type="http://schemas.openxmlformats.org/officeDocument/2006/relationships/hyperlink" Target="http://www.ncbi.nlm.nih.gov/books/n/iga/A4529/def-item/A4753/" TargetMode="External"/><Relationship Id="rId4" Type="http://schemas.openxmlformats.org/officeDocument/2006/relationships/hyperlink" Target="http://www.ncbi.nlm.nih.gov/books/n/iga/A4529/def-item/A4659/" TargetMode="External"/><Relationship Id="rId9" Type="http://schemas.openxmlformats.org/officeDocument/2006/relationships/hyperlink" Target="http://www.ncbi.nlm.nih.gov/books/n/iga/A4529/def-item/A544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cbi.nlm.nih.gov/books/n/iga/A4529/def-item/A4714/"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www.ncbi.nlm.nih.gov/books/n/iga/A4529/def-item/A5295/" TargetMode="External"/><Relationship Id="rId4" Type="http://schemas.openxmlformats.org/officeDocument/2006/relationships/hyperlink" Target="http://www.ncbi.nlm.nih.gov/books/n/iga/A4529/def-item/A453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en.wikipedia.org/wiki/James_D._Watson" TargetMode="External"/><Relationship Id="rId3" Type="http://schemas.openxmlformats.org/officeDocument/2006/relationships/hyperlink" Target="https://en.wikipedia.org/w/index.php?title=Phage_genetics&amp;action=edit&amp;redlink=1" TargetMode="External"/><Relationship Id="rId7" Type="http://schemas.openxmlformats.org/officeDocument/2006/relationships/hyperlink" Target="https://en.wikipedia.org/wiki/Locus_(genetics)" TargetMode="External"/><Relationship Id="rId12" Type="http://schemas.openxmlformats.org/officeDocument/2006/relationships/hyperlink" Target="https://en.wikipedia.org/wiki/Recombination_frequency"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en.wikipedia.org/wiki/Genetic_mapping" TargetMode="External"/><Relationship Id="rId11" Type="http://schemas.openxmlformats.org/officeDocument/2006/relationships/hyperlink" Target="https://en.wikipedia.org/wiki/DNA" TargetMode="External"/><Relationship Id="rId5" Type="http://schemas.openxmlformats.org/officeDocument/2006/relationships/hyperlink" Target="https://en.wikipedia.org/wiki/Wild_type" TargetMode="External"/><Relationship Id="rId10" Type="http://schemas.openxmlformats.org/officeDocument/2006/relationships/hyperlink" Target="https://en.wikipedia.org/wiki/Molecular_Structure_of_Nucleic_Acids:_A_Structure_for_Deoxyribose_Nucleic_Acid" TargetMode="External"/><Relationship Id="rId4" Type="http://schemas.openxmlformats.org/officeDocument/2006/relationships/hyperlink" Target="https://en.wikipedia.org/wiki/Viral_plaque" TargetMode="External"/><Relationship Id="rId9" Type="http://schemas.openxmlformats.org/officeDocument/2006/relationships/hyperlink" Target="https://en.wikipedia.org/wiki/Francis_Crick"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en.wikipedia.org/wiki/Transposase" TargetMode="External"/><Relationship Id="rId3" Type="http://schemas.openxmlformats.org/officeDocument/2006/relationships/hyperlink" Target="https://en.wikipedia.org/wiki/DNA" TargetMode="External"/><Relationship Id="rId7" Type="http://schemas.openxmlformats.org/officeDocument/2006/relationships/hyperlink" Target="https://en.wikipedia.org/wiki/Transposons"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en.wikipedia.org/wiki/Transposable_element" TargetMode="External"/><Relationship Id="rId5" Type="http://schemas.openxmlformats.org/officeDocument/2006/relationships/hyperlink" Target="https://en.wikipedia.org/wiki/Base_pair" TargetMode="External"/><Relationship Id="rId4" Type="http://schemas.openxmlformats.org/officeDocument/2006/relationships/hyperlink" Target="https://en.wikipedia.org/wiki/Transposon" TargetMode="External"/><Relationship Id="rId9" Type="http://schemas.openxmlformats.org/officeDocument/2006/relationships/hyperlink" Target="https://en.wikipedia.org/wiki/Inverted_repeat"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en.wikipedia.org/wiki/Repetitive_DNA" TargetMode="External"/><Relationship Id="rId3" Type="http://schemas.openxmlformats.org/officeDocument/2006/relationships/hyperlink" Target="https://en.wikipedia.org/wiki/Protein_synthesis" TargetMode="External"/><Relationship Id="rId7" Type="http://schemas.openxmlformats.org/officeDocument/2006/relationships/hyperlink" Target="https://en.wikipedia.org/wiki/Structural_gene" TargetMode="External"/><Relationship Id="rId2" Type="http://schemas.openxmlformats.org/officeDocument/2006/relationships/slide" Target="../slides/slide83.xml"/><Relationship Id="rId1" Type="http://schemas.openxmlformats.org/officeDocument/2006/relationships/notesMaster" Target="../notesMasters/notesMaster1.xml"/><Relationship Id="rId6" Type="http://schemas.openxmlformats.org/officeDocument/2006/relationships/hyperlink" Target="https://en.wikipedia.org/wiki/MRNA" TargetMode="External"/><Relationship Id="rId5" Type="http://schemas.openxmlformats.org/officeDocument/2006/relationships/hyperlink" Target="https://en.wikipedia.org/wiki/DNA" TargetMode="External"/><Relationship Id="rId4" Type="http://schemas.openxmlformats.org/officeDocument/2006/relationships/hyperlink" Target="https://en.wikipedia.org/wiki/Eukaryote" TargetMode="External"/><Relationship Id="rId9" Type="http://schemas.openxmlformats.org/officeDocument/2006/relationships/hyperlink" Target="https://en.wikipedia.org/wiki/Gen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One_gene-one_enzyme_hypothesis#cite_note-PNAS_1941-1" TargetMode="External"/><Relationship Id="rId13" Type="http://schemas.openxmlformats.org/officeDocument/2006/relationships/hyperlink" Target="https://en.wikipedia.org/wiki/Molecular_biology" TargetMode="External"/><Relationship Id="rId3" Type="http://schemas.openxmlformats.org/officeDocument/2006/relationships/hyperlink" Target="https://en.wikipedia.org/wiki/Gene" TargetMode="External"/><Relationship Id="rId7" Type="http://schemas.openxmlformats.org/officeDocument/2006/relationships/hyperlink" Target="https://en.wikipedia.org/wiki/Edward_Tatum" TargetMode="External"/><Relationship Id="rId12" Type="http://schemas.openxmlformats.org/officeDocument/2006/relationships/hyperlink" Target="https://en.wikipedia.org/wiki/One_gene-one_enzyme_hypothesis#cite_note-3"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George_Beadle" TargetMode="External"/><Relationship Id="rId11" Type="http://schemas.openxmlformats.org/officeDocument/2006/relationships/hyperlink" Target="https://en.wikipedia.org/wiki/One_gene-one_enzyme_hypothesis#cite_note-Fruton.2C_p._434-2" TargetMode="External"/><Relationship Id="rId5" Type="http://schemas.openxmlformats.org/officeDocument/2006/relationships/hyperlink" Target="https://en.wikipedia.org/wiki/Metabolic_pathway" TargetMode="External"/><Relationship Id="rId15" Type="http://schemas.openxmlformats.org/officeDocument/2006/relationships/hyperlink" Target="https://en.wikipedia.org/wiki/One_gene-one_enzyme_hypothesis#cite_note-5" TargetMode="External"/><Relationship Id="rId10" Type="http://schemas.openxmlformats.org/officeDocument/2006/relationships/hyperlink" Target="https://en.wikipedia.org/wiki/Norman_Horowitz" TargetMode="External"/><Relationship Id="rId4" Type="http://schemas.openxmlformats.org/officeDocument/2006/relationships/hyperlink" Target="https://en.wikipedia.org/wiki/Enzymes" TargetMode="External"/><Relationship Id="rId9" Type="http://schemas.openxmlformats.org/officeDocument/2006/relationships/hyperlink" Target="https://en.wikipedia.org/wiki/Neurospora_crassa" TargetMode="External"/><Relationship Id="rId14" Type="http://schemas.openxmlformats.org/officeDocument/2006/relationships/hyperlink" Target="https://en.wikipedia.org/wiki/One_gene-one_enzyme_hypothesis#cite_note-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2312B39-94FE-459A-AAA6-90F7320A22B6}" type="slidenum">
              <a:rPr lang="en-US" smtClean="0"/>
              <a:t>1</a:t>
            </a:fld>
            <a:endParaRPr lang="en-US"/>
          </a:p>
        </p:txBody>
      </p:sp>
    </p:spTree>
    <p:extLst>
      <p:ext uri="{BB962C8B-B14F-4D97-AF65-F5344CB8AC3E}">
        <p14:creationId xmlns:p14="http://schemas.microsoft.com/office/powerpoint/2010/main" val="2674975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21</a:t>
            </a:fld>
            <a:endParaRPr lang="en-US"/>
          </a:p>
        </p:txBody>
      </p:sp>
    </p:spTree>
    <p:extLst>
      <p:ext uri="{BB962C8B-B14F-4D97-AF65-F5344CB8AC3E}">
        <p14:creationId xmlns:p14="http://schemas.microsoft.com/office/powerpoint/2010/main" val="3509450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Introns are removed by splicing RNA precursors</a:t>
            </a:r>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22</a:t>
            </a:fld>
            <a:endParaRPr lang="en-US"/>
          </a:p>
        </p:txBody>
      </p:sp>
    </p:spTree>
    <p:extLst>
      <p:ext uri="{BB962C8B-B14F-4D97-AF65-F5344CB8AC3E}">
        <p14:creationId xmlns:p14="http://schemas.microsoft.com/office/powerpoint/2010/main" val="4187225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Operon is a functioning unit of genomic DNA containing a cluster</a:t>
            </a:r>
            <a:r>
              <a:rPr lang="en-US" baseline="0" dirty="0" smtClean="0"/>
              <a:t> of genes under the control a single promoter.  Operon were thought to exist solely in prokaryotes, but since the discovery of the first operons in eukaryotes ( </a:t>
            </a:r>
            <a:r>
              <a:rPr lang="en-US" i="1" baseline="0" dirty="0" smtClean="0"/>
              <a:t>C. </a:t>
            </a:r>
            <a:r>
              <a:rPr lang="en-US" i="1" baseline="0" dirty="0" err="1" smtClean="0"/>
              <a:t>elegans</a:t>
            </a:r>
            <a:r>
              <a:rPr lang="en-US" baseline="0" dirty="0" smtClean="0"/>
              <a:t>) in 1993 by </a:t>
            </a:r>
            <a:r>
              <a:rPr lang="en-US" baseline="0" dirty="0" err="1" smtClean="0"/>
              <a:t>Spieth</a:t>
            </a:r>
            <a:r>
              <a:rPr lang="en-US" baseline="0" dirty="0" smtClean="0"/>
              <a:t> and their colleagues. </a:t>
            </a:r>
            <a:endParaRPr lang="th-TH" dirty="0"/>
          </a:p>
        </p:txBody>
      </p:sp>
      <p:sp>
        <p:nvSpPr>
          <p:cNvPr id="4" name="Slide Number Placeholder 3"/>
          <p:cNvSpPr>
            <a:spLocks noGrp="1"/>
          </p:cNvSpPr>
          <p:nvPr>
            <p:ph type="sldNum" sz="quarter" idx="10"/>
          </p:nvPr>
        </p:nvSpPr>
        <p:spPr/>
        <p:txBody>
          <a:bodyPr/>
          <a:lstStyle/>
          <a:p>
            <a:fld id="{72312B39-94FE-459A-AAA6-90F7320A22B6}" type="slidenum">
              <a:rPr lang="en-US" smtClean="0"/>
              <a:t>24</a:t>
            </a:fld>
            <a:endParaRPr lang="en-US"/>
          </a:p>
        </p:txBody>
      </p:sp>
    </p:spTree>
    <p:extLst>
      <p:ext uri="{BB962C8B-B14F-4D97-AF65-F5344CB8AC3E}">
        <p14:creationId xmlns:p14="http://schemas.microsoft.com/office/powerpoint/2010/main" val="870199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Operon is a functioning unit of genomic DNA containing a cluster</a:t>
            </a:r>
            <a:r>
              <a:rPr lang="en-US" baseline="0" dirty="0" smtClean="0"/>
              <a:t> of genes under the control a single promoter.  Operon were thought to exist solely in prokaryotes, but since the discovery of the first operons in eukaryotes ( </a:t>
            </a:r>
            <a:r>
              <a:rPr lang="en-US" i="1" baseline="0" dirty="0" smtClean="0"/>
              <a:t>C. </a:t>
            </a:r>
            <a:r>
              <a:rPr lang="en-US" i="1" baseline="0" dirty="0" err="1" smtClean="0"/>
              <a:t>elegans</a:t>
            </a:r>
            <a:r>
              <a:rPr lang="en-US" baseline="0" dirty="0" smtClean="0"/>
              <a:t>) in 1993 by </a:t>
            </a:r>
            <a:r>
              <a:rPr lang="en-US" baseline="0" dirty="0" err="1" smtClean="0"/>
              <a:t>Spieth</a:t>
            </a:r>
            <a:r>
              <a:rPr lang="en-US" baseline="0" dirty="0" smtClean="0"/>
              <a:t> and their colleagues.  </a:t>
            </a:r>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25</a:t>
            </a:fld>
            <a:endParaRPr lang="en-US"/>
          </a:p>
        </p:txBody>
      </p:sp>
    </p:spTree>
    <p:extLst>
      <p:ext uri="{BB962C8B-B14F-4D97-AF65-F5344CB8AC3E}">
        <p14:creationId xmlns:p14="http://schemas.microsoft.com/office/powerpoint/2010/main" val="2690985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hlinkClick r:id="rId3" tooltip="Bacteria"/>
              </a:rPr>
              <a:t>bacteria</a:t>
            </a:r>
            <a:r>
              <a:rPr lang="en-US" dirty="0" smtClean="0"/>
              <a:t>, the promoter contains two short sequence elements approximately -10 and -35 nucleotides </a:t>
            </a:r>
            <a:r>
              <a:rPr lang="en-US" i="1" dirty="0" smtClean="0"/>
              <a:t>upstream</a:t>
            </a:r>
            <a:r>
              <a:rPr lang="en-US" dirty="0" smtClean="0"/>
              <a:t> from the </a:t>
            </a:r>
            <a:r>
              <a:rPr lang="en-US" dirty="0" smtClean="0">
                <a:hlinkClick r:id="rId4" tooltip="Transcription start site"/>
              </a:rPr>
              <a:t>transcription start site</a:t>
            </a:r>
            <a:r>
              <a:rPr lang="en-US" dirty="0" smtClean="0"/>
              <a:t>.</a:t>
            </a:r>
          </a:p>
          <a:p>
            <a:r>
              <a:rPr lang="en-US" dirty="0" smtClean="0"/>
              <a:t>The sequence at -10 (the -10 element) has the </a:t>
            </a:r>
            <a:r>
              <a:rPr lang="en-US" dirty="0" smtClean="0">
                <a:hlinkClick r:id="rId5" tooltip="Consensus sequence"/>
              </a:rPr>
              <a:t>consensus sequence</a:t>
            </a:r>
            <a:r>
              <a:rPr lang="en-US" dirty="0" smtClean="0"/>
              <a:t> TATAAT.</a:t>
            </a:r>
          </a:p>
          <a:p>
            <a:r>
              <a:rPr lang="en-US" dirty="0" smtClean="0"/>
              <a:t>The sequence at -35 (the -35 element) has the </a:t>
            </a:r>
            <a:r>
              <a:rPr lang="en-US" dirty="0" smtClean="0">
                <a:hlinkClick r:id="rId5" tooltip="Consensus sequence"/>
              </a:rPr>
              <a:t>consensus sequence</a:t>
            </a:r>
            <a:r>
              <a:rPr lang="en-US" dirty="0" smtClean="0"/>
              <a:t> TTGACA.</a:t>
            </a:r>
          </a:p>
          <a:p>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26</a:t>
            </a:fld>
            <a:endParaRPr lang="en-US"/>
          </a:p>
        </p:txBody>
      </p:sp>
    </p:spTree>
    <p:extLst>
      <p:ext uri="{BB962C8B-B14F-4D97-AF65-F5344CB8AC3E}">
        <p14:creationId xmlns:p14="http://schemas.microsoft.com/office/powerpoint/2010/main" val="3158555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solidFill>
                  <a:srgbClr val="669900"/>
                </a:solidFill>
              </a:rPr>
              <a:t>BENZA</a:t>
            </a:r>
            <a:r>
              <a:rPr lang="en-US" dirty="0" smtClean="0"/>
              <a:t> has coined new terms to </a:t>
            </a:r>
            <a:r>
              <a:rPr lang="en-US" u="sng" dirty="0" smtClean="0"/>
              <a:t>denote the relationship between DNA molecule and genetic phenomenon</a:t>
            </a:r>
            <a:r>
              <a:rPr lang="en-US" dirty="0" smtClean="0"/>
              <a:t>. </a:t>
            </a:r>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32</a:t>
            </a:fld>
            <a:endParaRPr lang="en-US"/>
          </a:p>
        </p:txBody>
      </p:sp>
    </p:spTree>
    <p:extLst>
      <p:ext uri="{BB962C8B-B14F-4D97-AF65-F5344CB8AC3E}">
        <p14:creationId xmlns:p14="http://schemas.microsoft.com/office/powerpoint/2010/main" val="350945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solidFill>
                  <a:srgbClr val="669900"/>
                </a:solidFill>
              </a:rPr>
              <a:t>BENZA</a:t>
            </a:r>
            <a:r>
              <a:rPr lang="en-US" dirty="0" smtClean="0"/>
              <a:t> has coined new terms to </a:t>
            </a:r>
            <a:r>
              <a:rPr lang="en-US" u="sng" dirty="0" smtClean="0"/>
              <a:t>denote the relationship between DNA molecule and genetic phenomenon</a:t>
            </a:r>
            <a:r>
              <a:rPr lang="en-US" dirty="0" smtClean="0"/>
              <a:t>. </a:t>
            </a:r>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33</a:t>
            </a:fld>
            <a:endParaRPr lang="en-US"/>
          </a:p>
        </p:txBody>
      </p:sp>
    </p:spTree>
    <p:extLst>
      <p:ext uri="{BB962C8B-B14F-4D97-AF65-F5344CB8AC3E}">
        <p14:creationId xmlns:p14="http://schemas.microsoft.com/office/powerpoint/2010/main" val="3509450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4000"/>
              </a:lnSpc>
              <a:spcBef>
                <a:spcPts val="500"/>
              </a:spcBef>
              <a:buFontTx/>
              <a:buNone/>
            </a:pPr>
            <a:r>
              <a:rPr lang="en-US" altLang="zh-TW" sz="2000" dirty="0" smtClean="0">
                <a:solidFill>
                  <a:schemeClr val="tx1"/>
                </a:solidFill>
                <a:latin typeface="Minion" charset="0"/>
                <a:ea typeface="新細明體" pitchFamily="18" charset="-120"/>
              </a:rPr>
              <a:t>	Lederberg and Tatum discovered conjugation (1946) using two </a:t>
            </a:r>
            <a:r>
              <a:rPr lang="en-US" altLang="zh-TW" sz="2000" i="1" dirty="0" smtClean="0">
                <a:solidFill>
                  <a:schemeClr val="tx1"/>
                </a:solidFill>
                <a:latin typeface="New York" charset="0"/>
                <a:ea typeface="新細明體" pitchFamily="18" charset="-120"/>
              </a:rPr>
              <a:t>E. coli</a:t>
            </a:r>
            <a:r>
              <a:rPr lang="en-US" altLang="zh-TW" sz="2000" dirty="0" smtClean="0">
                <a:solidFill>
                  <a:schemeClr val="tx1"/>
                </a:solidFill>
                <a:latin typeface="Minion" charset="0"/>
                <a:ea typeface="新細明體" pitchFamily="18" charset="-120"/>
              </a:rPr>
              <a:t> auxotrophic mutant strains:</a:t>
            </a:r>
          </a:p>
          <a:p>
            <a:pPr lvl="1">
              <a:lnSpc>
                <a:spcPct val="104000"/>
              </a:lnSpc>
              <a:spcBef>
                <a:spcPts val="500"/>
              </a:spcBef>
              <a:buFont typeface="Times" charset="0"/>
              <a:buNone/>
            </a:pPr>
            <a:r>
              <a:rPr lang="en-US" altLang="zh-TW" sz="1800" dirty="0" smtClean="0">
                <a:solidFill>
                  <a:schemeClr val="tx1"/>
                </a:solidFill>
                <a:latin typeface="Minion" charset="0"/>
                <a:ea typeface="新細明體" pitchFamily="18" charset="-120"/>
              </a:rPr>
              <a:t>a.	Strain A’s genotype was </a:t>
            </a:r>
            <a:r>
              <a:rPr lang="en-US" altLang="zh-TW" sz="1800" dirty="0" smtClean="0">
                <a:solidFill>
                  <a:schemeClr val="tx1"/>
                </a:solidFill>
                <a:latin typeface="New York" charset="0"/>
                <a:ea typeface="新細明體" pitchFamily="18" charset="-120"/>
              </a:rPr>
              <a:t>met bio </a:t>
            </a:r>
            <a:r>
              <a:rPr lang="en-US" altLang="zh-TW" sz="1800" dirty="0" err="1" smtClean="0">
                <a:solidFill>
                  <a:schemeClr val="tx1"/>
                </a:solidFill>
                <a:latin typeface="New York" charset="0"/>
                <a:ea typeface="新細明體" pitchFamily="18" charset="-120"/>
              </a:rPr>
              <a:t>thr</a:t>
            </a:r>
            <a:r>
              <a:rPr lang="en-US" altLang="zh-TW" sz="1800" baseline="30000" dirty="0" smtClean="0">
                <a:solidFill>
                  <a:schemeClr val="tx1"/>
                </a:solidFill>
                <a:latin typeface="New York" charset="0"/>
                <a:ea typeface="新細明體" pitchFamily="18" charset="-120"/>
              </a:rPr>
              <a:t>+</a:t>
            </a:r>
            <a:r>
              <a:rPr lang="en-US" altLang="zh-TW" sz="1800" dirty="0" smtClean="0">
                <a:solidFill>
                  <a:schemeClr val="tx1"/>
                </a:solidFill>
                <a:latin typeface="Minion" charset="0"/>
                <a:ea typeface="新細明體" pitchFamily="18" charset="-120"/>
              </a:rPr>
              <a:t> </a:t>
            </a:r>
            <a:r>
              <a:rPr lang="en-US" altLang="zh-TW" sz="1800" dirty="0" err="1" smtClean="0">
                <a:solidFill>
                  <a:schemeClr val="tx1"/>
                </a:solidFill>
                <a:latin typeface="New York" charset="0"/>
                <a:ea typeface="新細明體" pitchFamily="18" charset="-120"/>
              </a:rPr>
              <a:t>leu</a:t>
            </a:r>
            <a:r>
              <a:rPr lang="en-US" altLang="zh-TW" sz="1800" baseline="30000" dirty="0" smtClean="0">
                <a:solidFill>
                  <a:schemeClr val="tx1"/>
                </a:solidFill>
                <a:latin typeface="New York" charset="0"/>
                <a:ea typeface="新細明體" pitchFamily="18" charset="-120"/>
              </a:rPr>
              <a:t>+</a:t>
            </a:r>
            <a:r>
              <a:rPr lang="en-US" altLang="zh-TW" sz="1800" dirty="0" smtClean="0">
                <a:solidFill>
                  <a:schemeClr val="tx1"/>
                </a:solidFill>
                <a:latin typeface="Minion" charset="0"/>
                <a:ea typeface="新細明體" pitchFamily="18" charset="-120"/>
              </a:rPr>
              <a:t> </a:t>
            </a:r>
            <a:r>
              <a:rPr lang="en-US" altLang="zh-TW" sz="1800" dirty="0" err="1" smtClean="0">
                <a:solidFill>
                  <a:schemeClr val="tx1"/>
                </a:solidFill>
                <a:latin typeface="New York" charset="0"/>
                <a:ea typeface="新細明體" pitchFamily="18" charset="-120"/>
              </a:rPr>
              <a:t>thi</a:t>
            </a:r>
            <a:r>
              <a:rPr lang="en-US" altLang="zh-TW" sz="1800" baseline="30000" dirty="0" smtClean="0">
                <a:solidFill>
                  <a:schemeClr val="tx1"/>
                </a:solidFill>
                <a:latin typeface="New York" charset="0"/>
                <a:ea typeface="新細明體" pitchFamily="18" charset="-120"/>
              </a:rPr>
              <a:t>+</a:t>
            </a:r>
            <a:r>
              <a:rPr lang="en-US" altLang="zh-TW" sz="1800" dirty="0" smtClean="0">
                <a:solidFill>
                  <a:schemeClr val="tx1"/>
                </a:solidFill>
                <a:latin typeface="Minion" charset="0"/>
                <a:ea typeface="新細明體" pitchFamily="18" charset="-120"/>
              </a:rPr>
              <a:t>. It grows on minimal medium supplemented with methionine and biotin.</a:t>
            </a:r>
          </a:p>
          <a:p>
            <a:pPr lvl="1">
              <a:lnSpc>
                <a:spcPct val="104000"/>
              </a:lnSpc>
              <a:spcBef>
                <a:spcPts val="500"/>
              </a:spcBef>
              <a:buFont typeface="Times" charset="0"/>
              <a:buNone/>
            </a:pPr>
            <a:r>
              <a:rPr lang="en-US" altLang="zh-TW" sz="1800" dirty="0" smtClean="0">
                <a:solidFill>
                  <a:schemeClr val="tx1"/>
                </a:solidFill>
                <a:latin typeface="Minion" charset="0"/>
                <a:ea typeface="新細明體" pitchFamily="18" charset="-120"/>
              </a:rPr>
              <a:t>b.	Strain B’s genotype was </a:t>
            </a:r>
            <a:r>
              <a:rPr lang="en-US" altLang="zh-TW" sz="1800" dirty="0" smtClean="0">
                <a:solidFill>
                  <a:schemeClr val="tx1"/>
                </a:solidFill>
                <a:latin typeface="New York" charset="0"/>
                <a:ea typeface="新細明體" pitchFamily="18" charset="-120"/>
              </a:rPr>
              <a:t>met</a:t>
            </a:r>
            <a:r>
              <a:rPr lang="en-US" altLang="zh-TW" sz="1800" baseline="30000" dirty="0" smtClean="0">
                <a:solidFill>
                  <a:schemeClr val="tx1"/>
                </a:solidFill>
                <a:latin typeface="New York" charset="0"/>
                <a:ea typeface="新細明體" pitchFamily="18" charset="-120"/>
              </a:rPr>
              <a:t>+</a:t>
            </a:r>
            <a:r>
              <a:rPr lang="en-US" altLang="zh-TW" sz="1800" dirty="0" smtClean="0">
                <a:solidFill>
                  <a:schemeClr val="tx1"/>
                </a:solidFill>
                <a:latin typeface="Minion" charset="0"/>
                <a:ea typeface="新細明體" pitchFamily="18" charset="-120"/>
              </a:rPr>
              <a:t> </a:t>
            </a:r>
            <a:r>
              <a:rPr lang="en-US" altLang="zh-TW" sz="1800" dirty="0" smtClean="0">
                <a:solidFill>
                  <a:schemeClr val="tx1"/>
                </a:solidFill>
                <a:latin typeface="New York" charset="0"/>
                <a:ea typeface="新細明體" pitchFamily="18" charset="-120"/>
              </a:rPr>
              <a:t>bio</a:t>
            </a:r>
            <a:r>
              <a:rPr lang="en-US" altLang="zh-TW" sz="1800" baseline="30000" dirty="0" smtClean="0">
                <a:solidFill>
                  <a:schemeClr val="tx1"/>
                </a:solidFill>
                <a:latin typeface="New York" charset="0"/>
                <a:ea typeface="新細明體" pitchFamily="18" charset="-120"/>
              </a:rPr>
              <a:t>+</a:t>
            </a:r>
            <a:r>
              <a:rPr lang="en-US" altLang="zh-TW" sz="1800" dirty="0" smtClean="0">
                <a:solidFill>
                  <a:schemeClr val="tx1"/>
                </a:solidFill>
                <a:latin typeface="Minion" charset="0"/>
                <a:ea typeface="新細明體" pitchFamily="18" charset="-120"/>
              </a:rPr>
              <a:t> </a:t>
            </a:r>
            <a:r>
              <a:rPr lang="en-US" altLang="zh-TW" sz="1800" dirty="0" err="1" smtClean="0">
                <a:solidFill>
                  <a:schemeClr val="tx1"/>
                </a:solidFill>
                <a:latin typeface="New York" charset="0"/>
                <a:ea typeface="新細明體" pitchFamily="18" charset="-120"/>
              </a:rPr>
              <a:t>thr</a:t>
            </a:r>
            <a:r>
              <a:rPr lang="en-US" altLang="zh-TW" sz="1800" dirty="0" smtClean="0">
                <a:solidFill>
                  <a:schemeClr val="tx1"/>
                </a:solidFill>
                <a:latin typeface="New York" charset="0"/>
                <a:ea typeface="新細明體" pitchFamily="18" charset="-120"/>
              </a:rPr>
              <a:t> </a:t>
            </a:r>
            <a:r>
              <a:rPr lang="en-US" altLang="zh-TW" sz="1800" dirty="0" err="1" smtClean="0">
                <a:solidFill>
                  <a:schemeClr val="tx1"/>
                </a:solidFill>
                <a:latin typeface="New York" charset="0"/>
                <a:ea typeface="新細明體" pitchFamily="18" charset="-120"/>
              </a:rPr>
              <a:t>leu</a:t>
            </a:r>
            <a:r>
              <a:rPr lang="en-US" altLang="zh-TW" sz="1800" dirty="0" smtClean="0">
                <a:solidFill>
                  <a:schemeClr val="tx1"/>
                </a:solidFill>
                <a:latin typeface="New York" charset="0"/>
                <a:ea typeface="新細明體" pitchFamily="18" charset="-120"/>
              </a:rPr>
              <a:t> </a:t>
            </a:r>
            <a:r>
              <a:rPr lang="en-US" altLang="zh-TW" sz="1800" dirty="0" err="1" smtClean="0">
                <a:solidFill>
                  <a:schemeClr val="tx1"/>
                </a:solidFill>
                <a:latin typeface="New York" charset="0"/>
                <a:ea typeface="新細明體" pitchFamily="18" charset="-120"/>
              </a:rPr>
              <a:t>thi</a:t>
            </a:r>
            <a:r>
              <a:rPr lang="en-US" altLang="zh-TW" sz="1800" dirty="0" smtClean="0">
                <a:solidFill>
                  <a:schemeClr val="tx1"/>
                </a:solidFill>
                <a:latin typeface="Minion" charset="0"/>
                <a:ea typeface="新細明體" pitchFamily="18" charset="-120"/>
              </a:rPr>
              <a:t>. It grows on minimal medium supplemented with threonine, </a:t>
            </a:r>
            <a:r>
              <a:rPr lang="en-US" altLang="zh-TW" sz="1800" dirty="0" err="1" smtClean="0">
                <a:solidFill>
                  <a:schemeClr val="tx1"/>
                </a:solidFill>
                <a:latin typeface="Minion" charset="0"/>
                <a:ea typeface="新細明體" pitchFamily="18" charset="-120"/>
              </a:rPr>
              <a:t>leucine</a:t>
            </a:r>
            <a:r>
              <a:rPr lang="en-US" altLang="zh-TW" sz="1800" dirty="0" smtClean="0">
                <a:solidFill>
                  <a:schemeClr val="tx1"/>
                </a:solidFill>
                <a:latin typeface="Minion" charset="0"/>
                <a:ea typeface="新細明體" pitchFamily="18" charset="-120"/>
              </a:rPr>
              <a:t> and thiamine.</a:t>
            </a:r>
          </a:p>
          <a:p>
            <a:pPr lvl="1">
              <a:lnSpc>
                <a:spcPct val="104000"/>
              </a:lnSpc>
              <a:spcBef>
                <a:spcPts val="500"/>
              </a:spcBef>
              <a:buFont typeface="Times" charset="0"/>
              <a:buNone/>
            </a:pPr>
            <a:r>
              <a:rPr lang="en-US" altLang="zh-TW" sz="1800" dirty="0" smtClean="0">
                <a:solidFill>
                  <a:schemeClr val="tx1"/>
                </a:solidFill>
                <a:latin typeface="Minion" charset="0"/>
                <a:ea typeface="新細明體" pitchFamily="18" charset="-120"/>
              </a:rPr>
              <a:t>c.	Strains A and B were mixed, and plated onto minimal medium. About 1/10</a:t>
            </a:r>
            <a:r>
              <a:rPr lang="en-US" altLang="zh-TW" sz="1800" baseline="30000" dirty="0" smtClean="0">
                <a:solidFill>
                  <a:schemeClr val="tx1"/>
                </a:solidFill>
                <a:latin typeface="Minion" charset="0"/>
                <a:ea typeface="新細明體" pitchFamily="18" charset="-120"/>
              </a:rPr>
              <a:t>6</a:t>
            </a:r>
            <a:r>
              <a:rPr lang="en-US" altLang="zh-TW" sz="1800" dirty="0" smtClean="0">
                <a:solidFill>
                  <a:schemeClr val="tx1"/>
                </a:solidFill>
                <a:latin typeface="Minion" charset="0"/>
                <a:ea typeface="新細明體" pitchFamily="18" charset="-120"/>
              </a:rPr>
              <a:t> cells produced colonies with the phenotype </a:t>
            </a:r>
            <a:r>
              <a:rPr lang="en-US" altLang="zh-TW" sz="1800" dirty="0" smtClean="0">
                <a:solidFill>
                  <a:schemeClr val="tx1"/>
                </a:solidFill>
                <a:latin typeface="New York" charset="0"/>
                <a:ea typeface="新細明體" pitchFamily="18" charset="-120"/>
              </a:rPr>
              <a:t>met</a:t>
            </a:r>
            <a:r>
              <a:rPr lang="en-US" altLang="zh-TW" sz="1800" baseline="30000" dirty="0" smtClean="0">
                <a:solidFill>
                  <a:schemeClr val="tx1"/>
                </a:solidFill>
                <a:latin typeface="New York" charset="0"/>
                <a:ea typeface="新細明體" pitchFamily="18" charset="-120"/>
              </a:rPr>
              <a:t>+</a:t>
            </a:r>
            <a:r>
              <a:rPr lang="en-US" altLang="zh-TW" sz="1800" dirty="0" smtClean="0">
                <a:solidFill>
                  <a:schemeClr val="tx1"/>
                </a:solidFill>
                <a:latin typeface="Minion" charset="0"/>
                <a:ea typeface="新細明體" pitchFamily="18" charset="-120"/>
              </a:rPr>
              <a:t> </a:t>
            </a:r>
            <a:r>
              <a:rPr lang="en-US" altLang="zh-TW" sz="1800" dirty="0" smtClean="0">
                <a:solidFill>
                  <a:schemeClr val="tx1"/>
                </a:solidFill>
                <a:latin typeface="New York" charset="0"/>
                <a:ea typeface="新細明體" pitchFamily="18" charset="-120"/>
              </a:rPr>
              <a:t>bio</a:t>
            </a:r>
            <a:r>
              <a:rPr lang="en-US" altLang="zh-TW" sz="1800" baseline="30000" dirty="0" smtClean="0">
                <a:solidFill>
                  <a:schemeClr val="tx1"/>
                </a:solidFill>
                <a:latin typeface="New York" charset="0"/>
                <a:ea typeface="新細明體" pitchFamily="18" charset="-120"/>
              </a:rPr>
              <a:t>+</a:t>
            </a:r>
            <a:r>
              <a:rPr lang="en-US" altLang="zh-TW" sz="1800" dirty="0" smtClean="0">
                <a:solidFill>
                  <a:schemeClr val="tx1"/>
                </a:solidFill>
                <a:latin typeface="Minion" charset="0"/>
                <a:ea typeface="新細明體" pitchFamily="18" charset="-120"/>
              </a:rPr>
              <a:t> </a:t>
            </a:r>
            <a:r>
              <a:rPr lang="en-US" altLang="zh-TW" sz="1800" dirty="0" err="1" smtClean="0">
                <a:solidFill>
                  <a:schemeClr val="tx1"/>
                </a:solidFill>
                <a:latin typeface="New York" charset="0"/>
                <a:ea typeface="新細明體" pitchFamily="18" charset="-120"/>
              </a:rPr>
              <a:t>thr</a:t>
            </a:r>
            <a:r>
              <a:rPr lang="en-US" altLang="zh-TW" sz="1800" baseline="30000" dirty="0" smtClean="0">
                <a:solidFill>
                  <a:schemeClr val="tx1"/>
                </a:solidFill>
                <a:latin typeface="New York" charset="0"/>
                <a:ea typeface="新細明體" pitchFamily="18" charset="-120"/>
              </a:rPr>
              <a:t>+</a:t>
            </a:r>
            <a:r>
              <a:rPr lang="en-US" altLang="zh-TW" sz="1800" dirty="0" smtClean="0">
                <a:solidFill>
                  <a:schemeClr val="tx1"/>
                </a:solidFill>
                <a:latin typeface="Minion" charset="0"/>
                <a:ea typeface="新細明體" pitchFamily="18" charset="-120"/>
              </a:rPr>
              <a:t> </a:t>
            </a:r>
            <a:r>
              <a:rPr lang="en-US" altLang="zh-TW" sz="1800" dirty="0" err="1" smtClean="0">
                <a:solidFill>
                  <a:schemeClr val="tx1"/>
                </a:solidFill>
                <a:latin typeface="New York" charset="0"/>
                <a:ea typeface="新細明體" pitchFamily="18" charset="-120"/>
              </a:rPr>
              <a:t>leu</a:t>
            </a:r>
            <a:r>
              <a:rPr lang="en-US" altLang="zh-TW" sz="1800" baseline="30000" dirty="0" smtClean="0">
                <a:solidFill>
                  <a:schemeClr val="tx1"/>
                </a:solidFill>
                <a:latin typeface="New York" charset="0"/>
                <a:ea typeface="新細明體" pitchFamily="18" charset="-120"/>
              </a:rPr>
              <a:t>+</a:t>
            </a:r>
            <a:r>
              <a:rPr lang="en-US" altLang="zh-TW" sz="1800" dirty="0" smtClean="0">
                <a:solidFill>
                  <a:schemeClr val="tx1"/>
                </a:solidFill>
                <a:latin typeface="Minion" charset="0"/>
                <a:ea typeface="新細明體" pitchFamily="18" charset="-120"/>
              </a:rPr>
              <a:t> </a:t>
            </a:r>
            <a:r>
              <a:rPr lang="en-US" altLang="zh-TW" sz="1800" dirty="0" err="1" smtClean="0">
                <a:solidFill>
                  <a:schemeClr val="tx1"/>
                </a:solidFill>
                <a:latin typeface="New York" charset="0"/>
                <a:ea typeface="新細明體" pitchFamily="18" charset="-120"/>
              </a:rPr>
              <a:t>thi</a:t>
            </a:r>
            <a:r>
              <a:rPr lang="en-US" altLang="zh-TW" sz="1800" baseline="30000" dirty="0" smtClean="0">
                <a:solidFill>
                  <a:schemeClr val="tx1"/>
                </a:solidFill>
                <a:latin typeface="New York" charset="0"/>
                <a:ea typeface="新細明體" pitchFamily="18" charset="-120"/>
              </a:rPr>
              <a:t>+</a:t>
            </a:r>
            <a:r>
              <a:rPr lang="en-US" altLang="zh-TW" sz="1800" dirty="0" smtClean="0">
                <a:solidFill>
                  <a:schemeClr val="tx1"/>
                </a:solidFill>
                <a:latin typeface="Minion" charset="0"/>
                <a:ea typeface="新細明體" pitchFamily="18" charset="-120"/>
              </a:rPr>
              <a:t> (Figure 14.2).</a:t>
            </a:r>
          </a:p>
          <a:p>
            <a:pPr lvl="1">
              <a:lnSpc>
                <a:spcPct val="104000"/>
              </a:lnSpc>
              <a:spcBef>
                <a:spcPts val="500"/>
              </a:spcBef>
              <a:buFont typeface="Times" charset="0"/>
              <a:buNone/>
            </a:pPr>
            <a:r>
              <a:rPr lang="en-US" altLang="zh-TW" sz="1800" dirty="0" smtClean="0">
                <a:solidFill>
                  <a:schemeClr val="tx1"/>
                </a:solidFill>
                <a:latin typeface="Minion" charset="0"/>
                <a:ea typeface="新細明體" pitchFamily="18" charset="-120"/>
              </a:rPr>
              <a:t>d.	Neither strain produced colonies when plated alone onto minimal medium, so the new phenotype resulted from recombination.</a:t>
            </a:r>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36</a:t>
            </a:fld>
            <a:endParaRPr lang="en-US"/>
          </a:p>
        </p:txBody>
      </p:sp>
    </p:spTree>
    <p:extLst>
      <p:ext uri="{BB962C8B-B14F-4D97-AF65-F5344CB8AC3E}">
        <p14:creationId xmlns:p14="http://schemas.microsoft.com/office/powerpoint/2010/main" val="2086686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4000"/>
              </a:lnSpc>
              <a:spcBef>
                <a:spcPts val="500"/>
              </a:spcBef>
              <a:buFontTx/>
              <a:buNone/>
            </a:pPr>
            <a:r>
              <a:rPr lang="en-US" altLang="zh-TW" sz="2000" dirty="0" smtClean="0">
                <a:solidFill>
                  <a:schemeClr val="tx1"/>
                </a:solidFill>
                <a:latin typeface="Minion" charset="0"/>
                <a:ea typeface="新細明體" pitchFamily="18" charset="-120"/>
              </a:rPr>
              <a:t>Davis tested whether cell-to-cell contact was required:</a:t>
            </a:r>
          </a:p>
          <a:p>
            <a:pPr lvl="1">
              <a:lnSpc>
                <a:spcPct val="104000"/>
              </a:lnSpc>
              <a:spcBef>
                <a:spcPts val="500"/>
              </a:spcBef>
              <a:buFont typeface="Times" charset="0"/>
              <a:buNone/>
            </a:pPr>
            <a:r>
              <a:rPr lang="en-US" altLang="zh-TW" sz="1800" dirty="0" smtClean="0">
                <a:solidFill>
                  <a:schemeClr val="tx1"/>
                </a:solidFill>
                <a:latin typeface="Minion" charset="0"/>
                <a:ea typeface="新細明體" pitchFamily="18" charset="-120"/>
              </a:rPr>
              <a:t>a.	Strain A cells were placed on one side of a filter, and strain B on the other. Cells could not move through the filter but molecules moved freely, encouraged by alternating suction and pressure.</a:t>
            </a:r>
          </a:p>
          <a:p>
            <a:pPr lvl="1">
              <a:lnSpc>
                <a:spcPct val="104000"/>
              </a:lnSpc>
              <a:spcBef>
                <a:spcPts val="500"/>
              </a:spcBef>
              <a:buFont typeface="Times" charset="0"/>
              <a:buNone/>
            </a:pPr>
            <a:r>
              <a:rPr lang="en-US" altLang="zh-TW" sz="1800" dirty="0" smtClean="0">
                <a:solidFill>
                  <a:schemeClr val="tx1"/>
                </a:solidFill>
                <a:latin typeface="Minion" charset="0"/>
                <a:ea typeface="新細明體" pitchFamily="18" charset="-120"/>
              </a:rPr>
              <a:t>b.	No prototrophic colonies appeared when the cells were plated on minimal medium. This indicates that cell-to-cell contact is required, and the genetic recombination results from</a:t>
            </a:r>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37</a:t>
            </a:fld>
            <a:endParaRPr lang="en-US"/>
          </a:p>
        </p:txBody>
      </p:sp>
    </p:spTree>
    <p:extLst>
      <p:ext uri="{BB962C8B-B14F-4D97-AF65-F5344CB8AC3E}">
        <p14:creationId xmlns:p14="http://schemas.microsoft.com/office/powerpoint/2010/main" val="3937768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Independent assortment always produces a </a:t>
            </a:r>
            <a:r>
              <a:rPr lang="en-US" dirty="0" smtClean="0">
                <a:hlinkClick r:id="rId3"/>
              </a:rPr>
              <a:t>recombinant frequency</a:t>
            </a:r>
            <a:r>
              <a:rPr lang="en-US" dirty="0" smtClean="0"/>
              <a:t> of 50 percent. This diagram shows two </a:t>
            </a:r>
            <a:r>
              <a:rPr lang="en-US" dirty="0" smtClean="0">
                <a:hlinkClick r:id="rId4"/>
              </a:rPr>
              <a:t>chromosome</a:t>
            </a:r>
            <a:r>
              <a:rPr lang="en-US" dirty="0" smtClean="0"/>
              <a:t> pairs of a </a:t>
            </a:r>
            <a:r>
              <a:rPr lang="en-US" dirty="0" smtClean="0">
                <a:hlinkClick r:id="rId5"/>
              </a:rPr>
              <a:t>diploid</a:t>
            </a:r>
            <a:r>
              <a:rPr lang="en-US" dirty="0" smtClean="0"/>
              <a:t> organism with </a:t>
            </a:r>
            <a:r>
              <a:rPr lang="en-US" i="1" dirty="0" smtClean="0">
                <a:hlinkClick r:id="rId6"/>
              </a:rPr>
              <a:t>A</a:t>
            </a:r>
            <a:r>
              <a:rPr lang="en-US" dirty="0" smtClean="0"/>
              <a:t> and </a:t>
            </a:r>
            <a:r>
              <a:rPr lang="en-US" i="1" dirty="0" smtClean="0"/>
              <a:t>a</a:t>
            </a:r>
            <a:r>
              <a:rPr lang="en-US" dirty="0" smtClean="0"/>
              <a:t> on one pair and </a:t>
            </a:r>
            <a:r>
              <a:rPr lang="en-US" i="1" dirty="0" smtClean="0"/>
              <a:t>B</a:t>
            </a:r>
            <a:r>
              <a:rPr lang="en-US" dirty="0" smtClean="0"/>
              <a:t> and </a:t>
            </a:r>
            <a:r>
              <a:rPr lang="en-US" i="1" dirty="0" smtClean="0"/>
              <a:t>b</a:t>
            </a:r>
            <a:r>
              <a:rPr lang="en-US" dirty="0" smtClean="0"/>
              <a:t> on the other. Note that we could represent the </a:t>
            </a:r>
            <a:r>
              <a:rPr lang="en-US" dirty="0" smtClean="0">
                <a:hlinkClick r:id="rId7"/>
              </a:rPr>
              <a:t>haploid</a:t>
            </a:r>
            <a:r>
              <a:rPr lang="en-US" dirty="0" smtClean="0"/>
              <a:t> situation by removing the parental (P) </a:t>
            </a:r>
            <a:r>
              <a:rPr lang="en-US" dirty="0" smtClean="0">
                <a:hlinkClick r:id="rId8"/>
              </a:rPr>
              <a:t>cross</a:t>
            </a:r>
            <a:r>
              <a:rPr lang="en-US" dirty="0" smtClean="0"/>
              <a:t> and the </a:t>
            </a:r>
            <a:r>
              <a:rPr lang="en-US" dirty="0" smtClean="0">
                <a:hlinkClick r:id="rId9"/>
              </a:rPr>
              <a:t>testcross</a:t>
            </a:r>
            <a:r>
              <a:rPr lang="en-US" dirty="0" smtClean="0"/>
              <a:t>.</a:t>
            </a:r>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42</a:t>
            </a:fld>
            <a:endParaRPr lang="en-US"/>
          </a:p>
        </p:txBody>
      </p:sp>
    </p:spTree>
    <p:extLst>
      <p:ext uri="{BB962C8B-B14F-4D97-AF65-F5344CB8AC3E}">
        <p14:creationId xmlns:p14="http://schemas.microsoft.com/office/powerpoint/2010/main" val="413777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smtClean="0"/>
              <a:t>Waardenburg</a:t>
            </a:r>
            <a:r>
              <a:rPr lang="en-US" i="1" dirty="0" smtClean="0"/>
              <a:t> syndrome</a:t>
            </a:r>
            <a:r>
              <a:rPr lang="en-US" dirty="0" smtClean="0"/>
              <a:t> is a group of genetic conditions that can cause hearing loss and changes in coloring (pigmentation) of the hair, skin, and eyes.  </a:t>
            </a:r>
          </a:p>
          <a:p>
            <a:r>
              <a:rPr lang="en-US" dirty="0" smtClean="0"/>
              <a:t>Alzheimer’s disease is an irreversible, progressive brain disorder that slowly destroys memory and thinking skills, and eventually the ability to carry out the simplest tasks</a:t>
            </a:r>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12</a:t>
            </a:fld>
            <a:endParaRPr lang="en-US"/>
          </a:p>
        </p:txBody>
      </p:sp>
    </p:spTree>
    <p:extLst>
      <p:ext uri="{BB962C8B-B14F-4D97-AF65-F5344CB8AC3E}">
        <p14:creationId xmlns:p14="http://schemas.microsoft.com/office/powerpoint/2010/main" val="1574975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Recombination from </a:t>
            </a:r>
            <a:r>
              <a:rPr lang="en-US" dirty="0" smtClean="0">
                <a:hlinkClick r:id="rId3"/>
              </a:rPr>
              <a:t>crossing-over</a:t>
            </a:r>
            <a:r>
              <a:rPr lang="en-US" dirty="0" smtClean="0"/>
              <a:t>. Notice that the frequencies of the recombinants add up to less than 50 percent. </a:t>
            </a:r>
          </a:p>
          <a:p>
            <a:r>
              <a:rPr lang="en-US" b="1" dirty="0" smtClean="0"/>
              <a:t>MESSAGE</a:t>
            </a:r>
          </a:p>
          <a:p>
            <a:r>
              <a:rPr lang="en-US" dirty="0" smtClean="0">
                <a:hlinkClick r:id="rId4"/>
              </a:rPr>
              <a:t>A</a:t>
            </a:r>
            <a:r>
              <a:rPr lang="en-US" dirty="0" smtClean="0"/>
              <a:t> </a:t>
            </a:r>
            <a:r>
              <a:rPr lang="en-US" dirty="0" smtClean="0">
                <a:hlinkClick r:id="rId5"/>
              </a:rPr>
              <a:t>recombinant frequency</a:t>
            </a:r>
            <a:r>
              <a:rPr lang="en-US" dirty="0" smtClean="0"/>
              <a:t> significantly less than 50 percent shows that the genes are linked. A recombinant frequency of 50 percent generally means that the genes are unlinked on separate chromosomes.</a:t>
            </a:r>
          </a:p>
          <a:p>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43</a:t>
            </a:fld>
            <a:endParaRPr lang="en-US"/>
          </a:p>
        </p:txBody>
      </p:sp>
    </p:spTree>
    <p:extLst>
      <p:ext uri="{BB962C8B-B14F-4D97-AF65-F5344CB8AC3E}">
        <p14:creationId xmlns:p14="http://schemas.microsoft.com/office/powerpoint/2010/main" val="3379260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Occasionally, multiple mutations of a single wild type phenotype are observed. The appropriate genetic question to ask is whether any of the mutations are in a single gene, or whether each mutations represents one of the several genes necessary for a phenotype to be expressed. The simplest test to distinguish between the two possibilities is the </a:t>
            </a:r>
            <a:r>
              <a:rPr lang="en-US" sz="1200" b="1" kern="1200" dirty="0" smtClean="0">
                <a:solidFill>
                  <a:schemeClr val="tx1"/>
                </a:solidFill>
                <a:effectLst/>
                <a:latin typeface="+mn-lt"/>
                <a:ea typeface="+mn-ea"/>
                <a:cs typeface="+mn-cs"/>
              </a:rPr>
              <a:t>complementation test</a:t>
            </a:r>
            <a:r>
              <a:rPr lang="en-US" sz="1200" kern="1200" dirty="0" smtClean="0">
                <a:solidFill>
                  <a:schemeClr val="tx1"/>
                </a:solidFill>
                <a:effectLst/>
                <a:latin typeface="+mn-lt"/>
                <a:ea typeface="+mn-ea"/>
                <a:cs typeface="+mn-cs"/>
              </a:rPr>
              <a:t>. The test is simple to perform --- two mutants are crossed, and the F1 is analyzed. If the F1 expresses the wild type phenotype, we conclude each mutation is in one of two possible genes necessary for the wild type phenotype. When it is shown that shown genetically that two (or more) genes control a phenotype, the genes are said to form a </a:t>
            </a:r>
            <a:r>
              <a:rPr lang="en-US" sz="1200" b="1" kern="1200" dirty="0" smtClean="0">
                <a:solidFill>
                  <a:schemeClr val="tx1"/>
                </a:solidFill>
                <a:effectLst/>
                <a:latin typeface="+mn-lt"/>
                <a:ea typeface="+mn-ea"/>
                <a:cs typeface="+mn-cs"/>
              </a:rPr>
              <a:t>complementation group</a:t>
            </a:r>
            <a:r>
              <a:rPr lang="en-US" sz="1200" kern="1200" dirty="0" smtClean="0">
                <a:solidFill>
                  <a:schemeClr val="tx1"/>
                </a:solidFill>
                <a:effectLst/>
                <a:latin typeface="+mn-lt"/>
                <a:ea typeface="+mn-ea"/>
                <a:cs typeface="+mn-cs"/>
              </a:rPr>
              <a:t>. Alternatively, if the F1 does not express the wild type phenotype, but rather a mutant phenotype, we conclude that both mutations occur in the same gene.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Eye color in </a:t>
            </a:r>
            <a:r>
              <a:rPr lang="en-US" sz="1200" i="1" kern="1200" dirty="0" err="1" smtClean="0">
                <a:solidFill>
                  <a:schemeClr val="tx1"/>
                </a:solidFill>
                <a:effectLst/>
                <a:latin typeface="+mn-lt"/>
                <a:ea typeface="+mn-ea"/>
                <a:cs typeface="+mn-cs"/>
              </a:rPr>
              <a:t>Drosphila</a:t>
            </a:r>
            <a:r>
              <a:rPr lang="en-US" sz="1200" kern="1200" dirty="0" smtClean="0">
                <a:solidFill>
                  <a:schemeClr val="tx1"/>
                </a:solidFill>
                <a:effectLst/>
                <a:latin typeface="+mn-lt"/>
                <a:ea typeface="+mn-ea"/>
                <a:cs typeface="+mn-cs"/>
              </a:rPr>
              <a:t> is a good model to demonstrate the complementation test. A wide array of spontaneous mutations have been studied. These experiments demonstrated that five genes (white, ruby, vermillion, garnet and carnation) controlling eye color reside within 60 </a:t>
            </a:r>
            <a:r>
              <a:rPr lang="en-US" sz="1200" kern="1200" dirty="0" err="1" smtClean="0">
                <a:solidFill>
                  <a:schemeClr val="tx1"/>
                </a:solidFill>
                <a:effectLst/>
                <a:latin typeface="+mn-lt"/>
                <a:ea typeface="+mn-ea"/>
                <a:cs typeface="+mn-cs"/>
              </a:rPr>
              <a:t>cM</a:t>
            </a:r>
            <a:r>
              <a:rPr lang="en-US" sz="1200" kern="1200" dirty="0" smtClean="0">
                <a:solidFill>
                  <a:schemeClr val="tx1"/>
                </a:solidFill>
                <a:effectLst/>
                <a:latin typeface="+mn-lt"/>
                <a:ea typeface="+mn-ea"/>
                <a:cs typeface="+mn-cs"/>
              </a:rPr>
              <a:t> of each other on the X chromosome. The dominant wild type allele for each gene produces the deep red eyes. The mutant alleles produce a different color. If mutants from any of these five genes are crossed, the F1 would express deep red eye color (wild type phenotype). </a:t>
            </a:r>
          </a:p>
          <a:p>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44</a:t>
            </a:fld>
            <a:endParaRPr lang="en-US"/>
          </a:p>
        </p:txBody>
      </p:sp>
    </p:spTree>
    <p:extLst>
      <p:ext uri="{BB962C8B-B14F-4D97-AF65-F5344CB8AC3E}">
        <p14:creationId xmlns:p14="http://schemas.microsoft.com/office/powerpoint/2010/main" val="469027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Occasionally, multiple mutations of a single wild type phenotype are observed. The appropriate genetic question to ask is whether any of the mutations are in a single gene, or whether each mutations represents one of the several genes necessary for a phenotype to be expressed. The simplest test to distinguish between the two possibilities is the </a:t>
            </a:r>
            <a:r>
              <a:rPr lang="en-US" sz="1200" b="1" kern="1200" dirty="0" smtClean="0">
                <a:solidFill>
                  <a:schemeClr val="tx1"/>
                </a:solidFill>
                <a:effectLst/>
                <a:latin typeface="+mn-lt"/>
                <a:ea typeface="+mn-ea"/>
                <a:cs typeface="+mn-cs"/>
              </a:rPr>
              <a:t>complementation test</a:t>
            </a:r>
            <a:r>
              <a:rPr lang="en-US" sz="1200" kern="1200" dirty="0" smtClean="0">
                <a:solidFill>
                  <a:schemeClr val="tx1"/>
                </a:solidFill>
                <a:effectLst/>
                <a:latin typeface="+mn-lt"/>
                <a:ea typeface="+mn-ea"/>
                <a:cs typeface="+mn-cs"/>
              </a:rPr>
              <a:t>. The test is simple to perform --- two mutants are crossed, and the F1 is analyzed. If the F1 expresses the wild type phenotype, we conclude each mutation is in one of two possible genes necessary for the wild type phenotype. When it is shown that shown genetically that two (or more) genes control a phenotype, the genes are said to form a </a:t>
            </a:r>
            <a:r>
              <a:rPr lang="en-US" sz="1200" b="1" kern="1200" dirty="0" smtClean="0">
                <a:solidFill>
                  <a:schemeClr val="tx1"/>
                </a:solidFill>
                <a:effectLst/>
                <a:latin typeface="+mn-lt"/>
                <a:ea typeface="+mn-ea"/>
                <a:cs typeface="+mn-cs"/>
              </a:rPr>
              <a:t>complementation group</a:t>
            </a:r>
            <a:r>
              <a:rPr lang="en-US" sz="1200" kern="1200" dirty="0" smtClean="0">
                <a:solidFill>
                  <a:schemeClr val="tx1"/>
                </a:solidFill>
                <a:effectLst/>
                <a:latin typeface="+mn-lt"/>
                <a:ea typeface="+mn-ea"/>
                <a:cs typeface="+mn-cs"/>
              </a:rPr>
              <a:t>. Alternatively, if the F1 does not express the wild type phenotype, but rather a mutant phenotype, we conclude that both mutations occur in the same gene.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Eye color in </a:t>
            </a:r>
            <a:r>
              <a:rPr lang="en-US" sz="1200" i="1" kern="1200" dirty="0" err="1" smtClean="0">
                <a:solidFill>
                  <a:schemeClr val="tx1"/>
                </a:solidFill>
                <a:effectLst/>
                <a:latin typeface="+mn-lt"/>
                <a:ea typeface="+mn-ea"/>
                <a:cs typeface="+mn-cs"/>
              </a:rPr>
              <a:t>Drosphila</a:t>
            </a:r>
            <a:r>
              <a:rPr lang="en-US" sz="1200" kern="1200" dirty="0" smtClean="0">
                <a:solidFill>
                  <a:schemeClr val="tx1"/>
                </a:solidFill>
                <a:effectLst/>
                <a:latin typeface="+mn-lt"/>
                <a:ea typeface="+mn-ea"/>
                <a:cs typeface="+mn-cs"/>
              </a:rPr>
              <a:t> is a good model to demonstrate the complementation test. A wide array of spontaneous mutations have been studied. These experiments demonstrated that five genes (white, ruby, vermillion, garnet and carnation) controlling eye color reside within 60 </a:t>
            </a:r>
            <a:r>
              <a:rPr lang="en-US" sz="1200" kern="1200" dirty="0" err="1" smtClean="0">
                <a:solidFill>
                  <a:schemeClr val="tx1"/>
                </a:solidFill>
                <a:effectLst/>
                <a:latin typeface="+mn-lt"/>
                <a:ea typeface="+mn-ea"/>
                <a:cs typeface="+mn-cs"/>
              </a:rPr>
              <a:t>cM</a:t>
            </a:r>
            <a:r>
              <a:rPr lang="en-US" sz="1200" kern="1200" dirty="0" smtClean="0">
                <a:solidFill>
                  <a:schemeClr val="tx1"/>
                </a:solidFill>
                <a:effectLst/>
                <a:latin typeface="+mn-lt"/>
                <a:ea typeface="+mn-ea"/>
                <a:cs typeface="+mn-cs"/>
              </a:rPr>
              <a:t> of each other on the X chromosome. The dominant wild type allele for each gene produces the deep red eyes. The mutant alleles produce a different color. If mutants from any of these five genes are crossed, the F1 would express deep red eye color (wild type phenotype). </a:t>
            </a:r>
          </a:p>
          <a:p>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45</a:t>
            </a:fld>
            <a:endParaRPr lang="en-US"/>
          </a:p>
        </p:txBody>
      </p:sp>
    </p:spTree>
    <p:extLst>
      <p:ext uri="{BB962C8B-B14F-4D97-AF65-F5344CB8AC3E}">
        <p14:creationId xmlns:p14="http://schemas.microsoft.com/office/powerpoint/2010/main" val="469027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Occasionally, multiple mutations of a single wild type phenotype are observed. The appropriate genetic question to ask is whether any of the mutations are in a single gene, or whether each mutations represents one of the several genes necessary for a phenotype to be expressed. The simplest test to distinguish between the two possibilities is the </a:t>
            </a:r>
            <a:r>
              <a:rPr lang="en-US" sz="1200" b="1" kern="1200" dirty="0" smtClean="0">
                <a:solidFill>
                  <a:schemeClr val="tx1"/>
                </a:solidFill>
                <a:effectLst/>
                <a:latin typeface="+mn-lt"/>
                <a:ea typeface="+mn-ea"/>
                <a:cs typeface="+mn-cs"/>
              </a:rPr>
              <a:t>complementation test</a:t>
            </a:r>
            <a:r>
              <a:rPr lang="en-US" sz="1200" kern="1200" dirty="0" smtClean="0">
                <a:solidFill>
                  <a:schemeClr val="tx1"/>
                </a:solidFill>
                <a:effectLst/>
                <a:latin typeface="+mn-lt"/>
                <a:ea typeface="+mn-ea"/>
                <a:cs typeface="+mn-cs"/>
              </a:rPr>
              <a:t>. The test is simple to perform --- two mutants are crossed, and the F1 is analyzed. If the F1 expresses the wild type phenotype, we conclude each mutation is in one of two possible genes necessary for the wild type phenotype. When it is shown that shown genetically that two (or more) genes control a phenotype, the genes are said to form a </a:t>
            </a:r>
            <a:r>
              <a:rPr lang="en-US" sz="1200" b="1" kern="1200" dirty="0" smtClean="0">
                <a:solidFill>
                  <a:schemeClr val="tx1"/>
                </a:solidFill>
                <a:effectLst/>
                <a:latin typeface="+mn-lt"/>
                <a:ea typeface="+mn-ea"/>
                <a:cs typeface="+mn-cs"/>
              </a:rPr>
              <a:t>complementation group</a:t>
            </a:r>
            <a:r>
              <a:rPr lang="en-US" sz="1200" kern="1200" dirty="0" smtClean="0">
                <a:solidFill>
                  <a:schemeClr val="tx1"/>
                </a:solidFill>
                <a:effectLst/>
                <a:latin typeface="+mn-lt"/>
                <a:ea typeface="+mn-ea"/>
                <a:cs typeface="+mn-cs"/>
              </a:rPr>
              <a:t>. Alternatively, if the F1 does not express the wild type phenotype, but rather a mutant phenotype, we conclude that both mutations occur in the same gene.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Eye color in </a:t>
            </a:r>
            <a:r>
              <a:rPr lang="en-US" sz="1200" i="1" kern="1200" dirty="0" err="1" smtClean="0">
                <a:solidFill>
                  <a:schemeClr val="tx1"/>
                </a:solidFill>
                <a:effectLst/>
                <a:latin typeface="+mn-lt"/>
                <a:ea typeface="+mn-ea"/>
                <a:cs typeface="+mn-cs"/>
              </a:rPr>
              <a:t>Drosphila</a:t>
            </a:r>
            <a:r>
              <a:rPr lang="en-US" sz="1200" kern="1200" dirty="0" smtClean="0">
                <a:solidFill>
                  <a:schemeClr val="tx1"/>
                </a:solidFill>
                <a:effectLst/>
                <a:latin typeface="+mn-lt"/>
                <a:ea typeface="+mn-ea"/>
                <a:cs typeface="+mn-cs"/>
              </a:rPr>
              <a:t> is a good model to demonstrate the complementation test. A wide array of spontaneous mutations have been studied. These experiments demonstrated that five genes (white, ruby, vermillion, garnet and carnation) controlling eye color reside within 60 </a:t>
            </a:r>
            <a:r>
              <a:rPr lang="en-US" sz="1200" kern="1200" dirty="0" err="1" smtClean="0">
                <a:solidFill>
                  <a:schemeClr val="tx1"/>
                </a:solidFill>
                <a:effectLst/>
                <a:latin typeface="+mn-lt"/>
                <a:ea typeface="+mn-ea"/>
                <a:cs typeface="+mn-cs"/>
              </a:rPr>
              <a:t>cM</a:t>
            </a:r>
            <a:r>
              <a:rPr lang="en-US" sz="1200" kern="1200" dirty="0" smtClean="0">
                <a:solidFill>
                  <a:schemeClr val="tx1"/>
                </a:solidFill>
                <a:effectLst/>
                <a:latin typeface="+mn-lt"/>
                <a:ea typeface="+mn-ea"/>
                <a:cs typeface="+mn-cs"/>
              </a:rPr>
              <a:t> of each other on the X chromosome. The dominant wild type allele for each gene produces the deep red eyes. The mutant alleles produce a different color. If mutants from any of these five genes are crossed, the F1 would express deep red eye color (wild type phenotype). </a:t>
            </a:r>
          </a:p>
          <a:p>
            <a:endParaRPr lang="en-US" dirty="0" smtClean="0"/>
          </a:p>
          <a:p>
            <a:endParaRPr lang="th-TH" dirty="0"/>
          </a:p>
        </p:txBody>
      </p:sp>
      <p:sp>
        <p:nvSpPr>
          <p:cNvPr id="4" name="Slide Number Placeholder 3"/>
          <p:cNvSpPr>
            <a:spLocks noGrp="1"/>
          </p:cNvSpPr>
          <p:nvPr>
            <p:ph type="sldNum" sz="quarter" idx="10"/>
          </p:nvPr>
        </p:nvSpPr>
        <p:spPr/>
        <p:txBody>
          <a:bodyPr/>
          <a:lstStyle/>
          <a:p>
            <a:fld id="{72312B39-94FE-459A-AAA6-90F7320A22B6}" type="slidenum">
              <a:rPr lang="en-US" smtClean="0"/>
              <a:t>46</a:t>
            </a:fld>
            <a:endParaRPr lang="en-US"/>
          </a:p>
        </p:txBody>
      </p:sp>
    </p:spTree>
    <p:extLst>
      <p:ext uri="{BB962C8B-B14F-4D97-AF65-F5344CB8AC3E}">
        <p14:creationId xmlns:p14="http://schemas.microsoft.com/office/powerpoint/2010/main" val="2017709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smtClean="0"/>
              <a:t>Cis</a:t>
            </a:r>
            <a:r>
              <a:rPr lang="en-US" i="1" dirty="0" smtClean="0"/>
              <a:t> position</a:t>
            </a:r>
            <a:r>
              <a:rPr lang="en-US" dirty="0" smtClean="0"/>
              <a:t>: </a:t>
            </a:r>
            <a:r>
              <a:rPr lang="en-US" i="1" dirty="0" smtClean="0"/>
              <a:t>Genes</a:t>
            </a:r>
            <a:r>
              <a:rPr lang="en-US" dirty="0" smtClean="0"/>
              <a:t> in the </a:t>
            </a:r>
            <a:r>
              <a:rPr lang="en-US" i="1" dirty="0" err="1" smtClean="0"/>
              <a:t>cis</a:t>
            </a:r>
            <a:r>
              <a:rPr lang="en-US" i="1" dirty="0" smtClean="0"/>
              <a:t> position</a:t>
            </a:r>
            <a:r>
              <a:rPr lang="en-US" dirty="0" smtClean="0"/>
              <a:t> are on the same chromosome of a pair of homologous chromosomes. </a:t>
            </a:r>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48</a:t>
            </a:fld>
            <a:endParaRPr lang="en-US"/>
          </a:p>
        </p:txBody>
      </p:sp>
    </p:spTree>
    <p:extLst>
      <p:ext uri="{BB962C8B-B14F-4D97-AF65-F5344CB8AC3E}">
        <p14:creationId xmlns:p14="http://schemas.microsoft.com/office/powerpoint/2010/main" val="3727251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t>Cis</a:t>
            </a:r>
            <a:r>
              <a:rPr lang="en-US" i="1" dirty="0" smtClean="0"/>
              <a:t> position</a:t>
            </a:r>
            <a:r>
              <a:rPr lang="en-US" dirty="0" smtClean="0"/>
              <a:t>: </a:t>
            </a:r>
            <a:r>
              <a:rPr lang="en-US" i="1" dirty="0" smtClean="0"/>
              <a:t>Genes</a:t>
            </a:r>
            <a:r>
              <a:rPr lang="en-US" dirty="0" smtClean="0"/>
              <a:t> in the </a:t>
            </a:r>
            <a:r>
              <a:rPr lang="en-US" i="1" dirty="0" err="1" smtClean="0"/>
              <a:t>cis</a:t>
            </a:r>
            <a:r>
              <a:rPr lang="en-US" i="1" dirty="0" smtClean="0"/>
              <a:t> position</a:t>
            </a:r>
            <a:r>
              <a:rPr lang="en-US" dirty="0" smtClean="0"/>
              <a:t> are on the same chromosome of a pair of homologous chromosomes. </a:t>
            </a:r>
          </a:p>
          <a:p>
            <a:r>
              <a:rPr lang="en-US" dirty="0" smtClean="0"/>
              <a:t>Trans</a:t>
            </a:r>
            <a:r>
              <a:rPr lang="en-US" baseline="0" dirty="0" smtClean="0"/>
              <a:t> position: </a:t>
            </a:r>
            <a:r>
              <a:rPr lang="en-US" i="1" dirty="0" smtClean="0"/>
              <a:t>Genes</a:t>
            </a:r>
            <a:r>
              <a:rPr lang="en-US" dirty="0" smtClean="0"/>
              <a:t> in the </a:t>
            </a:r>
            <a:r>
              <a:rPr lang="en-US" i="1" dirty="0" smtClean="0"/>
              <a:t>trans position</a:t>
            </a:r>
            <a:r>
              <a:rPr lang="en-US" dirty="0" smtClean="0"/>
              <a:t> are on the different chromosomes of a pair of homologous chromosomes. </a:t>
            </a:r>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49</a:t>
            </a:fld>
            <a:endParaRPr lang="en-US"/>
          </a:p>
        </p:txBody>
      </p:sp>
    </p:spTree>
    <p:extLst>
      <p:ext uri="{BB962C8B-B14F-4D97-AF65-F5344CB8AC3E}">
        <p14:creationId xmlns:p14="http://schemas.microsoft.com/office/powerpoint/2010/main" val="398994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type of mutation in the T4 bacteriophage identified by researchers in </a:t>
            </a:r>
            <a:r>
              <a:rPr lang="en-US" dirty="0" smtClean="0">
                <a:hlinkClick r:id="rId3" tooltip="Phage genetics (page does not exist)"/>
              </a:rPr>
              <a:t>Phage genetics</a:t>
            </a:r>
            <a:r>
              <a:rPr lang="en-US" dirty="0" smtClean="0"/>
              <a:t> by the 1950s was known as </a:t>
            </a:r>
            <a:r>
              <a:rPr lang="en-US" i="1" dirty="0" smtClean="0"/>
              <a:t>r</a:t>
            </a:r>
            <a:r>
              <a:rPr lang="en-US" dirty="0" smtClean="0"/>
              <a:t> (for </a:t>
            </a:r>
            <a:r>
              <a:rPr lang="en-US" i="1" dirty="0" smtClean="0"/>
              <a:t>rapid</a:t>
            </a:r>
            <a:r>
              <a:rPr lang="en-US" dirty="0" smtClean="0"/>
              <a:t>), which caused the phage to destroy bacteria more quickly than normal. These could be spotted easily because they would produce larger </a:t>
            </a:r>
            <a:r>
              <a:rPr lang="en-US" dirty="0" smtClean="0">
                <a:hlinkClick r:id="rId4" tooltip="Viral plaque"/>
              </a:rPr>
              <a:t>plaques</a:t>
            </a:r>
            <a:r>
              <a:rPr lang="en-US" dirty="0" smtClean="0"/>
              <a:t> rather than the smaller plaques characteristic of the </a:t>
            </a:r>
            <a:r>
              <a:rPr lang="en-US" dirty="0" smtClean="0">
                <a:hlinkClick r:id="rId5" tooltip="Wild type"/>
              </a:rPr>
              <a:t>wild type</a:t>
            </a:r>
            <a:r>
              <a:rPr lang="en-US" dirty="0" smtClean="0"/>
              <a:t> virus. Through </a:t>
            </a:r>
            <a:r>
              <a:rPr lang="en-US" dirty="0" smtClean="0">
                <a:hlinkClick r:id="rId6" tooltip="Genetic mapping"/>
              </a:rPr>
              <a:t>genetic mapping</a:t>
            </a:r>
            <a:r>
              <a:rPr lang="en-US" dirty="0" smtClean="0"/>
              <a:t>, the researchers had identified specific regions in the T4 chromosome, called the </a:t>
            </a:r>
            <a:r>
              <a:rPr lang="en-US" i="1" dirty="0" err="1" smtClean="0"/>
              <a:t>r</a:t>
            </a:r>
            <a:r>
              <a:rPr lang="en-US" dirty="0" err="1" smtClean="0"/>
              <a:t>I</a:t>
            </a:r>
            <a:r>
              <a:rPr lang="en-US" dirty="0" smtClean="0"/>
              <a:t>, </a:t>
            </a:r>
            <a:r>
              <a:rPr lang="en-US" i="1" dirty="0" err="1" smtClean="0"/>
              <a:t>r</a:t>
            </a:r>
            <a:r>
              <a:rPr lang="en-US" dirty="0" err="1" smtClean="0"/>
              <a:t>II</a:t>
            </a:r>
            <a:r>
              <a:rPr lang="en-US" dirty="0" smtClean="0"/>
              <a:t>, and </a:t>
            </a:r>
            <a:r>
              <a:rPr lang="en-US" i="1" dirty="0" err="1" smtClean="0"/>
              <a:t>r</a:t>
            </a:r>
            <a:r>
              <a:rPr lang="en-US" dirty="0" err="1" smtClean="0"/>
              <a:t>III</a:t>
            </a:r>
            <a:r>
              <a:rPr lang="en-US" dirty="0" smtClean="0"/>
              <a:t> </a:t>
            </a:r>
            <a:r>
              <a:rPr lang="en-US" dirty="0" smtClean="0">
                <a:hlinkClick r:id="rId7" tooltip="Locus (genetics)"/>
              </a:rPr>
              <a:t>loci</a:t>
            </a:r>
            <a:r>
              <a:rPr lang="en-US" dirty="0" smtClean="0"/>
              <a:t>, associated with the </a:t>
            </a:r>
            <a:r>
              <a:rPr lang="en-US" i="1" dirty="0" smtClean="0"/>
              <a:t>r</a:t>
            </a:r>
            <a:r>
              <a:rPr lang="en-US" dirty="0" smtClean="0"/>
              <a:t> mutants. In 1952, while performing experiments with </a:t>
            </a:r>
            <a:r>
              <a:rPr lang="en-US" i="1" dirty="0" err="1" smtClean="0"/>
              <a:t>r</a:t>
            </a:r>
            <a:r>
              <a:rPr lang="en-US" dirty="0" err="1" smtClean="0"/>
              <a:t>II</a:t>
            </a:r>
            <a:r>
              <a:rPr lang="en-US" dirty="0" smtClean="0"/>
              <a:t> mutants, Seymour </a:t>
            </a:r>
            <a:r>
              <a:rPr lang="en-US" dirty="0" err="1" smtClean="0"/>
              <a:t>Benzer</a:t>
            </a:r>
            <a:r>
              <a:rPr lang="en-US" dirty="0" smtClean="0"/>
              <a:t> found a strain that did not behave normally. By 1953, after the publication of </a:t>
            </a:r>
            <a:r>
              <a:rPr lang="en-US" dirty="0" smtClean="0">
                <a:hlinkClick r:id="rId8" tooltip="James D. Watson"/>
              </a:rPr>
              <a:t>Watson</a:t>
            </a:r>
            <a:r>
              <a:rPr lang="en-US" dirty="0" smtClean="0"/>
              <a:t> and </a:t>
            </a:r>
            <a:r>
              <a:rPr lang="en-US" dirty="0" smtClean="0">
                <a:hlinkClick r:id="rId9" tooltip="Francis Crick"/>
              </a:rPr>
              <a:t>Crick</a:t>
            </a:r>
            <a:r>
              <a:rPr lang="en-US" dirty="0" smtClean="0"/>
              <a:t>'s </a:t>
            </a:r>
            <a:r>
              <a:rPr lang="en-US" dirty="0" smtClean="0">
                <a:hlinkClick r:id="rId10" tooltip="Molecular Structure of Nucleic Acids: A Structure for Deoxyribose Nucleic Acid"/>
              </a:rPr>
              <a:t>proposed structure</a:t>
            </a:r>
            <a:r>
              <a:rPr lang="en-US" dirty="0" smtClean="0"/>
              <a:t> of </a:t>
            </a:r>
            <a:r>
              <a:rPr lang="en-US" dirty="0" smtClean="0">
                <a:hlinkClick r:id="rId11" tooltip="DNA"/>
              </a:rPr>
              <a:t>DNA</a:t>
            </a:r>
            <a:r>
              <a:rPr lang="en-US" dirty="0" smtClean="0"/>
              <a:t>, </a:t>
            </a:r>
            <a:r>
              <a:rPr lang="en-US" dirty="0" err="1" smtClean="0"/>
              <a:t>Benzer</a:t>
            </a:r>
            <a:r>
              <a:rPr lang="en-US" dirty="0" smtClean="0"/>
              <a:t> hit on the idea that the apparently defective </a:t>
            </a:r>
            <a:r>
              <a:rPr lang="en-US" i="1" dirty="0" smtClean="0"/>
              <a:t>r</a:t>
            </a:r>
            <a:r>
              <a:rPr lang="en-US" dirty="0" smtClean="0"/>
              <a:t> mutants might have been the result of crossing two different </a:t>
            </a:r>
            <a:r>
              <a:rPr lang="en-US" i="1" dirty="0" err="1" smtClean="0"/>
              <a:t>r</a:t>
            </a:r>
            <a:r>
              <a:rPr lang="en-US" dirty="0" err="1" smtClean="0"/>
              <a:t>II</a:t>
            </a:r>
            <a:r>
              <a:rPr lang="en-US" dirty="0" smtClean="0"/>
              <a:t> mutants, each of which had part of the </a:t>
            </a:r>
            <a:r>
              <a:rPr lang="en-US" i="1" dirty="0" err="1" smtClean="0"/>
              <a:t>r</a:t>
            </a:r>
            <a:r>
              <a:rPr lang="en-US" dirty="0" err="1" smtClean="0"/>
              <a:t>II</a:t>
            </a:r>
            <a:r>
              <a:rPr lang="en-US" dirty="0" smtClean="0"/>
              <a:t> gene intact, so that the hybrid strain did not exhibit the </a:t>
            </a:r>
            <a:r>
              <a:rPr lang="en-US" i="1" dirty="0" smtClean="0"/>
              <a:t>r</a:t>
            </a:r>
            <a:r>
              <a:rPr lang="en-US" dirty="0" smtClean="0"/>
              <a:t> phenotype at all because it combined the intact parts of the </a:t>
            </a:r>
            <a:r>
              <a:rPr lang="en-US" i="1" dirty="0" err="1" smtClean="0"/>
              <a:t>r</a:t>
            </a:r>
            <a:r>
              <a:rPr lang="en-US" dirty="0" err="1" smtClean="0"/>
              <a:t>II</a:t>
            </a:r>
            <a:r>
              <a:rPr lang="en-US" dirty="0" smtClean="0"/>
              <a:t> gene.</a:t>
            </a:r>
            <a:endParaRPr lang="en-US" baseline="30000" dirty="0" smtClean="0"/>
          </a:p>
          <a:p>
            <a:r>
              <a:rPr lang="en-US" dirty="0" smtClean="0"/>
              <a:t>From there, </a:t>
            </a:r>
            <a:r>
              <a:rPr lang="en-US" dirty="0" err="1" smtClean="0"/>
              <a:t>Benzer</a:t>
            </a:r>
            <a:r>
              <a:rPr lang="en-US" dirty="0" smtClean="0"/>
              <a:t> saw that it would be possible to generate many independent </a:t>
            </a:r>
            <a:r>
              <a:rPr lang="en-US" i="1" dirty="0" smtClean="0"/>
              <a:t>r</a:t>
            </a:r>
            <a:r>
              <a:rPr lang="en-US" dirty="0" smtClean="0"/>
              <a:t> mutants, and by measuring the </a:t>
            </a:r>
            <a:r>
              <a:rPr lang="en-US" dirty="0" smtClean="0">
                <a:hlinkClick r:id="rId12" tooltip="Recombination frequency"/>
              </a:rPr>
              <a:t>recombination frequency</a:t>
            </a:r>
            <a:r>
              <a:rPr lang="en-US" dirty="0" smtClean="0"/>
              <a:t> between different </a:t>
            </a:r>
            <a:r>
              <a:rPr lang="en-US" i="1" dirty="0" smtClean="0"/>
              <a:t>r</a:t>
            </a:r>
            <a:r>
              <a:rPr lang="en-US" dirty="0" smtClean="0"/>
              <a:t> strains, he could map the substructure of a single gene. Although the chance of successful recombination for any given virus was very small, a single petri dish could be the basis for millions of trials at once. They could be screened easily by using a specific strain of </a:t>
            </a:r>
            <a:r>
              <a:rPr lang="en-US" i="1" dirty="0" smtClean="0"/>
              <a:t>E. coli</a:t>
            </a:r>
            <a:r>
              <a:rPr lang="en-US" dirty="0" smtClean="0"/>
              <a:t>, known as K12 (λ), that was susceptible to wild type T4 but not to </a:t>
            </a:r>
            <a:r>
              <a:rPr lang="en-US" i="1" dirty="0" smtClean="0"/>
              <a:t>r</a:t>
            </a:r>
            <a:r>
              <a:rPr lang="en-US" dirty="0" smtClean="0"/>
              <a:t> mutants.</a:t>
            </a:r>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51</a:t>
            </a:fld>
            <a:endParaRPr lang="en-US"/>
          </a:p>
        </p:txBody>
      </p:sp>
    </p:spTree>
    <p:extLst>
      <p:ext uri="{BB962C8B-B14F-4D97-AF65-F5344CB8AC3E}">
        <p14:creationId xmlns:p14="http://schemas.microsoft.com/office/powerpoint/2010/main" val="1149749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2312B39-94FE-459A-AAA6-90F7320A22B6}" type="slidenum">
              <a:rPr lang="en-US" smtClean="0"/>
              <a:t>52</a:t>
            </a:fld>
            <a:endParaRPr lang="en-US"/>
          </a:p>
        </p:txBody>
      </p:sp>
    </p:spTree>
    <p:extLst>
      <p:ext uri="{BB962C8B-B14F-4D97-AF65-F5344CB8AC3E}">
        <p14:creationId xmlns:p14="http://schemas.microsoft.com/office/powerpoint/2010/main" val="3104440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53</a:t>
            </a:fld>
            <a:endParaRPr lang="en-US"/>
          </a:p>
        </p:txBody>
      </p:sp>
    </p:spTree>
    <p:extLst>
      <p:ext uri="{BB962C8B-B14F-4D97-AF65-F5344CB8AC3E}">
        <p14:creationId xmlns:p14="http://schemas.microsoft.com/office/powerpoint/2010/main" val="289046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54</a:t>
            </a:fld>
            <a:endParaRPr lang="en-US"/>
          </a:p>
        </p:txBody>
      </p:sp>
    </p:spTree>
    <p:extLst>
      <p:ext uri="{BB962C8B-B14F-4D97-AF65-F5344CB8AC3E}">
        <p14:creationId xmlns:p14="http://schemas.microsoft.com/office/powerpoint/2010/main" val="28904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13</a:t>
            </a:fld>
            <a:endParaRPr lang="en-US"/>
          </a:p>
        </p:txBody>
      </p:sp>
    </p:spTree>
    <p:extLst>
      <p:ext uri="{BB962C8B-B14F-4D97-AF65-F5344CB8AC3E}">
        <p14:creationId xmlns:p14="http://schemas.microsoft.com/office/powerpoint/2010/main" val="1574975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t>
            </a:r>
            <a:r>
              <a:rPr lang="en-US" b="1" dirty="0" smtClean="0"/>
              <a:t>insertion sequence</a:t>
            </a:r>
            <a:r>
              <a:rPr lang="en-US" dirty="0" smtClean="0"/>
              <a:t> (also known as an </a:t>
            </a:r>
            <a:r>
              <a:rPr lang="en-US" b="1" dirty="0" smtClean="0"/>
              <a:t>IS</a:t>
            </a:r>
            <a:r>
              <a:rPr lang="en-US" dirty="0" smtClean="0"/>
              <a:t>, an </a:t>
            </a:r>
            <a:r>
              <a:rPr lang="en-US" b="1" dirty="0" smtClean="0"/>
              <a:t>insertion sequence element</a:t>
            </a:r>
            <a:r>
              <a:rPr lang="en-US" dirty="0" smtClean="0"/>
              <a:t>, or an </a:t>
            </a:r>
            <a:r>
              <a:rPr lang="en-US" b="1" dirty="0" smtClean="0"/>
              <a:t>IS element</a:t>
            </a:r>
            <a:r>
              <a:rPr lang="en-US" dirty="0" smtClean="0"/>
              <a:t>) is a short </a:t>
            </a:r>
            <a:r>
              <a:rPr lang="en-US" dirty="0" smtClean="0">
                <a:hlinkClick r:id="rId3" tooltip="DNA"/>
              </a:rPr>
              <a:t>DNA</a:t>
            </a:r>
            <a:r>
              <a:rPr lang="en-US" dirty="0" smtClean="0"/>
              <a:t> sequence that acts as a simple </a:t>
            </a:r>
            <a:r>
              <a:rPr lang="en-US" dirty="0" smtClean="0">
                <a:hlinkClick r:id="rId4" tooltip="Transposon"/>
              </a:rPr>
              <a:t>transposable element</a:t>
            </a:r>
            <a:r>
              <a:rPr lang="en-US" dirty="0" smtClean="0"/>
              <a:t>. Insertion sequences have two major characteristics: they are small relative to other transposable elements (generally around 700 to 2500 </a:t>
            </a:r>
            <a:r>
              <a:rPr lang="en-US" dirty="0" smtClean="0">
                <a:hlinkClick r:id="rId5" tooltip="Base pair"/>
              </a:rPr>
              <a:t>bp</a:t>
            </a:r>
            <a:r>
              <a:rPr lang="en-US" dirty="0" smtClean="0"/>
              <a:t> in length) and only code for proteins implicated in the </a:t>
            </a:r>
            <a:r>
              <a:rPr lang="en-US" dirty="0" smtClean="0">
                <a:hlinkClick r:id="rId6" tooltip="Transposable element"/>
              </a:rPr>
              <a:t>transposition</a:t>
            </a:r>
            <a:r>
              <a:rPr lang="en-US" dirty="0" smtClean="0"/>
              <a:t> activity (they are thus different from other </a:t>
            </a:r>
            <a:r>
              <a:rPr lang="en-US" dirty="0" smtClean="0">
                <a:hlinkClick r:id="rId7" tooltip="Transposons"/>
              </a:rPr>
              <a:t>transposons</a:t>
            </a:r>
            <a:r>
              <a:rPr lang="en-US" dirty="0" smtClean="0"/>
              <a:t>, which also carry accessory genes such as antibiotic resistance genes). These proteins are usually the </a:t>
            </a:r>
            <a:r>
              <a:rPr lang="en-US" dirty="0" smtClean="0">
                <a:hlinkClick r:id="rId8" tooltip="Transposase"/>
              </a:rPr>
              <a:t>transposase</a:t>
            </a:r>
            <a:r>
              <a:rPr lang="en-US" dirty="0" smtClean="0"/>
              <a:t> which </a:t>
            </a:r>
            <a:r>
              <a:rPr lang="en-US" dirty="0" err="1" smtClean="0"/>
              <a:t>catalyses</a:t>
            </a:r>
            <a:r>
              <a:rPr lang="en-US" dirty="0" smtClean="0"/>
              <a:t> the enzymatic reaction allowing the IS to move, and also one regulatory protein which either stimulates or inhibits the transposition activity. The coding region in an insertion sequence is usually flanked by </a:t>
            </a:r>
            <a:r>
              <a:rPr lang="en-US" dirty="0" smtClean="0">
                <a:hlinkClick r:id="rId9" tooltip="Inverted repeat"/>
              </a:rPr>
              <a:t>inverted repeats</a:t>
            </a:r>
            <a:r>
              <a:rPr lang="en-US" dirty="0" smtClean="0"/>
              <a:t>.  </a:t>
            </a:r>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57</a:t>
            </a:fld>
            <a:endParaRPr lang="en-US"/>
          </a:p>
        </p:txBody>
      </p:sp>
    </p:spTree>
    <p:extLst>
      <p:ext uri="{BB962C8B-B14F-4D97-AF65-F5344CB8AC3E}">
        <p14:creationId xmlns:p14="http://schemas.microsoft.com/office/powerpoint/2010/main" val="3466363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Assay developed by Marshall Nirenberg and his collaborators for deciphering the genetic code. They prepared 20 E. coli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extracts containing all the </a:t>
            </a:r>
            <a:r>
              <a:rPr lang="en-US" sz="1200" kern="1200" dirty="0" err="1" smtClean="0">
                <a:solidFill>
                  <a:schemeClr val="tx1"/>
                </a:solidFill>
                <a:effectLst/>
                <a:latin typeface="+mn-lt"/>
                <a:ea typeface="+mn-ea"/>
                <a:cs typeface="+mn-cs"/>
              </a:rPr>
              <a:t>aminoacyl-tRNAs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tRNAs</a:t>
            </a:r>
            <a:r>
              <a:rPr lang="en-US" sz="1200" kern="1200" dirty="0" smtClean="0">
                <a:solidFill>
                  <a:schemeClr val="tx1"/>
                </a:solidFill>
                <a:effectLst/>
                <a:latin typeface="+mn-lt"/>
                <a:ea typeface="+mn-ea"/>
                <a:cs typeface="+mn-cs"/>
              </a:rPr>
              <a:t> with amino acid attached). In each extract sample, a different amino acid was radioactively Labeled (green); the other 19 amino acids were present on </a:t>
            </a:r>
            <a:r>
              <a:rPr lang="en-US" sz="1200" kern="1200" dirty="0" err="1" smtClean="0">
                <a:solidFill>
                  <a:schemeClr val="tx1"/>
                </a:solidFill>
                <a:effectLst/>
                <a:latin typeface="+mn-lt"/>
                <a:ea typeface="+mn-ea"/>
                <a:cs typeface="+mn-cs"/>
              </a:rPr>
              <a:t>tRNAs</a:t>
            </a:r>
            <a:r>
              <a:rPr lang="en-US" sz="1200" kern="1200" dirty="0" smtClean="0">
                <a:solidFill>
                  <a:schemeClr val="tx1"/>
                </a:solidFill>
                <a:effectLst/>
                <a:latin typeface="+mn-lt"/>
                <a:ea typeface="+mn-ea"/>
                <a:cs typeface="+mn-cs"/>
              </a:rPr>
              <a:t> but remained unlabeled. </a:t>
            </a:r>
            <a:r>
              <a:rPr lang="en-US" sz="1200" kern="1200" dirty="0" err="1" smtClean="0">
                <a:solidFill>
                  <a:schemeClr val="tx1"/>
                </a:solidFill>
                <a:effectLst/>
                <a:latin typeface="+mn-lt"/>
                <a:ea typeface="+mn-ea"/>
                <a:cs typeface="+mn-cs"/>
              </a:rPr>
              <a:t>Aminoacyl-tRNAs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trinucleotides</a:t>
            </a:r>
            <a:r>
              <a:rPr lang="en-US" sz="1200" kern="1200" dirty="0" smtClean="0">
                <a:solidFill>
                  <a:schemeClr val="tx1"/>
                </a:solidFill>
                <a:effectLst/>
                <a:latin typeface="+mn-lt"/>
                <a:ea typeface="+mn-ea"/>
                <a:cs typeface="+mn-cs"/>
              </a:rPr>
              <a:t> passed through a nylon filter without binding ( left panel ); ribosomes, however, bind to the filter (center panel). Each of the 64 possible </a:t>
            </a:r>
            <a:r>
              <a:rPr lang="en-US" sz="1200" kern="1200" dirty="0" err="1" smtClean="0">
                <a:solidFill>
                  <a:schemeClr val="tx1"/>
                </a:solidFill>
                <a:effectLst/>
                <a:latin typeface="+mn-lt"/>
                <a:ea typeface="+mn-ea"/>
                <a:cs typeface="+mn-cs"/>
              </a:rPr>
              <a:t>trinucleotides</a:t>
            </a:r>
            <a:r>
              <a:rPr lang="en-US" sz="1200" kern="1200" dirty="0" smtClean="0">
                <a:solidFill>
                  <a:schemeClr val="tx1"/>
                </a:solidFill>
                <a:effectLst/>
                <a:latin typeface="+mn-lt"/>
                <a:ea typeface="+mn-ea"/>
                <a:cs typeface="+mn-cs"/>
              </a:rPr>
              <a:t> was tested separately for its ability to attract a specific </a:t>
            </a:r>
            <a:r>
              <a:rPr lang="en-US" sz="1200" kern="1200" dirty="0" err="1" smtClean="0">
                <a:solidFill>
                  <a:schemeClr val="tx1"/>
                </a:solidFill>
                <a:effectLst/>
                <a:latin typeface="+mn-lt"/>
                <a:ea typeface="+mn-ea"/>
                <a:cs typeface="+mn-cs"/>
              </a:rPr>
              <a:t>tRNA</a:t>
            </a:r>
            <a:r>
              <a:rPr lang="en-US" sz="1200" kern="1200" dirty="0" smtClean="0">
                <a:solidFill>
                  <a:schemeClr val="tx1"/>
                </a:solidFill>
                <a:effectLst/>
                <a:latin typeface="+mn-lt"/>
                <a:ea typeface="+mn-ea"/>
                <a:cs typeface="+mn-cs"/>
              </a:rPr>
              <a:t> by adding it with ribosomes to different extract samples. Each sample was then filtered. If the added </a:t>
            </a:r>
            <a:r>
              <a:rPr lang="en-US" sz="1200" kern="1200" dirty="0" err="1" smtClean="0">
                <a:solidFill>
                  <a:schemeClr val="tx1"/>
                </a:solidFill>
                <a:effectLst/>
                <a:latin typeface="+mn-lt"/>
                <a:ea typeface="+mn-ea"/>
                <a:cs typeface="+mn-cs"/>
              </a:rPr>
              <a:t>trinucleotide</a:t>
            </a:r>
            <a:r>
              <a:rPr lang="en-US" sz="1200" kern="1200" dirty="0" smtClean="0">
                <a:solidFill>
                  <a:schemeClr val="tx1"/>
                </a:solidFill>
                <a:effectLst/>
                <a:latin typeface="+mn-lt"/>
                <a:ea typeface="+mn-ea"/>
                <a:cs typeface="+mn-cs"/>
              </a:rPr>
              <a:t> causes the radiolabeled </a:t>
            </a:r>
            <a:r>
              <a:rPr lang="en-US" sz="1200" kern="1200" dirty="0" err="1" smtClean="0">
                <a:solidFill>
                  <a:schemeClr val="tx1"/>
                </a:solidFill>
                <a:effectLst/>
                <a:latin typeface="+mn-lt"/>
                <a:ea typeface="+mn-ea"/>
                <a:cs typeface="+mn-cs"/>
              </a:rPr>
              <a:t>aminoacyl-tRNA</a:t>
            </a:r>
            <a:r>
              <a:rPr lang="en-US" sz="1200" kern="1200" dirty="0" smtClean="0">
                <a:solidFill>
                  <a:schemeClr val="tx1"/>
                </a:solidFill>
                <a:effectLst/>
                <a:latin typeface="+mn-lt"/>
                <a:ea typeface="+mn-ea"/>
                <a:cs typeface="+mn-cs"/>
              </a:rPr>
              <a:t> to bind to the ribosome, then radioactivity is detected on the filter; otherwise, the label passes through the filter (right panel). By synthesizing and testing all possible </a:t>
            </a:r>
            <a:r>
              <a:rPr lang="en-US" sz="1200" kern="1200" dirty="0" err="1" smtClean="0">
                <a:solidFill>
                  <a:schemeClr val="tx1"/>
                </a:solidFill>
                <a:effectLst/>
                <a:latin typeface="+mn-lt"/>
                <a:ea typeface="+mn-ea"/>
                <a:cs typeface="+mn-cs"/>
              </a:rPr>
              <a:t>trinucleotides</a:t>
            </a:r>
            <a:r>
              <a:rPr lang="en-US" sz="1200" kern="1200" dirty="0" smtClean="0">
                <a:solidFill>
                  <a:schemeClr val="tx1"/>
                </a:solidFill>
                <a:effectLst/>
                <a:latin typeface="+mn-lt"/>
                <a:ea typeface="+mn-ea"/>
                <a:cs typeface="+mn-cs"/>
              </a:rPr>
              <a:t>, the researchers were able to match all 20 amino acids with one or more codons (e.g., </a:t>
            </a:r>
            <a:r>
              <a:rPr lang="en-US" sz="1200" kern="1200" dirty="0" err="1" smtClean="0">
                <a:solidFill>
                  <a:schemeClr val="tx1"/>
                </a:solidFill>
                <a:effectLst/>
                <a:latin typeface="+mn-lt"/>
                <a:ea typeface="+mn-ea"/>
                <a:cs typeface="+mn-cs"/>
              </a:rPr>
              <a:t>phenyalanine</a:t>
            </a:r>
            <a:r>
              <a:rPr lang="en-US" sz="1200" kern="1200" dirty="0" smtClean="0">
                <a:solidFill>
                  <a:schemeClr val="tx1"/>
                </a:solidFill>
                <a:effectLst/>
                <a:latin typeface="+mn-lt"/>
                <a:ea typeface="+mn-ea"/>
                <a:cs typeface="+mn-cs"/>
              </a:rPr>
              <a:t> with UUU as shown here).</a:t>
            </a:r>
          </a:p>
          <a:p>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67</a:t>
            </a:fld>
            <a:endParaRPr lang="en-US"/>
          </a:p>
        </p:txBody>
      </p:sp>
    </p:spTree>
    <p:extLst>
      <p:ext uri="{BB962C8B-B14F-4D97-AF65-F5344CB8AC3E}">
        <p14:creationId xmlns:p14="http://schemas.microsoft.com/office/powerpoint/2010/main" val="543016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 Catabolic Activator Protein </a:t>
            </a:r>
            <a:endParaRPr lang="th-TH" dirty="0"/>
          </a:p>
        </p:txBody>
      </p:sp>
      <p:sp>
        <p:nvSpPr>
          <p:cNvPr id="4" name="Slide Number Placeholder 3"/>
          <p:cNvSpPr>
            <a:spLocks noGrp="1"/>
          </p:cNvSpPr>
          <p:nvPr>
            <p:ph type="sldNum" sz="quarter" idx="10"/>
          </p:nvPr>
        </p:nvSpPr>
        <p:spPr/>
        <p:txBody>
          <a:bodyPr/>
          <a:lstStyle/>
          <a:p>
            <a:fld id="{72312B39-94FE-459A-AAA6-90F7320A22B6}" type="slidenum">
              <a:rPr lang="en-US" smtClean="0"/>
              <a:t>80</a:t>
            </a:fld>
            <a:endParaRPr lang="en-US"/>
          </a:p>
        </p:txBody>
      </p:sp>
    </p:spTree>
    <p:extLst>
      <p:ext uri="{BB962C8B-B14F-4D97-AF65-F5344CB8AC3E}">
        <p14:creationId xmlns:p14="http://schemas.microsoft.com/office/powerpoint/2010/main" val="72609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Britten-Davidson</a:t>
            </a:r>
            <a:r>
              <a:rPr lang="en-US" dirty="0" smtClean="0"/>
              <a:t> model, also known as the gene-battery model, is a hypothesis for the regulation of </a:t>
            </a:r>
            <a:r>
              <a:rPr lang="en-US" dirty="0" smtClean="0">
                <a:hlinkClick r:id="rId3" tooltip="Protein synthesis"/>
              </a:rPr>
              <a:t>protein synthesis</a:t>
            </a:r>
            <a:r>
              <a:rPr lang="en-US" dirty="0" smtClean="0"/>
              <a:t> in </a:t>
            </a:r>
            <a:r>
              <a:rPr lang="en-US" dirty="0" smtClean="0">
                <a:hlinkClick r:id="rId4" tooltip="Eukaryote"/>
              </a:rPr>
              <a:t>eukaryotes</a:t>
            </a:r>
            <a:r>
              <a:rPr lang="en-US" dirty="0" smtClean="0"/>
              <a:t>. Proposed by R. J. Britten and E. H. Davidson in 1969, the model postulates four classes of </a:t>
            </a:r>
            <a:r>
              <a:rPr lang="en-US" dirty="0" smtClean="0">
                <a:hlinkClick r:id="rId5" tooltip="DNA"/>
              </a:rPr>
              <a:t>DNA</a:t>
            </a:r>
            <a:r>
              <a:rPr lang="en-US" dirty="0" smtClean="0"/>
              <a:t> sequence: an integrator gene, a producer gene, a receptor site, and a sensor site. The sensor site regulates the integrator gene, responsible for synthesis of activator RNA. The integrator gene cannot synthesize activator RNA unless the sensor site is activated. Activation and deactivation of the sensor site is done by external stimuli, such as hormones. The activator RNA then binds with a nearby receptor site, which stimulates the synthesis of </a:t>
            </a:r>
            <a:r>
              <a:rPr lang="en-US" dirty="0" smtClean="0">
                <a:hlinkClick r:id="rId6" tooltip="MRNA"/>
              </a:rPr>
              <a:t>mRNA</a:t>
            </a:r>
            <a:r>
              <a:rPr lang="en-US" dirty="0" smtClean="0"/>
              <a:t> at the </a:t>
            </a:r>
            <a:r>
              <a:rPr lang="en-US" dirty="0" smtClean="0">
                <a:hlinkClick r:id="rId7" tooltip="Structural gene"/>
              </a:rPr>
              <a:t>structural gene</a:t>
            </a:r>
            <a:r>
              <a:rPr lang="en-US" dirty="0" smtClean="0"/>
              <a:t>.</a:t>
            </a:r>
          </a:p>
          <a:p>
            <a:r>
              <a:rPr lang="en-US" dirty="0" smtClean="0"/>
              <a:t>This theory would explain how several different integrators could be synthesized at the same time. In addition, this theory would explain the pattern of </a:t>
            </a:r>
            <a:r>
              <a:rPr lang="en-US" dirty="0" smtClean="0">
                <a:hlinkClick r:id="rId8" tooltip="Repetitive DNA"/>
              </a:rPr>
              <a:t>repetitive DNA</a:t>
            </a:r>
            <a:r>
              <a:rPr lang="en-US" dirty="0" smtClean="0"/>
              <a:t> sequences followed by a unique </a:t>
            </a:r>
            <a:r>
              <a:rPr lang="en-US" dirty="0" smtClean="0">
                <a:hlinkClick r:id="rId5" tooltip="DNA"/>
              </a:rPr>
              <a:t>DNA</a:t>
            </a:r>
            <a:r>
              <a:rPr lang="en-US" dirty="0" smtClean="0"/>
              <a:t> sequence that exists in </a:t>
            </a:r>
            <a:r>
              <a:rPr lang="en-US" dirty="0" smtClean="0">
                <a:hlinkClick r:id="rId9" tooltip="Gene"/>
              </a:rPr>
              <a:t>genes</a:t>
            </a:r>
            <a:r>
              <a:rPr lang="en-US" dirty="0" smtClean="0"/>
              <a:t>.</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83</a:t>
            </a:fld>
            <a:endParaRPr lang="en-US"/>
          </a:p>
        </p:txBody>
      </p:sp>
    </p:spTree>
    <p:extLst>
      <p:ext uri="{BB962C8B-B14F-4D97-AF65-F5344CB8AC3E}">
        <p14:creationId xmlns:p14="http://schemas.microsoft.com/office/powerpoint/2010/main" val="3017075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2312B39-94FE-459A-AAA6-90F7320A22B6}" type="slidenum">
              <a:rPr lang="en-US" smtClean="0"/>
              <a:t>86</a:t>
            </a:fld>
            <a:endParaRPr lang="en-US"/>
          </a:p>
        </p:txBody>
      </p:sp>
    </p:spTree>
    <p:extLst>
      <p:ext uri="{BB962C8B-B14F-4D97-AF65-F5344CB8AC3E}">
        <p14:creationId xmlns:p14="http://schemas.microsoft.com/office/powerpoint/2010/main" val="127558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2312B39-94FE-459A-AAA6-90F7320A22B6}" type="slidenum">
              <a:rPr lang="en-US" smtClean="0"/>
              <a:t>87</a:t>
            </a:fld>
            <a:endParaRPr lang="en-US"/>
          </a:p>
        </p:txBody>
      </p:sp>
    </p:spTree>
    <p:extLst>
      <p:ext uri="{BB962C8B-B14F-4D97-AF65-F5344CB8AC3E}">
        <p14:creationId xmlns:p14="http://schemas.microsoft.com/office/powerpoint/2010/main" val="12755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Single Nucleotide Polymorphism</a:t>
            </a:r>
            <a:r>
              <a:rPr lang="en-US" dirty="0" smtClean="0"/>
              <a:t> (</a:t>
            </a:r>
            <a:r>
              <a:rPr lang="en-US" b="1" dirty="0" smtClean="0"/>
              <a:t>SNP</a:t>
            </a:r>
            <a:r>
              <a:rPr lang="en-US" dirty="0" smtClean="0"/>
              <a:t>, pronounced snip; plural snips) is a DNA sequence variation occurring commonly within a population (e.g. 1%) in which a single nucleotide — A, T, C or G — in the genome (or other shared sequence) differs between members of a biological species or paired chromosomes. </a:t>
            </a:r>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14</a:t>
            </a:fld>
            <a:endParaRPr lang="en-US"/>
          </a:p>
        </p:txBody>
      </p:sp>
    </p:spTree>
    <p:extLst>
      <p:ext uri="{BB962C8B-B14F-4D97-AF65-F5344CB8AC3E}">
        <p14:creationId xmlns:p14="http://schemas.microsoft.com/office/powerpoint/2010/main" val="93404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15</a:t>
            </a:fld>
            <a:endParaRPr lang="en-US"/>
          </a:p>
        </p:txBody>
      </p:sp>
    </p:spTree>
    <p:extLst>
      <p:ext uri="{BB962C8B-B14F-4D97-AF65-F5344CB8AC3E}">
        <p14:creationId xmlns:p14="http://schemas.microsoft.com/office/powerpoint/2010/main" val="181296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16</a:t>
            </a:fld>
            <a:endParaRPr lang="en-US"/>
          </a:p>
        </p:txBody>
      </p:sp>
    </p:spTree>
    <p:extLst>
      <p:ext uri="{BB962C8B-B14F-4D97-AF65-F5344CB8AC3E}">
        <p14:creationId xmlns:p14="http://schemas.microsoft.com/office/powerpoint/2010/main" val="181296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Mendel law can not explain </a:t>
            </a:r>
            <a:r>
              <a:rPr lang="en-US" sz="1200" b="0" i="0" u="none" strike="noStrike" kern="1200" baseline="0" dirty="0" err="1" smtClean="0">
                <a:solidFill>
                  <a:schemeClr val="tx1"/>
                </a:solidFill>
                <a:latin typeface="+mn-lt"/>
                <a:ea typeface="+mn-ea"/>
                <a:cs typeface="+mn-cs"/>
              </a:rPr>
              <a:t>Pleiotropy</a:t>
            </a:r>
            <a:r>
              <a:rPr lang="en-US" sz="1200" b="0" i="0" u="none" strike="noStrike" kern="1200" baseline="0" dirty="0" smtClean="0">
                <a:solidFill>
                  <a:schemeClr val="tx1"/>
                </a:solidFill>
                <a:latin typeface="+mn-lt"/>
                <a:ea typeface="+mn-ea"/>
                <a:cs typeface="+mn-cs"/>
              </a:rPr>
              <a:t> (one gene can affect more than one character):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In case of pea, dominant gray seed-coat color is associated with purple flower color; Recessive white seed-coat color is accompanied by white flower color. In case of human, </a:t>
            </a:r>
            <a:r>
              <a:rPr lang="en-US" dirty="0" smtClean="0"/>
              <a:t>Cystic fibrosis (CFTR gene) is a good of </a:t>
            </a:r>
            <a:r>
              <a:rPr lang="en-US" b="1" dirty="0" smtClean="0"/>
              <a:t>example of </a:t>
            </a:r>
            <a:r>
              <a:rPr lang="en-US" b="1" dirty="0" err="1" smtClean="0"/>
              <a:t>pleiotropy</a:t>
            </a:r>
            <a:r>
              <a:rPr lang="en-US" dirty="0" smtClean="0"/>
              <a:t>, where a mutation in a single gene affects multiple systems in this case the lungs, pancreas, and sweat glands.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Garrod</a:t>
            </a:r>
            <a:r>
              <a:rPr lang="en-US" sz="1200" b="0" i="0" u="none" strike="noStrike" kern="1200" baseline="0" dirty="0" smtClean="0">
                <a:solidFill>
                  <a:schemeClr val="tx1"/>
                </a:solidFill>
                <a:latin typeface="+mn-lt"/>
                <a:ea typeface="+mn-ea"/>
                <a:cs typeface="+mn-cs"/>
              </a:rPr>
              <a:t>, in fact, took two big steps at once: from recognition of the relation of the specific altered gene to the particular blocked step in the metabolic </a:t>
            </a:r>
            <a:r>
              <a:rPr lang="en-US" sz="1200" b="0" i="0" u="none" strike="noStrike" kern="1200" baseline="0" dirty="0" err="1" smtClean="0">
                <a:solidFill>
                  <a:schemeClr val="tx1"/>
                </a:solidFill>
                <a:latin typeface="+mn-lt"/>
                <a:ea typeface="+mn-ea"/>
                <a:cs typeface="+mn-cs"/>
              </a:rPr>
              <a:t>pattern,and</a:t>
            </a:r>
            <a:r>
              <a:rPr lang="en-US" sz="1200" b="0" i="0" u="none" strike="noStrike" kern="1200" baseline="0" dirty="0" smtClean="0">
                <a:solidFill>
                  <a:schemeClr val="tx1"/>
                </a:solidFill>
                <a:latin typeface="+mn-lt"/>
                <a:ea typeface="+mn-ea"/>
                <a:cs typeface="+mn-cs"/>
              </a:rPr>
              <a:t> thence to the lack of the specific enzyme governing that metabolic step.</a:t>
            </a:r>
          </a:p>
          <a:p>
            <a:r>
              <a:rPr lang="en-US" sz="1200" b="0" i="0" u="none" strike="noStrike" kern="1200" baseline="0" dirty="0" smtClean="0">
                <a:solidFill>
                  <a:schemeClr val="tx1"/>
                </a:solidFill>
                <a:latin typeface="+mn-lt"/>
                <a:ea typeface="+mn-ea"/>
                <a:cs typeface="+mn-cs"/>
              </a:rPr>
              <a:t> </a:t>
            </a:r>
            <a:endParaRPr lang="en-US" dirty="0" smtClean="0"/>
          </a:p>
          <a:p>
            <a:r>
              <a:rPr lang="en-US" dirty="0" smtClean="0"/>
              <a:t>The </a:t>
            </a:r>
            <a:r>
              <a:rPr lang="en-US" b="1" dirty="0" smtClean="0"/>
              <a:t>one gene-one enzyme hypothesis</a:t>
            </a:r>
            <a:r>
              <a:rPr lang="en-US" dirty="0" smtClean="0"/>
              <a:t> is the idea that </a:t>
            </a:r>
            <a:r>
              <a:rPr lang="en-US" dirty="0" smtClean="0">
                <a:hlinkClick r:id="rId3" tooltip="Gene"/>
              </a:rPr>
              <a:t>genes</a:t>
            </a:r>
            <a:r>
              <a:rPr lang="en-US" dirty="0" smtClean="0"/>
              <a:t> act through the production of </a:t>
            </a:r>
            <a:r>
              <a:rPr lang="en-US" dirty="0" smtClean="0">
                <a:hlinkClick r:id="rId4" tooltip="Enzymes"/>
              </a:rPr>
              <a:t>enzymes</a:t>
            </a:r>
            <a:r>
              <a:rPr lang="en-US" dirty="0" smtClean="0"/>
              <a:t>, with each gene responsible for producing a single enzyme that in turn affects a single step in a </a:t>
            </a:r>
            <a:r>
              <a:rPr lang="en-US" dirty="0" smtClean="0">
                <a:hlinkClick r:id="rId5" tooltip="Metabolic pathway"/>
              </a:rPr>
              <a:t>metabolic pathway</a:t>
            </a:r>
            <a:r>
              <a:rPr lang="en-US" dirty="0" smtClean="0"/>
              <a:t>. The concept was proposed by </a:t>
            </a:r>
            <a:r>
              <a:rPr lang="en-US" dirty="0" smtClean="0">
                <a:hlinkClick r:id="rId6" tooltip="George Beadle"/>
              </a:rPr>
              <a:t>George Beadle</a:t>
            </a:r>
            <a:r>
              <a:rPr lang="en-US" dirty="0" smtClean="0"/>
              <a:t> and </a:t>
            </a:r>
            <a:r>
              <a:rPr lang="en-US" dirty="0" smtClean="0">
                <a:hlinkClick r:id="rId7" tooltip="Edward Tatum"/>
              </a:rPr>
              <a:t>Edward Tatum</a:t>
            </a:r>
            <a:r>
              <a:rPr lang="en-US" dirty="0" smtClean="0"/>
              <a:t> in an influential 1941 paper</a:t>
            </a:r>
            <a:r>
              <a:rPr lang="en-US" baseline="30000" dirty="0" smtClean="0">
                <a:hlinkClick r:id="rId8"/>
              </a:rPr>
              <a:t>[1]</a:t>
            </a:r>
            <a:r>
              <a:rPr lang="en-US" dirty="0" smtClean="0"/>
              <a:t> on genetic mutations in the mold </a:t>
            </a:r>
            <a:r>
              <a:rPr lang="en-US" i="1" dirty="0" err="1" smtClean="0">
                <a:hlinkClick r:id="rId9" tooltip="Neurospora crassa"/>
              </a:rPr>
              <a:t>Neurospora</a:t>
            </a:r>
            <a:r>
              <a:rPr lang="en-US" i="1" dirty="0" smtClean="0">
                <a:hlinkClick r:id="rId9" tooltip="Neurospora crassa"/>
              </a:rPr>
              <a:t> </a:t>
            </a:r>
            <a:r>
              <a:rPr lang="en-US" i="1" dirty="0" err="1" smtClean="0">
                <a:hlinkClick r:id="rId9" tooltip="Neurospora crassa"/>
              </a:rPr>
              <a:t>crassa</a:t>
            </a:r>
            <a:r>
              <a:rPr lang="en-US" dirty="0" smtClean="0"/>
              <a:t>, and subsequently was dubbed the "one gene-one enzyme hypothesis" by their collaborator </a:t>
            </a:r>
            <a:r>
              <a:rPr lang="en-US" dirty="0" smtClean="0">
                <a:hlinkClick r:id="rId10" tooltip="Norman Horowitz"/>
              </a:rPr>
              <a:t>Norman Horowitz</a:t>
            </a:r>
            <a:r>
              <a:rPr lang="en-US" dirty="0" smtClean="0"/>
              <a:t>.</a:t>
            </a:r>
            <a:r>
              <a:rPr lang="en-US" baseline="30000" dirty="0" smtClean="0">
                <a:hlinkClick r:id="rId11"/>
              </a:rPr>
              <a:t>[2]</a:t>
            </a:r>
            <a:r>
              <a:rPr lang="en-US" dirty="0" smtClean="0"/>
              <a:t> In 2004 Norman Horowitz reminisced that “these experiments founded the science of what Beadle and Tatum called ‘biochemical genetics.’ In actuality they proved to be the opening gun in what became molecular genetics and all the developments that have followed from that.”</a:t>
            </a:r>
            <a:r>
              <a:rPr lang="en-US" baseline="30000" dirty="0" smtClean="0">
                <a:hlinkClick r:id="rId12"/>
              </a:rPr>
              <a:t>[3]</a:t>
            </a:r>
            <a:r>
              <a:rPr lang="en-US" dirty="0" smtClean="0"/>
              <a:t> The development of the one gene-one enzyme hypothesis is often considered the first significant result in what came to be called </a:t>
            </a:r>
            <a:r>
              <a:rPr lang="en-US" dirty="0" smtClean="0">
                <a:hlinkClick r:id="rId13" tooltip="Molecular biology"/>
              </a:rPr>
              <a:t>molecular biology</a:t>
            </a:r>
            <a:r>
              <a:rPr lang="en-US" dirty="0" smtClean="0"/>
              <a:t>.</a:t>
            </a:r>
            <a:r>
              <a:rPr lang="en-US" baseline="30000" dirty="0" smtClean="0">
                <a:hlinkClick r:id="rId14"/>
              </a:rPr>
              <a:t>[4]</a:t>
            </a:r>
            <a:r>
              <a:rPr lang="en-US" dirty="0" smtClean="0"/>
              <a:t> Although it has been extremely influential, the hypothesis was recognized soon after its proposal to be an oversimplification. Even the subsequent reformulation of the "one gene-one polypeptide" hypothesis is now considered too simple to describe the relationship between genes and proteins.</a:t>
            </a:r>
            <a:r>
              <a:rPr lang="en-US" baseline="30000" dirty="0" smtClean="0">
                <a:hlinkClick r:id="rId15"/>
              </a:rPr>
              <a:t>[5]</a:t>
            </a:r>
            <a:endParaRPr lang="en-US" dirty="0"/>
          </a:p>
        </p:txBody>
      </p:sp>
      <p:sp>
        <p:nvSpPr>
          <p:cNvPr id="4" name="Slide Number Placeholder 3"/>
          <p:cNvSpPr>
            <a:spLocks noGrp="1"/>
          </p:cNvSpPr>
          <p:nvPr>
            <p:ph type="sldNum" sz="quarter" idx="10"/>
          </p:nvPr>
        </p:nvSpPr>
        <p:spPr/>
        <p:txBody>
          <a:bodyPr/>
          <a:lstStyle/>
          <a:p>
            <a:fld id="{72312B39-94FE-459A-AAA6-90F7320A22B6}" type="slidenum">
              <a:rPr lang="en-US" smtClean="0"/>
              <a:t>17</a:t>
            </a:fld>
            <a:endParaRPr lang="en-US"/>
          </a:p>
        </p:txBody>
      </p:sp>
    </p:spTree>
    <p:extLst>
      <p:ext uri="{BB962C8B-B14F-4D97-AF65-F5344CB8AC3E}">
        <p14:creationId xmlns:p14="http://schemas.microsoft.com/office/powerpoint/2010/main" val="1539046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theory that each gene is responsible for the synthesis of a single polypeptide. It was originally stated as the one gene-one enzyme hypothesis by the US geneticist George Beadle in 1945 but later modified when it was realized that genes also encoded </a:t>
            </a:r>
            <a:r>
              <a:rPr lang="en-US" dirty="0" err="1" smtClean="0"/>
              <a:t>nonenzyme</a:t>
            </a:r>
            <a:r>
              <a:rPr lang="en-US" dirty="0" smtClean="0"/>
              <a:t> proteins and individual polypeptide chains. It is now known that some genes code for various types of RNA involved in protein synthesis.</a:t>
            </a:r>
          </a:p>
          <a:p>
            <a:endParaRPr lang="en-US" dirty="0" smtClean="0"/>
          </a:p>
          <a:p>
            <a:r>
              <a:rPr lang="en-US" dirty="0" smtClean="0"/>
              <a:t>DNA recombination involves the exchange of genetic material either between multiple chromosomes or between different regions of the same chromosome. This process is generally mediated by homology; that is, homologous regions of chromosomes line up in preparation for exchange, and some degree of sequence identity is required. Various cases of </a:t>
            </a:r>
            <a:r>
              <a:rPr lang="en-US" dirty="0" err="1" smtClean="0"/>
              <a:t>nonhomologous</a:t>
            </a:r>
            <a:r>
              <a:rPr lang="en-US" dirty="0" smtClean="0"/>
              <a:t> recombination do exist, however. </a:t>
            </a:r>
          </a:p>
        </p:txBody>
      </p:sp>
      <p:sp>
        <p:nvSpPr>
          <p:cNvPr id="4" name="Slide Number Placeholder 3"/>
          <p:cNvSpPr>
            <a:spLocks noGrp="1"/>
          </p:cNvSpPr>
          <p:nvPr>
            <p:ph type="sldNum" sz="quarter" idx="10"/>
          </p:nvPr>
        </p:nvSpPr>
        <p:spPr/>
        <p:txBody>
          <a:bodyPr/>
          <a:lstStyle/>
          <a:p>
            <a:fld id="{72312B39-94FE-459A-AAA6-90F7320A22B6}" type="slidenum">
              <a:rPr lang="en-US" smtClean="0"/>
              <a:t>18</a:t>
            </a:fld>
            <a:endParaRPr lang="en-US"/>
          </a:p>
        </p:txBody>
      </p:sp>
    </p:spTree>
    <p:extLst>
      <p:ext uri="{BB962C8B-B14F-4D97-AF65-F5344CB8AC3E}">
        <p14:creationId xmlns:p14="http://schemas.microsoft.com/office/powerpoint/2010/main" val="310926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DNA recombination involves the exchange of genetic material either between multiple chromosomes or between different regions of the same chromosome. This process is generally mediated by homology; that is, homologous regions of chromosomes line up in preparation for exchange, and some degree of sequence identity is required. Various cases of </a:t>
            </a:r>
            <a:r>
              <a:rPr lang="en-US" dirty="0" err="1" smtClean="0"/>
              <a:t>nonhomologous</a:t>
            </a:r>
            <a:r>
              <a:rPr lang="en-US" dirty="0" smtClean="0"/>
              <a:t> recombination do exist, however. </a:t>
            </a:r>
          </a:p>
          <a:p>
            <a:r>
              <a:rPr lang="en-US" b="1" dirty="0" smtClean="0"/>
              <a:t># Mutation</a:t>
            </a:r>
            <a:r>
              <a:rPr lang="en-US" dirty="0" smtClean="0"/>
              <a:t> is a permanent alteration of the nucleotide sequence of the genome of an organism, virus, or </a:t>
            </a:r>
            <a:r>
              <a:rPr lang="en-US" dirty="0" err="1" smtClean="0"/>
              <a:t>extrachromosomal</a:t>
            </a:r>
            <a:r>
              <a:rPr lang="en-US" dirty="0" smtClean="0"/>
              <a:t> DNA or other genetic elements</a:t>
            </a:r>
            <a:endParaRPr lang="th-TH" dirty="0"/>
          </a:p>
        </p:txBody>
      </p:sp>
      <p:sp>
        <p:nvSpPr>
          <p:cNvPr id="4" name="Slide Number Placeholder 3"/>
          <p:cNvSpPr>
            <a:spLocks noGrp="1"/>
          </p:cNvSpPr>
          <p:nvPr>
            <p:ph type="sldNum" sz="quarter" idx="10"/>
          </p:nvPr>
        </p:nvSpPr>
        <p:spPr/>
        <p:txBody>
          <a:bodyPr/>
          <a:lstStyle/>
          <a:p>
            <a:fld id="{72312B39-94FE-459A-AAA6-90F7320A22B6}" type="slidenum">
              <a:rPr lang="en-US" smtClean="0"/>
              <a:t>19</a:t>
            </a:fld>
            <a:endParaRPr lang="en-US"/>
          </a:p>
        </p:txBody>
      </p:sp>
    </p:spTree>
    <p:extLst>
      <p:ext uri="{BB962C8B-B14F-4D97-AF65-F5344CB8AC3E}">
        <p14:creationId xmlns:p14="http://schemas.microsoft.com/office/powerpoint/2010/main" val="2108979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508001"/>
            <a:ext cx="8549640" cy="3556000"/>
          </a:xfrm>
        </p:spPr>
        <p:txBody>
          <a:bodyPr anchor="b">
            <a:noAutofit/>
          </a:bodyPr>
          <a:lstStyle>
            <a:lvl1pPr>
              <a:lnSpc>
                <a:spcPct val="100000"/>
              </a:lnSpc>
              <a:defRPr sz="7800"/>
            </a:lvl1pPr>
          </a:lstStyle>
          <a:p>
            <a:r>
              <a:rPr lang="en-US" smtClean="0"/>
              <a:t>Click to edit Master title style</a:t>
            </a:r>
            <a:endParaRPr lang="en-US" dirty="0"/>
          </a:p>
        </p:txBody>
      </p:sp>
      <p:sp>
        <p:nvSpPr>
          <p:cNvPr id="3" name="Subtitle 2"/>
          <p:cNvSpPr>
            <a:spLocks noGrp="1"/>
          </p:cNvSpPr>
          <p:nvPr>
            <p:ph type="subTitle" idx="1"/>
          </p:nvPr>
        </p:nvSpPr>
        <p:spPr>
          <a:xfrm>
            <a:off x="1508760" y="4127500"/>
            <a:ext cx="7040880" cy="1016000"/>
          </a:xfrm>
        </p:spPr>
        <p:txBody>
          <a:bodyPr>
            <a:normAutofit/>
          </a:bodyPr>
          <a:lstStyle>
            <a:lvl1pPr marL="0" indent="0" algn="ctr">
              <a:buNone/>
              <a:defRPr sz="2300">
                <a:solidFill>
                  <a:schemeClr val="tx1">
                    <a:tint val="75000"/>
                  </a:schemeClr>
                </a:solidFill>
              </a:defRPr>
            </a:lvl1pPr>
            <a:lvl2pPr marL="443046" indent="0" algn="ctr">
              <a:buNone/>
              <a:defRPr>
                <a:solidFill>
                  <a:schemeClr val="tx1">
                    <a:tint val="75000"/>
                  </a:schemeClr>
                </a:solidFill>
              </a:defRPr>
            </a:lvl2pPr>
            <a:lvl3pPr marL="886093" indent="0" algn="ctr">
              <a:buNone/>
              <a:defRPr>
                <a:solidFill>
                  <a:schemeClr val="tx1">
                    <a:tint val="75000"/>
                  </a:schemeClr>
                </a:solidFill>
              </a:defRPr>
            </a:lvl3pPr>
            <a:lvl4pPr marL="1329140" indent="0" algn="ctr">
              <a:buNone/>
              <a:defRPr>
                <a:solidFill>
                  <a:schemeClr val="tx1">
                    <a:tint val="75000"/>
                  </a:schemeClr>
                </a:solidFill>
              </a:defRPr>
            </a:lvl4pPr>
            <a:lvl5pPr marL="1772186" indent="0" algn="ctr">
              <a:buNone/>
              <a:defRPr>
                <a:solidFill>
                  <a:schemeClr val="tx1">
                    <a:tint val="75000"/>
                  </a:schemeClr>
                </a:solidFill>
              </a:defRPr>
            </a:lvl5pPr>
            <a:lvl6pPr marL="2215233" indent="0" algn="ctr">
              <a:buNone/>
              <a:defRPr>
                <a:solidFill>
                  <a:schemeClr val="tx1">
                    <a:tint val="75000"/>
                  </a:schemeClr>
                </a:solidFill>
              </a:defRPr>
            </a:lvl6pPr>
            <a:lvl7pPr marL="2658279" indent="0" algn="ctr">
              <a:buNone/>
              <a:defRPr>
                <a:solidFill>
                  <a:schemeClr val="tx1">
                    <a:tint val="75000"/>
                  </a:schemeClr>
                </a:solidFill>
              </a:defRPr>
            </a:lvl7pPr>
            <a:lvl8pPr marL="3101326" indent="0" algn="ctr">
              <a:buNone/>
              <a:defRPr>
                <a:solidFill>
                  <a:schemeClr val="tx1">
                    <a:tint val="75000"/>
                  </a:schemeClr>
                </a:solidFill>
              </a:defRPr>
            </a:lvl8pPr>
            <a:lvl9pPr marL="3544372"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4/30/2016</a:t>
            </a:fld>
            <a:endParaRPr lang="en-US" dirty="0"/>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28868"/>
            <a:ext cx="2263140" cy="487627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228868"/>
            <a:ext cx="662178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4/30/2016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1143001"/>
            <a:ext cx="8549640" cy="2087563"/>
          </a:xfrm>
        </p:spPr>
        <p:txBody>
          <a:bodyPr anchor="b"/>
          <a:lstStyle>
            <a:lvl1pPr algn="ctr" defTabSz="886093" rtl="0" eaLnBrk="1" latinLnBrk="0" hangingPunct="1">
              <a:lnSpc>
                <a:spcPct val="100000"/>
              </a:lnSpc>
              <a:spcBef>
                <a:spcPct val="0"/>
              </a:spcBef>
              <a:buNone/>
              <a:defRPr lang="en-US" sz="47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94544" y="3390638"/>
            <a:ext cx="8549640" cy="943240"/>
          </a:xfrm>
        </p:spPr>
        <p:txBody>
          <a:bodyPr anchor="t"/>
          <a:lstStyle>
            <a:lvl1pPr marL="0" indent="0" algn="ctr">
              <a:buNone/>
              <a:defRPr sz="1900">
                <a:solidFill>
                  <a:schemeClr val="tx1">
                    <a:tint val="75000"/>
                  </a:schemeClr>
                </a:solidFill>
              </a:defRPr>
            </a:lvl1pPr>
            <a:lvl2pPr marL="443046" indent="0">
              <a:buNone/>
              <a:defRPr sz="1800">
                <a:solidFill>
                  <a:schemeClr val="tx1">
                    <a:tint val="75000"/>
                  </a:schemeClr>
                </a:solidFill>
              </a:defRPr>
            </a:lvl2pPr>
            <a:lvl3pPr marL="886093" indent="0">
              <a:buNone/>
              <a:defRPr sz="1600">
                <a:solidFill>
                  <a:schemeClr val="tx1">
                    <a:tint val="75000"/>
                  </a:schemeClr>
                </a:solidFill>
              </a:defRPr>
            </a:lvl3pPr>
            <a:lvl4pPr marL="1329140" indent="0">
              <a:buNone/>
              <a:defRPr sz="1300">
                <a:solidFill>
                  <a:schemeClr val="tx1">
                    <a:tint val="75000"/>
                  </a:schemeClr>
                </a:solidFill>
              </a:defRPr>
            </a:lvl4pPr>
            <a:lvl5pPr marL="1772186" indent="0">
              <a:buNone/>
              <a:defRPr sz="1300">
                <a:solidFill>
                  <a:schemeClr val="tx1">
                    <a:tint val="75000"/>
                  </a:schemeClr>
                </a:solidFill>
              </a:defRPr>
            </a:lvl5pPr>
            <a:lvl6pPr marL="2215233" indent="0">
              <a:buNone/>
              <a:defRPr sz="1300">
                <a:solidFill>
                  <a:schemeClr val="tx1">
                    <a:tint val="75000"/>
                  </a:schemeClr>
                </a:solidFill>
              </a:defRPr>
            </a:lvl6pPr>
            <a:lvl7pPr marL="2658279" indent="0">
              <a:buNone/>
              <a:defRPr sz="1300">
                <a:solidFill>
                  <a:schemeClr val="tx1">
                    <a:tint val="75000"/>
                  </a:schemeClr>
                </a:solidFill>
              </a:defRPr>
            </a:lvl7pPr>
            <a:lvl8pPr marL="3101326" indent="0">
              <a:buNone/>
              <a:defRPr sz="1300">
                <a:solidFill>
                  <a:schemeClr val="tx1">
                    <a:tint val="75000"/>
                  </a:schemeClr>
                </a:solidFill>
              </a:defRPr>
            </a:lvl8pPr>
            <a:lvl9pPr marL="3544372"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Oval 6"/>
          <p:cNvSpPr/>
          <p:nvPr/>
        </p:nvSpPr>
        <p:spPr>
          <a:xfrm>
            <a:off x="4945380" y="3270251"/>
            <a:ext cx="93249" cy="70644"/>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8609" tIns="44305" rIns="88609" bIns="44305" rtlCol="0" anchor="ctr"/>
          <a:lstStyle/>
          <a:p>
            <a:pPr algn="ctr"/>
            <a:endParaRPr lang="en-US" dirty="0"/>
          </a:p>
        </p:txBody>
      </p:sp>
      <p:sp>
        <p:nvSpPr>
          <p:cNvPr id="8" name="Oval 7"/>
          <p:cNvSpPr/>
          <p:nvPr/>
        </p:nvSpPr>
        <p:spPr>
          <a:xfrm>
            <a:off x="5165408" y="3270251"/>
            <a:ext cx="93249" cy="70644"/>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8609" tIns="44305" rIns="88609" bIns="44305" rtlCol="0" anchor="ctr"/>
          <a:lstStyle/>
          <a:p>
            <a:pPr algn="ctr"/>
            <a:endParaRPr lang="en-US" dirty="0"/>
          </a:p>
        </p:txBody>
      </p:sp>
      <p:sp>
        <p:nvSpPr>
          <p:cNvPr id="9" name="Oval 8"/>
          <p:cNvSpPr/>
          <p:nvPr/>
        </p:nvSpPr>
        <p:spPr>
          <a:xfrm>
            <a:off x="4726401" y="3270251"/>
            <a:ext cx="93249" cy="70644"/>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8609" tIns="44305" rIns="88609" bIns="44305"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5113020" y="1333504"/>
            <a:ext cx="4442460" cy="3771635"/>
          </a:xfrm>
        </p:spPr>
        <p:txBody>
          <a:bodyPr/>
          <a:lstStyle>
            <a:lvl1pPr>
              <a:defRPr sz="23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4/30/2016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402336" y="1333500"/>
            <a:ext cx="4445813" cy="377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333500"/>
            <a:ext cx="4444207" cy="508000"/>
          </a:xfrm>
        </p:spPr>
        <p:txBody>
          <a:bodyPr anchor="b">
            <a:noAutofit/>
          </a:bodyPr>
          <a:lstStyle>
            <a:lvl1pPr marL="0" indent="0" algn="ctr">
              <a:buNone/>
              <a:defRPr sz="2300" b="0"/>
            </a:lvl1pPr>
            <a:lvl2pPr marL="443046" indent="0">
              <a:buNone/>
              <a:defRPr sz="1900" b="1"/>
            </a:lvl2pPr>
            <a:lvl3pPr marL="886093" indent="0">
              <a:buNone/>
              <a:defRPr sz="1800" b="1"/>
            </a:lvl3pPr>
            <a:lvl4pPr marL="1329140" indent="0">
              <a:buNone/>
              <a:defRPr sz="1600" b="1"/>
            </a:lvl4pPr>
            <a:lvl5pPr marL="1772186" indent="0">
              <a:buNone/>
              <a:defRPr sz="1600" b="1"/>
            </a:lvl5pPr>
            <a:lvl6pPr marL="2215233" indent="0">
              <a:buNone/>
              <a:defRPr sz="1600" b="1"/>
            </a:lvl6pPr>
            <a:lvl7pPr marL="2658279" indent="0">
              <a:buNone/>
              <a:defRPr sz="1600" b="1"/>
            </a:lvl7pPr>
            <a:lvl8pPr marL="3101326" indent="0">
              <a:buNone/>
              <a:defRPr sz="1600" b="1"/>
            </a:lvl8pPr>
            <a:lvl9pPr marL="3544372"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13023" y="1333500"/>
            <a:ext cx="4445953" cy="508000"/>
          </a:xfrm>
        </p:spPr>
        <p:txBody>
          <a:bodyPr anchor="b">
            <a:noAutofit/>
          </a:bodyPr>
          <a:lstStyle>
            <a:lvl1pPr marL="0" indent="0" algn="ctr">
              <a:buNone/>
              <a:defRPr sz="2300" b="0"/>
            </a:lvl1pPr>
            <a:lvl2pPr marL="443046" indent="0">
              <a:buNone/>
              <a:defRPr sz="1900" b="1"/>
            </a:lvl2pPr>
            <a:lvl3pPr marL="886093" indent="0">
              <a:buNone/>
              <a:defRPr sz="1800" b="1"/>
            </a:lvl3pPr>
            <a:lvl4pPr marL="1329140" indent="0">
              <a:buNone/>
              <a:defRPr sz="1600" b="1"/>
            </a:lvl4pPr>
            <a:lvl5pPr marL="1772186" indent="0">
              <a:buNone/>
              <a:defRPr sz="1600" b="1"/>
            </a:lvl5pPr>
            <a:lvl6pPr marL="2215233" indent="0">
              <a:buNone/>
              <a:defRPr sz="1600" b="1"/>
            </a:lvl6pPr>
            <a:lvl7pPr marL="2658279" indent="0">
              <a:buNone/>
              <a:defRPr sz="1600" b="1"/>
            </a:lvl7pPr>
            <a:lvl8pPr marL="3101326" indent="0">
              <a:buNone/>
              <a:defRPr sz="1600" b="1"/>
            </a:lvl8pPr>
            <a:lvl9pPr marL="3544372"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13"/>
          </p:nvPr>
        </p:nvSpPr>
        <p:spPr>
          <a:xfrm>
            <a:off x="502920" y="1844041"/>
            <a:ext cx="4445813" cy="3261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5139842" y="1844041"/>
            <a:ext cx="4445813" cy="32609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7802" y="222251"/>
            <a:ext cx="3309144" cy="1746250"/>
          </a:xfrm>
        </p:spPr>
        <p:txBody>
          <a:bodyPr anchor="b"/>
          <a:lstStyle>
            <a:lvl1pPr algn="ctr">
              <a:lnSpc>
                <a:spcPct val="100000"/>
              </a:lnSpc>
              <a:defRPr sz="27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91054" y="227544"/>
            <a:ext cx="5495449" cy="487759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97802" y="2032004"/>
            <a:ext cx="3309144" cy="3073135"/>
          </a:xfrm>
        </p:spPr>
        <p:txBody>
          <a:bodyPr>
            <a:normAutofit/>
          </a:bodyPr>
          <a:lstStyle>
            <a:lvl1pPr marL="0" indent="0" algn="ctr">
              <a:lnSpc>
                <a:spcPct val="125000"/>
              </a:lnSpc>
              <a:buNone/>
              <a:defRPr sz="1600"/>
            </a:lvl1pPr>
            <a:lvl2pPr marL="443046" indent="0">
              <a:buNone/>
              <a:defRPr sz="1200"/>
            </a:lvl2pPr>
            <a:lvl3pPr marL="886093" indent="0">
              <a:buNone/>
              <a:defRPr sz="1000"/>
            </a:lvl3pPr>
            <a:lvl4pPr marL="1329140" indent="0">
              <a:buNone/>
              <a:defRPr sz="900"/>
            </a:lvl4pPr>
            <a:lvl5pPr marL="1772186" indent="0">
              <a:buNone/>
              <a:defRPr sz="900"/>
            </a:lvl5pPr>
            <a:lvl6pPr marL="2215233" indent="0">
              <a:buNone/>
              <a:defRPr sz="900"/>
            </a:lvl6pPr>
            <a:lvl7pPr marL="2658279" indent="0">
              <a:buNone/>
              <a:defRPr sz="900"/>
            </a:lvl7pPr>
            <a:lvl8pPr marL="3101326" indent="0">
              <a:buNone/>
              <a:defRPr sz="900"/>
            </a:lvl8pPr>
            <a:lvl9pPr marL="35443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7538" y="190502"/>
            <a:ext cx="6283006" cy="746126"/>
          </a:xfrm>
        </p:spPr>
        <p:txBody>
          <a:bodyPr anchor="b"/>
          <a:lstStyle>
            <a:lvl1pPr algn="ctr">
              <a:lnSpc>
                <a:spcPct val="100000"/>
              </a:lnSpc>
              <a:defRPr sz="2700" b="0"/>
            </a:lvl1pPr>
          </a:lstStyle>
          <a:p>
            <a:r>
              <a:rPr lang="en-US" smtClean="0"/>
              <a:t>Click to edit Master title style</a:t>
            </a:r>
            <a:endParaRPr lang="en-US" dirty="0"/>
          </a:p>
        </p:txBody>
      </p:sp>
      <p:sp>
        <p:nvSpPr>
          <p:cNvPr id="3" name="Picture Placeholder 2"/>
          <p:cNvSpPr>
            <a:spLocks noGrp="1"/>
          </p:cNvSpPr>
          <p:nvPr>
            <p:ph type="pic" idx="1"/>
          </p:nvPr>
        </p:nvSpPr>
        <p:spPr>
          <a:xfrm>
            <a:off x="1658943" y="952503"/>
            <a:ext cx="6660196" cy="3784203"/>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100"/>
            </a:lvl1pPr>
            <a:lvl2pPr marL="443046" indent="0">
              <a:buNone/>
              <a:defRPr sz="2700"/>
            </a:lvl2pPr>
            <a:lvl3pPr marL="886093" indent="0">
              <a:buNone/>
              <a:defRPr sz="2300"/>
            </a:lvl3pPr>
            <a:lvl4pPr marL="1329140" indent="0">
              <a:buNone/>
              <a:defRPr sz="1900"/>
            </a:lvl4pPr>
            <a:lvl5pPr marL="1772186" indent="0">
              <a:buNone/>
              <a:defRPr sz="1900"/>
            </a:lvl5pPr>
            <a:lvl6pPr marL="2215233" indent="0">
              <a:buNone/>
              <a:defRPr sz="1900"/>
            </a:lvl6pPr>
            <a:lvl7pPr marL="2658279" indent="0">
              <a:buNone/>
              <a:defRPr sz="1900"/>
            </a:lvl7pPr>
            <a:lvl8pPr marL="3101326" indent="0">
              <a:buNone/>
              <a:defRPr sz="1900"/>
            </a:lvl8pPr>
            <a:lvl9pPr marL="3544372" indent="0">
              <a:buNone/>
              <a:defRPr sz="19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47538" y="4841876"/>
            <a:ext cx="6283006" cy="444500"/>
          </a:xfrm>
        </p:spPr>
        <p:txBody>
          <a:bodyPr>
            <a:normAutofit/>
          </a:bodyPr>
          <a:lstStyle>
            <a:lvl1pPr marL="0" indent="0" algn="ctr">
              <a:buNone/>
              <a:defRPr sz="1600"/>
            </a:lvl1pPr>
            <a:lvl2pPr marL="443046" indent="0">
              <a:buNone/>
              <a:defRPr sz="1200"/>
            </a:lvl2pPr>
            <a:lvl3pPr marL="886093" indent="0">
              <a:buNone/>
              <a:defRPr sz="1000"/>
            </a:lvl3pPr>
            <a:lvl4pPr marL="1329140" indent="0">
              <a:buNone/>
              <a:defRPr sz="900"/>
            </a:lvl4pPr>
            <a:lvl5pPr marL="1772186" indent="0">
              <a:buNone/>
              <a:defRPr sz="900"/>
            </a:lvl5pPr>
            <a:lvl6pPr marL="2215233" indent="0">
              <a:buNone/>
              <a:defRPr sz="900"/>
            </a:lvl6pPr>
            <a:lvl7pPr marL="2658279" indent="0">
              <a:buNone/>
              <a:defRPr sz="900"/>
            </a:lvl7pPr>
            <a:lvl8pPr marL="3101326" indent="0">
              <a:buNone/>
              <a:defRPr sz="900"/>
            </a:lvl8pPr>
            <a:lvl9pPr marL="35443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0"/>
            <a:ext cx="9052560" cy="1333500"/>
          </a:xfrm>
          <a:prstGeom prst="rect">
            <a:avLst/>
          </a:prstGeom>
        </p:spPr>
        <p:txBody>
          <a:bodyPr vert="horz" lIns="88609" tIns="44305" rIns="88609" bIns="44305"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02920" y="1333504"/>
            <a:ext cx="9052560" cy="3771635"/>
          </a:xfrm>
          <a:prstGeom prst="rect">
            <a:avLst/>
          </a:prstGeom>
        </p:spPr>
        <p:txBody>
          <a:bodyPr vert="horz" lIns="88609" tIns="44305" rIns="88609" bIns="443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999684" y="5296961"/>
            <a:ext cx="2294573" cy="304271"/>
          </a:xfrm>
          <a:prstGeom prst="rect">
            <a:avLst/>
          </a:prstGeom>
        </p:spPr>
        <p:txBody>
          <a:bodyPr vert="horz" lIns="88609" tIns="44305" rIns="44305" bIns="44305"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4/30/2016</a:t>
            </a:fld>
            <a:endParaRPr lang="en-US" dirty="0"/>
          </a:p>
        </p:txBody>
      </p:sp>
      <p:sp>
        <p:nvSpPr>
          <p:cNvPr id="5" name="Footer Placeholder 4"/>
          <p:cNvSpPr>
            <a:spLocks noGrp="1"/>
          </p:cNvSpPr>
          <p:nvPr>
            <p:ph type="ftr" sz="quarter" idx="3"/>
          </p:nvPr>
        </p:nvSpPr>
        <p:spPr>
          <a:xfrm>
            <a:off x="725083" y="5296961"/>
            <a:ext cx="3132773" cy="304271"/>
          </a:xfrm>
          <a:prstGeom prst="rect">
            <a:avLst/>
          </a:prstGeom>
        </p:spPr>
        <p:txBody>
          <a:bodyPr vert="horz" lIns="44305" tIns="44305" rIns="88609" bIns="44305"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9397607" y="5296961"/>
            <a:ext cx="618173" cy="304271"/>
          </a:xfrm>
          <a:prstGeom prst="rect">
            <a:avLst/>
          </a:prstGeom>
        </p:spPr>
        <p:txBody>
          <a:bodyPr vert="horz" lIns="26583" tIns="44305" rIns="44305" bIns="44305"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dirty="0"/>
          </a:p>
        </p:txBody>
      </p:sp>
      <p:sp>
        <p:nvSpPr>
          <p:cNvPr id="7" name="Oval 6"/>
          <p:cNvSpPr/>
          <p:nvPr/>
        </p:nvSpPr>
        <p:spPr>
          <a:xfrm>
            <a:off x="9303536" y="5416154"/>
            <a:ext cx="93249" cy="70644"/>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8609" tIns="44305" rIns="88609" bIns="44305" rtlCol="0" anchor="ctr"/>
          <a:lstStyle/>
          <a:p>
            <a:pPr marL="0" algn="ctr" defTabSz="886093"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626031" y="5416154"/>
            <a:ext cx="93249" cy="70644"/>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8609" tIns="44305" rIns="88609" bIns="44305"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86093" rtl="0" eaLnBrk="1" latinLnBrk="0" hangingPunct="1">
        <a:lnSpc>
          <a:spcPts val="5621"/>
        </a:lnSpc>
        <a:spcBef>
          <a:spcPct val="0"/>
        </a:spcBef>
        <a:buNone/>
        <a:defRPr sz="52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32285" indent="-332285" algn="l" defTabSz="886093" rtl="0" eaLnBrk="1" latinLnBrk="0" hangingPunct="1">
        <a:spcBef>
          <a:spcPct val="20000"/>
        </a:spcBef>
        <a:buFont typeface="Arial" pitchFamily="34" charset="0"/>
        <a:buChar char="•"/>
        <a:defRPr sz="2300" kern="1200">
          <a:solidFill>
            <a:schemeClr val="tx1">
              <a:lumMod val="50000"/>
              <a:lumOff val="50000"/>
            </a:schemeClr>
          </a:solidFill>
          <a:latin typeface="+mj-lt"/>
          <a:ea typeface="+mn-ea"/>
          <a:cs typeface="+mn-cs"/>
        </a:defRPr>
      </a:lvl1pPr>
      <a:lvl2pPr marL="719950" indent="-276904" algn="l" defTabSz="886093"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07616" indent="-221523" algn="l" defTabSz="886093"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550663" indent="-221523" algn="l" defTabSz="886093"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1993710" indent="-221523" algn="l" defTabSz="886093"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436756" indent="-221523" algn="l" defTabSz="886093"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879803" indent="-221523" algn="l" defTabSz="886093"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322849" indent="-221523" algn="l" defTabSz="886093"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765895" indent="-221523" algn="l" defTabSz="886093"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886093" rtl="0" eaLnBrk="1" latinLnBrk="0" hangingPunct="1">
        <a:defRPr sz="1800" kern="1200">
          <a:solidFill>
            <a:schemeClr val="tx1"/>
          </a:solidFill>
          <a:latin typeface="+mn-lt"/>
          <a:ea typeface="+mn-ea"/>
          <a:cs typeface="+mn-cs"/>
        </a:defRPr>
      </a:lvl1pPr>
      <a:lvl2pPr marL="443046" algn="l" defTabSz="886093" rtl="0" eaLnBrk="1" latinLnBrk="0" hangingPunct="1">
        <a:defRPr sz="1800" kern="1200">
          <a:solidFill>
            <a:schemeClr val="tx1"/>
          </a:solidFill>
          <a:latin typeface="+mn-lt"/>
          <a:ea typeface="+mn-ea"/>
          <a:cs typeface="+mn-cs"/>
        </a:defRPr>
      </a:lvl2pPr>
      <a:lvl3pPr marL="886093" algn="l" defTabSz="886093" rtl="0" eaLnBrk="1" latinLnBrk="0" hangingPunct="1">
        <a:defRPr sz="1800" kern="1200">
          <a:solidFill>
            <a:schemeClr val="tx1"/>
          </a:solidFill>
          <a:latin typeface="+mn-lt"/>
          <a:ea typeface="+mn-ea"/>
          <a:cs typeface="+mn-cs"/>
        </a:defRPr>
      </a:lvl3pPr>
      <a:lvl4pPr marL="1329140" algn="l" defTabSz="886093" rtl="0" eaLnBrk="1" latinLnBrk="0" hangingPunct="1">
        <a:defRPr sz="1800" kern="1200">
          <a:solidFill>
            <a:schemeClr val="tx1"/>
          </a:solidFill>
          <a:latin typeface="+mn-lt"/>
          <a:ea typeface="+mn-ea"/>
          <a:cs typeface="+mn-cs"/>
        </a:defRPr>
      </a:lvl4pPr>
      <a:lvl5pPr marL="1772186" algn="l" defTabSz="886093" rtl="0" eaLnBrk="1" latinLnBrk="0" hangingPunct="1">
        <a:defRPr sz="1800" kern="1200">
          <a:solidFill>
            <a:schemeClr val="tx1"/>
          </a:solidFill>
          <a:latin typeface="+mn-lt"/>
          <a:ea typeface="+mn-ea"/>
          <a:cs typeface="+mn-cs"/>
        </a:defRPr>
      </a:lvl5pPr>
      <a:lvl6pPr marL="2215233" algn="l" defTabSz="886093" rtl="0" eaLnBrk="1" latinLnBrk="0" hangingPunct="1">
        <a:defRPr sz="1800" kern="1200">
          <a:solidFill>
            <a:schemeClr val="tx1"/>
          </a:solidFill>
          <a:latin typeface="+mn-lt"/>
          <a:ea typeface="+mn-ea"/>
          <a:cs typeface="+mn-cs"/>
        </a:defRPr>
      </a:lvl6pPr>
      <a:lvl7pPr marL="2658279" algn="l" defTabSz="886093" rtl="0" eaLnBrk="1" latinLnBrk="0" hangingPunct="1">
        <a:defRPr sz="1800" kern="1200">
          <a:solidFill>
            <a:schemeClr val="tx1"/>
          </a:solidFill>
          <a:latin typeface="+mn-lt"/>
          <a:ea typeface="+mn-ea"/>
          <a:cs typeface="+mn-cs"/>
        </a:defRPr>
      </a:lvl7pPr>
      <a:lvl8pPr marL="3101326" algn="l" defTabSz="886093" rtl="0" eaLnBrk="1" latinLnBrk="0" hangingPunct="1">
        <a:defRPr sz="1800" kern="1200">
          <a:solidFill>
            <a:schemeClr val="tx1"/>
          </a:solidFill>
          <a:latin typeface="+mn-lt"/>
          <a:ea typeface="+mn-ea"/>
          <a:cs typeface="+mn-cs"/>
        </a:defRPr>
      </a:lvl8pPr>
      <a:lvl9pPr marL="3544372" algn="l" defTabSz="8860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3.wdp"/></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5.wdp"/></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6.wdp"/></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microsoft.com/office/2007/relationships/hdphoto" Target="../media/hdphoto7.wdp"/></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8.wdp"/></Relationships>
</file>

<file path=ppt/slides/_rels/slide8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8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43.png"/><Relationship Id="rId4" Type="http://schemas.microsoft.com/office/2007/relationships/hdphoto" Target="../media/hdphoto9.wdp"/></Relationships>
</file>

<file path=ppt/slides/_rels/slide8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4.jpeg"/><Relationship Id="rId4" Type="http://schemas.microsoft.com/office/2007/relationships/hdphoto" Target="../media/hdphoto9.wdp"/></Relationships>
</file>

<file path=ppt/slides/_rels/slide8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 y="381000"/>
            <a:ext cx="9890760" cy="4000500"/>
          </a:xfrm>
        </p:spPr>
        <p:txBody>
          <a:bodyPr/>
          <a:lstStyle/>
          <a:p>
            <a:r>
              <a:rPr lang="en-US" sz="9300" dirty="0">
                <a:solidFill>
                  <a:schemeClr val="tx1"/>
                </a:solidFill>
              </a:rPr>
              <a:t>Gene: </a:t>
            </a:r>
            <a:br>
              <a:rPr lang="en-US" sz="9300" dirty="0">
                <a:solidFill>
                  <a:schemeClr val="tx1"/>
                </a:solidFill>
              </a:rPr>
            </a:br>
            <a:r>
              <a:rPr lang="en-US" sz="9300" dirty="0">
                <a:solidFill>
                  <a:schemeClr val="tx1"/>
                </a:solidFill>
              </a:rPr>
              <a:t>Fine Structure of Gene </a:t>
            </a:r>
          </a:p>
        </p:txBody>
      </p:sp>
    </p:spTree>
    <p:extLst>
      <p:ext uri="{BB962C8B-B14F-4D97-AF65-F5344CB8AC3E}">
        <p14:creationId xmlns:p14="http://schemas.microsoft.com/office/powerpoint/2010/main" val="343585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9400"/>
            <a:ext cx="10058400" cy="1587500"/>
          </a:xfrm>
        </p:spPr>
        <p:txBody>
          <a:bodyPr/>
          <a:lstStyle/>
          <a:p>
            <a:r>
              <a:rPr lang="en-US" sz="6000" dirty="0">
                <a:solidFill>
                  <a:schemeClr val="tx1"/>
                </a:solidFill>
              </a:rPr>
              <a:t>Both set of chromosomes are preserved in a Nucleus</a:t>
            </a:r>
          </a:p>
        </p:txBody>
      </p:sp>
      <p:pic>
        <p:nvPicPr>
          <p:cNvPr id="8196" name="Picture 4" descr="https://gcps.desire2learn.com/d2l/lor/viewer/viewFile.d2lfile/6605/4821/chromosom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376" r="54686" b="13025"/>
          <a:stretch/>
        </p:blipFill>
        <p:spPr bwMode="auto">
          <a:xfrm>
            <a:off x="3352800" y="1977390"/>
            <a:ext cx="3581400" cy="352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389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 y="596900"/>
            <a:ext cx="10226040" cy="2108200"/>
          </a:xfrm>
        </p:spPr>
        <p:txBody>
          <a:bodyPr/>
          <a:lstStyle/>
          <a:p>
            <a:r>
              <a:rPr lang="en-US" sz="6000" dirty="0">
                <a:solidFill>
                  <a:schemeClr val="tx1"/>
                </a:solidFill>
              </a:rPr>
              <a:t>Each Book of Life has 23 Chapters with same title except </a:t>
            </a:r>
            <a:r>
              <a:rPr lang="en-US" sz="6000" dirty="0" smtClean="0">
                <a:solidFill>
                  <a:schemeClr val="tx1"/>
                </a:solidFill>
              </a:rPr>
              <a:t>chapter number 23</a:t>
            </a:r>
            <a:endParaRPr lang="en-US" sz="6000" dirty="0">
              <a:solidFill>
                <a:schemeClr val="tx1"/>
              </a:solidFill>
            </a:endParaRPr>
          </a:p>
        </p:txBody>
      </p:sp>
      <p:pic>
        <p:nvPicPr>
          <p:cNvPr id="10242" name="Picture 2" descr="https://encrypted-tbn2.gstatic.com/images?q=tbn:ANd9GcRvlF2aLCvrU8tYx1k5h9PmeS3GdFHL8oUEIV6P-mMowCRJG0KGX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2702028"/>
            <a:ext cx="4695825" cy="301297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encrypted-tbn3.gstatic.com/images?q=tbn:ANd9GcSt8vnGeXqzUYFhzqjetAU5AUPP_a16HNU2vJ3qawAxUqyKZ8l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305" y="3190832"/>
            <a:ext cx="5181600" cy="23546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5607" y="3314700"/>
            <a:ext cx="1742785" cy="646331"/>
          </a:xfrm>
          <a:prstGeom prst="rect">
            <a:avLst/>
          </a:prstGeom>
          <a:noFill/>
        </p:spPr>
        <p:txBody>
          <a:bodyPr wrap="none" rtlCol="0">
            <a:spAutoFit/>
          </a:bodyPr>
          <a:lstStyle/>
          <a:p>
            <a:r>
              <a:rPr lang="en-US" dirty="0" smtClean="0"/>
              <a:t>Ch. 1: </a:t>
            </a:r>
          </a:p>
          <a:p>
            <a:r>
              <a:rPr lang="en-US" dirty="0" smtClean="0"/>
              <a:t>Chromosome 1</a:t>
            </a:r>
            <a:endParaRPr lang="en-US" dirty="0"/>
          </a:p>
        </p:txBody>
      </p:sp>
      <p:sp>
        <p:nvSpPr>
          <p:cNvPr id="6" name="TextBox 5"/>
          <p:cNvSpPr txBox="1"/>
          <p:nvPr/>
        </p:nvSpPr>
        <p:spPr>
          <a:xfrm>
            <a:off x="533400" y="4169212"/>
            <a:ext cx="1742785" cy="646331"/>
          </a:xfrm>
          <a:prstGeom prst="rect">
            <a:avLst/>
          </a:prstGeom>
          <a:noFill/>
        </p:spPr>
        <p:txBody>
          <a:bodyPr wrap="none" rtlCol="0">
            <a:spAutoFit/>
          </a:bodyPr>
          <a:lstStyle/>
          <a:p>
            <a:r>
              <a:rPr lang="en-US" dirty="0" smtClean="0"/>
              <a:t>Ch. 2: </a:t>
            </a:r>
          </a:p>
          <a:p>
            <a:r>
              <a:rPr lang="en-US" dirty="0" smtClean="0"/>
              <a:t>Chromosome 2</a:t>
            </a:r>
            <a:endParaRPr lang="en-US" dirty="0"/>
          </a:p>
        </p:txBody>
      </p:sp>
      <p:sp>
        <p:nvSpPr>
          <p:cNvPr id="7" name="TextBox 6"/>
          <p:cNvSpPr txBox="1"/>
          <p:nvPr/>
        </p:nvSpPr>
        <p:spPr>
          <a:xfrm>
            <a:off x="2415540" y="4392930"/>
            <a:ext cx="2124299" cy="646331"/>
          </a:xfrm>
          <a:prstGeom prst="rect">
            <a:avLst/>
          </a:prstGeom>
          <a:noFill/>
        </p:spPr>
        <p:txBody>
          <a:bodyPr wrap="none" rtlCol="0">
            <a:spAutoFit/>
          </a:bodyPr>
          <a:lstStyle/>
          <a:p>
            <a:r>
              <a:rPr lang="en-US" dirty="0" smtClean="0"/>
              <a:t>Ch. 23: </a:t>
            </a:r>
          </a:p>
          <a:p>
            <a:r>
              <a:rPr lang="en-US" dirty="0" smtClean="0"/>
              <a:t>Chromosome X / Y</a:t>
            </a:r>
            <a:endParaRPr lang="en-US" dirty="0"/>
          </a:p>
        </p:txBody>
      </p:sp>
      <p:sp>
        <p:nvSpPr>
          <p:cNvPr id="8" name="TextBox 7"/>
          <p:cNvSpPr txBox="1"/>
          <p:nvPr/>
        </p:nvSpPr>
        <p:spPr>
          <a:xfrm>
            <a:off x="2514600" y="3338632"/>
            <a:ext cx="1858201" cy="646331"/>
          </a:xfrm>
          <a:prstGeom prst="rect">
            <a:avLst/>
          </a:prstGeom>
          <a:noFill/>
        </p:spPr>
        <p:txBody>
          <a:bodyPr wrap="none" rtlCol="0">
            <a:spAutoFit/>
          </a:bodyPr>
          <a:lstStyle/>
          <a:p>
            <a:r>
              <a:rPr lang="en-US" dirty="0" smtClean="0"/>
              <a:t>Ch. ---: </a:t>
            </a:r>
          </a:p>
          <a:p>
            <a:r>
              <a:rPr lang="en-US" dirty="0" smtClean="0"/>
              <a:t>Chromosome ---</a:t>
            </a:r>
            <a:endParaRPr lang="en-US" dirty="0"/>
          </a:p>
        </p:txBody>
      </p:sp>
      <p:sp>
        <p:nvSpPr>
          <p:cNvPr id="9" name="TextBox 8"/>
          <p:cNvSpPr txBox="1"/>
          <p:nvPr/>
        </p:nvSpPr>
        <p:spPr>
          <a:xfrm>
            <a:off x="5029200" y="3495139"/>
            <a:ext cx="1742785" cy="646331"/>
          </a:xfrm>
          <a:prstGeom prst="rect">
            <a:avLst/>
          </a:prstGeom>
          <a:noFill/>
        </p:spPr>
        <p:txBody>
          <a:bodyPr wrap="none" rtlCol="0">
            <a:spAutoFit/>
          </a:bodyPr>
          <a:lstStyle/>
          <a:p>
            <a:r>
              <a:rPr lang="en-US" dirty="0" smtClean="0"/>
              <a:t>Ch. 1: </a:t>
            </a:r>
          </a:p>
          <a:p>
            <a:r>
              <a:rPr lang="en-US" dirty="0" smtClean="0"/>
              <a:t>Chromosome 1</a:t>
            </a:r>
            <a:endParaRPr lang="en-US" dirty="0"/>
          </a:p>
        </p:txBody>
      </p:sp>
      <p:sp>
        <p:nvSpPr>
          <p:cNvPr id="10" name="TextBox 9"/>
          <p:cNvSpPr txBox="1"/>
          <p:nvPr/>
        </p:nvSpPr>
        <p:spPr>
          <a:xfrm>
            <a:off x="5366161" y="4349651"/>
            <a:ext cx="1742785" cy="646331"/>
          </a:xfrm>
          <a:prstGeom prst="rect">
            <a:avLst/>
          </a:prstGeom>
          <a:noFill/>
        </p:spPr>
        <p:txBody>
          <a:bodyPr wrap="none" rtlCol="0">
            <a:spAutoFit/>
          </a:bodyPr>
          <a:lstStyle/>
          <a:p>
            <a:r>
              <a:rPr lang="en-US" dirty="0" smtClean="0"/>
              <a:t>Ch. 2: </a:t>
            </a:r>
          </a:p>
          <a:p>
            <a:r>
              <a:rPr lang="en-US" dirty="0" smtClean="0"/>
              <a:t>Chromosome 2</a:t>
            </a:r>
            <a:endParaRPr lang="en-US" dirty="0"/>
          </a:p>
        </p:txBody>
      </p:sp>
      <p:sp>
        <p:nvSpPr>
          <p:cNvPr id="11" name="TextBox 10"/>
          <p:cNvSpPr txBox="1"/>
          <p:nvPr/>
        </p:nvSpPr>
        <p:spPr>
          <a:xfrm>
            <a:off x="7324501" y="4152900"/>
            <a:ext cx="1838965" cy="646331"/>
          </a:xfrm>
          <a:prstGeom prst="rect">
            <a:avLst/>
          </a:prstGeom>
          <a:noFill/>
        </p:spPr>
        <p:txBody>
          <a:bodyPr wrap="none" rtlCol="0">
            <a:spAutoFit/>
          </a:bodyPr>
          <a:lstStyle/>
          <a:p>
            <a:r>
              <a:rPr lang="en-US" dirty="0" smtClean="0"/>
              <a:t>Ch. 23: </a:t>
            </a:r>
          </a:p>
          <a:p>
            <a:r>
              <a:rPr lang="en-US" dirty="0" smtClean="0"/>
              <a:t>Chromosome X </a:t>
            </a:r>
            <a:endParaRPr lang="en-US" dirty="0"/>
          </a:p>
        </p:txBody>
      </p:sp>
      <p:sp>
        <p:nvSpPr>
          <p:cNvPr id="12" name="TextBox 11"/>
          <p:cNvSpPr txBox="1"/>
          <p:nvPr/>
        </p:nvSpPr>
        <p:spPr>
          <a:xfrm>
            <a:off x="6858000" y="3467100"/>
            <a:ext cx="1858201" cy="646331"/>
          </a:xfrm>
          <a:prstGeom prst="rect">
            <a:avLst/>
          </a:prstGeom>
          <a:noFill/>
        </p:spPr>
        <p:txBody>
          <a:bodyPr wrap="none" rtlCol="0">
            <a:spAutoFit/>
          </a:bodyPr>
          <a:lstStyle/>
          <a:p>
            <a:r>
              <a:rPr lang="en-US" dirty="0" smtClean="0"/>
              <a:t>Ch. ---: </a:t>
            </a:r>
          </a:p>
          <a:p>
            <a:r>
              <a:rPr lang="en-US" dirty="0" smtClean="0"/>
              <a:t>Chromosome ---</a:t>
            </a:r>
            <a:endParaRPr lang="en-US" dirty="0"/>
          </a:p>
        </p:txBody>
      </p:sp>
    </p:spTree>
    <p:extLst>
      <p:ext uri="{BB962C8B-B14F-4D97-AF65-F5344CB8AC3E}">
        <p14:creationId xmlns:p14="http://schemas.microsoft.com/office/powerpoint/2010/main" val="2062389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 y="38100"/>
            <a:ext cx="10226040" cy="1905000"/>
          </a:xfrm>
        </p:spPr>
        <p:txBody>
          <a:bodyPr/>
          <a:lstStyle/>
          <a:p>
            <a:r>
              <a:rPr lang="en-US" sz="6000" dirty="0">
                <a:solidFill>
                  <a:schemeClr val="tx1"/>
                </a:solidFill>
              </a:rPr>
              <a:t>Each </a:t>
            </a:r>
            <a:r>
              <a:rPr lang="en-US" sz="6000" dirty="0" smtClean="0">
                <a:solidFill>
                  <a:schemeClr val="tx1"/>
                </a:solidFill>
              </a:rPr>
              <a:t>Chapter (Chromosome) has many subtitle (Gene)</a:t>
            </a:r>
            <a:endParaRPr lang="en-US" sz="6000" dirty="0">
              <a:solidFill>
                <a:schemeClr val="tx1"/>
              </a:solidFill>
            </a:endParaRPr>
          </a:p>
        </p:txBody>
      </p:sp>
      <p:pic>
        <p:nvPicPr>
          <p:cNvPr id="4" name="Picture 2" descr="https://encrypted-tbn2.gstatic.com/images?q=tbn:ANd9GcRvlF2aLCvrU8tYx1k5h9PmeS3GdFHL8oUEIV6P-mMowCRJG0KG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1926046"/>
            <a:ext cx="5608320" cy="35984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8007" y="2628900"/>
            <a:ext cx="2081444" cy="2031325"/>
          </a:xfrm>
          <a:prstGeom prst="rect">
            <a:avLst/>
          </a:prstGeom>
          <a:noFill/>
        </p:spPr>
        <p:txBody>
          <a:bodyPr wrap="square" rtlCol="0">
            <a:spAutoFit/>
          </a:bodyPr>
          <a:lstStyle/>
          <a:p>
            <a:r>
              <a:rPr lang="en-US" dirty="0" smtClean="0"/>
              <a:t>Ch. 1: </a:t>
            </a:r>
          </a:p>
          <a:p>
            <a:r>
              <a:rPr lang="en-US" dirty="0" smtClean="0"/>
              <a:t>Chromosome 1</a:t>
            </a:r>
          </a:p>
          <a:p>
            <a:endParaRPr lang="en-US" dirty="0"/>
          </a:p>
          <a:p>
            <a:r>
              <a:rPr lang="en-US" dirty="0" smtClean="0"/>
              <a:t>Gene GBA</a:t>
            </a:r>
          </a:p>
          <a:p>
            <a:endParaRPr lang="en-US" dirty="0"/>
          </a:p>
          <a:p>
            <a:r>
              <a:rPr lang="en-US" dirty="0" smtClean="0"/>
              <a:t>Gene HPC1</a:t>
            </a:r>
          </a:p>
          <a:p>
            <a:endParaRPr lang="en-US" dirty="0"/>
          </a:p>
        </p:txBody>
      </p:sp>
      <p:sp>
        <p:nvSpPr>
          <p:cNvPr id="6" name="TextBox 5"/>
          <p:cNvSpPr txBox="1"/>
          <p:nvPr/>
        </p:nvSpPr>
        <p:spPr>
          <a:xfrm>
            <a:off x="3124200" y="2445177"/>
            <a:ext cx="2081444" cy="2308324"/>
          </a:xfrm>
          <a:prstGeom prst="rect">
            <a:avLst/>
          </a:prstGeom>
          <a:noFill/>
        </p:spPr>
        <p:txBody>
          <a:bodyPr wrap="square" rtlCol="0">
            <a:spAutoFit/>
          </a:bodyPr>
          <a:lstStyle/>
          <a:p>
            <a:r>
              <a:rPr lang="en-US" dirty="0" smtClean="0"/>
              <a:t>Ch. 2: </a:t>
            </a:r>
          </a:p>
          <a:p>
            <a:r>
              <a:rPr lang="en-US" dirty="0" smtClean="0"/>
              <a:t>Chromosome 2</a:t>
            </a:r>
          </a:p>
          <a:p>
            <a:endParaRPr lang="en-US" dirty="0"/>
          </a:p>
          <a:p>
            <a:r>
              <a:rPr lang="en-US" dirty="0" smtClean="0"/>
              <a:t>Gene ETM2</a:t>
            </a:r>
            <a:endParaRPr lang="en-US" dirty="0"/>
          </a:p>
          <a:p>
            <a:endParaRPr lang="en-US" dirty="0"/>
          </a:p>
          <a:p>
            <a:r>
              <a:rPr lang="en-US" dirty="0"/>
              <a:t>Gene </a:t>
            </a:r>
            <a:r>
              <a:rPr lang="en-US" dirty="0" smtClean="0"/>
              <a:t>MSH2</a:t>
            </a:r>
            <a:endParaRPr lang="en-US" dirty="0"/>
          </a:p>
          <a:p>
            <a:endParaRPr lang="en-US" dirty="0"/>
          </a:p>
          <a:p>
            <a:endParaRPr lang="en-US" dirty="0"/>
          </a:p>
        </p:txBody>
      </p:sp>
      <p:pic>
        <p:nvPicPr>
          <p:cNvPr id="11266" name="Picture 2" descr="https://embryology.med.unsw.edu.au/embryology/images/9/9d/Human_genetics_chromosomes_1-4.jpg"/>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6953032" y="1926046"/>
            <a:ext cx="2324317" cy="375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820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 y="38100"/>
            <a:ext cx="10226040" cy="2208606"/>
          </a:xfrm>
        </p:spPr>
        <p:txBody>
          <a:bodyPr/>
          <a:lstStyle/>
          <a:p>
            <a:r>
              <a:rPr lang="en-US" sz="4800" dirty="0" smtClean="0">
                <a:solidFill>
                  <a:schemeClr val="tx1"/>
                </a:solidFill>
              </a:rPr>
              <a:t>There </a:t>
            </a:r>
            <a:r>
              <a:rPr lang="en-US" sz="4800" dirty="0">
                <a:solidFill>
                  <a:schemeClr val="tx1"/>
                </a:solidFill>
              </a:rPr>
              <a:t>are two copies (allele) of each subtitle (Gene) in a </a:t>
            </a:r>
            <a:r>
              <a:rPr lang="en-US" sz="4800" dirty="0" smtClean="0">
                <a:solidFill>
                  <a:schemeClr val="tx1"/>
                </a:solidFill>
              </a:rPr>
              <a:t>cell as each cell contains two books of life </a:t>
            </a:r>
            <a:endParaRPr lang="en-US" sz="4800" dirty="0">
              <a:solidFill>
                <a:schemeClr val="tx1"/>
              </a:solidFill>
            </a:endParaRPr>
          </a:p>
        </p:txBody>
      </p:sp>
      <p:pic>
        <p:nvPicPr>
          <p:cNvPr id="4" name="Picture 2" descr="https://encrypted-tbn2.gstatic.com/images?q=tbn:ANd9GcRvlF2aLCvrU8tYx1k5h9PmeS3GdFHL8oUEIV6P-mMowCRJG0KG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46706"/>
            <a:ext cx="5227320" cy="33539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4558" y="2862680"/>
            <a:ext cx="1940042" cy="2031325"/>
          </a:xfrm>
          <a:prstGeom prst="rect">
            <a:avLst/>
          </a:prstGeom>
          <a:noFill/>
        </p:spPr>
        <p:txBody>
          <a:bodyPr wrap="square" rtlCol="0">
            <a:spAutoFit/>
          </a:bodyPr>
          <a:lstStyle/>
          <a:p>
            <a:r>
              <a:rPr lang="en-US" dirty="0" smtClean="0"/>
              <a:t>Ch. 1: </a:t>
            </a:r>
          </a:p>
          <a:p>
            <a:r>
              <a:rPr lang="en-US" dirty="0" smtClean="0"/>
              <a:t>Chromosome 1</a:t>
            </a:r>
          </a:p>
          <a:p>
            <a:endParaRPr lang="en-US" dirty="0"/>
          </a:p>
          <a:p>
            <a:r>
              <a:rPr lang="en-US" dirty="0" smtClean="0"/>
              <a:t>Gene GBA</a:t>
            </a:r>
          </a:p>
          <a:p>
            <a:endParaRPr lang="en-US" dirty="0"/>
          </a:p>
          <a:p>
            <a:r>
              <a:rPr lang="en-US" dirty="0" smtClean="0"/>
              <a:t>Gene HPC1</a:t>
            </a:r>
          </a:p>
          <a:p>
            <a:endParaRPr lang="en-US" dirty="0"/>
          </a:p>
        </p:txBody>
      </p:sp>
      <p:sp>
        <p:nvSpPr>
          <p:cNvPr id="6" name="TextBox 5"/>
          <p:cNvSpPr txBox="1"/>
          <p:nvPr/>
        </p:nvSpPr>
        <p:spPr>
          <a:xfrm>
            <a:off x="2625522" y="2678957"/>
            <a:ext cx="1940042" cy="2308324"/>
          </a:xfrm>
          <a:prstGeom prst="rect">
            <a:avLst/>
          </a:prstGeom>
          <a:noFill/>
        </p:spPr>
        <p:txBody>
          <a:bodyPr wrap="square" rtlCol="0">
            <a:spAutoFit/>
          </a:bodyPr>
          <a:lstStyle/>
          <a:p>
            <a:r>
              <a:rPr lang="en-US" dirty="0" smtClean="0"/>
              <a:t>Ch. 2: </a:t>
            </a:r>
          </a:p>
          <a:p>
            <a:r>
              <a:rPr lang="en-US" dirty="0" smtClean="0"/>
              <a:t>Chromosome 2</a:t>
            </a:r>
          </a:p>
          <a:p>
            <a:endParaRPr lang="en-US" dirty="0"/>
          </a:p>
          <a:p>
            <a:r>
              <a:rPr lang="en-US" dirty="0" smtClean="0"/>
              <a:t>Gene ETM2</a:t>
            </a:r>
            <a:endParaRPr lang="en-US" dirty="0"/>
          </a:p>
          <a:p>
            <a:endParaRPr lang="en-US" dirty="0"/>
          </a:p>
          <a:p>
            <a:r>
              <a:rPr lang="en-US" dirty="0"/>
              <a:t>Gene </a:t>
            </a:r>
            <a:r>
              <a:rPr lang="en-US" dirty="0" smtClean="0"/>
              <a:t>msh2</a:t>
            </a:r>
            <a:endParaRPr lang="en-US" dirty="0"/>
          </a:p>
          <a:p>
            <a:endParaRPr lang="en-US" dirty="0"/>
          </a:p>
          <a:p>
            <a:endParaRPr lang="en-US" dirty="0"/>
          </a:p>
        </p:txBody>
      </p:sp>
      <p:pic>
        <p:nvPicPr>
          <p:cNvPr id="13" name="Picture 2" descr="https://encrypted-tbn2.gstatic.com/images?q=tbn:ANd9GcRvlF2aLCvrU8tYx1k5h9PmeS3GdFHL8oUEIV6P-mMowCRJG0KG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080" y="2322906"/>
            <a:ext cx="5227320" cy="335399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481838" y="2938880"/>
            <a:ext cx="1940042" cy="2031325"/>
          </a:xfrm>
          <a:prstGeom prst="rect">
            <a:avLst/>
          </a:prstGeom>
          <a:noFill/>
        </p:spPr>
        <p:txBody>
          <a:bodyPr wrap="square" rtlCol="0">
            <a:spAutoFit/>
          </a:bodyPr>
          <a:lstStyle/>
          <a:p>
            <a:r>
              <a:rPr lang="en-US" dirty="0" smtClean="0"/>
              <a:t>Ch. 1: </a:t>
            </a:r>
          </a:p>
          <a:p>
            <a:r>
              <a:rPr lang="en-US" dirty="0" smtClean="0"/>
              <a:t>Chromosome 1</a:t>
            </a:r>
          </a:p>
          <a:p>
            <a:endParaRPr lang="en-US" dirty="0"/>
          </a:p>
          <a:p>
            <a:r>
              <a:rPr lang="en-US" dirty="0" smtClean="0"/>
              <a:t>Gene </a:t>
            </a:r>
            <a:r>
              <a:rPr lang="en-US" dirty="0" err="1" smtClean="0"/>
              <a:t>gba</a:t>
            </a:r>
            <a:endParaRPr lang="en-US" dirty="0" smtClean="0"/>
          </a:p>
          <a:p>
            <a:endParaRPr lang="en-US" dirty="0"/>
          </a:p>
          <a:p>
            <a:r>
              <a:rPr lang="en-US" dirty="0" smtClean="0"/>
              <a:t>Gene HPC1</a:t>
            </a:r>
          </a:p>
          <a:p>
            <a:endParaRPr lang="en-US" dirty="0"/>
          </a:p>
        </p:txBody>
      </p:sp>
      <p:sp>
        <p:nvSpPr>
          <p:cNvPr id="15" name="TextBox 14"/>
          <p:cNvSpPr txBox="1"/>
          <p:nvPr/>
        </p:nvSpPr>
        <p:spPr>
          <a:xfrm>
            <a:off x="7532802" y="2755157"/>
            <a:ext cx="1940042" cy="2031325"/>
          </a:xfrm>
          <a:prstGeom prst="rect">
            <a:avLst/>
          </a:prstGeom>
          <a:noFill/>
        </p:spPr>
        <p:txBody>
          <a:bodyPr wrap="square" rtlCol="0">
            <a:spAutoFit/>
          </a:bodyPr>
          <a:lstStyle/>
          <a:p>
            <a:r>
              <a:rPr lang="en-US" dirty="0" smtClean="0"/>
              <a:t>Ch. 2: </a:t>
            </a:r>
          </a:p>
          <a:p>
            <a:r>
              <a:rPr lang="en-US" dirty="0" smtClean="0"/>
              <a:t>Chromosome 2</a:t>
            </a:r>
          </a:p>
          <a:p>
            <a:endParaRPr lang="en-US" dirty="0"/>
          </a:p>
          <a:p>
            <a:r>
              <a:rPr lang="en-US" dirty="0" smtClean="0"/>
              <a:t>Gene ETM2</a:t>
            </a:r>
            <a:endParaRPr lang="en-US" dirty="0"/>
          </a:p>
          <a:p>
            <a:endParaRPr lang="en-US" dirty="0"/>
          </a:p>
          <a:p>
            <a:r>
              <a:rPr lang="en-US" dirty="0"/>
              <a:t>Gene </a:t>
            </a:r>
            <a:r>
              <a:rPr lang="en-US" dirty="0" smtClean="0"/>
              <a:t>MSH2</a:t>
            </a:r>
            <a:endParaRPr lang="en-US" dirty="0"/>
          </a:p>
          <a:p>
            <a:endParaRPr lang="en-US" dirty="0"/>
          </a:p>
        </p:txBody>
      </p:sp>
    </p:spTree>
    <p:extLst>
      <p:ext uri="{BB962C8B-B14F-4D97-AF65-F5344CB8AC3E}">
        <p14:creationId xmlns:p14="http://schemas.microsoft.com/office/powerpoint/2010/main" val="3249350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www.coriell.org/assets/images/personalized-medicine/dna-genes-snps-enlarg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646" y="1514474"/>
            <a:ext cx="5839754" cy="42005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100" y="190500"/>
            <a:ext cx="10142220" cy="1371600"/>
          </a:xfrm>
        </p:spPr>
        <p:txBody>
          <a:bodyPr/>
          <a:lstStyle/>
          <a:p>
            <a:r>
              <a:rPr lang="en-US" sz="5000" dirty="0" smtClean="0">
                <a:solidFill>
                  <a:schemeClr val="tx1"/>
                </a:solidFill>
              </a:rPr>
              <a:t>Each subtitle (Gene) is written with a 4 letters (A, T, G, C) language</a:t>
            </a:r>
            <a:endParaRPr lang="en-US" sz="5000" dirty="0">
              <a:solidFill>
                <a:schemeClr val="tx1"/>
              </a:solidFill>
            </a:endParaRPr>
          </a:p>
        </p:txBody>
      </p:sp>
      <p:pic>
        <p:nvPicPr>
          <p:cNvPr id="6" name="Picture 4" descr="300px-DNA_chemical_structure"/>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33400" y="1597049"/>
            <a:ext cx="3505200" cy="408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225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2.gstatic.com/images?q=tbn:ANd9GcRvlF2aLCvrU8tYx1k5h9PmeS3GdFHL8oUEIV6P-mMowCRJG0KG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02246"/>
            <a:ext cx="5608320" cy="35984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14927" y="2705100"/>
            <a:ext cx="2081444" cy="2308324"/>
          </a:xfrm>
          <a:prstGeom prst="rect">
            <a:avLst/>
          </a:prstGeom>
          <a:noFill/>
        </p:spPr>
        <p:txBody>
          <a:bodyPr wrap="square" rtlCol="0">
            <a:spAutoFit/>
          </a:bodyPr>
          <a:lstStyle/>
          <a:p>
            <a:r>
              <a:rPr lang="en-US" b="1" dirty="0" smtClean="0"/>
              <a:t>Ch. 1: </a:t>
            </a:r>
          </a:p>
          <a:p>
            <a:r>
              <a:rPr lang="en-US" b="1" dirty="0" smtClean="0"/>
              <a:t>Chromosome 1</a:t>
            </a:r>
          </a:p>
          <a:p>
            <a:endParaRPr lang="en-US" b="1" dirty="0"/>
          </a:p>
          <a:p>
            <a:r>
              <a:rPr lang="en-US" b="1" dirty="0" smtClean="0"/>
              <a:t>Gene GBA</a:t>
            </a:r>
          </a:p>
          <a:p>
            <a:endParaRPr lang="en-US" b="1" dirty="0"/>
          </a:p>
          <a:p>
            <a:r>
              <a:rPr lang="en-US" b="1" dirty="0" smtClean="0"/>
              <a:t>Gene HPC1</a:t>
            </a:r>
          </a:p>
          <a:p>
            <a:endParaRPr lang="en-US" b="1" dirty="0"/>
          </a:p>
          <a:p>
            <a:endParaRPr lang="en-US" b="1" dirty="0"/>
          </a:p>
        </p:txBody>
      </p:sp>
      <p:sp>
        <p:nvSpPr>
          <p:cNvPr id="8" name="TextBox 7"/>
          <p:cNvSpPr txBox="1"/>
          <p:nvPr/>
        </p:nvSpPr>
        <p:spPr>
          <a:xfrm>
            <a:off x="5151120" y="2521377"/>
            <a:ext cx="2081444" cy="2308324"/>
          </a:xfrm>
          <a:prstGeom prst="rect">
            <a:avLst/>
          </a:prstGeom>
          <a:noFill/>
        </p:spPr>
        <p:txBody>
          <a:bodyPr wrap="square" rtlCol="0">
            <a:spAutoFit/>
          </a:bodyPr>
          <a:lstStyle/>
          <a:p>
            <a:r>
              <a:rPr lang="en-US" b="1" dirty="0" smtClean="0"/>
              <a:t>Ch. 2: </a:t>
            </a:r>
          </a:p>
          <a:p>
            <a:r>
              <a:rPr lang="en-US" b="1" dirty="0" smtClean="0"/>
              <a:t>Chromosome 2</a:t>
            </a:r>
          </a:p>
          <a:p>
            <a:endParaRPr lang="en-US" b="1" dirty="0"/>
          </a:p>
          <a:p>
            <a:r>
              <a:rPr lang="en-US" b="1" dirty="0"/>
              <a:t>Gene </a:t>
            </a:r>
            <a:r>
              <a:rPr lang="en-US" b="1" dirty="0" smtClean="0"/>
              <a:t>ETM2</a:t>
            </a:r>
            <a:endParaRPr lang="en-US" b="1" dirty="0"/>
          </a:p>
          <a:p>
            <a:endParaRPr lang="en-US" b="1" dirty="0"/>
          </a:p>
          <a:p>
            <a:r>
              <a:rPr lang="en-US" b="1" dirty="0"/>
              <a:t>Gene </a:t>
            </a:r>
            <a:r>
              <a:rPr lang="en-US" b="1" dirty="0" smtClean="0"/>
              <a:t>MSH2</a:t>
            </a:r>
            <a:endParaRPr lang="en-US" b="1" dirty="0"/>
          </a:p>
          <a:p>
            <a:endParaRPr lang="en-US" b="1" dirty="0"/>
          </a:p>
          <a:p>
            <a:endParaRPr lang="en-US" b="1" dirty="0"/>
          </a:p>
        </p:txBody>
      </p:sp>
      <p:sp>
        <p:nvSpPr>
          <p:cNvPr id="2" name="Title 1"/>
          <p:cNvSpPr>
            <a:spLocks noGrp="1"/>
          </p:cNvSpPr>
          <p:nvPr>
            <p:ph type="ctrTitle"/>
          </p:nvPr>
        </p:nvSpPr>
        <p:spPr>
          <a:xfrm>
            <a:off x="-38100" y="38100"/>
            <a:ext cx="10142220" cy="2133600"/>
          </a:xfrm>
        </p:spPr>
        <p:txBody>
          <a:bodyPr/>
          <a:lstStyle/>
          <a:p>
            <a:r>
              <a:rPr lang="en-US" sz="4400" dirty="0" smtClean="0">
                <a:solidFill>
                  <a:schemeClr val="tx1"/>
                </a:solidFill>
              </a:rPr>
              <a:t>Depending on external and/or internal need, specific subtitle (Gene) is selected for reading by reader (Cell)</a:t>
            </a:r>
            <a:endParaRPr lang="en-US" sz="4400" dirty="0">
              <a:solidFill>
                <a:schemeClr val="tx1"/>
              </a:solidFill>
            </a:endParaRPr>
          </a:p>
        </p:txBody>
      </p:sp>
      <p:grpSp>
        <p:nvGrpSpPr>
          <p:cNvPr id="16" name="Group 15"/>
          <p:cNvGrpSpPr/>
          <p:nvPr/>
        </p:nvGrpSpPr>
        <p:grpSpPr>
          <a:xfrm>
            <a:off x="3217984" y="3550900"/>
            <a:ext cx="381000" cy="358170"/>
            <a:chOff x="10896600" y="3227085"/>
            <a:chExt cx="381000" cy="358170"/>
          </a:xfrm>
        </p:grpSpPr>
        <p:cxnSp>
          <p:nvCxnSpPr>
            <p:cNvPr id="10" name="Straight Connector 9"/>
            <p:cNvCxnSpPr/>
            <p:nvPr/>
          </p:nvCxnSpPr>
          <p:spPr>
            <a:xfrm flipH="1">
              <a:off x="10896600" y="3227085"/>
              <a:ext cx="381000" cy="35817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flipH="1" flipV="1">
              <a:off x="10896600" y="3227085"/>
              <a:ext cx="381000" cy="358170"/>
            </a:xfrm>
            <a:prstGeom prst="line">
              <a:avLst/>
            </a:prstGeom>
            <a:ln/>
          </p:spPr>
          <p:style>
            <a:lnRef idx="3">
              <a:schemeClr val="accent3"/>
            </a:lnRef>
            <a:fillRef idx="0">
              <a:schemeClr val="accent3"/>
            </a:fillRef>
            <a:effectRef idx="2">
              <a:schemeClr val="accent3"/>
            </a:effectRef>
            <a:fontRef idx="minor">
              <a:schemeClr val="tx1"/>
            </a:fontRef>
          </p:style>
        </p:cxnSp>
      </p:grpSp>
      <p:grpSp>
        <p:nvGrpSpPr>
          <p:cNvPr id="21" name="Group 20"/>
          <p:cNvGrpSpPr/>
          <p:nvPr/>
        </p:nvGrpSpPr>
        <p:grpSpPr>
          <a:xfrm>
            <a:off x="5532120" y="3371815"/>
            <a:ext cx="381000" cy="358170"/>
            <a:chOff x="10896600" y="3227085"/>
            <a:chExt cx="381000" cy="358170"/>
          </a:xfrm>
        </p:grpSpPr>
        <p:cxnSp>
          <p:nvCxnSpPr>
            <p:cNvPr id="22" name="Straight Connector 21"/>
            <p:cNvCxnSpPr/>
            <p:nvPr/>
          </p:nvCxnSpPr>
          <p:spPr>
            <a:xfrm flipH="1">
              <a:off x="10896600" y="3227085"/>
              <a:ext cx="381000" cy="35817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H="1" flipV="1">
              <a:off x="10896600" y="3227085"/>
              <a:ext cx="381000" cy="358170"/>
            </a:xfrm>
            <a:prstGeom prst="line">
              <a:avLst/>
            </a:prstGeom>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677695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https://encrypted-tbn2.gstatic.com/images?q=tbn:ANd9GcRvlF2aLCvrU8tYx1k5h9PmeS3GdFHL8oUEIV6P-mMowCRJG0KG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46706"/>
            <a:ext cx="5227320" cy="335399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74558" y="2862680"/>
            <a:ext cx="1940042" cy="2308324"/>
          </a:xfrm>
          <a:prstGeom prst="rect">
            <a:avLst/>
          </a:prstGeom>
          <a:noFill/>
        </p:spPr>
        <p:txBody>
          <a:bodyPr wrap="square" rtlCol="0">
            <a:spAutoFit/>
          </a:bodyPr>
          <a:lstStyle/>
          <a:p>
            <a:r>
              <a:rPr lang="en-US" dirty="0" smtClean="0"/>
              <a:t>Ch. 1: </a:t>
            </a:r>
          </a:p>
          <a:p>
            <a:r>
              <a:rPr lang="en-US" dirty="0" smtClean="0"/>
              <a:t>Chromosome 1</a:t>
            </a:r>
          </a:p>
          <a:p>
            <a:endParaRPr lang="en-US" dirty="0"/>
          </a:p>
          <a:p>
            <a:r>
              <a:rPr lang="en-US" dirty="0" smtClean="0"/>
              <a:t>Gene GBA</a:t>
            </a:r>
          </a:p>
          <a:p>
            <a:endParaRPr lang="en-US" dirty="0"/>
          </a:p>
          <a:p>
            <a:r>
              <a:rPr lang="en-US" dirty="0" smtClean="0"/>
              <a:t>Gene HPC1</a:t>
            </a:r>
          </a:p>
          <a:p>
            <a:endParaRPr lang="en-US" dirty="0"/>
          </a:p>
          <a:p>
            <a:endParaRPr lang="en-US" dirty="0"/>
          </a:p>
        </p:txBody>
      </p:sp>
      <p:sp>
        <p:nvSpPr>
          <p:cNvPr id="29" name="TextBox 28"/>
          <p:cNvSpPr txBox="1"/>
          <p:nvPr/>
        </p:nvSpPr>
        <p:spPr>
          <a:xfrm>
            <a:off x="2625522" y="2678957"/>
            <a:ext cx="1940042" cy="2308324"/>
          </a:xfrm>
          <a:prstGeom prst="rect">
            <a:avLst/>
          </a:prstGeom>
          <a:noFill/>
        </p:spPr>
        <p:txBody>
          <a:bodyPr wrap="square" rtlCol="0">
            <a:spAutoFit/>
          </a:bodyPr>
          <a:lstStyle/>
          <a:p>
            <a:r>
              <a:rPr lang="en-US" dirty="0" smtClean="0"/>
              <a:t>Ch. 2: </a:t>
            </a:r>
          </a:p>
          <a:p>
            <a:r>
              <a:rPr lang="en-US" dirty="0" smtClean="0"/>
              <a:t>Chromosome 2</a:t>
            </a:r>
          </a:p>
          <a:p>
            <a:endParaRPr lang="en-US" dirty="0"/>
          </a:p>
          <a:p>
            <a:r>
              <a:rPr lang="en-US" dirty="0"/>
              <a:t>Gene </a:t>
            </a:r>
            <a:r>
              <a:rPr lang="en-US" dirty="0" smtClean="0"/>
              <a:t>ETM2</a:t>
            </a:r>
            <a:endParaRPr lang="en-US" dirty="0"/>
          </a:p>
          <a:p>
            <a:endParaRPr lang="en-US" dirty="0"/>
          </a:p>
          <a:p>
            <a:r>
              <a:rPr lang="en-US" dirty="0"/>
              <a:t>Gene </a:t>
            </a:r>
            <a:r>
              <a:rPr lang="en-US" dirty="0" smtClean="0"/>
              <a:t>MSH2</a:t>
            </a:r>
            <a:endParaRPr lang="en-US" dirty="0"/>
          </a:p>
          <a:p>
            <a:endParaRPr lang="en-US" dirty="0"/>
          </a:p>
          <a:p>
            <a:endParaRPr lang="en-US" dirty="0"/>
          </a:p>
        </p:txBody>
      </p:sp>
      <p:pic>
        <p:nvPicPr>
          <p:cNvPr id="30" name="Picture 2" descr="https://encrypted-tbn2.gstatic.com/images?q=tbn:ANd9GcRvlF2aLCvrU8tYx1k5h9PmeS3GdFHL8oUEIV6P-mMowCRJG0KG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080" y="2322906"/>
            <a:ext cx="5227320" cy="335399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5481838" y="2938880"/>
            <a:ext cx="1940042" cy="2308324"/>
          </a:xfrm>
          <a:prstGeom prst="rect">
            <a:avLst/>
          </a:prstGeom>
          <a:noFill/>
        </p:spPr>
        <p:txBody>
          <a:bodyPr wrap="square" rtlCol="0">
            <a:spAutoFit/>
          </a:bodyPr>
          <a:lstStyle/>
          <a:p>
            <a:r>
              <a:rPr lang="en-US" dirty="0" smtClean="0"/>
              <a:t>Ch. 1: </a:t>
            </a:r>
          </a:p>
          <a:p>
            <a:r>
              <a:rPr lang="en-US" dirty="0" smtClean="0"/>
              <a:t>Chromosome 1</a:t>
            </a:r>
          </a:p>
          <a:p>
            <a:endParaRPr lang="en-US" dirty="0"/>
          </a:p>
          <a:p>
            <a:r>
              <a:rPr lang="en-US" dirty="0" smtClean="0"/>
              <a:t>Gene </a:t>
            </a:r>
            <a:r>
              <a:rPr lang="en-US" dirty="0" err="1" smtClean="0"/>
              <a:t>gby</a:t>
            </a:r>
            <a:endParaRPr lang="en-US" dirty="0" smtClean="0"/>
          </a:p>
          <a:p>
            <a:endParaRPr lang="en-US" dirty="0"/>
          </a:p>
          <a:p>
            <a:r>
              <a:rPr lang="en-US" dirty="0" smtClean="0"/>
              <a:t>Gene HPC1</a:t>
            </a:r>
          </a:p>
          <a:p>
            <a:endParaRPr lang="en-US" dirty="0"/>
          </a:p>
          <a:p>
            <a:endParaRPr lang="en-US" dirty="0"/>
          </a:p>
        </p:txBody>
      </p:sp>
      <p:sp>
        <p:nvSpPr>
          <p:cNvPr id="32" name="TextBox 31"/>
          <p:cNvSpPr txBox="1"/>
          <p:nvPr/>
        </p:nvSpPr>
        <p:spPr>
          <a:xfrm>
            <a:off x="7532802" y="2755157"/>
            <a:ext cx="1940042" cy="2308324"/>
          </a:xfrm>
          <a:prstGeom prst="rect">
            <a:avLst/>
          </a:prstGeom>
          <a:noFill/>
        </p:spPr>
        <p:txBody>
          <a:bodyPr wrap="square" rtlCol="0">
            <a:spAutoFit/>
          </a:bodyPr>
          <a:lstStyle/>
          <a:p>
            <a:r>
              <a:rPr lang="en-US" dirty="0" smtClean="0"/>
              <a:t>Ch. 2: </a:t>
            </a:r>
          </a:p>
          <a:p>
            <a:r>
              <a:rPr lang="en-US" dirty="0" smtClean="0"/>
              <a:t>Chromosome 2</a:t>
            </a:r>
          </a:p>
          <a:p>
            <a:endParaRPr lang="en-US" dirty="0"/>
          </a:p>
          <a:p>
            <a:r>
              <a:rPr lang="en-US" dirty="0"/>
              <a:t>Gene </a:t>
            </a:r>
            <a:r>
              <a:rPr lang="en-US" dirty="0" smtClean="0"/>
              <a:t>ETM2</a:t>
            </a:r>
            <a:endParaRPr lang="en-US" dirty="0"/>
          </a:p>
          <a:p>
            <a:endParaRPr lang="en-US" dirty="0"/>
          </a:p>
          <a:p>
            <a:r>
              <a:rPr lang="en-US" dirty="0"/>
              <a:t>Gene </a:t>
            </a:r>
            <a:r>
              <a:rPr lang="en-US" dirty="0" smtClean="0"/>
              <a:t>MSH2</a:t>
            </a:r>
            <a:endParaRPr lang="en-US" dirty="0"/>
          </a:p>
          <a:p>
            <a:endParaRPr lang="en-US" dirty="0"/>
          </a:p>
          <a:p>
            <a:endParaRPr lang="en-US" dirty="0"/>
          </a:p>
        </p:txBody>
      </p:sp>
      <p:sp>
        <p:nvSpPr>
          <p:cNvPr id="2" name="Title 1"/>
          <p:cNvSpPr>
            <a:spLocks noGrp="1"/>
          </p:cNvSpPr>
          <p:nvPr>
            <p:ph type="ctrTitle"/>
          </p:nvPr>
        </p:nvSpPr>
        <p:spPr>
          <a:xfrm>
            <a:off x="76200" y="0"/>
            <a:ext cx="9829800" cy="2400300"/>
          </a:xfrm>
        </p:spPr>
        <p:txBody>
          <a:bodyPr/>
          <a:lstStyle/>
          <a:p>
            <a:pPr algn="just"/>
            <a:r>
              <a:rPr lang="en-US" sz="4000" dirty="0" smtClean="0">
                <a:solidFill>
                  <a:schemeClr val="tx1"/>
                </a:solidFill>
              </a:rPr>
              <a:t>Depending on comparative expression power, one of the copies (allele) of specific subtitle (Gene) become easily accessible for reading by reader (Cell)</a:t>
            </a:r>
            <a:endParaRPr lang="en-US" sz="4000" dirty="0">
              <a:solidFill>
                <a:schemeClr val="tx1"/>
              </a:solidFill>
            </a:endParaRPr>
          </a:p>
        </p:txBody>
      </p:sp>
    </p:spTree>
    <p:extLst>
      <p:ext uri="{BB962C8B-B14F-4D97-AF65-F5344CB8AC3E}">
        <p14:creationId xmlns:p14="http://schemas.microsoft.com/office/powerpoint/2010/main" val="3068674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a:xfrm>
            <a:off x="152400" y="0"/>
            <a:ext cx="9677400" cy="800100"/>
          </a:xfrm>
          <a:prstGeom prst="rect">
            <a:avLst/>
          </a:prstGeom>
        </p:spPr>
        <p:txBody>
          <a:bodyPr vert="horz" lIns="88609" tIns="44305" rIns="88609" bIns="44305" rtlCol="0" anchor="b">
            <a:noAutofit/>
          </a:bodyPr>
          <a:lstStyle>
            <a:lvl1pPr algn="ctr" defTabSz="886093" rtl="0" eaLnBrk="1" latinLnBrk="0" hangingPunct="1">
              <a:lnSpc>
                <a:spcPts val="5621"/>
              </a:lnSpc>
              <a:spcBef>
                <a:spcPct val="0"/>
              </a:spcBef>
              <a:buNone/>
              <a:defRPr sz="52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solidFill>
                  <a:srgbClr val="0033CC"/>
                </a:solidFill>
              </a:rPr>
              <a:t>EVOLUTION OF GENE CONCEPT</a:t>
            </a:r>
          </a:p>
        </p:txBody>
      </p:sp>
      <p:graphicFrame>
        <p:nvGraphicFramePr>
          <p:cNvPr id="8" name="Group 135"/>
          <p:cNvGraphicFramePr>
            <a:graphicFrameLocks/>
          </p:cNvGraphicFramePr>
          <p:nvPr>
            <p:extLst>
              <p:ext uri="{D42A27DB-BD31-4B8C-83A1-F6EECF244321}">
                <p14:modId xmlns:p14="http://schemas.microsoft.com/office/powerpoint/2010/main" val="1263702572"/>
              </p:ext>
            </p:extLst>
          </p:nvPr>
        </p:nvGraphicFramePr>
        <p:xfrm>
          <a:off x="83820" y="788670"/>
          <a:ext cx="9906000" cy="4953040"/>
        </p:xfrm>
        <a:graphic>
          <a:graphicData uri="http://schemas.openxmlformats.org/drawingml/2006/table">
            <a:tbl>
              <a:tblPr/>
              <a:tblGrid>
                <a:gridCol w="1600200"/>
                <a:gridCol w="3200400"/>
                <a:gridCol w="5105400"/>
              </a:tblGrid>
              <a:tr h="6096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dirty="0" smtClean="0">
                          <a:ln>
                            <a:noFill/>
                          </a:ln>
                          <a:solidFill>
                            <a:srgbClr val="C00000"/>
                          </a:solidFill>
                          <a:effectLst/>
                          <a:latin typeface="Arial" charset="0"/>
                        </a:rPr>
                        <a:t>YEAR</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dirty="0" smtClean="0">
                          <a:ln>
                            <a:noFill/>
                          </a:ln>
                          <a:solidFill>
                            <a:srgbClr val="C00000"/>
                          </a:solidFill>
                          <a:effectLst/>
                          <a:latin typeface="Arial" charset="0"/>
                        </a:rPr>
                        <a:t>SCIENTIST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dirty="0" smtClean="0">
                          <a:ln>
                            <a:noFill/>
                          </a:ln>
                          <a:solidFill>
                            <a:srgbClr val="C00000"/>
                          </a:solidFill>
                          <a:effectLst/>
                          <a:latin typeface="Arial" charset="0"/>
                        </a:rPr>
                        <a:t>GENE CONCEPT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6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1866</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G.J. MENDEL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dirty="0" smtClean="0">
                          <a:ln>
                            <a:noFill/>
                          </a:ln>
                          <a:solidFill>
                            <a:schemeClr val="tx1"/>
                          </a:solidFill>
                          <a:effectLst/>
                          <a:latin typeface="Arial" charset="0"/>
                        </a:rPr>
                        <a:t>A unit factor that controls specific phenotypic trait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1902</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SIR A.E.GARROD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dirty="0" smtClean="0">
                          <a:ln>
                            <a:noFill/>
                          </a:ln>
                          <a:solidFill>
                            <a:schemeClr val="tx1"/>
                          </a:solidFill>
                          <a:effectLst/>
                          <a:latin typeface="Arial" charset="0"/>
                        </a:rPr>
                        <a:t>One gene –one metabolic block theory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1940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BEADLE &amp; TATUM</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dirty="0" smtClean="0">
                          <a:ln>
                            <a:noFill/>
                          </a:ln>
                          <a:solidFill>
                            <a:schemeClr val="tx1"/>
                          </a:solidFill>
                          <a:effectLst/>
                          <a:latin typeface="Arial" charset="0"/>
                        </a:rPr>
                        <a:t>One gene-one enzyme theory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20649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a:xfrm>
            <a:off x="152400" y="0"/>
            <a:ext cx="9677400" cy="800100"/>
          </a:xfrm>
          <a:prstGeom prst="rect">
            <a:avLst/>
          </a:prstGeom>
        </p:spPr>
        <p:txBody>
          <a:bodyPr vert="horz" lIns="88609" tIns="44305" rIns="88609" bIns="44305" rtlCol="0" anchor="b">
            <a:noAutofit/>
          </a:bodyPr>
          <a:lstStyle>
            <a:lvl1pPr algn="ctr" defTabSz="886093" rtl="0" eaLnBrk="1" latinLnBrk="0" hangingPunct="1">
              <a:lnSpc>
                <a:spcPts val="5621"/>
              </a:lnSpc>
              <a:spcBef>
                <a:spcPct val="0"/>
              </a:spcBef>
              <a:buNone/>
              <a:defRPr sz="52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solidFill>
                  <a:srgbClr val="0033CC"/>
                </a:solidFill>
              </a:rPr>
              <a:t>EVOLUTION OF GENE CONCEPT</a:t>
            </a:r>
          </a:p>
        </p:txBody>
      </p:sp>
      <p:graphicFrame>
        <p:nvGraphicFramePr>
          <p:cNvPr id="8" name="Group 135"/>
          <p:cNvGraphicFramePr>
            <a:graphicFrameLocks/>
          </p:cNvGraphicFramePr>
          <p:nvPr>
            <p:extLst>
              <p:ext uri="{D42A27DB-BD31-4B8C-83A1-F6EECF244321}">
                <p14:modId xmlns:p14="http://schemas.microsoft.com/office/powerpoint/2010/main" val="3363024412"/>
              </p:ext>
            </p:extLst>
          </p:nvPr>
        </p:nvGraphicFramePr>
        <p:xfrm>
          <a:off x="76200" y="914400"/>
          <a:ext cx="9906000" cy="3246150"/>
        </p:xfrm>
        <a:graphic>
          <a:graphicData uri="http://schemas.openxmlformats.org/drawingml/2006/table">
            <a:tbl>
              <a:tblPr/>
              <a:tblGrid>
                <a:gridCol w="1600200"/>
                <a:gridCol w="2971800"/>
                <a:gridCol w="5334000"/>
              </a:tblGrid>
              <a:tr h="6096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dirty="0" smtClean="0">
                          <a:ln>
                            <a:noFill/>
                          </a:ln>
                          <a:solidFill>
                            <a:srgbClr val="C00000"/>
                          </a:solidFill>
                          <a:effectLst/>
                          <a:latin typeface="Arial" charset="0"/>
                        </a:rPr>
                        <a:t>YEAR</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smtClean="0">
                          <a:ln>
                            <a:noFill/>
                          </a:ln>
                          <a:solidFill>
                            <a:srgbClr val="C00000"/>
                          </a:solidFill>
                          <a:effectLst/>
                          <a:latin typeface="Arial" charset="0"/>
                        </a:rPr>
                        <a:t>SCIENTIST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dirty="0" smtClean="0">
                          <a:ln>
                            <a:noFill/>
                          </a:ln>
                          <a:solidFill>
                            <a:srgbClr val="C00000"/>
                          </a:solidFill>
                          <a:effectLst/>
                          <a:latin typeface="Arial" charset="0"/>
                        </a:rPr>
                        <a:t>GENE CONCEPT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1957</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U.M.INGRAM</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rPr>
                        <a:t>One gene-one polypeptide theory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1960s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C.YANOFSKY &amp;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CO-WORKERS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rPr>
                        <a:t>Gene is a unit of recombination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3747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0" y="152400"/>
            <a:ext cx="10058400" cy="723900"/>
          </a:xfrm>
          <a:prstGeom prst="rect">
            <a:avLst/>
          </a:prstGeom>
        </p:spPr>
        <p:txBody>
          <a:bodyPr vert="horz" lIns="88609" tIns="44305" rIns="88609" bIns="44305" rtlCol="0" anchor="b">
            <a:noAutofit/>
          </a:bodyPr>
          <a:lstStyle>
            <a:lvl1pPr algn="ctr" defTabSz="886093" rtl="0" eaLnBrk="1" latinLnBrk="0" hangingPunct="1">
              <a:lnSpc>
                <a:spcPct val="100000"/>
              </a:lnSpc>
              <a:spcBef>
                <a:spcPct val="0"/>
              </a:spcBef>
              <a:buNone/>
              <a:defRPr sz="78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u="sng" dirty="0" smtClean="0">
                <a:solidFill>
                  <a:srgbClr val="0033CC"/>
                </a:solidFill>
                <a:latin typeface="Bookman Old Style" pitchFamily="18" charset="0"/>
              </a:rPr>
              <a:t>CLASSICAL DEFINITION OF GENE</a:t>
            </a:r>
          </a:p>
        </p:txBody>
      </p:sp>
      <p:sp>
        <p:nvSpPr>
          <p:cNvPr id="5" name="Rectangle 5"/>
          <p:cNvSpPr txBox="1">
            <a:spLocks noChangeArrowheads="1"/>
          </p:cNvSpPr>
          <p:nvPr/>
        </p:nvSpPr>
        <p:spPr>
          <a:xfrm>
            <a:off x="152400" y="1028700"/>
            <a:ext cx="9906000" cy="4305300"/>
          </a:xfrm>
          <a:prstGeom prst="rect">
            <a:avLst/>
          </a:prstGeom>
        </p:spPr>
        <p:txBody>
          <a:bodyPr vert="horz" lIns="88609" tIns="44305" rIns="88609" bIns="44305" rtlCol="0">
            <a:noAutofit/>
          </a:bodyPr>
          <a:lstStyle>
            <a:lvl1pPr marL="0" indent="0" algn="ctr" defTabSz="886093" rtl="0" eaLnBrk="1" latinLnBrk="0" hangingPunct="1">
              <a:spcBef>
                <a:spcPct val="20000"/>
              </a:spcBef>
              <a:buFont typeface="Arial" pitchFamily="34" charset="0"/>
              <a:buNone/>
              <a:defRPr sz="2300" kern="1200">
                <a:solidFill>
                  <a:schemeClr val="tx1">
                    <a:tint val="75000"/>
                  </a:schemeClr>
                </a:solidFill>
                <a:latin typeface="+mj-lt"/>
                <a:ea typeface="+mn-ea"/>
                <a:cs typeface="+mn-cs"/>
              </a:defRPr>
            </a:lvl1pPr>
            <a:lvl2pPr marL="44304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886093"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29140"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772186"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15233"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658279"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10132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544372"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sz="5400" dirty="0" smtClean="0">
                <a:solidFill>
                  <a:schemeClr val="tx1"/>
                </a:solidFill>
              </a:rPr>
              <a:t>Gene is the unit </a:t>
            </a:r>
            <a:r>
              <a:rPr lang="en-US" sz="5400" dirty="0">
                <a:solidFill>
                  <a:schemeClr val="tx1"/>
                </a:solidFill>
              </a:rPr>
              <a:t>of</a:t>
            </a:r>
            <a:r>
              <a:rPr lang="en-US" sz="5400" dirty="0" smtClean="0">
                <a:solidFill>
                  <a:schemeClr val="tx1"/>
                </a:solidFill>
              </a:rPr>
              <a:t>-</a:t>
            </a:r>
          </a:p>
          <a:p>
            <a:pPr marL="685800" indent="-685800" algn="l">
              <a:buFont typeface="Wingdings" pitchFamily="2" charset="2"/>
              <a:buChar char="Ø"/>
            </a:pPr>
            <a:r>
              <a:rPr lang="en-US" sz="5400" dirty="0" smtClean="0">
                <a:solidFill>
                  <a:srgbClr val="C00000"/>
                </a:solidFill>
              </a:rPr>
              <a:t>Function</a:t>
            </a:r>
            <a:r>
              <a:rPr lang="en-US" sz="5400" dirty="0" smtClean="0"/>
              <a:t> </a:t>
            </a:r>
            <a:r>
              <a:rPr lang="en-US" sz="5400" dirty="0" smtClean="0">
                <a:solidFill>
                  <a:schemeClr val="tx1"/>
                </a:solidFill>
              </a:rPr>
              <a:t>(one gene specifies one character),</a:t>
            </a:r>
            <a:endParaRPr lang="en-US" sz="5400" dirty="0"/>
          </a:p>
          <a:p>
            <a:pPr marL="685800" indent="-685800" algn="l">
              <a:buFont typeface="Wingdings" pitchFamily="2" charset="2"/>
              <a:buChar char="Ø"/>
            </a:pPr>
            <a:r>
              <a:rPr lang="en-US" sz="5400" dirty="0" smtClean="0">
                <a:solidFill>
                  <a:srgbClr val="C00000"/>
                </a:solidFill>
              </a:rPr>
              <a:t>Recombination</a:t>
            </a:r>
            <a:r>
              <a:rPr lang="en-US" sz="5400" dirty="0" smtClean="0"/>
              <a:t>, </a:t>
            </a:r>
            <a:r>
              <a:rPr lang="en-US" sz="5400" dirty="0" smtClean="0">
                <a:solidFill>
                  <a:schemeClr val="tx1"/>
                </a:solidFill>
              </a:rPr>
              <a:t>and</a:t>
            </a:r>
            <a:endParaRPr lang="en-US" sz="5400" dirty="0"/>
          </a:p>
          <a:p>
            <a:pPr marL="685800" indent="-685800" algn="l">
              <a:buFont typeface="Wingdings" pitchFamily="2" charset="2"/>
              <a:buChar char="Ø"/>
            </a:pPr>
            <a:r>
              <a:rPr lang="en-US" sz="5400" dirty="0" smtClean="0">
                <a:solidFill>
                  <a:srgbClr val="C00000"/>
                </a:solidFill>
              </a:rPr>
              <a:t>Mutation</a:t>
            </a:r>
            <a:r>
              <a:rPr lang="en-US" sz="5400" dirty="0" smtClean="0"/>
              <a:t>.</a:t>
            </a:r>
            <a:endParaRPr lang="en-US" sz="3200" dirty="0" smtClean="0"/>
          </a:p>
        </p:txBody>
      </p:sp>
    </p:spTree>
    <p:extLst>
      <p:ext uri="{BB962C8B-B14F-4D97-AF65-F5344CB8AC3E}">
        <p14:creationId xmlns:p14="http://schemas.microsoft.com/office/powerpoint/2010/main" val="1878213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 y="381000"/>
            <a:ext cx="9890760" cy="4000500"/>
          </a:xfrm>
        </p:spPr>
        <p:txBody>
          <a:bodyPr/>
          <a:lstStyle/>
          <a:p>
            <a:r>
              <a:rPr lang="en-US" sz="9300" dirty="0">
                <a:solidFill>
                  <a:schemeClr val="tx1"/>
                </a:solidFill>
              </a:rPr>
              <a:t>An imaginary overview </a:t>
            </a:r>
          </a:p>
        </p:txBody>
      </p:sp>
    </p:spTree>
    <p:extLst>
      <p:ext uri="{BB962C8B-B14F-4D97-AF65-F5344CB8AC3E}">
        <p14:creationId xmlns:p14="http://schemas.microsoft.com/office/powerpoint/2010/main" val="644160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0" y="38100"/>
            <a:ext cx="10058400" cy="838200"/>
          </a:xfrm>
          <a:prstGeom prst="rect">
            <a:avLst/>
          </a:prstGeom>
        </p:spPr>
        <p:txBody>
          <a:bodyPr vert="horz" lIns="88609" tIns="44305" rIns="88609" bIns="44305" rtlCol="0" anchor="b">
            <a:noAutofit/>
          </a:bodyPr>
          <a:lstStyle>
            <a:lvl1pPr algn="ctr" defTabSz="886093" rtl="0" eaLnBrk="1" latinLnBrk="0" hangingPunct="1">
              <a:lnSpc>
                <a:spcPct val="100000"/>
              </a:lnSpc>
              <a:spcBef>
                <a:spcPct val="0"/>
              </a:spcBef>
              <a:buNone/>
              <a:defRPr sz="78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solidFill>
                  <a:srgbClr val="0033CC"/>
                </a:solidFill>
                <a:latin typeface="Bookman Old Style" pitchFamily="18" charset="0"/>
              </a:rPr>
              <a:t>MORDERN DEFINITION OF GENE</a:t>
            </a:r>
          </a:p>
        </p:txBody>
      </p:sp>
      <p:sp>
        <p:nvSpPr>
          <p:cNvPr id="6" name="Rectangle 5"/>
          <p:cNvSpPr txBox="1">
            <a:spLocks noChangeArrowheads="1"/>
          </p:cNvSpPr>
          <p:nvPr/>
        </p:nvSpPr>
        <p:spPr>
          <a:xfrm>
            <a:off x="152400" y="876300"/>
            <a:ext cx="9906000" cy="5600700"/>
          </a:xfrm>
          <a:prstGeom prst="rect">
            <a:avLst/>
          </a:prstGeom>
        </p:spPr>
        <p:txBody>
          <a:bodyPr vert="horz" lIns="88609" tIns="44305" rIns="88609" bIns="44305" rtlCol="0">
            <a:normAutofit/>
          </a:bodyPr>
          <a:lstStyle>
            <a:lvl1pPr marL="0" indent="0" algn="ctr" defTabSz="886093" rtl="0" eaLnBrk="1" latinLnBrk="0" hangingPunct="1">
              <a:spcBef>
                <a:spcPct val="20000"/>
              </a:spcBef>
              <a:buFont typeface="Arial" pitchFamily="34" charset="0"/>
              <a:buNone/>
              <a:defRPr sz="2300" kern="1200">
                <a:solidFill>
                  <a:schemeClr val="tx1">
                    <a:tint val="75000"/>
                  </a:schemeClr>
                </a:solidFill>
                <a:latin typeface="+mj-lt"/>
                <a:ea typeface="+mn-ea"/>
                <a:cs typeface="+mn-cs"/>
              </a:defRPr>
            </a:lvl1pPr>
            <a:lvl2pPr marL="44304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886093"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29140"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772186"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15233"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658279"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10132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544372"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685800" indent="-685800" algn="l">
              <a:buFont typeface="Wingdings" pitchFamily="2" charset="2"/>
              <a:buChar char="Ø"/>
            </a:pPr>
            <a:r>
              <a:rPr lang="en-US" sz="4800" dirty="0" smtClean="0">
                <a:solidFill>
                  <a:srgbClr val="C00000"/>
                </a:solidFill>
              </a:rPr>
              <a:t>Unit of Genetic Information</a:t>
            </a:r>
            <a:r>
              <a:rPr lang="en-US" sz="4800" dirty="0" smtClean="0"/>
              <a:t> </a:t>
            </a:r>
            <a:r>
              <a:rPr lang="en-US" sz="4800" dirty="0" smtClean="0">
                <a:solidFill>
                  <a:schemeClr val="tx1"/>
                </a:solidFill>
              </a:rPr>
              <a:t>( Unit of DNA that</a:t>
            </a:r>
            <a:r>
              <a:rPr lang="en-US" sz="4800" dirty="0" smtClean="0"/>
              <a:t> </a:t>
            </a:r>
            <a:r>
              <a:rPr lang="en-US" sz="4800" dirty="0" smtClean="0">
                <a:solidFill>
                  <a:srgbClr val="C00000"/>
                </a:solidFill>
              </a:rPr>
              <a:t>specifies one polypeptide</a:t>
            </a:r>
            <a:r>
              <a:rPr lang="en-US" sz="4800" dirty="0" smtClean="0">
                <a:solidFill>
                  <a:schemeClr val="tx1"/>
                </a:solidFill>
              </a:rPr>
              <a:t>)</a:t>
            </a:r>
          </a:p>
          <a:p>
            <a:pPr marL="685800" indent="-685800" algn="l">
              <a:buFont typeface="Wingdings" pitchFamily="2" charset="2"/>
              <a:buChar char="Ø"/>
            </a:pPr>
            <a:r>
              <a:rPr lang="en-US" sz="4800" dirty="0" smtClean="0">
                <a:solidFill>
                  <a:schemeClr val="tx1"/>
                </a:solidFill>
              </a:rPr>
              <a:t>Includes</a:t>
            </a:r>
            <a:r>
              <a:rPr lang="en-US" sz="4800" dirty="0" smtClean="0"/>
              <a:t> </a:t>
            </a:r>
            <a:r>
              <a:rPr lang="en-US" sz="4800" dirty="0" smtClean="0">
                <a:solidFill>
                  <a:srgbClr val="C00000"/>
                </a:solidFill>
              </a:rPr>
              <a:t>coding</a:t>
            </a:r>
            <a:r>
              <a:rPr lang="en-US" sz="4800" dirty="0" smtClean="0"/>
              <a:t> </a:t>
            </a:r>
            <a:r>
              <a:rPr lang="en-US" sz="4800" dirty="0" smtClean="0">
                <a:solidFill>
                  <a:schemeClr val="tx1"/>
                </a:solidFill>
              </a:rPr>
              <a:t>as well as</a:t>
            </a:r>
            <a:r>
              <a:rPr lang="en-US" sz="4800" dirty="0" smtClean="0"/>
              <a:t> </a:t>
            </a:r>
            <a:r>
              <a:rPr lang="en-US" sz="4800" dirty="0" smtClean="0">
                <a:solidFill>
                  <a:srgbClr val="C00000"/>
                </a:solidFill>
              </a:rPr>
              <a:t>non-coding regulatory sequences</a:t>
            </a:r>
            <a:r>
              <a:rPr lang="en-US" sz="4800" dirty="0" smtClean="0">
                <a:solidFill>
                  <a:schemeClr val="tx1"/>
                </a:solidFill>
              </a:rPr>
              <a:t>.</a:t>
            </a:r>
            <a:endParaRPr lang="en-US" sz="2400" dirty="0" smtClean="0">
              <a:solidFill>
                <a:schemeClr val="tx1"/>
              </a:solidFill>
            </a:endParaRPr>
          </a:p>
        </p:txBody>
      </p:sp>
    </p:spTree>
    <p:extLst>
      <p:ext uri="{BB962C8B-B14F-4D97-AF65-F5344CB8AC3E}">
        <p14:creationId xmlns:p14="http://schemas.microsoft.com/office/powerpoint/2010/main" val="2545197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619564"/>
            <a:ext cx="10058400" cy="5095436"/>
          </a:xfrm>
          <a:prstGeom prst="rect">
            <a:avLst/>
          </a:prstGeom>
        </p:spPr>
        <p:txBody>
          <a:bodyPr vert="horz" lIns="88609" tIns="44305" rIns="88609" bIns="44305" rtlCol="0">
            <a:noAutofit/>
          </a:bodyPr>
          <a:lstStyle>
            <a:lvl1pPr marL="0" indent="0" algn="ctr" defTabSz="886093" rtl="0" eaLnBrk="1" latinLnBrk="0" hangingPunct="1">
              <a:spcBef>
                <a:spcPct val="20000"/>
              </a:spcBef>
              <a:buFont typeface="Arial" pitchFamily="34" charset="0"/>
              <a:buNone/>
              <a:defRPr sz="2300" kern="1200">
                <a:solidFill>
                  <a:schemeClr val="tx1">
                    <a:tint val="75000"/>
                  </a:schemeClr>
                </a:solidFill>
                <a:latin typeface="+mj-lt"/>
                <a:ea typeface="+mn-ea"/>
                <a:cs typeface="+mn-cs"/>
              </a:defRPr>
            </a:lvl1pPr>
            <a:lvl2pPr marL="44304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886093"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29140"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772186"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15233"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658279"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10132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544372"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685800" indent="-685800" algn="l">
              <a:buFont typeface="Wingdings" pitchFamily="2" charset="2"/>
              <a:buChar char="Ø"/>
            </a:pPr>
            <a:r>
              <a:rPr lang="en-US" sz="4100" b="1" dirty="0" smtClean="0">
                <a:solidFill>
                  <a:schemeClr val="tx1"/>
                </a:solidFill>
              </a:rPr>
              <a:t>Exons </a:t>
            </a:r>
            <a:r>
              <a:rPr lang="en-US" sz="4100" dirty="0" smtClean="0">
                <a:solidFill>
                  <a:schemeClr val="tx1"/>
                </a:solidFill>
              </a:rPr>
              <a:t>are </a:t>
            </a:r>
            <a:r>
              <a:rPr lang="en-US" sz="4100" dirty="0">
                <a:solidFill>
                  <a:schemeClr val="tx1"/>
                </a:solidFill>
              </a:rPr>
              <a:t>segments of </a:t>
            </a:r>
            <a:r>
              <a:rPr lang="en-US" sz="4100" dirty="0" smtClean="0">
                <a:solidFill>
                  <a:schemeClr val="tx1"/>
                </a:solidFill>
              </a:rPr>
              <a:t>a gene that encode mature mRNA for a specific polypeptide chain. </a:t>
            </a:r>
          </a:p>
          <a:p>
            <a:pPr marL="685800" indent="-685800" algn="l">
              <a:buFont typeface="Wingdings" pitchFamily="2" charset="2"/>
              <a:buChar char="Ø"/>
            </a:pPr>
            <a:r>
              <a:rPr lang="en-US" sz="4100" b="1" dirty="0" smtClean="0">
                <a:solidFill>
                  <a:schemeClr val="tx1"/>
                </a:solidFill>
              </a:rPr>
              <a:t>Introns</a:t>
            </a:r>
            <a:r>
              <a:rPr lang="en-US" sz="4100" dirty="0" smtClean="0">
                <a:solidFill>
                  <a:schemeClr val="tx1"/>
                </a:solidFill>
              </a:rPr>
              <a:t> </a:t>
            </a:r>
            <a:r>
              <a:rPr lang="en-US" sz="4100" dirty="0">
                <a:solidFill>
                  <a:schemeClr val="tx1"/>
                </a:solidFill>
              </a:rPr>
              <a:t>are segments of </a:t>
            </a:r>
            <a:r>
              <a:rPr lang="en-US" sz="4100" dirty="0" smtClean="0">
                <a:solidFill>
                  <a:schemeClr val="tx1"/>
                </a:solidFill>
              </a:rPr>
              <a:t>a gene </a:t>
            </a:r>
            <a:r>
              <a:rPr lang="en-US" sz="4100" dirty="0">
                <a:solidFill>
                  <a:schemeClr val="tx1"/>
                </a:solidFill>
              </a:rPr>
              <a:t>that do not encode mature mRNA</a:t>
            </a:r>
            <a:r>
              <a:rPr lang="en-US" sz="4100" dirty="0" smtClean="0">
                <a:solidFill>
                  <a:schemeClr val="tx1"/>
                </a:solidFill>
              </a:rPr>
              <a:t>. </a:t>
            </a:r>
            <a:r>
              <a:rPr lang="en-US" sz="4100" dirty="0">
                <a:solidFill>
                  <a:schemeClr val="tx1"/>
                </a:solidFill>
              </a:rPr>
              <a:t>Introns are found in most genes in </a:t>
            </a:r>
            <a:r>
              <a:rPr lang="en-US" sz="4100" dirty="0" smtClean="0">
                <a:solidFill>
                  <a:schemeClr val="tx1"/>
                </a:solidFill>
              </a:rPr>
              <a:t>eukaryotes and </a:t>
            </a:r>
            <a:r>
              <a:rPr lang="en-US" sz="4100" dirty="0">
                <a:solidFill>
                  <a:schemeClr val="tx1"/>
                </a:solidFill>
              </a:rPr>
              <a:t>in </a:t>
            </a:r>
            <a:r>
              <a:rPr lang="en-US" sz="4100" dirty="0" smtClean="0">
                <a:solidFill>
                  <a:schemeClr val="tx1"/>
                </a:solidFill>
              </a:rPr>
              <a:t>some gene of </a:t>
            </a:r>
            <a:r>
              <a:rPr lang="en-US" sz="4100" dirty="0">
                <a:solidFill>
                  <a:schemeClr val="tx1"/>
                </a:solidFill>
              </a:rPr>
              <a:t>bacteriophage </a:t>
            </a:r>
            <a:r>
              <a:rPr lang="en-US" sz="4100" dirty="0" smtClean="0">
                <a:solidFill>
                  <a:schemeClr val="tx1"/>
                </a:solidFill>
              </a:rPr>
              <a:t>and </a:t>
            </a:r>
            <a:r>
              <a:rPr lang="en-US" sz="4100" dirty="0" err="1">
                <a:solidFill>
                  <a:schemeClr val="tx1"/>
                </a:solidFill>
              </a:rPr>
              <a:t>archae</a:t>
            </a:r>
            <a:r>
              <a:rPr lang="en-US" sz="4100" dirty="0">
                <a:solidFill>
                  <a:schemeClr val="tx1"/>
                </a:solidFill>
              </a:rPr>
              <a:t> </a:t>
            </a:r>
            <a:r>
              <a:rPr lang="en-US" sz="4100" dirty="0" smtClean="0">
                <a:solidFill>
                  <a:schemeClr val="tx1"/>
                </a:solidFill>
              </a:rPr>
              <a:t>. </a:t>
            </a:r>
          </a:p>
        </p:txBody>
      </p:sp>
      <p:sp>
        <p:nvSpPr>
          <p:cNvPr id="7" name="Rectangle 2"/>
          <p:cNvSpPr txBox="1">
            <a:spLocks noChangeArrowheads="1"/>
          </p:cNvSpPr>
          <p:nvPr/>
        </p:nvSpPr>
        <p:spPr>
          <a:xfrm>
            <a:off x="0" y="5933"/>
            <a:ext cx="10058400" cy="819150"/>
          </a:xfrm>
          <a:prstGeom prst="rect">
            <a:avLst/>
          </a:prstGeom>
        </p:spPr>
        <p:txBody>
          <a:bodyPr vert="horz" lIns="88609" tIns="44305" rIns="88609" bIns="44305" rtlCol="0" anchor="b">
            <a:noAutofit/>
          </a:bodyPr>
          <a:lstStyle>
            <a:lvl1pPr algn="ctr" defTabSz="886093" rtl="0" eaLnBrk="1" latinLnBrk="0" hangingPunct="1">
              <a:lnSpc>
                <a:spcPct val="100000"/>
              </a:lnSpc>
              <a:spcBef>
                <a:spcPct val="0"/>
              </a:spcBef>
              <a:buNone/>
              <a:defRPr sz="78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6000" dirty="0" smtClean="0">
                <a:solidFill>
                  <a:srgbClr val="FF0000"/>
                </a:solidFill>
                <a:latin typeface="Bookman Old Style" pitchFamily="18" charset="0"/>
              </a:rPr>
              <a:t>Exons and Introns</a:t>
            </a:r>
            <a:endParaRPr lang="en-US" sz="4500" dirty="0" smtClean="0">
              <a:solidFill>
                <a:srgbClr val="FF0000"/>
              </a:solidFill>
              <a:latin typeface="Bookman Old Style" pitchFamily="18" charset="0"/>
            </a:endParaRPr>
          </a:p>
        </p:txBody>
      </p:sp>
    </p:spTree>
    <p:extLst>
      <p:ext uri="{BB962C8B-B14F-4D97-AF65-F5344CB8AC3E}">
        <p14:creationId xmlns:p14="http://schemas.microsoft.com/office/powerpoint/2010/main" val="198911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5567" y="280458"/>
            <a:ext cx="9857581" cy="545042"/>
          </a:xfrm>
        </p:spPr>
        <p:txBody>
          <a:bodyPr/>
          <a:lstStyle/>
          <a:p>
            <a:r>
              <a:rPr lang="en-US" sz="5400" dirty="0" smtClean="0">
                <a:solidFill>
                  <a:srgbClr val="FF0000"/>
                </a:solidFill>
                <a:latin typeface="Bookman Old Style" pitchFamily="18" charset="0"/>
              </a:rPr>
              <a:t>An </a:t>
            </a:r>
            <a:r>
              <a:rPr lang="en-US" sz="5400" dirty="0" smtClean="0">
                <a:solidFill>
                  <a:srgbClr val="FF0000"/>
                </a:solidFill>
              </a:rPr>
              <a:t>eukaryotic Gene </a:t>
            </a:r>
            <a:endParaRPr lang="en-US" dirty="0" smtClean="0">
              <a:solidFill>
                <a:srgbClr val="FF0000"/>
              </a:solidFill>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t="9940"/>
          <a:stretch>
            <a:fillRect/>
          </a:stretch>
        </p:blipFill>
        <p:spPr bwMode="auto">
          <a:xfrm>
            <a:off x="61026" y="1087438"/>
            <a:ext cx="10352586" cy="45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758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273844"/>
            <a:ext cx="8549640" cy="607218"/>
          </a:xfrm>
        </p:spPr>
        <p:txBody>
          <a:bodyPr/>
          <a:lstStyle/>
          <a:p>
            <a:r>
              <a:rPr lang="en-US" dirty="0" smtClean="0"/>
              <a:t>Types of exons</a:t>
            </a:r>
          </a:p>
        </p:txBody>
      </p:sp>
      <p:sp>
        <p:nvSpPr>
          <p:cNvPr id="7171" name="Line 3"/>
          <p:cNvSpPr>
            <a:spLocks noChangeShapeType="1"/>
          </p:cNvSpPr>
          <p:nvPr/>
        </p:nvSpPr>
        <p:spPr bwMode="auto">
          <a:xfrm>
            <a:off x="1948815" y="1726407"/>
            <a:ext cx="7002463"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Line 4"/>
          <p:cNvSpPr>
            <a:spLocks noChangeShapeType="1"/>
          </p:cNvSpPr>
          <p:nvPr/>
        </p:nvSpPr>
        <p:spPr bwMode="auto">
          <a:xfrm>
            <a:off x="1966278" y="1602052"/>
            <a:ext cx="7002463"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Text Box 6"/>
          <p:cNvSpPr txBox="1">
            <a:spLocks noChangeArrowheads="1"/>
          </p:cNvSpPr>
          <p:nvPr/>
        </p:nvSpPr>
        <p:spPr bwMode="auto">
          <a:xfrm>
            <a:off x="1369060" y="1342761"/>
            <a:ext cx="425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5’</a:t>
            </a:r>
          </a:p>
        </p:txBody>
      </p:sp>
      <p:sp>
        <p:nvSpPr>
          <p:cNvPr id="7174" name="Text Box 7"/>
          <p:cNvSpPr txBox="1">
            <a:spLocks noChangeArrowheads="1"/>
          </p:cNvSpPr>
          <p:nvPr/>
        </p:nvSpPr>
        <p:spPr bwMode="auto">
          <a:xfrm>
            <a:off x="1369060" y="1635125"/>
            <a:ext cx="425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3’</a:t>
            </a:r>
          </a:p>
        </p:txBody>
      </p:sp>
      <p:sp>
        <p:nvSpPr>
          <p:cNvPr id="7175" name="Rectangle 8"/>
          <p:cNvSpPr>
            <a:spLocks noChangeArrowheads="1"/>
          </p:cNvSpPr>
          <p:nvPr/>
        </p:nvSpPr>
        <p:spPr bwMode="auto">
          <a:xfrm>
            <a:off x="3309145" y="1551781"/>
            <a:ext cx="532606" cy="23680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9"/>
          <p:cNvSpPr>
            <a:spLocks noChangeArrowheads="1"/>
          </p:cNvSpPr>
          <p:nvPr/>
        </p:nvSpPr>
        <p:spPr bwMode="auto">
          <a:xfrm>
            <a:off x="4229418" y="1551781"/>
            <a:ext cx="312579" cy="23680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10"/>
          <p:cNvSpPr>
            <a:spLocks noChangeArrowheads="1"/>
          </p:cNvSpPr>
          <p:nvPr/>
        </p:nvSpPr>
        <p:spPr bwMode="auto">
          <a:xfrm>
            <a:off x="5404645" y="1551781"/>
            <a:ext cx="532606" cy="236802"/>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Rectangle 11"/>
          <p:cNvSpPr>
            <a:spLocks noChangeArrowheads="1"/>
          </p:cNvSpPr>
          <p:nvPr/>
        </p:nvSpPr>
        <p:spPr bwMode="auto">
          <a:xfrm>
            <a:off x="6452395" y="1551781"/>
            <a:ext cx="532606" cy="236802"/>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 name="Rectangle 13"/>
          <p:cNvSpPr>
            <a:spLocks noChangeArrowheads="1"/>
          </p:cNvSpPr>
          <p:nvPr/>
        </p:nvSpPr>
        <p:spPr bwMode="auto">
          <a:xfrm>
            <a:off x="7702710" y="1551781"/>
            <a:ext cx="532606" cy="23680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Rectangle 15"/>
          <p:cNvSpPr>
            <a:spLocks noChangeArrowheads="1"/>
          </p:cNvSpPr>
          <p:nvPr/>
        </p:nvSpPr>
        <p:spPr bwMode="auto">
          <a:xfrm>
            <a:off x="7505383" y="1551781"/>
            <a:ext cx="202565" cy="236802"/>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Rectangle 16"/>
          <p:cNvSpPr>
            <a:spLocks noChangeArrowheads="1"/>
          </p:cNvSpPr>
          <p:nvPr/>
        </p:nvSpPr>
        <p:spPr bwMode="auto">
          <a:xfrm>
            <a:off x="4545489" y="1551781"/>
            <a:ext cx="202565" cy="236802"/>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Rectangle 17"/>
          <p:cNvSpPr>
            <a:spLocks noChangeArrowheads="1"/>
          </p:cNvSpPr>
          <p:nvPr/>
        </p:nvSpPr>
        <p:spPr bwMode="auto">
          <a:xfrm>
            <a:off x="5107782" y="4212167"/>
            <a:ext cx="532606" cy="2368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Rectangle 18"/>
          <p:cNvSpPr>
            <a:spLocks noChangeArrowheads="1"/>
          </p:cNvSpPr>
          <p:nvPr/>
        </p:nvSpPr>
        <p:spPr bwMode="auto">
          <a:xfrm>
            <a:off x="5643881" y="4212167"/>
            <a:ext cx="312579" cy="2368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4" name="Rectangle 19"/>
          <p:cNvSpPr>
            <a:spLocks noChangeArrowheads="1"/>
          </p:cNvSpPr>
          <p:nvPr/>
        </p:nvSpPr>
        <p:spPr bwMode="auto">
          <a:xfrm>
            <a:off x="6166010" y="4212167"/>
            <a:ext cx="532606" cy="23680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5" name="Rectangle 20"/>
          <p:cNvSpPr>
            <a:spLocks noChangeArrowheads="1"/>
          </p:cNvSpPr>
          <p:nvPr/>
        </p:nvSpPr>
        <p:spPr bwMode="auto">
          <a:xfrm>
            <a:off x="6695122" y="4212167"/>
            <a:ext cx="532607" cy="23680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6" name="Rectangle 21"/>
          <p:cNvSpPr>
            <a:spLocks noChangeArrowheads="1"/>
          </p:cNvSpPr>
          <p:nvPr/>
        </p:nvSpPr>
        <p:spPr bwMode="auto">
          <a:xfrm>
            <a:off x="7426802" y="4212167"/>
            <a:ext cx="532606" cy="2368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Rectangle 22"/>
          <p:cNvSpPr>
            <a:spLocks noChangeArrowheads="1"/>
          </p:cNvSpPr>
          <p:nvPr/>
        </p:nvSpPr>
        <p:spPr bwMode="auto">
          <a:xfrm>
            <a:off x="7229475" y="4212167"/>
            <a:ext cx="202565" cy="23680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Rectangle 23"/>
          <p:cNvSpPr>
            <a:spLocks noChangeArrowheads="1"/>
          </p:cNvSpPr>
          <p:nvPr/>
        </p:nvSpPr>
        <p:spPr bwMode="auto">
          <a:xfrm>
            <a:off x="5959952" y="4212167"/>
            <a:ext cx="202565" cy="23680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Text Box 24"/>
          <p:cNvSpPr txBox="1">
            <a:spLocks noChangeArrowheads="1"/>
          </p:cNvSpPr>
          <p:nvPr/>
        </p:nvSpPr>
        <p:spPr bwMode="auto">
          <a:xfrm>
            <a:off x="5394167" y="3710782"/>
            <a:ext cx="8338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Start</a:t>
            </a:r>
          </a:p>
        </p:txBody>
      </p:sp>
      <p:sp>
        <p:nvSpPr>
          <p:cNvPr id="7190" name="Text Box 25"/>
          <p:cNvSpPr txBox="1">
            <a:spLocks noChangeArrowheads="1"/>
          </p:cNvSpPr>
          <p:nvPr/>
        </p:nvSpPr>
        <p:spPr bwMode="auto">
          <a:xfrm>
            <a:off x="6957061" y="3738563"/>
            <a:ext cx="8178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Stop</a:t>
            </a:r>
          </a:p>
        </p:txBody>
      </p:sp>
      <p:sp>
        <p:nvSpPr>
          <p:cNvPr id="7191" name="Text Box 26"/>
          <p:cNvSpPr txBox="1">
            <a:spLocks noChangeArrowheads="1"/>
          </p:cNvSpPr>
          <p:nvPr/>
        </p:nvSpPr>
        <p:spPr bwMode="auto">
          <a:xfrm>
            <a:off x="892335" y="1072886"/>
            <a:ext cx="26370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Transcription start</a:t>
            </a:r>
          </a:p>
        </p:txBody>
      </p:sp>
      <p:sp>
        <p:nvSpPr>
          <p:cNvPr id="7192" name="Text Box 27"/>
          <p:cNvSpPr txBox="1">
            <a:spLocks noChangeArrowheads="1"/>
          </p:cNvSpPr>
          <p:nvPr/>
        </p:nvSpPr>
        <p:spPr bwMode="auto">
          <a:xfrm>
            <a:off x="4456431" y="3472657"/>
            <a:ext cx="1697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Translation</a:t>
            </a:r>
          </a:p>
        </p:txBody>
      </p:sp>
      <p:sp>
        <p:nvSpPr>
          <p:cNvPr id="7193" name="Line 29"/>
          <p:cNvSpPr>
            <a:spLocks noChangeShapeType="1"/>
          </p:cNvSpPr>
          <p:nvPr/>
        </p:nvSpPr>
        <p:spPr bwMode="auto">
          <a:xfrm>
            <a:off x="5954712" y="4037542"/>
            <a:ext cx="0" cy="29236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Line 30"/>
          <p:cNvSpPr>
            <a:spLocks noChangeShapeType="1"/>
          </p:cNvSpPr>
          <p:nvPr/>
        </p:nvSpPr>
        <p:spPr bwMode="auto">
          <a:xfrm>
            <a:off x="7425055" y="4052095"/>
            <a:ext cx="0" cy="2923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Line 31"/>
          <p:cNvSpPr>
            <a:spLocks noChangeShapeType="1"/>
          </p:cNvSpPr>
          <p:nvPr/>
        </p:nvSpPr>
        <p:spPr bwMode="auto">
          <a:xfrm>
            <a:off x="3309144" y="1432720"/>
            <a:ext cx="0" cy="2923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6" name="Line 32"/>
          <p:cNvSpPr>
            <a:spLocks noChangeShapeType="1"/>
          </p:cNvSpPr>
          <p:nvPr/>
        </p:nvSpPr>
        <p:spPr bwMode="auto">
          <a:xfrm>
            <a:off x="8802847" y="1461824"/>
            <a:ext cx="0" cy="2923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Text Box 33"/>
          <p:cNvSpPr txBox="1">
            <a:spLocks noChangeArrowheads="1"/>
          </p:cNvSpPr>
          <p:nvPr/>
        </p:nvSpPr>
        <p:spPr bwMode="auto">
          <a:xfrm>
            <a:off x="8774907" y="1132417"/>
            <a:ext cx="8178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Stop</a:t>
            </a:r>
          </a:p>
        </p:txBody>
      </p:sp>
      <p:sp>
        <p:nvSpPr>
          <p:cNvPr id="7198" name="Line 34"/>
          <p:cNvSpPr>
            <a:spLocks noChangeShapeType="1"/>
          </p:cNvSpPr>
          <p:nvPr/>
        </p:nvSpPr>
        <p:spPr bwMode="auto">
          <a:xfrm>
            <a:off x="8233569" y="1447271"/>
            <a:ext cx="0" cy="29236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9" name="Text Box 35"/>
          <p:cNvSpPr txBox="1">
            <a:spLocks noChangeArrowheads="1"/>
          </p:cNvSpPr>
          <p:nvPr/>
        </p:nvSpPr>
        <p:spPr bwMode="auto">
          <a:xfrm>
            <a:off x="7765575" y="1088761"/>
            <a:ext cx="955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polyA</a:t>
            </a:r>
          </a:p>
        </p:txBody>
      </p:sp>
      <p:sp>
        <p:nvSpPr>
          <p:cNvPr id="7200" name="Text Box 36"/>
          <p:cNvSpPr txBox="1">
            <a:spLocks noChangeArrowheads="1"/>
          </p:cNvSpPr>
          <p:nvPr/>
        </p:nvSpPr>
        <p:spPr bwMode="auto">
          <a:xfrm>
            <a:off x="3546635" y="4587875"/>
            <a:ext cx="21946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5’ untranslated</a:t>
            </a:r>
          </a:p>
          <a:p>
            <a:r>
              <a:rPr lang="en-US"/>
              <a:t>region</a:t>
            </a:r>
          </a:p>
        </p:txBody>
      </p:sp>
      <p:sp>
        <p:nvSpPr>
          <p:cNvPr id="7201" name="Text Box 37"/>
          <p:cNvSpPr txBox="1">
            <a:spLocks noChangeArrowheads="1"/>
          </p:cNvSpPr>
          <p:nvPr/>
        </p:nvSpPr>
        <p:spPr bwMode="auto">
          <a:xfrm>
            <a:off x="7538562" y="4587875"/>
            <a:ext cx="21946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3’ untranslated</a:t>
            </a:r>
          </a:p>
          <a:p>
            <a:r>
              <a:rPr lang="en-US"/>
              <a:t>region</a:t>
            </a:r>
          </a:p>
        </p:txBody>
      </p:sp>
      <p:sp>
        <p:nvSpPr>
          <p:cNvPr id="7202" name="Text Box 38"/>
          <p:cNvSpPr txBox="1">
            <a:spLocks noChangeArrowheads="1"/>
          </p:cNvSpPr>
          <p:nvPr/>
        </p:nvSpPr>
        <p:spPr bwMode="auto">
          <a:xfrm>
            <a:off x="4363880" y="4142053"/>
            <a:ext cx="425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5’</a:t>
            </a:r>
          </a:p>
        </p:txBody>
      </p:sp>
      <p:sp>
        <p:nvSpPr>
          <p:cNvPr id="7203" name="Text Box 39"/>
          <p:cNvSpPr txBox="1">
            <a:spLocks noChangeArrowheads="1"/>
          </p:cNvSpPr>
          <p:nvPr/>
        </p:nvSpPr>
        <p:spPr bwMode="auto">
          <a:xfrm>
            <a:off x="8224838" y="4099719"/>
            <a:ext cx="425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3’</a:t>
            </a:r>
          </a:p>
        </p:txBody>
      </p:sp>
      <p:sp>
        <p:nvSpPr>
          <p:cNvPr id="7204" name="Text Box 40"/>
          <p:cNvSpPr txBox="1">
            <a:spLocks noChangeArrowheads="1"/>
          </p:cNvSpPr>
          <p:nvPr/>
        </p:nvSpPr>
        <p:spPr bwMode="auto">
          <a:xfrm>
            <a:off x="6055995" y="4587875"/>
            <a:ext cx="11785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Protein</a:t>
            </a:r>
          </a:p>
          <a:p>
            <a:r>
              <a:rPr lang="en-US"/>
              <a:t>coding </a:t>
            </a:r>
          </a:p>
          <a:p>
            <a:r>
              <a:rPr lang="en-US"/>
              <a:t>region</a:t>
            </a:r>
          </a:p>
        </p:txBody>
      </p:sp>
      <p:sp>
        <p:nvSpPr>
          <p:cNvPr id="7205" name="Text Box 41"/>
          <p:cNvSpPr txBox="1">
            <a:spLocks noChangeArrowheads="1"/>
          </p:cNvSpPr>
          <p:nvPr/>
        </p:nvSpPr>
        <p:spPr bwMode="auto">
          <a:xfrm>
            <a:off x="1835310" y="1943365"/>
            <a:ext cx="14173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promoter</a:t>
            </a:r>
          </a:p>
        </p:txBody>
      </p:sp>
      <p:sp>
        <p:nvSpPr>
          <p:cNvPr id="7206" name="Text Box 42"/>
          <p:cNvSpPr txBox="1">
            <a:spLocks noChangeArrowheads="1"/>
          </p:cNvSpPr>
          <p:nvPr/>
        </p:nvSpPr>
        <p:spPr bwMode="auto">
          <a:xfrm>
            <a:off x="3576320" y="1321594"/>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sz="1800" b="1"/>
              <a:t>GT</a:t>
            </a:r>
          </a:p>
        </p:txBody>
      </p:sp>
      <p:sp>
        <p:nvSpPr>
          <p:cNvPr id="7207" name="Text Box 43"/>
          <p:cNvSpPr txBox="1">
            <a:spLocks noChangeArrowheads="1"/>
          </p:cNvSpPr>
          <p:nvPr/>
        </p:nvSpPr>
        <p:spPr bwMode="auto">
          <a:xfrm>
            <a:off x="4032092" y="1317626"/>
            <a:ext cx="530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sz="1800" b="1"/>
              <a:t>AG</a:t>
            </a:r>
          </a:p>
        </p:txBody>
      </p:sp>
      <p:sp>
        <p:nvSpPr>
          <p:cNvPr id="7208" name="Text Box 44"/>
          <p:cNvSpPr txBox="1">
            <a:spLocks noChangeArrowheads="1"/>
          </p:cNvSpPr>
          <p:nvPr/>
        </p:nvSpPr>
        <p:spPr bwMode="auto">
          <a:xfrm>
            <a:off x="4531519" y="1311011"/>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sz="1800" b="1"/>
              <a:t>GT</a:t>
            </a:r>
          </a:p>
        </p:txBody>
      </p:sp>
      <p:sp>
        <p:nvSpPr>
          <p:cNvPr id="7209" name="Text Box 45"/>
          <p:cNvSpPr txBox="1">
            <a:spLocks noChangeArrowheads="1"/>
          </p:cNvSpPr>
          <p:nvPr/>
        </p:nvSpPr>
        <p:spPr bwMode="auto">
          <a:xfrm>
            <a:off x="5064125" y="1307042"/>
            <a:ext cx="530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sz="1800" b="1"/>
              <a:t>AG</a:t>
            </a:r>
          </a:p>
        </p:txBody>
      </p:sp>
      <p:sp>
        <p:nvSpPr>
          <p:cNvPr id="7210" name="Text Box 46"/>
          <p:cNvSpPr txBox="1">
            <a:spLocks noChangeArrowheads="1"/>
          </p:cNvSpPr>
          <p:nvPr/>
        </p:nvSpPr>
        <p:spPr bwMode="auto">
          <a:xfrm>
            <a:off x="5729447" y="1311011"/>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sz="1800" b="1"/>
              <a:t>GT</a:t>
            </a:r>
          </a:p>
        </p:txBody>
      </p:sp>
      <p:sp>
        <p:nvSpPr>
          <p:cNvPr id="7211" name="Text Box 47"/>
          <p:cNvSpPr txBox="1">
            <a:spLocks noChangeArrowheads="1"/>
          </p:cNvSpPr>
          <p:nvPr/>
        </p:nvSpPr>
        <p:spPr bwMode="auto">
          <a:xfrm>
            <a:off x="6185218" y="1307042"/>
            <a:ext cx="530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sz="1800" b="1"/>
              <a:t>AG</a:t>
            </a:r>
          </a:p>
        </p:txBody>
      </p:sp>
      <p:sp>
        <p:nvSpPr>
          <p:cNvPr id="7212" name="Text Box 48"/>
          <p:cNvSpPr txBox="1">
            <a:spLocks noChangeArrowheads="1"/>
          </p:cNvSpPr>
          <p:nvPr/>
        </p:nvSpPr>
        <p:spPr bwMode="auto">
          <a:xfrm>
            <a:off x="6738779" y="1311011"/>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sz="1800" b="1"/>
              <a:t>GT</a:t>
            </a:r>
          </a:p>
        </p:txBody>
      </p:sp>
      <p:sp>
        <p:nvSpPr>
          <p:cNvPr id="7213" name="Text Box 49"/>
          <p:cNvSpPr txBox="1">
            <a:spLocks noChangeArrowheads="1"/>
          </p:cNvSpPr>
          <p:nvPr/>
        </p:nvSpPr>
        <p:spPr bwMode="auto">
          <a:xfrm>
            <a:off x="7175342" y="1307042"/>
            <a:ext cx="530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sz="1800" b="1"/>
              <a:t>AG</a:t>
            </a:r>
          </a:p>
        </p:txBody>
      </p:sp>
      <p:sp>
        <p:nvSpPr>
          <p:cNvPr id="7214" name="Text Box 50"/>
          <p:cNvSpPr txBox="1">
            <a:spLocks noChangeArrowheads="1"/>
          </p:cNvSpPr>
          <p:nvPr/>
        </p:nvSpPr>
        <p:spPr bwMode="auto">
          <a:xfrm>
            <a:off x="4641532" y="2206625"/>
            <a:ext cx="29241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Open reading frame</a:t>
            </a:r>
          </a:p>
        </p:txBody>
      </p:sp>
      <p:sp>
        <p:nvSpPr>
          <p:cNvPr id="7215" name="Line 51"/>
          <p:cNvSpPr>
            <a:spLocks noChangeShapeType="1"/>
          </p:cNvSpPr>
          <p:nvPr/>
        </p:nvSpPr>
        <p:spPr bwMode="auto">
          <a:xfrm flipH="1" flipV="1">
            <a:off x="4686935" y="1838854"/>
            <a:ext cx="239237" cy="3611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6" name="Line 52"/>
          <p:cNvSpPr>
            <a:spLocks noChangeShapeType="1"/>
          </p:cNvSpPr>
          <p:nvPr/>
        </p:nvSpPr>
        <p:spPr bwMode="auto">
          <a:xfrm flipV="1">
            <a:off x="5642134" y="1852084"/>
            <a:ext cx="0" cy="3479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7" name="Line 53"/>
          <p:cNvSpPr>
            <a:spLocks noChangeShapeType="1"/>
          </p:cNvSpPr>
          <p:nvPr/>
        </p:nvSpPr>
        <p:spPr bwMode="auto">
          <a:xfrm flipV="1">
            <a:off x="6562407" y="1852084"/>
            <a:ext cx="127477" cy="3479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8" name="Line 54"/>
          <p:cNvSpPr>
            <a:spLocks noChangeShapeType="1"/>
          </p:cNvSpPr>
          <p:nvPr/>
        </p:nvSpPr>
        <p:spPr bwMode="auto">
          <a:xfrm flipV="1">
            <a:off x="7260908" y="1866636"/>
            <a:ext cx="256699" cy="3479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9" name="Text Box 60"/>
          <p:cNvSpPr txBox="1">
            <a:spLocks noChangeArrowheads="1"/>
          </p:cNvSpPr>
          <p:nvPr/>
        </p:nvSpPr>
        <p:spPr bwMode="auto">
          <a:xfrm>
            <a:off x="118745" y="1509448"/>
            <a:ext cx="9380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Gene</a:t>
            </a:r>
          </a:p>
        </p:txBody>
      </p:sp>
      <p:sp>
        <p:nvSpPr>
          <p:cNvPr id="7220" name="Text Box 61"/>
          <p:cNvSpPr txBox="1">
            <a:spLocks noChangeArrowheads="1"/>
          </p:cNvSpPr>
          <p:nvPr/>
        </p:nvSpPr>
        <p:spPr bwMode="auto">
          <a:xfrm>
            <a:off x="2966880" y="4140729"/>
            <a:ext cx="10919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a:t>mRNA</a:t>
            </a:r>
          </a:p>
        </p:txBody>
      </p:sp>
      <p:sp>
        <p:nvSpPr>
          <p:cNvPr id="7221" name="Text Box 62"/>
          <p:cNvSpPr txBox="1">
            <a:spLocks noChangeArrowheads="1"/>
          </p:cNvSpPr>
          <p:nvPr/>
        </p:nvSpPr>
        <p:spPr bwMode="auto">
          <a:xfrm>
            <a:off x="6972777" y="3503083"/>
            <a:ext cx="1697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dirty="0"/>
              <a:t>Translation</a:t>
            </a:r>
          </a:p>
        </p:txBody>
      </p:sp>
      <p:sp>
        <p:nvSpPr>
          <p:cNvPr id="7222" name="AutoShape 63"/>
          <p:cNvSpPr>
            <a:spLocks/>
          </p:cNvSpPr>
          <p:nvPr/>
        </p:nvSpPr>
        <p:spPr bwMode="auto">
          <a:xfrm rot="-5400000">
            <a:off x="2516320" y="1377289"/>
            <a:ext cx="223573" cy="1030288"/>
          </a:xfrm>
          <a:prstGeom prst="leftBrace">
            <a:avLst>
              <a:gd name="adj1" fmla="val 2909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3" name="Text Box 64"/>
          <p:cNvSpPr txBox="1">
            <a:spLocks noChangeArrowheads="1"/>
          </p:cNvSpPr>
          <p:nvPr/>
        </p:nvSpPr>
        <p:spPr bwMode="auto">
          <a:xfrm>
            <a:off x="422593" y="2876371"/>
            <a:ext cx="21030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r>
              <a:rPr lang="en-US" dirty="0"/>
              <a:t>Initial exon</a:t>
            </a:r>
          </a:p>
          <a:p>
            <a:r>
              <a:rPr lang="en-US" dirty="0"/>
              <a:t>Internal </a:t>
            </a:r>
            <a:r>
              <a:rPr lang="en-US" dirty="0" smtClean="0"/>
              <a:t>exon</a:t>
            </a:r>
          </a:p>
          <a:p>
            <a:r>
              <a:rPr lang="en-US" dirty="0" smtClean="0"/>
              <a:t>Terminal </a:t>
            </a:r>
            <a:r>
              <a:rPr lang="en-US" dirty="0"/>
              <a:t>exon</a:t>
            </a:r>
          </a:p>
        </p:txBody>
      </p:sp>
    </p:spTree>
    <p:extLst>
      <p:ext uri="{BB962C8B-B14F-4D97-AF65-F5344CB8AC3E}">
        <p14:creationId xmlns:p14="http://schemas.microsoft.com/office/powerpoint/2010/main" val="2335738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http://www2.estrellamountain.edu/faculty/farabee/BIOBK/oper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23900"/>
            <a:ext cx="8758142" cy="4924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19929" y="192882"/>
            <a:ext cx="10058400" cy="607218"/>
          </a:xfrm>
          <a:prstGeom prst="rect">
            <a:avLst/>
          </a:prstGeom>
        </p:spPr>
        <p:txBody>
          <a:bodyPr vert="horz" lIns="88609" tIns="44305" rIns="88609" bIns="44305" rtlCol="0" anchor="b">
            <a:noAutofit/>
          </a:bodyPr>
          <a:lstStyle>
            <a:lvl1pPr algn="ctr" defTabSz="886093" rtl="0" eaLnBrk="1" latinLnBrk="0" hangingPunct="1">
              <a:lnSpc>
                <a:spcPts val="5621"/>
              </a:lnSpc>
              <a:spcBef>
                <a:spcPct val="0"/>
              </a:spcBef>
              <a:buNone/>
              <a:defRPr sz="52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b="1" i="1" dirty="0" smtClean="0"/>
              <a:t>lac</a:t>
            </a:r>
            <a:r>
              <a:rPr lang="en-US" sz="4800" b="1" dirty="0" smtClean="0"/>
              <a:t> Operon</a:t>
            </a:r>
          </a:p>
        </p:txBody>
      </p:sp>
    </p:spTree>
    <p:extLst>
      <p:ext uri="{BB962C8B-B14F-4D97-AF65-F5344CB8AC3E}">
        <p14:creationId xmlns:p14="http://schemas.microsoft.com/office/powerpoint/2010/main" val="571107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0" y="1219200"/>
            <a:ext cx="10058400" cy="4914900"/>
          </a:xfrm>
        </p:spPr>
        <p:txBody>
          <a:bodyPr>
            <a:noAutofit/>
          </a:bodyPr>
          <a:lstStyle/>
          <a:p>
            <a:pPr eaLnBrk="1" hangingPunct="1">
              <a:lnSpc>
                <a:spcPct val="90000"/>
              </a:lnSpc>
              <a:spcBef>
                <a:spcPts val="0"/>
              </a:spcBef>
              <a:buFont typeface="Wingdings" pitchFamily="2" charset="2"/>
              <a:buChar char="Ø"/>
            </a:pPr>
            <a:r>
              <a:rPr lang="en-US" sz="3600" b="1" i="1" dirty="0" smtClean="0">
                <a:solidFill>
                  <a:srgbClr val="FF0000"/>
                </a:solidFill>
              </a:rPr>
              <a:t>Structural gene</a:t>
            </a:r>
            <a:r>
              <a:rPr lang="en-US" sz="3600" b="1" dirty="0" smtClean="0">
                <a:solidFill>
                  <a:schemeClr val="tx1"/>
                </a:solidFill>
              </a:rPr>
              <a:t>- gene that codes for a polypeptide</a:t>
            </a:r>
          </a:p>
          <a:p>
            <a:pPr eaLnBrk="1" hangingPunct="1">
              <a:lnSpc>
                <a:spcPct val="90000"/>
              </a:lnSpc>
              <a:spcBef>
                <a:spcPts val="0"/>
              </a:spcBef>
              <a:buFont typeface="Wingdings" pitchFamily="2" charset="2"/>
              <a:buChar char="Ø"/>
            </a:pPr>
            <a:r>
              <a:rPr lang="en-US" sz="3600" b="1" i="1" dirty="0" smtClean="0">
                <a:solidFill>
                  <a:srgbClr val="FF0000"/>
                </a:solidFill>
              </a:rPr>
              <a:t>Promoter  site</a:t>
            </a:r>
            <a:r>
              <a:rPr lang="en-US" sz="3600" b="1" dirty="0" smtClean="0">
                <a:solidFill>
                  <a:schemeClr val="tx1"/>
                </a:solidFill>
              </a:rPr>
              <a:t>-  region where RNA polymerase bind to initiate transcription of  the structural genes (STG).</a:t>
            </a:r>
          </a:p>
          <a:p>
            <a:pPr eaLnBrk="1" hangingPunct="1">
              <a:lnSpc>
                <a:spcPct val="90000"/>
              </a:lnSpc>
              <a:spcBef>
                <a:spcPts val="0"/>
              </a:spcBef>
              <a:buFont typeface="Wingdings" pitchFamily="2" charset="2"/>
              <a:buChar char="Ø"/>
            </a:pPr>
            <a:r>
              <a:rPr lang="en-US" sz="3600" b="1" i="1" dirty="0" smtClean="0">
                <a:solidFill>
                  <a:srgbClr val="FF0000"/>
                </a:solidFill>
              </a:rPr>
              <a:t>Operator Site</a:t>
            </a:r>
            <a:r>
              <a:rPr lang="en-US" sz="3600" b="1" dirty="0" smtClean="0">
                <a:solidFill>
                  <a:schemeClr val="tx1"/>
                </a:solidFill>
              </a:rPr>
              <a:t> - region where the repressor attaches to control the access to STG</a:t>
            </a:r>
          </a:p>
          <a:p>
            <a:pPr eaLnBrk="1" hangingPunct="1">
              <a:lnSpc>
                <a:spcPct val="90000"/>
              </a:lnSpc>
              <a:spcBef>
                <a:spcPts val="0"/>
              </a:spcBef>
              <a:buFont typeface="Wingdings" pitchFamily="2" charset="2"/>
              <a:buChar char="Ø"/>
            </a:pPr>
            <a:r>
              <a:rPr lang="en-US" sz="3600" b="1" i="1" dirty="0" smtClean="0">
                <a:solidFill>
                  <a:srgbClr val="FF0000"/>
                </a:solidFill>
              </a:rPr>
              <a:t>Regulatory gene</a:t>
            </a:r>
            <a:r>
              <a:rPr lang="en-US" sz="3600" b="1" dirty="0" smtClean="0">
                <a:solidFill>
                  <a:schemeClr val="tx1"/>
                </a:solidFill>
              </a:rPr>
              <a:t>- codes for repressor proteins</a:t>
            </a:r>
          </a:p>
          <a:p>
            <a:pPr eaLnBrk="1" hangingPunct="1">
              <a:lnSpc>
                <a:spcPct val="90000"/>
              </a:lnSpc>
              <a:spcBef>
                <a:spcPts val="0"/>
              </a:spcBef>
              <a:buFont typeface="Wingdings" pitchFamily="2" charset="2"/>
              <a:buChar char="Ø"/>
            </a:pPr>
            <a:endParaRPr lang="en-US" sz="2800" dirty="0" smtClean="0"/>
          </a:p>
        </p:txBody>
      </p:sp>
      <p:sp>
        <p:nvSpPr>
          <p:cNvPr id="4" name="Rectangle 2"/>
          <p:cNvSpPr txBox="1">
            <a:spLocks noChangeArrowheads="1"/>
          </p:cNvSpPr>
          <p:nvPr/>
        </p:nvSpPr>
        <p:spPr>
          <a:xfrm>
            <a:off x="0" y="-49820"/>
            <a:ext cx="10058400" cy="1295400"/>
          </a:xfrm>
          <a:prstGeom prst="rect">
            <a:avLst/>
          </a:prstGeom>
        </p:spPr>
        <p:txBody>
          <a:bodyPr vert="horz" lIns="88609" tIns="44305" rIns="88609" bIns="44305" rtlCol="0" anchor="b">
            <a:noAutofit/>
          </a:bodyPr>
          <a:lstStyle>
            <a:lvl1pPr algn="ctr" defTabSz="886093" rtl="0" eaLnBrk="1" latinLnBrk="0" hangingPunct="1">
              <a:lnSpc>
                <a:spcPts val="5621"/>
              </a:lnSpc>
              <a:spcBef>
                <a:spcPct val="0"/>
              </a:spcBef>
              <a:buNone/>
              <a:defRPr sz="52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4200" b="1" dirty="0" smtClean="0"/>
              <a:t>Operon(Gene cluster under control       of single promoter) </a:t>
            </a:r>
          </a:p>
        </p:txBody>
      </p:sp>
    </p:spTree>
    <p:extLst>
      <p:ext uri="{BB962C8B-B14F-4D97-AF65-F5344CB8AC3E}">
        <p14:creationId xmlns:p14="http://schemas.microsoft.com/office/powerpoint/2010/main" val="2172489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800100"/>
          </a:xfrm>
        </p:spPr>
        <p:txBody>
          <a:bodyPr/>
          <a:lstStyle/>
          <a:p>
            <a:r>
              <a:rPr lang="en-US" dirty="0" smtClean="0"/>
              <a:t>Bacterial Promoter </a:t>
            </a:r>
            <a:endParaRPr lang="en-US" dirty="0"/>
          </a:p>
        </p:txBody>
      </p:sp>
      <p:pic>
        <p:nvPicPr>
          <p:cNvPr id="1030" name="Picture 6" descr="http://oxfordgenetics.com/images/bacterial-prom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044360"/>
            <a:ext cx="11125200" cy="45563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4439960"/>
            <a:ext cx="4634859" cy="523220"/>
          </a:xfrm>
          <a:prstGeom prst="rect">
            <a:avLst/>
          </a:prstGeom>
          <a:noFill/>
          <a:ln w="9525">
            <a:solidFill>
              <a:schemeClr val="tx1"/>
            </a:solidFill>
          </a:ln>
        </p:spPr>
        <p:txBody>
          <a:bodyPr wrap="none" rtlCol="0">
            <a:spAutoFit/>
          </a:bodyPr>
          <a:lstStyle/>
          <a:p>
            <a:r>
              <a:rPr lang="en-GB" sz="2800" dirty="0" smtClean="0"/>
              <a:t>-10 or </a:t>
            </a:r>
            <a:r>
              <a:rPr lang="en-GB" sz="2800" dirty="0" err="1" smtClean="0"/>
              <a:t>Pribnow</a:t>
            </a:r>
            <a:r>
              <a:rPr lang="en-GB" sz="2800" dirty="0" smtClean="0"/>
              <a:t> or TATA </a:t>
            </a:r>
            <a:r>
              <a:rPr lang="en-GB" sz="2800" dirty="0"/>
              <a:t>box</a:t>
            </a:r>
            <a:endParaRPr lang="th-TH" dirty="0"/>
          </a:p>
        </p:txBody>
      </p:sp>
      <p:sp>
        <p:nvSpPr>
          <p:cNvPr id="5" name="TextBox 4"/>
          <p:cNvSpPr txBox="1"/>
          <p:nvPr/>
        </p:nvSpPr>
        <p:spPr>
          <a:xfrm>
            <a:off x="647180" y="4439960"/>
            <a:ext cx="1334020" cy="523220"/>
          </a:xfrm>
          <a:prstGeom prst="rect">
            <a:avLst/>
          </a:prstGeom>
          <a:noFill/>
          <a:ln w="9525">
            <a:solidFill>
              <a:schemeClr val="tx1"/>
            </a:solidFill>
          </a:ln>
        </p:spPr>
        <p:txBody>
          <a:bodyPr wrap="none" rtlCol="0">
            <a:spAutoFit/>
          </a:bodyPr>
          <a:lstStyle/>
          <a:p>
            <a:r>
              <a:rPr lang="en-GB" sz="2800" dirty="0" smtClean="0"/>
              <a:t>-35 box</a:t>
            </a:r>
            <a:endParaRPr lang="th-TH" dirty="0"/>
          </a:p>
        </p:txBody>
      </p:sp>
    </p:spTree>
    <p:extLst>
      <p:ext uri="{BB962C8B-B14F-4D97-AF65-F5344CB8AC3E}">
        <p14:creationId xmlns:p14="http://schemas.microsoft.com/office/powerpoint/2010/main" val="1859825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6200" y="0"/>
            <a:ext cx="9982200" cy="990600"/>
          </a:xfrm>
          <a:prstGeom prst="rect">
            <a:avLst/>
          </a:prstGeom>
        </p:spPr>
        <p:txBody>
          <a:bodyPr vert="horz" lIns="88609" tIns="44305" rIns="88609" bIns="44305" rtlCol="0" anchor="b">
            <a:noAutofit/>
          </a:bodyPr>
          <a:lstStyle>
            <a:lvl1pPr algn="ctr" defTabSz="886093" rtl="0" eaLnBrk="1" latinLnBrk="0" hangingPunct="1">
              <a:lnSpc>
                <a:spcPct val="100000"/>
              </a:lnSpc>
              <a:spcBef>
                <a:spcPct val="0"/>
              </a:spcBef>
              <a:buNone/>
              <a:defRPr sz="78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solidFill>
                  <a:srgbClr val="0033CC"/>
                </a:solidFill>
                <a:latin typeface="Bookman Old Style" pitchFamily="18" charset="0"/>
              </a:rPr>
              <a:t>ESSENTIAL FEATURES OF GENE</a:t>
            </a:r>
          </a:p>
        </p:txBody>
      </p:sp>
      <p:sp>
        <p:nvSpPr>
          <p:cNvPr id="7" name="Rectangle 3"/>
          <p:cNvSpPr txBox="1">
            <a:spLocks noChangeArrowheads="1"/>
          </p:cNvSpPr>
          <p:nvPr/>
        </p:nvSpPr>
        <p:spPr>
          <a:xfrm>
            <a:off x="228600" y="1143000"/>
            <a:ext cx="9601200" cy="4343400"/>
          </a:xfrm>
          <a:prstGeom prst="rect">
            <a:avLst/>
          </a:prstGeom>
        </p:spPr>
        <p:txBody>
          <a:bodyPr vert="horz" lIns="88609" tIns="44305" rIns="88609" bIns="44305" rtlCol="0">
            <a:noAutofit/>
          </a:bodyPr>
          <a:lstStyle>
            <a:lvl1pPr marL="0" indent="0" algn="ctr" defTabSz="886093" rtl="0" eaLnBrk="1" latinLnBrk="0" hangingPunct="1">
              <a:spcBef>
                <a:spcPct val="20000"/>
              </a:spcBef>
              <a:buFont typeface="Arial" pitchFamily="34" charset="0"/>
              <a:buNone/>
              <a:defRPr sz="2300" kern="1200">
                <a:solidFill>
                  <a:schemeClr val="tx1">
                    <a:tint val="75000"/>
                  </a:schemeClr>
                </a:solidFill>
                <a:latin typeface="+mj-lt"/>
                <a:ea typeface="+mn-ea"/>
                <a:cs typeface="+mn-cs"/>
              </a:defRPr>
            </a:lvl1pPr>
            <a:lvl2pPr marL="44304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886093"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29140"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772186"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15233"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658279"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10132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544372"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lnSpc>
                <a:spcPct val="90000"/>
              </a:lnSpc>
              <a:buClr>
                <a:srgbClr val="0033CC"/>
              </a:buClr>
              <a:buFont typeface="Wingdings" pitchFamily="2" charset="2"/>
              <a:buChar char="Ø"/>
            </a:pPr>
            <a:r>
              <a:rPr lang="en-US" sz="4800" dirty="0" smtClean="0">
                <a:solidFill>
                  <a:schemeClr val="tx1"/>
                </a:solidFill>
              </a:rPr>
              <a:t>Determines the </a:t>
            </a:r>
            <a:r>
              <a:rPr lang="en-US" sz="4800" dirty="0" smtClean="0">
                <a:solidFill>
                  <a:srgbClr val="C00000"/>
                </a:solidFill>
              </a:rPr>
              <a:t>physical</a:t>
            </a:r>
            <a:r>
              <a:rPr lang="en-US" sz="4800" dirty="0" smtClean="0">
                <a:solidFill>
                  <a:schemeClr val="tx1"/>
                </a:solidFill>
              </a:rPr>
              <a:t> as well as </a:t>
            </a:r>
            <a:r>
              <a:rPr lang="en-US" sz="4800" dirty="0" smtClean="0">
                <a:solidFill>
                  <a:srgbClr val="C00000"/>
                </a:solidFill>
              </a:rPr>
              <a:t>physiological characters</a:t>
            </a:r>
            <a:r>
              <a:rPr lang="en-US" sz="4800" dirty="0" smtClean="0">
                <a:solidFill>
                  <a:schemeClr val="tx1"/>
                </a:solidFill>
              </a:rPr>
              <a:t>.</a:t>
            </a:r>
          </a:p>
          <a:p>
            <a:pPr marL="457200" indent="-457200" algn="l">
              <a:lnSpc>
                <a:spcPct val="90000"/>
              </a:lnSpc>
              <a:buClr>
                <a:srgbClr val="0033CC"/>
              </a:buClr>
              <a:buFont typeface="Wingdings" pitchFamily="2" charset="2"/>
              <a:buChar char="Ø"/>
            </a:pPr>
            <a:r>
              <a:rPr lang="en-US" sz="4800" dirty="0" smtClean="0">
                <a:solidFill>
                  <a:schemeClr val="tx1"/>
                </a:solidFill>
              </a:rPr>
              <a:t>Situated in the </a:t>
            </a:r>
            <a:r>
              <a:rPr lang="en-US" sz="4800" dirty="0" smtClean="0">
                <a:solidFill>
                  <a:srgbClr val="C00000"/>
                </a:solidFill>
              </a:rPr>
              <a:t>chromosome</a:t>
            </a:r>
            <a:r>
              <a:rPr lang="en-US" sz="4800" dirty="0" smtClean="0">
                <a:solidFill>
                  <a:schemeClr val="tx1"/>
                </a:solidFill>
              </a:rPr>
              <a:t>.</a:t>
            </a:r>
          </a:p>
          <a:p>
            <a:pPr marL="457200" indent="-457200" algn="l">
              <a:lnSpc>
                <a:spcPct val="90000"/>
              </a:lnSpc>
              <a:buClr>
                <a:srgbClr val="0033CC"/>
              </a:buClr>
              <a:buFont typeface="Wingdings" pitchFamily="2" charset="2"/>
              <a:buChar char="Ø"/>
            </a:pPr>
            <a:r>
              <a:rPr lang="en-US" sz="4800" dirty="0" smtClean="0">
                <a:solidFill>
                  <a:schemeClr val="tx1"/>
                </a:solidFill>
              </a:rPr>
              <a:t>Occupies a specific position known as </a:t>
            </a:r>
            <a:r>
              <a:rPr lang="en-US" sz="4800" dirty="0" smtClean="0">
                <a:solidFill>
                  <a:srgbClr val="C00000"/>
                </a:solidFill>
              </a:rPr>
              <a:t>Locus</a:t>
            </a:r>
            <a:r>
              <a:rPr lang="en-US" sz="4800" dirty="0" smtClean="0">
                <a:solidFill>
                  <a:schemeClr val="tx1"/>
                </a:solidFill>
              </a:rPr>
              <a:t>.</a:t>
            </a:r>
          </a:p>
          <a:p>
            <a:pPr algn="l">
              <a:lnSpc>
                <a:spcPct val="90000"/>
              </a:lnSpc>
              <a:buClr>
                <a:srgbClr val="0033CC"/>
              </a:buClr>
              <a:buFontTx/>
              <a:buChar char="o"/>
            </a:pPr>
            <a:endParaRPr lang="en-US" sz="4800" dirty="0" smtClean="0">
              <a:solidFill>
                <a:schemeClr val="tx1"/>
              </a:solidFill>
            </a:endParaRPr>
          </a:p>
        </p:txBody>
      </p:sp>
    </p:spTree>
    <p:extLst>
      <p:ext uri="{BB962C8B-B14F-4D97-AF65-F5344CB8AC3E}">
        <p14:creationId xmlns:p14="http://schemas.microsoft.com/office/powerpoint/2010/main" val="3744754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14300" y="1143000"/>
            <a:ext cx="9829800" cy="4343400"/>
          </a:xfrm>
          <a:prstGeom prst="rect">
            <a:avLst/>
          </a:prstGeom>
        </p:spPr>
        <p:txBody>
          <a:bodyPr vert="horz" lIns="88609" tIns="44305" rIns="88609" bIns="44305" rtlCol="0">
            <a:noAutofit/>
          </a:bodyPr>
          <a:lstStyle>
            <a:lvl1pPr marL="0" indent="0" algn="ctr" defTabSz="886093" rtl="0" eaLnBrk="1" latinLnBrk="0" hangingPunct="1">
              <a:spcBef>
                <a:spcPct val="20000"/>
              </a:spcBef>
              <a:buFont typeface="Arial" pitchFamily="34" charset="0"/>
              <a:buNone/>
              <a:defRPr sz="2300" kern="1200">
                <a:solidFill>
                  <a:schemeClr val="tx1">
                    <a:tint val="75000"/>
                  </a:schemeClr>
                </a:solidFill>
                <a:latin typeface="+mj-lt"/>
                <a:ea typeface="+mn-ea"/>
                <a:cs typeface="+mn-cs"/>
              </a:defRPr>
            </a:lvl1pPr>
            <a:lvl2pPr marL="44304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886093"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29140"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772186"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15233"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658279"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10132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544372"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lnSpc>
                <a:spcPct val="90000"/>
              </a:lnSpc>
              <a:buClr>
                <a:srgbClr val="0033CC"/>
              </a:buClr>
              <a:buFont typeface="Wingdings" pitchFamily="2" charset="2"/>
              <a:buChar char="Ø"/>
            </a:pPr>
            <a:r>
              <a:rPr lang="en-US" sz="4800" dirty="0" smtClean="0">
                <a:solidFill>
                  <a:schemeClr val="tx1"/>
                </a:solidFill>
              </a:rPr>
              <a:t>Arranged in single </a:t>
            </a:r>
            <a:r>
              <a:rPr lang="en-US" sz="4800" dirty="0" smtClean="0">
                <a:solidFill>
                  <a:srgbClr val="C00000"/>
                </a:solidFill>
              </a:rPr>
              <a:t>linear order</a:t>
            </a:r>
            <a:r>
              <a:rPr lang="en-US" sz="4800" dirty="0" smtClean="0">
                <a:solidFill>
                  <a:schemeClr val="tx1"/>
                </a:solidFill>
              </a:rPr>
              <a:t>.</a:t>
            </a:r>
          </a:p>
          <a:p>
            <a:pPr marL="457200" indent="-457200" algn="l">
              <a:lnSpc>
                <a:spcPct val="90000"/>
              </a:lnSpc>
              <a:buClr>
                <a:srgbClr val="0033CC"/>
              </a:buClr>
              <a:buFont typeface="Wingdings" pitchFamily="2" charset="2"/>
              <a:buChar char="Ø"/>
            </a:pPr>
            <a:r>
              <a:rPr lang="en-US" sz="4800" dirty="0" smtClean="0">
                <a:solidFill>
                  <a:schemeClr val="tx1"/>
                </a:solidFill>
              </a:rPr>
              <a:t>Occur in functional states called </a:t>
            </a:r>
            <a:r>
              <a:rPr lang="en-US" sz="4800" dirty="0" smtClean="0">
                <a:solidFill>
                  <a:srgbClr val="C00000"/>
                </a:solidFill>
              </a:rPr>
              <a:t>Alleles</a:t>
            </a:r>
            <a:r>
              <a:rPr lang="en-US" sz="4800" dirty="0" smtClean="0">
                <a:solidFill>
                  <a:schemeClr val="tx1"/>
                </a:solidFill>
              </a:rPr>
              <a:t>.</a:t>
            </a:r>
          </a:p>
          <a:p>
            <a:pPr marL="457200" indent="-457200" algn="l">
              <a:lnSpc>
                <a:spcPct val="90000"/>
              </a:lnSpc>
              <a:buClr>
                <a:srgbClr val="0033CC"/>
              </a:buClr>
              <a:buFont typeface="Wingdings" pitchFamily="2" charset="2"/>
              <a:buChar char="Ø"/>
            </a:pPr>
            <a:r>
              <a:rPr lang="en-US" sz="4800" dirty="0" smtClean="0">
                <a:solidFill>
                  <a:schemeClr val="tx1"/>
                </a:solidFill>
              </a:rPr>
              <a:t>Some have more than 2 alleles known as </a:t>
            </a:r>
            <a:r>
              <a:rPr lang="en-US" sz="4800" dirty="0" smtClean="0">
                <a:solidFill>
                  <a:srgbClr val="C00000"/>
                </a:solidFill>
              </a:rPr>
              <a:t>Multiple Alleles</a:t>
            </a:r>
            <a:r>
              <a:rPr lang="en-US" sz="4800" dirty="0" smtClean="0">
                <a:solidFill>
                  <a:schemeClr val="tx1"/>
                </a:solidFill>
              </a:rPr>
              <a:t>.</a:t>
            </a:r>
          </a:p>
          <a:p>
            <a:pPr algn="l">
              <a:lnSpc>
                <a:spcPct val="90000"/>
              </a:lnSpc>
              <a:buClr>
                <a:srgbClr val="0033CC"/>
              </a:buClr>
              <a:buFontTx/>
              <a:buChar char="o"/>
            </a:pPr>
            <a:endParaRPr lang="en-US" sz="4800" dirty="0" smtClean="0">
              <a:solidFill>
                <a:schemeClr val="tx1"/>
              </a:solidFill>
            </a:endParaRPr>
          </a:p>
        </p:txBody>
      </p:sp>
      <p:sp>
        <p:nvSpPr>
          <p:cNvPr id="5" name="Rectangle 2"/>
          <p:cNvSpPr txBox="1">
            <a:spLocks noChangeArrowheads="1"/>
          </p:cNvSpPr>
          <p:nvPr/>
        </p:nvSpPr>
        <p:spPr>
          <a:xfrm>
            <a:off x="76200" y="0"/>
            <a:ext cx="9982200" cy="990600"/>
          </a:xfrm>
          <a:prstGeom prst="rect">
            <a:avLst/>
          </a:prstGeom>
        </p:spPr>
        <p:txBody>
          <a:bodyPr vert="horz" lIns="88609" tIns="44305" rIns="88609" bIns="44305" rtlCol="0" anchor="b">
            <a:noAutofit/>
          </a:bodyPr>
          <a:lstStyle>
            <a:lvl1pPr algn="ctr" defTabSz="886093" rtl="0" eaLnBrk="1" latinLnBrk="0" hangingPunct="1">
              <a:lnSpc>
                <a:spcPct val="100000"/>
              </a:lnSpc>
              <a:spcBef>
                <a:spcPct val="0"/>
              </a:spcBef>
              <a:buNone/>
              <a:defRPr sz="78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solidFill>
                  <a:srgbClr val="0033CC"/>
                </a:solidFill>
                <a:latin typeface="Bookman Old Style" pitchFamily="18" charset="0"/>
              </a:rPr>
              <a:t>ESSENTIAL FEATURES OF GENE</a:t>
            </a:r>
          </a:p>
        </p:txBody>
      </p:sp>
    </p:spTree>
    <p:extLst>
      <p:ext uri="{BB962C8B-B14F-4D97-AF65-F5344CB8AC3E}">
        <p14:creationId xmlns:p14="http://schemas.microsoft.com/office/powerpoint/2010/main" val="1855159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14300" y="685800"/>
            <a:ext cx="9829800" cy="4838700"/>
          </a:xfrm>
          <a:prstGeom prst="rect">
            <a:avLst/>
          </a:prstGeom>
        </p:spPr>
        <p:txBody>
          <a:bodyPr vert="horz" lIns="88609" tIns="44305" rIns="88609" bIns="44305" rtlCol="0">
            <a:noAutofit/>
          </a:bodyPr>
          <a:lstStyle>
            <a:lvl1pPr marL="0" indent="0" algn="ctr" defTabSz="886093" rtl="0" eaLnBrk="1" latinLnBrk="0" hangingPunct="1">
              <a:spcBef>
                <a:spcPct val="20000"/>
              </a:spcBef>
              <a:buFont typeface="Arial" pitchFamily="34" charset="0"/>
              <a:buNone/>
              <a:defRPr sz="2300" kern="1200">
                <a:solidFill>
                  <a:schemeClr val="tx1">
                    <a:tint val="75000"/>
                  </a:schemeClr>
                </a:solidFill>
                <a:latin typeface="+mj-lt"/>
                <a:ea typeface="+mn-ea"/>
                <a:cs typeface="+mn-cs"/>
              </a:defRPr>
            </a:lvl1pPr>
            <a:lvl2pPr marL="44304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886093"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29140"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772186"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15233"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658279"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10132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544372"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685800" indent="-685800" algn="l">
              <a:lnSpc>
                <a:spcPct val="90000"/>
              </a:lnSpc>
              <a:buClr>
                <a:srgbClr val="0033CC"/>
              </a:buClr>
              <a:buFont typeface="Wingdings" pitchFamily="2" charset="2"/>
              <a:buChar char="Ø"/>
            </a:pPr>
            <a:r>
              <a:rPr lang="en-US" sz="4400" dirty="0">
                <a:solidFill>
                  <a:schemeClr val="tx1"/>
                </a:solidFill>
              </a:rPr>
              <a:t>Some may undergo </a:t>
            </a:r>
            <a:r>
              <a:rPr lang="en-US" sz="4400" dirty="0" smtClean="0">
                <a:solidFill>
                  <a:schemeClr val="tx1"/>
                </a:solidFill>
              </a:rPr>
              <a:t>sudden and permanent </a:t>
            </a:r>
            <a:r>
              <a:rPr lang="en-US" sz="4400" dirty="0">
                <a:solidFill>
                  <a:schemeClr val="tx1"/>
                </a:solidFill>
              </a:rPr>
              <a:t>change in expression called as </a:t>
            </a:r>
            <a:r>
              <a:rPr lang="en-US" sz="4400" dirty="0">
                <a:solidFill>
                  <a:srgbClr val="C00000"/>
                </a:solidFill>
              </a:rPr>
              <a:t>Mutant Gene (Mutation)</a:t>
            </a:r>
            <a:r>
              <a:rPr lang="en-US" sz="4400" dirty="0">
                <a:solidFill>
                  <a:schemeClr val="tx1"/>
                </a:solidFill>
              </a:rPr>
              <a:t>.</a:t>
            </a:r>
          </a:p>
          <a:p>
            <a:pPr marL="685800" indent="-685800" algn="l">
              <a:lnSpc>
                <a:spcPct val="90000"/>
              </a:lnSpc>
              <a:buClr>
                <a:srgbClr val="0033CC"/>
              </a:buClr>
              <a:buFont typeface="Wingdings" pitchFamily="2" charset="2"/>
              <a:buChar char="Ø"/>
            </a:pPr>
            <a:r>
              <a:rPr lang="en-US" sz="4400" dirty="0">
                <a:solidFill>
                  <a:schemeClr val="tx1"/>
                </a:solidFill>
              </a:rPr>
              <a:t>May be transferred to its homologous </a:t>
            </a:r>
            <a:r>
              <a:rPr lang="en-US" sz="4400" dirty="0">
                <a:solidFill>
                  <a:srgbClr val="C00000"/>
                </a:solidFill>
              </a:rPr>
              <a:t>(Cross-over)</a:t>
            </a:r>
            <a:r>
              <a:rPr lang="en-US" sz="4400" dirty="0">
                <a:solidFill>
                  <a:schemeClr val="tx1"/>
                </a:solidFill>
              </a:rPr>
              <a:t> or non-homologous counterpart </a:t>
            </a:r>
            <a:r>
              <a:rPr lang="en-US" sz="4400" dirty="0">
                <a:solidFill>
                  <a:srgbClr val="C00000"/>
                </a:solidFill>
              </a:rPr>
              <a:t>(Translocation</a:t>
            </a:r>
            <a:r>
              <a:rPr lang="en-US" sz="4400" dirty="0" smtClean="0">
                <a:solidFill>
                  <a:srgbClr val="C00000"/>
                </a:solidFill>
              </a:rPr>
              <a:t>)</a:t>
            </a:r>
            <a:r>
              <a:rPr lang="en-US" sz="4400" dirty="0" smtClean="0">
                <a:solidFill>
                  <a:schemeClr val="tx1"/>
                </a:solidFill>
              </a:rPr>
              <a:t>.</a:t>
            </a:r>
          </a:p>
          <a:p>
            <a:pPr marL="685800" indent="-685800" algn="l">
              <a:lnSpc>
                <a:spcPct val="90000"/>
              </a:lnSpc>
              <a:buClr>
                <a:srgbClr val="0033CC"/>
              </a:buClr>
              <a:buFont typeface="Wingdings" pitchFamily="2" charset="2"/>
              <a:buChar char="Ø"/>
            </a:pPr>
            <a:endParaRPr lang="en-US" sz="4400" dirty="0" smtClean="0">
              <a:solidFill>
                <a:schemeClr val="tx1"/>
              </a:solidFill>
            </a:endParaRPr>
          </a:p>
        </p:txBody>
      </p:sp>
      <p:sp>
        <p:nvSpPr>
          <p:cNvPr id="5" name="Rectangle 2"/>
          <p:cNvSpPr txBox="1">
            <a:spLocks noChangeArrowheads="1"/>
          </p:cNvSpPr>
          <p:nvPr/>
        </p:nvSpPr>
        <p:spPr>
          <a:xfrm>
            <a:off x="76200" y="-190500"/>
            <a:ext cx="9982200" cy="990600"/>
          </a:xfrm>
          <a:prstGeom prst="rect">
            <a:avLst/>
          </a:prstGeom>
        </p:spPr>
        <p:txBody>
          <a:bodyPr vert="horz" lIns="88609" tIns="44305" rIns="88609" bIns="44305" rtlCol="0" anchor="b">
            <a:noAutofit/>
          </a:bodyPr>
          <a:lstStyle>
            <a:lvl1pPr algn="ctr" defTabSz="886093" rtl="0" eaLnBrk="1" latinLnBrk="0" hangingPunct="1">
              <a:lnSpc>
                <a:spcPct val="100000"/>
              </a:lnSpc>
              <a:spcBef>
                <a:spcPct val="0"/>
              </a:spcBef>
              <a:buNone/>
              <a:defRPr sz="78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solidFill>
                  <a:srgbClr val="0033CC"/>
                </a:solidFill>
                <a:latin typeface="Bookman Old Style" pitchFamily="18" charset="0"/>
              </a:rPr>
              <a:t>ESSENTIAL FEATURES OF GENE</a:t>
            </a:r>
          </a:p>
        </p:txBody>
      </p:sp>
    </p:spTree>
    <p:extLst>
      <p:ext uri="{BB962C8B-B14F-4D97-AF65-F5344CB8AC3E}">
        <p14:creationId xmlns:p14="http://schemas.microsoft.com/office/powerpoint/2010/main" val="2917579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 y="114300"/>
            <a:ext cx="9890760" cy="2133600"/>
          </a:xfrm>
        </p:spPr>
        <p:txBody>
          <a:bodyPr/>
          <a:lstStyle/>
          <a:p>
            <a:r>
              <a:rPr lang="en-US" sz="6600" dirty="0">
                <a:solidFill>
                  <a:schemeClr val="tx1"/>
                </a:solidFill>
              </a:rPr>
              <a:t>All information of our life is written in two Books </a:t>
            </a:r>
            <a:r>
              <a:rPr lang="en-US" sz="6900" dirty="0">
                <a:solidFill>
                  <a:schemeClr val="tx1"/>
                </a:solidFill>
              </a:rPr>
              <a:t> </a:t>
            </a:r>
          </a:p>
        </p:txBody>
      </p:sp>
      <p:pic>
        <p:nvPicPr>
          <p:cNvPr id="1026" name="Picture 2" descr="http://www.clker.com/cliparts/k/J/I/a/b/h/two-books-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53532"/>
            <a:ext cx="4114800" cy="345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6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0" y="1181100"/>
            <a:ext cx="10058400" cy="4343400"/>
          </a:xfrm>
          <a:prstGeom prst="rect">
            <a:avLst/>
          </a:prstGeom>
        </p:spPr>
        <p:txBody>
          <a:bodyPr vert="horz" lIns="88609" tIns="44305" rIns="88609" bIns="44305" rtlCol="0">
            <a:noAutofit/>
          </a:bodyPr>
          <a:lstStyle>
            <a:lvl1pPr marL="0" indent="0" algn="ctr" defTabSz="886093" rtl="0" eaLnBrk="1" latinLnBrk="0" hangingPunct="1">
              <a:spcBef>
                <a:spcPct val="20000"/>
              </a:spcBef>
              <a:buFont typeface="Arial" pitchFamily="34" charset="0"/>
              <a:buNone/>
              <a:defRPr sz="2300" kern="1200">
                <a:solidFill>
                  <a:schemeClr val="tx1">
                    <a:tint val="75000"/>
                  </a:schemeClr>
                </a:solidFill>
                <a:latin typeface="+mj-lt"/>
                <a:ea typeface="+mn-ea"/>
                <a:cs typeface="+mn-cs"/>
              </a:defRPr>
            </a:lvl1pPr>
            <a:lvl2pPr marL="44304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886093"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29140"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772186"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15233"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658279"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10132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544372"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685800" indent="-685800" algn="l">
              <a:lnSpc>
                <a:spcPct val="90000"/>
              </a:lnSpc>
              <a:buClr>
                <a:srgbClr val="0033CC"/>
              </a:buClr>
              <a:buFont typeface="Wingdings" pitchFamily="2" charset="2"/>
              <a:buChar char="Ø"/>
            </a:pPr>
            <a:r>
              <a:rPr lang="en-US" sz="4800" dirty="0" smtClean="0">
                <a:solidFill>
                  <a:schemeClr val="tx1"/>
                </a:solidFill>
              </a:rPr>
              <a:t>Can </a:t>
            </a:r>
            <a:r>
              <a:rPr lang="en-US" sz="4800" dirty="0">
                <a:solidFill>
                  <a:srgbClr val="C00000"/>
                </a:solidFill>
              </a:rPr>
              <a:t>duplicate themselves</a:t>
            </a:r>
            <a:r>
              <a:rPr lang="en-US" sz="4800" dirty="0">
                <a:solidFill>
                  <a:schemeClr val="tx1"/>
                </a:solidFill>
              </a:rPr>
              <a:t> very accurately </a:t>
            </a:r>
            <a:r>
              <a:rPr lang="en-US" sz="4800" dirty="0">
                <a:solidFill>
                  <a:srgbClr val="C00000"/>
                </a:solidFill>
              </a:rPr>
              <a:t>(Replication)</a:t>
            </a:r>
            <a:r>
              <a:rPr lang="en-US" sz="4800" dirty="0">
                <a:solidFill>
                  <a:schemeClr val="tx1"/>
                </a:solidFill>
              </a:rPr>
              <a:t>.</a:t>
            </a:r>
          </a:p>
          <a:p>
            <a:pPr marL="685800" indent="-685800" algn="l">
              <a:lnSpc>
                <a:spcPct val="90000"/>
              </a:lnSpc>
              <a:buClr>
                <a:srgbClr val="0033CC"/>
              </a:buClr>
              <a:buFont typeface="Wingdings" pitchFamily="2" charset="2"/>
              <a:buChar char="Ø"/>
            </a:pPr>
            <a:r>
              <a:rPr lang="en-US" sz="4800" dirty="0">
                <a:solidFill>
                  <a:schemeClr val="tx1"/>
                </a:solidFill>
              </a:rPr>
              <a:t>Synthesizes a particular </a:t>
            </a:r>
            <a:r>
              <a:rPr lang="en-US" sz="4800" dirty="0">
                <a:solidFill>
                  <a:srgbClr val="C00000"/>
                </a:solidFill>
              </a:rPr>
              <a:t>Protein</a:t>
            </a:r>
            <a:r>
              <a:rPr lang="en-US" sz="4800" dirty="0">
                <a:solidFill>
                  <a:schemeClr val="tx1"/>
                </a:solidFill>
              </a:rPr>
              <a:t>.</a:t>
            </a:r>
          </a:p>
          <a:p>
            <a:pPr marL="685800" indent="-685800" algn="l">
              <a:lnSpc>
                <a:spcPct val="90000"/>
              </a:lnSpc>
              <a:buClr>
                <a:srgbClr val="0033CC"/>
              </a:buClr>
              <a:buFont typeface="Wingdings" pitchFamily="2" charset="2"/>
              <a:buChar char="Ø"/>
            </a:pPr>
            <a:r>
              <a:rPr lang="en-US" sz="4800" dirty="0">
                <a:solidFill>
                  <a:schemeClr val="tx1"/>
                </a:solidFill>
              </a:rPr>
              <a:t>Determines the </a:t>
            </a:r>
            <a:r>
              <a:rPr lang="en-US" sz="4800" dirty="0">
                <a:solidFill>
                  <a:srgbClr val="C00000"/>
                </a:solidFill>
              </a:rPr>
              <a:t>sequence of amino acid</a:t>
            </a:r>
            <a:r>
              <a:rPr lang="en-US" sz="4800" dirty="0">
                <a:solidFill>
                  <a:schemeClr val="tx1"/>
                </a:solidFill>
              </a:rPr>
              <a:t> in the polypeptide </a:t>
            </a:r>
            <a:r>
              <a:rPr lang="en-US" sz="4800" dirty="0" smtClean="0">
                <a:solidFill>
                  <a:schemeClr val="tx1"/>
                </a:solidFill>
              </a:rPr>
              <a:t>chain</a:t>
            </a:r>
          </a:p>
          <a:p>
            <a:pPr marL="685800" indent="-685800" algn="l">
              <a:lnSpc>
                <a:spcPct val="90000"/>
              </a:lnSpc>
              <a:buClr>
                <a:srgbClr val="0033CC"/>
              </a:buClr>
              <a:buFont typeface="Wingdings" pitchFamily="2" charset="2"/>
              <a:buChar char="Ø"/>
            </a:pPr>
            <a:endParaRPr lang="en-US" sz="4800" dirty="0" smtClean="0">
              <a:solidFill>
                <a:schemeClr val="tx1"/>
              </a:solidFill>
            </a:endParaRPr>
          </a:p>
        </p:txBody>
      </p:sp>
      <p:sp>
        <p:nvSpPr>
          <p:cNvPr id="5" name="Rectangle 2"/>
          <p:cNvSpPr txBox="1">
            <a:spLocks noChangeArrowheads="1"/>
          </p:cNvSpPr>
          <p:nvPr/>
        </p:nvSpPr>
        <p:spPr>
          <a:xfrm>
            <a:off x="76200" y="0"/>
            <a:ext cx="9982200" cy="990600"/>
          </a:xfrm>
          <a:prstGeom prst="rect">
            <a:avLst/>
          </a:prstGeom>
        </p:spPr>
        <p:txBody>
          <a:bodyPr vert="horz" lIns="88609" tIns="44305" rIns="88609" bIns="44305" rtlCol="0" anchor="b">
            <a:noAutofit/>
          </a:bodyPr>
          <a:lstStyle>
            <a:lvl1pPr algn="ctr" defTabSz="886093" rtl="0" eaLnBrk="1" latinLnBrk="0" hangingPunct="1">
              <a:lnSpc>
                <a:spcPct val="100000"/>
              </a:lnSpc>
              <a:spcBef>
                <a:spcPct val="0"/>
              </a:spcBef>
              <a:buNone/>
              <a:defRPr sz="78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solidFill>
                  <a:srgbClr val="0033CC"/>
                </a:solidFill>
                <a:latin typeface="Bookman Old Style" pitchFamily="18" charset="0"/>
              </a:rPr>
              <a:t>ESSENTIAL FEATURES OF GENE</a:t>
            </a:r>
          </a:p>
        </p:txBody>
      </p:sp>
    </p:spTree>
    <p:extLst>
      <p:ext uri="{BB962C8B-B14F-4D97-AF65-F5344CB8AC3E}">
        <p14:creationId xmlns:p14="http://schemas.microsoft.com/office/powerpoint/2010/main" val="565372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 y="1397000"/>
            <a:ext cx="9723120" cy="3771635"/>
          </a:xfrm>
        </p:spPr>
        <p:txBody>
          <a:bodyPr>
            <a:normAutofit/>
          </a:bodyPr>
          <a:lstStyle/>
          <a:p>
            <a:pPr algn="just">
              <a:spcBef>
                <a:spcPts val="1200"/>
              </a:spcBef>
              <a:spcAft>
                <a:spcPts val="600"/>
              </a:spcAft>
              <a:buClr>
                <a:srgbClr val="002060"/>
              </a:buClr>
              <a:buSzPct val="100000"/>
              <a:buFont typeface="Wingdings" pitchFamily="2" charset="2"/>
              <a:buChar char="Ø"/>
            </a:pPr>
            <a:r>
              <a:rPr lang="en-US" sz="4400" dirty="0" smtClean="0">
                <a:solidFill>
                  <a:schemeClr val="tx1"/>
                </a:solidFill>
              </a:rPr>
              <a:t>Average size of Prokaryotic gene is  1 </a:t>
            </a:r>
            <a:r>
              <a:rPr lang="en-US" sz="4400" dirty="0" err="1" smtClean="0">
                <a:solidFill>
                  <a:schemeClr val="tx1"/>
                </a:solidFill>
              </a:rPr>
              <a:t>kbp</a:t>
            </a:r>
            <a:r>
              <a:rPr lang="en-US" sz="4400" dirty="0" smtClean="0">
                <a:solidFill>
                  <a:schemeClr val="tx1"/>
                </a:solidFill>
              </a:rPr>
              <a:t> and have little diversity</a:t>
            </a:r>
          </a:p>
          <a:p>
            <a:pPr algn="just">
              <a:spcBef>
                <a:spcPts val="1200"/>
              </a:spcBef>
              <a:spcAft>
                <a:spcPts val="600"/>
              </a:spcAft>
              <a:buClr>
                <a:srgbClr val="002060"/>
              </a:buClr>
              <a:buSzPct val="100000"/>
              <a:buFont typeface="Wingdings" pitchFamily="2" charset="2"/>
              <a:buChar char="Ø"/>
            </a:pPr>
            <a:r>
              <a:rPr lang="en-US" sz="4400" dirty="0">
                <a:solidFill>
                  <a:schemeClr val="tx1"/>
                </a:solidFill>
              </a:rPr>
              <a:t>Average size of </a:t>
            </a:r>
            <a:r>
              <a:rPr lang="en-US" sz="4400" dirty="0" smtClean="0">
                <a:solidFill>
                  <a:schemeClr val="tx1"/>
                </a:solidFill>
              </a:rPr>
              <a:t>Eukaryotic gene is</a:t>
            </a:r>
            <a:r>
              <a:rPr lang="en-US" sz="4400" b="1" dirty="0" smtClean="0">
                <a:solidFill>
                  <a:schemeClr val="tx1"/>
                </a:solidFill>
              </a:rPr>
              <a:t> </a:t>
            </a:r>
            <a:r>
              <a:rPr lang="en-US" sz="4400" dirty="0" smtClean="0">
                <a:solidFill>
                  <a:schemeClr val="tx1"/>
                </a:solidFill>
              </a:rPr>
              <a:t>16 </a:t>
            </a:r>
            <a:r>
              <a:rPr lang="en-US" sz="4400" dirty="0" err="1" smtClean="0">
                <a:solidFill>
                  <a:schemeClr val="tx1"/>
                </a:solidFill>
              </a:rPr>
              <a:t>kbp</a:t>
            </a:r>
            <a:r>
              <a:rPr lang="en-US" sz="4400" dirty="0" smtClean="0">
                <a:solidFill>
                  <a:schemeClr val="tx1"/>
                </a:solidFill>
              </a:rPr>
              <a:t> and have great diversity</a:t>
            </a:r>
          </a:p>
          <a:p>
            <a:pPr marL="0" indent="0" algn="just">
              <a:spcBef>
                <a:spcPts val="1200"/>
              </a:spcBef>
              <a:spcAft>
                <a:spcPts val="600"/>
              </a:spcAft>
              <a:buClr>
                <a:srgbClr val="002060"/>
              </a:buClr>
              <a:buSzPct val="100000"/>
              <a:buNone/>
            </a:pPr>
            <a:endParaRPr lang="en-US" sz="4400" dirty="0">
              <a:solidFill>
                <a:schemeClr val="tx1"/>
              </a:solidFill>
            </a:endParaRPr>
          </a:p>
        </p:txBody>
      </p:sp>
      <p:sp>
        <p:nvSpPr>
          <p:cNvPr id="5" name="Rectangle 2"/>
          <p:cNvSpPr txBox="1">
            <a:spLocks noChangeArrowheads="1"/>
          </p:cNvSpPr>
          <p:nvPr/>
        </p:nvSpPr>
        <p:spPr>
          <a:xfrm>
            <a:off x="76200" y="0"/>
            <a:ext cx="9982200" cy="990600"/>
          </a:xfrm>
          <a:prstGeom prst="rect">
            <a:avLst/>
          </a:prstGeom>
        </p:spPr>
        <p:txBody>
          <a:bodyPr vert="horz" lIns="88609" tIns="44305" rIns="88609" bIns="44305" rtlCol="0" anchor="b">
            <a:noAutofit/>
          </a:bodyPr>
          <a:lstStyle>
            <a:lvl1pPr algn="ctr" defTabSz="886093" rtl="0" eaLnBrk="1" latinLnBrk="0" hangingPunct="1">
              <a:lnSpc>
                <a:spcPct val="100000"/>
              </a:lnSpc>
              <a:spcBef>
                <a:spcPct val="0"/>
              </a:spcBef>
              <a:buNone/>
              <a:defRPr sz="78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solidFill>
                  <a:srgbClr val="0033CC"/>
                </a:solidFill>
                <a:latin typeface="Bookman Old Style" pitchFamily="18" charset="0"/>
              </a:rPr>
              <a:t>ESSENTIAL FEATURES OF GENE</a:t>
            </a:r>
          </a:p>
        </p:txBody>
      </p:sp>
    </p:spTree>
    <p:extLst>
      <p:ext uri="{BB962C8B-B14F-4D97-AF65-F5344CB8AC3E}">
        <p14:creationId xmlns:p14="http://schemas.microsoft.com/office/powerpoint/2010/main" val="991775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10058400" cy="819150"/>
          </a:xfrm>
          <a:prstGeom prst="rect">
            <a:avLst/>
          </a:prstGeom>
        </p:spPr>
        <p:txBody>
          <a:bodyPr vert="horz" lIns="88609" tIns="44305" rIns="88609" bIns="44305" rtlCol="0" anchor="b">
            <a:noAutofit/>
          </a:bodyPr>
          <a:lstStyle>
            <a:lvl1pPr algn="ctr" defTabSz="886093" rtl="0" eaLnBrk="1" latinLnBrk="0" hangingPunct="1">
              <a:lnSpc>
                <a:spcPct val="100000"/>
              </a:lnSpc>
              <a:spcBef>
                <a:spcPct val="0"/>
              </a:spcBef>
              <a:buNone/>
              <a:defRPr sz="78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500" dirty="0">
                <a:solidFill>
                  <a:srgbClr val="0033CC"/>
                </a:solidFill>
                <a:latin typeface="Bookman Old Style" pitchFamily="18" charset="0"/>
              </a:rPr>
              <a:t>SOME TERMS RELATED TO GENE</a:t>
            </a:r>
            <a:endParaRPr lang="en-US" sz="4500" dirty="0" smtClean="0">
              <a:solidFill>
                <a:srgbClr val="0033CC"/>
              </a:solidFill>
              <a:latin typeface="Bookman Old Style" pitchFamily="18" charset="0"/>
            </a:endParaRPr>
          </a:p>
        </p:txBody>
      </p:sp>
      <p:sp>
        <p:nvSpPr>
          <p:cNvPr id="7" name="Rectangle 3"/>
          <p:cNvSpPr txBox="1">
            <a:spLocks noChangeArrowheads="1"/>
          </p:cNvSpPr>
          <p:nvPr/>
        </p:nvSpPr>
        <p:spPr>
          <a:xfrm>
            <a:off x="-152400" y="952500"/>
            <a:ext cx="10210800" cy="4762500"/>
          </a:xfrm>
          <a:prstGeom prst="rect">
            <a:avLst/>
          </a:prstGeom>
        </p:spPr>
        <p:txBody>
          <a:bodyPr vert="horz" lIns="88609" tIns="44305" rIns="88609" bIns="44305" rtlCol="0">
            <a:noAutofit/>
          </a:bodyPr>
          <a:lstStyle>
            <a:lvl1pPr marL="0" indent="0" algn="ctr" defTabSz="886093" rtl="0" eaLnBrk="1" latinLnBrk="0" hangingPunct="1">
              <a:spcBef>
                <a:spcPct val="20000"/>
              </a:spcBef>
              <a:buFont typeface="Arial" pitchFamily="34" charset="0"/>
              <a:buNone/>
              <a:defRPr sz="2300" kern="1200">
                <a:solidFill>
                  <a:schemeClr val="tx1">
                    <a:tint val="75000"/>
                  </a:schemeClr>
                </a:solidFill>
                <a:latin typeface="+mj-lt"/>
                <a:ea typeface="+mn-ea"/>
                <a:cs typeface="+mn-cs"/>
              </a:defRPr>
            </a:lvl1pPr>
            <a:lvl2pPr marL="44304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886093"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29140"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772186"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15233"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658279"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10132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544372"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685800" indent="-685800" algn="l">
              <a:spcAft>
                <a:spcPts val="600"/>
              </a:spcAft>
              <a:buClr>
                <a:srgbClr val="0033CC"/>
              </a:buClr>
              <a:buFont typeface="Wingdings" pitchFamily="2" charset="2"/>
              <a:buChar char="Ø"/>
            </a:pPr>
            <a:r>
              <a:rPr lang="en-US" sz="4800" dirty="0">
                <a:solidFill>
                  <a:srgbClr val="C00000"/>
                </a:solidFill>
              </a:rPr>
              <a:t>RECON </a:t>
            </a:r>
            <a:r>
              <a:rPr lang="en-US" sz="4800" dirty="0">
                <a:solidFill>
                  <a:schemeClr val="tx1"/>
                </a:solidFill>
              </a:rPr>
              <a:t>- </a:t>
            </a:r>
            <a:r>
              <a:rPr lang="en-US" sz="4600" dirty="0">
                <a:solidFill>
                  <a:schemeClr val="tx1"/>
                </a:solidFill>
              </a:rPr>
              <a:t>It is the smallest </a:t>
            </a:r>
            <a:r>
              <a:rPr lang="en-US" sz="4600" dirty="0" smtClean="0">
                <a:solidFill>
                  <a:schemeClr val="tx1"/>
                </a:solidFill>
              </a:rPr>
              <a:t>unit    of DNA </a:t>
            </a:r>
            <a:r>
              <a:rPr lang="en-US" sz="4600" dirty="0">
                <a:solidFill>
                  <a:schemeClr val="tx1"/>
                </a:solidFill>
              </a:rPr>
              <a:t>capable of undergoing Crossing Over </a:t>
            </a:r>
            <a:r>
              <a:rPr lang="en-US" sz="4600" dirty="0" smtClean="0">
                <a:solidFill>
                  <a:schemeClr val="tx1"/>
                </a:solidFill>
              </a:rPr>
              <a:t>&amp; Recombination.</a:t>
            </a:r>
          </a:p>
          <a:p>
            <a:pPr marL="685800" indent="-685800" algn="l">
              <a:spcAft>
                <a:spcPts val="600"/>
              </a:spcAft>
              <a:buClr>
                <a:srgbClr val="0033CC"/>
              </a:buClr>
              <a:buFont typeface="Wingdings" pitchFamily="2" charset="2"/>
              <a:buChar char="Ø"/>
            </a:pPr>
            <a:r>
              <a:rPr lang="en-US" sz="4800" dirty="0" smtClean="0">
                <a:solidFill>
                  <a:srgbClr val="C00000"/>
                </a:solidFill>
              </a:rPr>
              <a:t>MUTON </a:t>
            </a:r>
            <a:r>
              <a:rPr lang="en-US" sz="4800" dirty="0">
                <a:solidFill>
                  <a:schemeClr val="tx1"/>
                </a:solidFill>
              </a:rPr>
              <a:t>- It is the smallest unit </a:t>
            </a:r>
            <a:r>
              <a:rPr lang="en-US" sz="4800" dirty="0" smtClean="0">
                <a:solidFill>
                  <a:schemeClr val="tx1"/>
                </a:solidFill>
              </a:rPr>
              <a:t> of </a:t>
            </a:r>
            <a:r>
              <a:rPr lang="en-US" sz="4800" dirty="0">
                <a:solidFill>
                  <a:schemeClr val="tx1"/>
                </a:solidFill>
              </a:rPr>
              <a:t>DNA which can undergo Mutation.</a:t>
            </a:r>
          </a:p>
          <a:p>
            <a:pPr algn="l">
              <a:lnSpc>
                <a:spcPct val="90000"/>
              </a:lnSpc>
              <a:buClr>
                <a:srgbClr val="0033CC"/>
              </a:buClr>
            </a:pPr>
            <a:endParaRPr lang="en-US" sz="4800" dirty="0" smtClean="0">
              <a:solidFill>
                <a:schemeClr val="tx1"/>
              </a:solidFill>
            </a:endParaRPr>
          </a:p>
        </p:txBody>
      </p:sp>
    </p:spTree>
    <p:extLst>
      <p:ext uri="{BB962C8B-B14F-4D97-AF65-F5344CB8AC3E}">
        <p14:creationId xmlns:p14="http://schemas.microsoft.com/office/powerpoint/2010/main" val="33812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10058400" cy="819150"/>
          </a:xfrm>
          <a:prstGeom prst="rect">
            <a:avLst/>
          </a:prstGeom>
        </p:spPr>
        <p:txBody>
          <a:bodyPr vert="horz" lIns="88609" tIns="44305" rIns="88609" bIns="44305" rtlCol="0" anchor="b">
            <a:noAutofit/>
          </a:bodyPr>
          <a:lstStyle>
            <a:lvl1pPr algn="ctr" defTabSz="886093" rtl="0" eaLnBrk="1" latinLnBrk="0" hangingPunct="1">
              <a:lnSpc>
                <a:spcPct val="100000"/>
              </a:lnSpc>
              <a:spcBef>
                <a:spcPct val="0"/>
              </a:spcBef>
              <a:buNone/>
              <a:defRPr sz="78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500" dirty="0">
                <a:solidFill>
                  <a:srgbClr val="0033CC"/>
                </a:solidFill>
                <a:latin typeface="Bookman Old Style" pitchFamily="18" charset="0"/>
              </a:rPr>
              <a:t>SOME TERMS RELATED TO GENE</a:t>
            </a:r>
            <a:endParaRPr lang="en-US" sz="4500" dirty="0" smtClean="0">
              <a:solidFill>
                <a:srgbClr val="0033CC"/>
              </a:solidFill>
              <a:latin typeface="Bookman Old Style" pitchFamily="18" charset="0"/>
            </a:endParaRPr>
          </a:p>
        </p:txBody>
      </p:sp>
      <p:sp>
        <p:nvSpPr>
          <p:cNvPr id="7" name="Rectangle 3"/>
          <p:cNvSpPr txBox="1">
            <a:spLocks noChangeArrowheads="1"/>
          </p:cNvSpPr>
          <p:nvPr/>
        </p:nvSpPr>
        <p:spPr>
          <a:xfrm>
            <a:off x="-152400" y="914400"/>
            <a:ext cx="10210800" cy="4914900"/>
          </a:xfrm>
          <a:prstGeom prst="rect">
            <a:avLst/>
          </a:prstGeom>
        </p:spPr>
        <p:txBody>
          <a:bodyPr vert="horz" lIns="88609" tIns="44305" rIns="88609" bIns="44305" rtlCol="0">
            <a:noAutofit/>
          </a:bodyPr>
          <a:lstStyle>
            <a:lvl1pPr marL="0" indent="0" algn="ctr" defTabSz="886093" rtl="0" eaLnBrk="1" latinLnBrk="0" hangingPunct="1">
              <a:spcBef>
                <a:spcPct val="20000"/>
              </a:spcBef>
              <a:buFont typeface="Arial" pitchFamily="34" charset="0"/>
              <a:buNone/>
              <a:defRPr sz="2300" kern="1200">
                <a:solidFill>
                  <a:schemeClr val="tx1">
                    <a:tint val="75000"/>
                  </a:schemeClr>
                </a:solidFill>
                <a:latin typeface="+mj-lt"/>
                <a:ea typeface="+mn-ea"/>
                <a:cs typeface="+mn-cs"/>
              </a:defRPr>
            </a:lvl1pPr>
            <a:lvl2pPr marL="44304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886093"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29140"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772186"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15233"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658279"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101326" indent="0" algn="ctr" defTabSz="886093"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544372" indent="0" algn="ctr" defTabSz="886093"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685800" lvl="0" indent="-685800" algn="l">
              <a:lnSpc>
                <a:spcPct val="90000"/>
              </a:lnSpc>
              <a:buClr>
                <a:srgbClr val="0033CC"/>
              </a:buClr>
              <a:buFont typeface="Wingdings" pitchFamily="2" charset="2"/>
              <a:buChar char="Ø"/>
            </a:pPr>
            <a:r>
              <a:rPr lang="en-US" sz="5400" dirty="0">
                <a:solidFill>
                  <a:srgbClr val="C00000"/>
                </a:solidFill>
              </a:rPr>
              <a:t>COMPLON</a:t>
            </a:r>
            <a:r>
              <a:rPr lang="en-US" sz="5400" dirty="0">
                <a:solidFill>
                  <a:schemeClr val="tx1"/>
                </a:solidFill>
              </a:rPr>
              <a:t> - It is the unit of complementation</a:t>
            </a:r>
            <a:r>
              <a:rPr lang="en-US" sz="5400" dirty="0" smtClean="0">
                <a:solidFill>
                  <a:schemeClr val="tx1"/>
                </a:solidFill>
              </a:rPr>
              <a:t>.</a:t>
            </a:r>
          </a:p>
          <a:p>
            <a:pPr marL="685800" lvl="0" indent="-685800" algn="l">
              <a:lnSpc>
                <a:spcPct val="90000"/>
              </a:lnSpc>
              <a:buClr>
                <a:srgbClr val="0033CC"/>
              </a:buClr>
              <a:buFont typeface="Wingdings" pitchFamily="2" charset="2"/>
              <a:buChar char="Ø"/>
            </a:pPr>
            <a:r>
              <a:rPr lang="en-US" sz="5400" dirty="0" smtClean="0">
                <a:solidFill>
                  <a:srgbClr val="C00000"/>
                </a:solidFill>
              </a:rPr>
              <a:t>CISTRON</a:t>
            </a:r>
            <a:r>
              <a:rPr lang="en-US" sz="5400" dirty="0" smtClean="0">
                <a:solidFill>
                  <a:schemeClr val="tx1"/>
                </a:solidFill>
              </a:rPr>
              <a:t> </a:t>
            </a:r>
            <a:r>
              <a:rPr lang="en-US" sz="5400" dirty="0">
                <a:solidFill>
                  <a:schemeClr val="tx1"/>
                </a:solidFill>
              </a:rPr>
              <a:t>- The portion of DNA specifying a single polypeptide chain is termed as </a:t>
            </a:r>
            <a:r>
              <a:rPr lang="en-US" sz="5400" dirty="0" err="1" smtClean="0">
                <a:solidFill>
                  <a:schemeClr val="tx1"/>
                </a:solidFill>
              </a:rPr>
              <a:t>cistron</a:t>
            </a:r>
            <a:r>
              <a:rPr lang="en-US" sz="5400" dirty="0" smtClean="0">
                <a:solidFill>
                  <a:schemeClr val="tx1"/>
                </a:solidFill>
              </a:rPr>
              <a:t>.</a:t>
            </a:r>
            <a:r>
              <a:rPr lang="en-US" sz="5400" dirty="0" smtClean="0"/>
              <a:t> </a:t>
            </a:r>
            <a:endParaRPr lang="en-US" sz="5400" dirty="0">
              <a:solidFill>
                <a:schemeClr val="tx1"/>
              </a:solidFill>
            </a:endParaRPr>
          </a:p>
          <a:p>
            <a:pPr marL="685800" indent="-685800" algn="l">
              <a:lnSpc>
                <a:spcPct val="90000"/>
              </a:lnSpc>
              <a:buClr>
                <a:srgbClr val="0033CC"/>
              </a:buClr>
              <a:buFont typeface="Wingdings" pitchFamily="2" charset="2"/>
              <a:buChar char="Ø"/>
            </a:pPr>
            <a:endParaRPr lang="en-US" sz="5400" dirty="0" smtClean="0">
              <a:solidFill>
                <a:schemeClr val="tx1"/>
              </a:solidFill>
            </a:endParaRPr>
          </a:p>
        </p:txBody>
      </p:sp>
    </p:spTree>
    <p:extLst>
      <p:ext uri="{BB962C8B-B14F-4D97-AF65-F5344CB8AC3E}">
        <p14:creationId xmlns:p14="http://schemas.microsoft.com/office/powerpoint/2010/main" val="774002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97000"/>
            <a:ext cx="9890760" cy="4203700"/>
          </a:xfrm>
        </p:spPr>
        <p:txBody>
          <a:bodyPr>
            <a:normAutofit fontScale="92500"/>
          </a:bodyPr>
          <a:lstStyle/>
          <a:p>
            <a:pPr lvl="1">
              <a:spcBef>
                <a:spcPts val="1200"/>
              </a:spcBef>
              <a:spcAft>
                <a:spcPts val="600"/>
              </a:spcAft>
              <a:buClr>
                <a:srgbClr val="002060"/>
              </a:buClr>
              <a:buSzPct val="100000"/>
              <a:buFont typeface="Wingdings" pitchFamily="2" charset="2"/>
              <a:buChar char="q"/>
            </a:pPr>
            <a:r>
              <a:rPr lang="en-US" sz="5600" dirty="0" smtClean="0">
                <a:solidFill>
                  <a:srgbClr val="002060"/>
                </a:solidFill>
              </a:rPr>
              <a:t> </a:t>
            </a:r>
            <a:r>
              <a:rPr lang="en-US" sz="5600" b="1" dirty="0" smtClean="0">
                <a:solidFill>
                  <a:srgbClr val="002060"/>
                </a:solidFill>
              </a:rPr>
              <a:t>Prokaryotes </a:t>
            </a:r>
            <a:r>
              <a:rPr lang="en-US" sz="5600" dirty="0" smtClean="0">
                <a:solidFill>
                  <a:srgbClr val="002060"/>
                </a:solidFill>
              </a:rPr>
              <a:t>: </a:t>
            </a:r>
            <a:r>
              <a:rPr lang="en-US" sz="5600" dirty="0" smtClean="0">
                <a:solidFill>
                  <a:schemeClr val="tx1"/>
                </a:solidFill>
              </a:rPr>
              <a:t>Genes and </a:t>
            </a:r>
            <a:r>
              <a:rPr lang="en-US" sz="5600" dirty="0" err="1" smtClean="0">
                <a:solidFill>
                  <a:schemeClr val="tx1"/>
                </a:solidFill>
              </a:rPr>
              <a:t>Cistrons</a:t>
            </a:r>
            <a:r>
              <a:rPr lang="en-US" sz="5600" dirty="0" smtClean="0">
                <a:solidFill>
                  <a:schemeClr val="tx1"/>
                </a:solidFill>
              </a:rPr>
              <a:t> are equivalent</a:t>
            </a:r>
          </a:p>
          <a:p>
            <a:pPr lvl="1">
              <a:spcBef>
                <a:spcPts val="1200"/>
              </a:spcBef>
              <a:spcAft>
                <a:spcPts val="600"/>
              </a:spcAft>
              <a:buClr>
                <a:srgbClr val="002060"/>
              </a:buClr>
              <a:buSzPct val="100000"/>
              <a:buFont typeface="Wingdings" pitchFamily="2" charset="2"/>
              <a:buChar char="q"/>
            </a:pPr>
            <a:r>
              <a:rPr lang="en-US" sz="5600" dirty="0" smtClean="0">
                <a:solidFill>
                  <a:srgbClr val="002060"/>
                </a:solidFill>
              </a:rPr>
              <a:t> </a:t>
            </a:r>
            <a:r>
              <a:rPr lang="en-US" sz="5600" b="1" dirty="0" smtClean="0">
                <a:solidFill>
                  <a:srgbClr val="002060"/>
                </a:solidFill>
              </a:rPr>
              <a:t>Eukaryotes :</a:t>
            </a:r>
            <a:r>
              <a:rPr lang="en-US" sz="5600" dirty="0" smtClean="0">
                <a:solidFill>
                  <a:srgbClr val="002060"/>
                </a:solidFill>
              </a:rPr>
              <a:t> </a:t>
            </a:r>
            <a:r>
              <a:rPr lang="en-US" sz="5600" dirty="0" err="1" smtClean="0">
                <a:solidFill>
                  <a:schemeClr val="tx1"/>
                </a:solidFill>
              </a:rPr>
              <a:t>Cistron</a:t>
            </a:r>
            <a:r>
              <a:rPr lang="en-US" sz="5600" dirty="0" smtClean="0">
                <a:solidFill>
                  <a:schemeClr val="tx1"/>
                </a:solidFill>
              </a:rPr>
              <a:t> is equivalent to the </a:t>
            </a:r>
            <a:r>
              <a:rPr lang="en-US" sz="5600" dirty="0" err="1" smtClean="0">
                <a:solidFill>
                  <a:schemeClr val="tx1"/>
                </a:solidFill>
              </a:rPr>
              <a:t>exons</a:t>
            </a:r>
            <a:endParaRPr lang="en-US" sz="5600" dirty="0" smtClean="0">
              <a:solidFill>
                <a:schemeClr val="tx1"/>
              </a:solidFill>
            </a:endParaRPr>
          </a:p>
          <a:p>
            <a:pPr lvl="1">
              <a:spcBef>
                <a:spcPts val="1200"/>
              </a:spcBef>
              <a:spcAft>
                <a:spcPts val="600"/>
              </a:spcAft>
              <a:buClr>
                <a:srgbClr val="002060"/>
              </a:buClr>
              <a:buSzPct val="100000"/>
              <a:buFont typeface="Wingdings" pitchFamily="2" charset="2"/>
              <a:buChar char="q"/>
            </a:pPr>
            <a:endParaRPr lang="en-US" sz="3200" dirty="0">
              <a:solidFill>
                <a:srgbClr val="002060"/>
              </a:solidFill>
            </a:endParaRPr>
          </a:p>
        </p:txBody>
      </p:sp>
      <p:sp>
        <p:nvSpPr>
          <p:cNvPr id="4" name="Title 3"/>
          <p:cNvSpPr>
            <a:spLocks noGrp="1"/>
          </p:cNvSpPr>
          <p:nvPr>
            <p:ph type="title"/>
          </p:nvPr>
        </p:nvSpPr>
        <p:spPr>
          <a:xfrm>
            <a:off x="0" y="0"/>
            <a:ext cx="10058400" cy="1028700"/>
          </a:xfrm>
        </p:spPr>
        <p:txBody>
          <a:bodyPr/>
          <a:lstStyle/>
          <a:p>
            <a:r>
              <a:rPr lang="en-US" sz="6000" b="1" dirty="0">
                <a:solidFill>
                  <a:srgbClr val="FF0000"/>
                </a:solidFill>
              </a:rPr>
              <a:t>Gene </a:t>
            </a:r>
            <a:r>
              <a:rPr lang="en-US" sz="6000" b="1" dirty="0" err="1">
                <a:solidFill>
                  <a:srgbClr val="FF0000"/>
                </a:solidFill>
              </a:rPr>
              <a:t>Cistron</a:t>
            </a:r>
            <a:r>
              <a:rPr lang="en-US" sz="6000" b="1" dirty="0">
                <a:solidFill>
                  <a:srgbClr val="FF0000"/>
                </a:solidFill>
              </a:rPr>
              <a:t> Relationship </a:t>
            </a:r>
            <a:endParaRPr lang="en-US" sz="5400" b="1" dirty="0"/>
          </a:p>
        </p:txBody>
      </p:sp>
    </p:spTree>
    <p:extLst>
      <p:ext uri="{BB962C8B-B14F-4D97-AF65-F5344CB8AC3E}">
        <p14:creationId xmlns:p14="http://schemas.microsoft.com/office/powerpoint/2010/main" val="4024168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876300"/>
          </a:xfrm>
        </p:spPr>
        <p:txBody>
          <a:bodyPr/>
          <a:lstStyle/>
          <a:p>
            <a:r>
              <a:rPr lang="en-US" dirty="0" smtClean="0"/>
              <a:t>Genetic Recombination</a:t>
            </a:r>
            <a:endParaRPr lang="th-TH" dirty="0"/>
          </a:p>
        </p:txBody>
      </p:sp>
      <p:sp>
        <p:nvSpPr>
          <p:cNvPr id="3" name="Content Placeholder 2"/>
          <p:cNvSpPr>
            <a:spLocks noGrp="1"/>
          </p:cNvSpPr>
          <p:nvPr>
            <p:ph idx="1"/>
          </p:nvPr>
        </p:nvSpPr>
        <p:spPr>
          <a:xfrm>
            <a:off x="0" y="914400"/>
            <a:ext cx="10058400" cy="4914900"/>
          </a:xfrm>
        </p:spPr>
        <p:txBody>
          <a:bodyPr>
            <a:noAutofit/>
          </a:bodyPr>
          <a:lstStyle/>
          <a:p>
            <a:pPr marL="0" indent="0">
              <a:buNone/>
            </a:pPr>
            <a:r>
              <a:rPr lang="en-US" sz="2700" b="1" dirty="0" smtClean="0">
                <a:solidFill>
                  <a:schemeClr val="tx1"/>
                </a:solidFill>
              </a:rPr>
              <a:t>Genetic </a:t>
            </a:r>
            <a:r>
              <a:rPr lang="en-US" sz="2700" b="1" dirty="0">
                <a:solidFill>
                  <a:schemeClr val="tx1"/>
                </a:solidFill>
              </a:rPr>
              <a:t>recombination </a:t>
            </a:r>
            <a:r>
              <a:rPr lang="en-US" sz="2700" b="1" dirty="0" smtClean="0">
                <a:solidFill>
                  <a:schemeClr val="tx1"/>
                </a:solidFill>
              </a:rPr>
              <a:t>involves the </a:t>
            </a:r>
            <a:r>
              <a:rPr lang="en-US" sz="2700" b="1" dirty="0">
                <a:solidFill>
                  <a:schemeClr val="tx1"/>
                </a:solidFill>
              </a:rPr>
              <a:t>exchange of genetic </a:t>
            </a:r>
            <a:r>
              <a:rPr lang="en-US" sz="2700" b="1" dirty="0" smtClean="0">
                <a:solidFill>
                  <a:schemeClr val="tx1"/>
                </a:solidFill>
              </a:rPr>
              <a:t>material (DNA):</a:t>
            </a:r>
          </a:p>
          <a:p>
            <a:pPr marL="0" indent="0">
              <a:buNone/>
            </a:pPr>
            <a:r>
              <a:rPr lang="en-US" sz="2700" dirty="0">
                <a:solidFill>
                  <a:schemeClr val="tx1"/>
                </a:solidFill>
              </a:rPr>
              <a:t> </a:t>
            </a:r>
            <a:r>
              <a:rPr lang="en-US" sz="2700" dirty="0" smtClean="0">
                <a:solidFill>
                  <a:schemeClr val="tx1"/>
                </a:solidFill>
              </a:rPr>
              <a:t>    	- between </a:t>
            </a:r>
            <a:r>
              <a:rPr lang="en-US" sz="2700" dirty="0">
                <a:solidFill>
                  <a:schemeClr val="tx1"/>
                </a:solidFill>
              </a:rPr>
              <a:t>multiple chromosomes </a:t>
            </a:r>
            <a:endParaRPr lang="en-US" sz="2700" dirty="0" smtClean="0">
              <a:solidFill>
                <a:schemeClr val="tx1"/>
              </a:solidFill>
            </a:endParaRPr>
          </a:p>
          <a:p>
            <a:pPr marL="0" indent="0">
              <a:buNone/>
            </a:pPr>
            <a:r>
              <a:rPr lang="en-US" sz="2700" dirty="0">
                <a:solidFill>
                  <a:schemeClr val="tx1"/>
                </a:solidFill>
              </a:rPr>
              <a:t> </a:t>
            </a:r>
            <a:r>
              <a:rPr lang="en-US" sz="2700" dirty="0" smtClean="0">
                <a:solidFill>
                  <a:schemeClr val="tx1"/>
                </a:solidFill>
              </a:rPr>
              <a:t> 	- between </a:t>
            </a:r>
            <a:r>
              <a:rPr lang="en-US" sz="2700" dirty="0">
                <a:solidFill>
                  <a:schemeClr val="tx1"/>
                </a:solidFill>
              </a:rPr>
              <a:t>different regions of the </a:t>
            </a:r>
            <a:r>
              <a:rPr lang="en-US" sz="2700" dirty="0" smtClean="0">
                <a:solidFill>
                  <a:schemeClr val="tx1"/>
                </a:solidFill>
              </a:rPr>
              <a:t>same chromosome</a:t>
            </a:r>
            <a:r>
              <a:rPr lang="en-US" sz="2700" dirty="0">
                <a:solidFill>
                  <a:schemeClr val="tx1"/>
                </a:solidFill>
              </a:rPr>
              <a:t>. </a:t>
            </a:r>
            <a:endParaRPr lang="en-US" sz="2700" dirty="0" smtClean="0">
              <a:solidFill>
                <a:schemeClr val="tx1"/>
              </a:solidFill>
            </a:endParaRPr>
          </a:p>
          <a:p>
            <a:pPr marL="0" indent="0">
              <a:buNone/>
            </a:pPr>
            <a:r>
              <a:rPr lang="en-US" sz="2700" b="1" dirty="0" smtClean="0">
                <a:solidFill>
                  <a:schemeClr val="tx1"/>
                </a:solidFill>
              </a:rPr>
              <a:t>This </a:t>
            </a:r>
            <a:r>
              <a:rPr lang="en-US" sz="2700" b="1" dirty="0">
                <a:solidFill>
                  <a:schemeClr val="tx1"/>
                </a:solidFill>
              </a:rPr>
              <a:t>process is generally mediated </a:t>
            </a:r>
            <a:r>
              <a:rPr lang="en-US" sz="2700" b="1" dirty="0" smtClean="0">
                <a:solidFill>
                  <a:schemeClr val="tx1"/>
                </a:solidFill>
              </a:rPr>
              <a:t>by:</a:t>
            </a:r>
          </a:p>
          <a:p>
            <a:pPr marL="0" indent="0">
              <a:buNone/>
            </a:pPr>
            <a:r>
              <a:rPr lang="en-US" sz="2700" dirty="0" smtClean="0">
                <a:solidFill>
                  <a:schemeClr val="tx1"/>
                </a:solidFill>
              </a:rPr>
              <a:t>	- homology (homologous </a:t>
            </a:r>
            <a:r>
              <a:rPr lang="en-US" sz="2700" dirty="0">
                <a:solidFill>
                  <a:schemeClr val="tx1"/>
                </a:solidFill>
              </a:rPr>
              <a:t>regions </a:t>
            </a:r>
            <a:r>
              <a:rPr lang="en-US" sz="2700" dirty="0" smtClean="0">
                <a:solidFill>
                  <a:schemeClr val="tx1"/>
                </a:solidFill>
              </a:rPr>
              <a:t>of chromosomes 	 	  line </a:t>
            </a:r>
            <a:r>
              <a:rPr lang="en-US" sz="2700" dirty="0">
                <a:solidFill>
                  <a:schemeClr val="tx1"/>
                </a:solidFill>
              </a:rPr>
              <a:t>up in preparation for </a:t>
            </a:r>
            <a:r>
              <a:rPr lang="en-US" sz="2700" dirty="0" smtClean="0">
                <a:solidFill>
                  <a:schemeClr val="tx1"/>
                </a:solidFill>
              </a:rPr>
              <a:t>exchange) </a:t>
            </a:r>
          </a:p>
          <a:p>
            <a:pPr marL="0" indent="0">
              <a:buNone/>
            </a:pPr>
            <a:r>
              <a:rPr lang="en-US" sz="2700" dirty="0" smtClean="0">
                <a:solidFill>
                  <a:schemeClr val="tx1"/>
                </a:solidFill>
              </a:rPr>
              <a:t>	- some </a:t>
            </a:r>
            <a:r>
              <a:rPr lang="en-US" sz="2700" dirty="0">
                <a:solidFill>
                  <a:schemeClr val="tx1"/>
                </a:solidFill>
              </a:rPr>
              <a:t>degree of sequence </a:t>
            </a:r>
            <a:r>
              <a:rPr lang="en-US" sz="2700" dirty="0" smtClean="0">
                <a:solidFill>
                  <a:schemeClr val="tx1"/>
                </a:solidFill>
              </a:rPr>
              <a:t>identity. </a:t>
            </a:r>
          </a:p>
          <a:p>
            <a:pPr marL="0" indent="0">
              <a:buNone/>
            </a:pPr>
            <a:r>
              <a:rPr lang="en-US" sz="2700" b="1" dirty="0" smtClean="0">
                <a:solidFill>
                  <a:schemeClr val="tx1"/>
                </a:solidFill>
              </a:rPr>
              <a:t>However, </a:t>
            </a:r>
            <a:r>
              <a:rPr lang="en-US" sz="2700" b="1" dirty="0">
                <a:solidFill>
                  <a:schemeClr val="tx1"/>
                </a:solidFill>
              </a:rPr>
              <a:t>v</a:t>
            </a:r>
            <a:r>
              <a:rPr lang="en-US" sz="2700" b="1" dirty="0" smtClean="0">
                <a:solidFill>
                  <a:schemeClr val="tx1"/>
                </a:solidFill>
              </a:rPr>
              <a:t>arious </a:t>
            </a:r>
            <a:r>
              <a:rPr lang="en-US" sz="2700" b="1" dirty="0">
                <a:solidFill>
                  <a:schemeClr val="tx1"/>
                </a:solidFill>
              </a:rPr>
              <a:t>cases of </a:t>
            </a:r>
            <a:r>
              <a:rPr lang="en-US" sz="2700" b="1" dirty="0" err="1" smtClean="0">
                <a:solidFill>
                  <a:schemeClr val="tx1"/>
                </a:solidFill>
              </a:rPr>
              <a:t>nonhomologous</a:t>
            </a:r>
            <a:r>
              <a:rPr lang="en-US" sz="2700" b="1" dirty="0" smtClean="0">
                <a:solidFill>
                  <a:schemeClr val="tx1"/>
                </a:solidFill>
              </a:rPr>
              <a:t> recombination </a:t>
            </a:r>
            <a:r>
              <a:rPr lang="en-US" sz="2700" b="1" dirty="0">
                <a:solidFill>
                  <a:schemeClr val="tx1"/>
                </a:solidFill>
              </a:rPr>
              <a:t>do </a:t>
            </a:r>
            <a:r>
              <a:rPr lang="en-US" sz="2700" b="1" dirty="0" smtClean="0">
                <a:solidFill>
                  <a:schemeClr val="tx1"/>
                </a:solidFill>
              </a:rPr>
              <a:t>exist </a:t>
            </a:r>
            <a:endParaRPr lang="th-TH" sz="2700" b="1" dirty="0">
              <a:solidFill>
                <a:schemeClr val="tx1"/>
              </a:solidFill>
            </a:endParaRPr>
          </a:p>
        </p:txBody>
      </p:sp>
    </p:spTree>
    <p:extLst>
      <p:ext uri="{BB962C8B-B14F-4D97-AF65-F5344CB8AC3E}">
        <p14:creationId xmlns:p14="http://schemas.microsoft.com/office/powerpoint/2010/main" val="9094115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5"/>
          <p:cNvSpPr>
            <a:spLocks noGrp="1" noChangeArrowheads="1"/>
          </p:cNvSpPr>
          <p:nvPr>
            <p:ph type="title"/>
          </p:nvPr>
        </p:nvSpPr>
        <p:spPr bwMode="auto">
          <a:xfrm>
            <a:off x="0" y="83457"/>
            <a:ext cx="10058400" cy="7928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tabLst>
                <a:tab pos="863600" algn="l"/>
              </a:tabLst>
            </a:pPr>
            <a:r>
              <a:rPr lang="en-US" altLang="zh-TW" sz="2800" dirty="0" smtClean="0">
                <a:solidFill>
                  <a:schemeClr val="tx1"/>
                </a:solidFill>
                <a:latin typeface="Minion" charset="0"/>
                <a:ea typeface="新細明體" pitchFamily="18" charset="-120"/>
              </a:rPr>
              <a:t>Lederberg-Tatum Experiment for Genetic </a:t>
            </a:r>
            <a:r>
              <a:rPr lang="en-US" altLang="zh-TW" sz="2800" dirty="0" smtClean="0">
                <a:solidFill>
                  <a:schemeClr val="tx1"/>
                </a:solidFill>
                <a:latin typeface="Georgia" pitchFamily="18" charset="0"/>
                <a:ea typeface="新細明體" pitchFamily="18" charset="-120"/>
              </a:rPr>
              <a:t>Recombination </a:t>
            </a:r>
            <a:endParaRPr lang="en-US" altLang="zh-TW" sz="7200" i="1" dirty="0" smtClean="0">
              <a:solidFill>
                <a:schemeClr val="tx1"/>
              </a:solidFill>
              <a:latin typeface="Georgia" pitchFamily="18" charset="0"/>
              <a:ea typeface="新細明體" pitchFamily="18" charset="-120"/>
            </a:endParaRPr>
          </a:p>
        </p:txBody>
      </p:sp>
      <p:pic>
        <p:nvPicPr>
          <p:cNvPr id="6152" name="Picture 12"/>
          <p:cNvPicPr>
            <a:picLocks noChangeAspect="1" noChangeArrowheads="1"/>
          </p:cNvPicPr>
          <p:nvPr/>
        </p:nvPicPr>
        <p:blipFill>
          <a:blip r:embed="rId3">
            <a:extLst>
              <a:ext uri="{28A0092B-C50C-407E-A947-70E740481C1C}">
                <a14:useLocalDpi xmlns:a14="http://schemas.microsoft.com/office/drawing/2010/main" val="0"/>
              </a:ext>
            </a:extLst>
          </a:blip>
          <a:srcRect b="3717"/>
          <a:stretch>
            <a:fillRect/>
          </a:stretch>
        </p:blipFill>
        <p:spPr bwMode="auto">
          <a:xfrm>
            <a:off x="1752600" y="624044"/>
            <a:ext cx="6019800" cy="509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552" y="1428571"/>
            <a:ext cx="2667001" cy="1200329"/>
          </a:xfrm>
          <a:prstGeom prst="rect">
            <a:avLst/>
          </a:prstGeom>
        </p:spPr>
        <p:txBody>
          <a:bodyPr wrap="square">
            <a:spAutoFit/>
          </a:bodyPr>
          <a:lstStyle/>
          <a:p>
            <a:r>
              <a:rPr lang="en-US" altLang="zh-TW" b="1" dirty="0" smtClean="0">
                <a:latin typeface="Minion" charset="0"/>
                <a:ea typeface="新細明體" pitchFamily="18" charset="-120"/>
              </a:rPr>
              <a:t>Strain A: </a:t>
            </a:r>
          </a:p>
          <a:p>
            <a:r>
              <a:rPr lang="en-US" altLang="zh-TW" dirty="0" smtClean="0">
                <a:latin typeface="Minion" charset="0"/>
                <a:ea typeface="新細明體" pitchFamily="18" charset="-120"/>
              </a:rPr>
              <a:t>Grow if </a:t>
            </a:r>
            <a:r>
              <a:rPr lang="en-US" altLang="zh-TW" dirty="0">
                <a:latin typeface="Minion" charset="0"/>
                <a:ea typeface="新細明體" pitchFamily="18" charset="-120"/>
              </a:rPr>
              <a:t>minimal medium </a:t>
            </a:r>
            <a:r>
              <a:rPr lang="en-US" altLang="zh-TW" dirty="0" smtClean="0">
                <a:latin typeface="Minion" charset="0"/>
                <a:ea typeface="新細明體" pitchFamily="18" charset="-120"/>
              </a:rPr>
              <a:t>supplemented </a:t>
            </a:r>
            <a:r>
              <a:rPr lang="en-US" altLang="zh-TW" dirty="0">
                <a:latin typeface="Minion" charset="0"/>
                <a:ea typeface="新細明體" pitchFamily="18" charset="-120"/>
              </a:rPr>
              <a:t>with methionine and biotin.</a:t>
            </a:r>
            <a:endParaRPr lang="th-TH" dirty="0"/>
          </a:p>
        </p:txBody>
      </p:sp>
      <p:sp>
        <p:nvSpPr>
          <p:cNvPr id="5" name="Rectangle 4"/>
          <p:cNvSpPr/>
          <p:nvPr/>
        </p:nvSpPr>
        <p:spPr>
          <a:xfrm>
            <a:off x="7010400" y="1428571"/>
            <a:ext cx="3124200" cy="1200329"/>
          </a:xfrm>
          <a:prstGeom prst="rect">
            <a:avLst/>
          </a:prstGeom>
        </p:spPr>
        <p:txBody>
          <a:bodyPr wrap="square">
            <a:spAutoFit/>
          </a:bodyPr>
          <a:lstStyle/>
          <a:p>
            <a:r>
              <a:rPr lang="en-US" altLang="zh-TW" b="1" dirty="0" smtClean="0">
                <a:latin typeface="Minion" charset="0"/>
                <a:ea typeface="新細明體" pitchFamily="18" charset="-120"/>
              </a:rPr>
              <a:t>Strain B: </a:t>
            </a:r>
          </a:p>
          <a:p>
            <a:r>
              <a:rPr lang="en-US" altLang="zh-TW" dirty="0" smtClean="0">
                <a:latin typeface="Minion" charset="0"/>
                <a:ea typeface="新細明體" pitchFamily="18" charset="-120"/>
              </a:rPr>
              <a:t>Grow if </a:t>
            </a:r>
            <a:r>
              <a:rPr lang="en-US" altLang="zh-TW" dirty="0">
                <a:latin typeface="Minion" charset="0"/>
                <a:ea typeface="新細明體" pitchFamily="18" charset="-120"/>
              </a:rPr>
              <a:t>minimal medium </a:t>
            </a:r>
            <a:r>
              <a:rPr lang="en-US" altLang="zh-TW" dirty="0" smtClean="0">
                <a:latin typeface="Minion" charset="0"/>
                <a:ea typeface="新細明體" pitchFamily="18" charset="-120"/>
              </a:rPr>
              <a:t>supplemented </a:t>
            </a:r>
            <a:r>
              <a:rPr lang="en-US" altLang="zh-TW" dirty="0">
                <a:latin typeface="Minion" charset="0"/>
                <a:ea typeface="新細明體" pitchFamily="18" charset="-120"/>
              </a:rPr>
              <a:t>with threonine, </a:t>
            </a:r>
            <a:r>
              <a:rPr lang="en-US" altLang="zh-TW" dirty="0" err="1">
                <a:latin typeface="Minion" charset="0"/>
                <a:ea typeface="新細明體" pitchFamily="18" charset="-120"/>
              </a:rPr>
              <a:t>leucine</a:t>
            </a:r>
            <a:r>
              <a:rPr lang="en-US" altLang="zh-TW" dirty="0">
                <a:latin typeface="Minion" charset="0"/>
                <a:ea typeface="新細明體" pitchFamily="18" charset="-120"/>
              </a:rPr>
              <a:t> and thiamine.</a:t>
            </a:r>
            <a:endParaRPr lang="th-TH" dirty="0"/>
          </a:p>
        </p:txBody>
      </p:sp>
    </p:spTree>
    <p:extLst>
      <p:ext uri="{BB962C8B-B14F-4D97-AF65-F5344CB8AC3E}">
        <p14:creationId xmlns:p14="http://schemas.microsoft.com/office/powerpoint/2010/main" val="34918133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b="4027"/>
          <a:stretch>
            <a:fillRect/>
          </a:stretch>
        </p:blipFill>
        <p:spPr bwMode="auto">
          <a:xfrm>
            <a:off x="893603" y="707761"/>
            <a:ext cx="8174197" cy="462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09800" y="7620"/>
            <a:ext cx="6340197" cy="707886"/>
          </a:xfrm>
          <a:prstGeom prst="rect">
            <a:avLst/>
          </a:prstGeom>
        </p:spPr>
        <p:txBody>
          <a:bodyPr wrap="none">
            <a:spAutoFit/>
          </a:bodyPr>
          <a:lstStyle/>
          <a:p>
            <a:r>
              <a:rPr lang="en-US" altLang="zh-TW" sz="4000" dirty="0">
                <a:latin typeface="Georgia" pitchFamily="18" charset="0"/>
                <a:ea typeface="新細明體" pitchFamily="18" charset="-120"/>
              </a:rPr>
              <a:t>Davis’s U-tube experiment </a:t>
            </a:r>
            <a:endParaRPr lang="en-US" sz="4000" dirty="0"/>
          </a:p>
        </p:txBody>
      </p:sp>
    </p:spTree>
    <p:extLst>
      <p:ext uri="{BB962C8B-B14F-4D97-AF65-F5344CB8AC3E}">
        <p14:creationId xmlns:p14="http://schemas.microsoft.com/office/powerpoint/2010/main" val="10243154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2169" y="38100"/>
            <a:ext cx="8850500" cy="584775"/>
          </a:xfrm>
          <a:prstGeom prst="rect">
            <a:avLst/>
          </a:prstGeom>
          <a:noFill/>
        </p:spPr>
        <p:txBody>
          <a:bodyPr wrap="none" rtlCol="0">
            <a:spAutoFit/>
          </a:bodyPr>
          <a:lstStyle/>
          <a:p>
            <a:r>
              <a:rPr lang="en-US" sz="3200" b="1" dirty="0" smtClean="0"/>
              <a:t>Ways of </a:t>
            </a:r>
            <a:r>
              <a:rPr lang="en-US" sz="3200" b="1" dirty="0"/>
              <a:t>Genetic </a:t>
            </a:r>
            <a:r>
              <a:rPr lang="en-US" sz="3200" b="1" dirty="0" smtClean="0"/>
              <a:t>Recombination: </a:t>
            </a:r>
            <a:r>
              <a:rPr lang="en-US" sz="3200" b="1" dirty="0" smtClean="0">
                <a:solidFill>
                  <a:prstClr val="black"/>
                </a:solidFill>
              </a:rPr>
              <a:t>Conjugation</a:t>
            </a:r>
            <a:endParaRPr lang="en-US" sz="3200" b="1" dirty="0"/>
          </a:p>
        </p:txBody>
      </p:sp>
      <p:pic>
        <p:nvPicPr>
          <p:cNvPr id="2" name="Picture 2" descr="http://www.mun.ca/biology/scarr/4241_mkm_recomb.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3112" b="66168"/>
          <a:stretch/>
        </p:blipFill>
        <p:spPr bwMode="auto">
          <a:xfrm>
            <a:off x="35256" y="3162300"/>
            <a:ext cx="9982200" cy="23632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256" y="912793"/>
            <a:ext cx="9982200" cy="1384995"/>
          </a:xfrm>
          <a:prstGeom prst="rect">
            <a:avLst/>
          </a:prstGeom>
        </p:spPr>
        <p:txBody>
          <a:bodyPr wrap="square">
            <a:spAutoFit/>
          </a:bodyPr>
          <a:lstStyle/>
          <a:p>
            <a:r>
              <a:rPr lang="en-US" sz="2800" b="1" dirty="0" smtClean="0">
                <a:solidFill>
                  <a:prstClr val="black"/>
                </a:solidFill>
              </a:rPr>
              <a:t>Conjugation:</a:t>
            </a:r>
            <a:r>
              <a:rPr lang="en-US" sz="2800" dirty="0">
                <a:solidFill>
                  <a:prstClr val="black"/>
                </a:solidFill>
              </a:rPr>
              <a:t> </a:t>
            </a:r>
            <a:r>
              <a:rPr lang="en-US" sz="2800" dirty="0" smtClean="0">
                <a:solidFill>
                  <a:prstClr val="black"/>
                </a:solidFill>
              </a:rPr>
              <a:t>T</a:t>
            </a:r>
            <a:r>
              <a:rPr lang="en-US" sz="2800" dirty="0" smtClean="0"/>
              <a:t>he </a:t>
            </a:r>
            <a:r>
              <a:rPr lang="en-US" sz="2800" dirty="0"/>
              <a:t>direct transfer of DNA </a:t>
            </a:r>
            <a:r>
              <a:rPr lang="en-US" sz="2800" dirty="0" smtClean="0"/>
              <a:t> (usually plasmid) from </a:t>
            </a:r>
            <a:r>
              <a:rPr lang="en-US" sz="2800" dirty="0"/>
              <a:t>one bacterial cell to another bacterial cell. </a:t>
            </a:r>
            <a:r>
              <a:rPr lang="en-US" sz="2800" dirty="0" smtClean="0"/>
              <a:t>It require formation of a conjugation bridge between two bacterial cells</a:t>
            </a:r>
            <a:endParaRPr lang="th-TH" sz="2800" dirty="0"/>
          </a:p>
        </p:txBody>
      </p:sp>
    </p:spTree>
    <p:extLst>
      <p:ext uri="{BB962C8B-B14F-4D97-AF65-F5344CB8AC3E}">
        <p14:creationId xmlns:p14="http://schemas.microsoft.com/office/powerpoint/2010/main" val="5227583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
            <a:ext cx="9315371" cy="584775"/>
          </a:xfrm>
          <a:prstGeom prst="rect">
            <a:avLst/>
          </a:prstGeom>
          <a:noFill/>
        </p:spPr>
        <p:txBody>
          <a:bodyPr wrap="none" rtlCol="0">
            <a:spAutoFit/>
          </a:bodyPr>
          <a:lstStyle/>
          <a:p>
            <a:r>
              <a:rPr lang="en-US" sz="3200" b="1" dirty="0" smtClean="0"/>
              <a:t>Ways of </a:t>
            </a:r>
            <a:r>
              <a:rPr lang="en-US" sz="3200" b="1" dirty="0"/>
              <a:t>Genetic </a:t>
            </a:r>
            <a:r>
              <a:rPr lang="en-US" sz="3200" b="1" dirty="0" smtClean="0"/>
              <a:t>Recombination: </a:t>
            </a:r>
            <a:r>
              <a:rPr lang="en-GB" sz="3200" b="1" dirty="0" smtClean="0"/>
              <a:t>Transformation</a:t>
            </a:r>
            <a:endParaRPr lang="en-US" sz="3200" b="1" dirty="0"/>
          </a:p>
        </p:txBody>
      </p:sp>
      <p:pic>
        <p:nvPicPr>
          <p:cNvPr id="2" name="Picture 2" descr="http://www.mun.ca/biology/scarr/4241_mkm_recomb.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962" t="38988" r="-650" b="30504"/>
          <a:stretch/>
        </p:blipFill>
        <p:spPr bwMode="auto">
          <a:xfrm>
            <a:off x="84160" y="3129316"/>
            <a:ext cx="9982200" cy="24765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865957"/>
            <a:ext cx="9372600" cy="1815882"/>
          </a:xfrm>
          <a:prstGeom prst="rect">
            <a:avLst/>
          </a:prstGeom>
        </p:spPr>
        <p:txBody>
          <a:bodyPr wrap="square">
            <a:spAutoFit/>
          </a:bodyPr>
          <a:lstStyle/>
          <a:p>
            <a:r>
              <a:rPr lang="en-GB" sz="2800" b="1" dirty="0"/>
              <a:t>Transformation: </a:t>
            </a:r>
            <a:r>
              <a:rPr lang="en-GB" sz="2800" b="1" dirty="0" smtClean="0"/>
              <a:t>T</a:t>
            </a:r>
            <a:r>
              <a:rPr lang="en-US" sz="2800" dirty="0" smtClean="0"/>
              <a:t>he </a:t>
            </a:r>
            <a:r>
              <a:rPr lang="en-US" sz="2800" dirty="0"/>
              <a:t>genetic alteration of a cell resulting from the direct uptake and incorporation of exogenous genetic material (exogenous DNA) from its surroundings through the cell membrane(s).</a:t>
            </a:r>
            <a:endParaRPr lang="th-TH" sz="2800" dirty="0"/>
          </a:p>
        </p:txBody>
      </p:sp>
    </p:spTree>
    <p:extLst>
      <p:ext uri="{BB962C8B-B14F-4D97-AF65-F5344CB8AC3E}">
        <p14:creationId xmlns:p14="http://schemas.microsoft.com/office/powerpoint/2010/main" val="17034503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90500"/>
            <a:ext cx="9890760" cy="1841500"/>
          </a:xfrm>
        </p:spPr>
        <p:txBody>
          <a:bodyPr/>
          <a:lstStyle/>
          <a:p>
            <a:r>
              <a:rPr lang="en-US" sz="6600" dirty="0">
                <a:solidFill>
                  <a:schemeClr val="tx1"/>
                </a:solidFill>
              </a:rPr>
              <a:t>Two set (23 Pairs) of Chromosomes </a:t>
            </a:r>
          </a:p>
        </p:txBody>
      </p:sp>
      <p:pic>
        <p:nvPicPr>
          <p:cNvPr id="2050" name="Picture 2" descr="http://www.karakalpak.com/images/genetic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31670"/>
            <a:ext cx="5974097" cy="374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124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olemanbio.weebly.com/uploads/1/1/9/7/11978943/4831670_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47700"/>
            <a:ext cx="6519204" cy="49315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19400" y="38100"/>
            <a:ext cx="4684296" cy="584775"/>
          </a:xfrm>
          <a:prstGeom prst="rect">
            <a:avLst/>
          </a:prstGeom>
        </p:spPr>
        <p:txBody>
          <a:bodyPr wrap="none">
            <a:spAutoFit/>
          </a:bodyPr>
          <a:lstStyle/>
          <a:p>
            <a:r>
              <a:rPr lang="en-GB" sz="3200" b="1" dirty="0" smtClean="0"/>
              <a:t>Ways </a:t>
            </a:r>
            <a:r>
              <a:rPr lang="en-GB" sz="3200" b="1" dirty="0"/>
              <a:t>of </a:t>
            </a:r>
            <a:r>
              <a:rPr lang="en-GB" sz="3200" b="1" dirty="0" smtClean="0"/>
              <a:t>Transformation</a:t>
            </a:r>
            <a:endParaRPr lang="th-TH" sz="3200" dirty="0"/>
          </a:p>
        </p:txBody>
      </p:sp>
    </p:spTree>
    <p:extLst>
      <p:ext uri="{BB962C8B-B14F-4D97-AF65-F5344CB8AC3E}">
        <p14:creationId xmlns:p14="http://schemas.microsoft.com/office/powerpoint/2010/main" val="15431764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lasses.midlandstech.edu/carterp/Courses/bio225/chap08/08-28_Transduction_1.jpg"/>
          <p:cNvPicPr>
            <a:picLocks noChangeAspect="1" noChangeArrowheads="1"/>
          </p:cNvPicPr>
          <p:nvPr/>
        </p:nvPicPr>
        <p:blipFill rotWithShape="1">
          <a:blip r:embed="rId2">
            <a:extLst>
              <a:ext uri="{28A0092B-C50C-407E-A947-70E740481C1C}">
                <a14:useLocalDpi xmlns:a14="http://schemas.microsoft.com/office/drawing/2010/main" val="0"/>
              </a:ext>
            </a:extLst>
          </a:blip>
          <a:srcRect b="3471"/>
          <a:stretch/>
        </p:blipFill>
        <p:spPr bwMode="auto">
          <a:xfrm>
            <a:off x="2209800" y="622875"/>
            <a:ext cx="7799394" cy="5092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 y="38100"/>
            <a:ext cx="8879354" cy="584775"/>
          </a:xfrm>
          <a:prstGeom prst="rect">
            <a:avLst/>
          </a:prstGeom>
          <a:noFill/>
        </p:spPr>
        <p:txBody>
          <a:bodyPr wrap="none" rtlCol="0">
            <a:spAutoFit/>
          </a:bodyPr>
          <a:lstStyle/>
          <a:p>
            <a:r>
              <a:rPr lang="en-US" sz="3200" b="1" dirty="0" smtClean="0"/>
              <a:t>Ways of </a:t>
            </a:r>
            <a:r>
              <a:rPr lang="en-US" sz="3200" b="1" dirty="0"/>
              <a:t>Genetic </a:t>
            </a:r>
            <a:r>
              <a:rPr lang="en-US" sz="3200" b="1" dirty="0" smtClean="0"/>
              <a:t>Recombination: </a:t>
            </a:r>
            <a:r>
              <a:rPr lang="en-US" sz="3200" b="1" dirty="0" smtClean="0">
                <a:solidFill>
                  <a:prstClr val="black"/>
                </a:solidFill>
              </a:rPr>
              <a:t>Transduction</a:t>
            </a:r>
            <a:endParaRPr lang="en-US" sz="3200" b="1" dirty="0"/>
          </a:p>
        </p:txBody>
      </p:sp>
      <p:sp>
        <p:nvSpPr>
          <p:cNvPr id="7" name="Rectangle 6"/>
          <p:cNvSpPr/>
          <p:nvPr/>
        </p:nvSpPr>
        <p:spPr>
          <a:xfrm>
            <a:off x="0" y="973872"/>
            <a:ext cx="2209800" cy="4093428"/>
          </a:xfrm>
          <a:prstGeom prst="rect">
            <a:avLst/>
          </a:prstGeom>
        </p:spPr>
        <p:txBody>
          <a:bodyPr wrap="square">
            <a:spAutoFit/>
          </a:bodyPr>
          <a:lstStyle/>
          <a:p>
            <a:r>
              <a:rPr lang="en-GB" sz="2600" b="1" dirty="0" smtClean="0"/>
              <a:t>Transduction </a:t>
            </a:r>
            <a:r>
              <a:rPr lang="en-US" sz="2600" dirty="0" smtClean="0"/>
              <a:t>is </a:t>
            </a:r>
            <a:r>
              <a:rPr lang="en-US" sz="2600" dirty="0"/>
              <a:t>the process by which genetic material, </a:t>
            </a:r>
            <a:r>
              <a:rPr lang="en-US" sz="2600" dirty="0" smtClean="0"/>
              <a:t>  e.g</a:t>
            </a:r>
            <a:r>
              <a:rPr lang="en-US" sz="2600" dirty="0"/>
              <a:t>. DNA or </a:t>
            </a:r>
            <a:r>
              <a:rPr lang="en-US" sz="2600" dirty="0" err="1"/>
              <a:t>siRNA</a:t>
            </a:r>
            <a:r>
              <a:rPr lang="en-US" sz="2600" dirty="0"/>
              <a:t>, </a:t>
            </a:r>
            <a:r>
              <a:rPr lang="en-US" sz="2600" dirty="0" smtClean="0"/>
              <a:t>                  is </a:t>
            </a:r>
            <a:r>
              <a:rPr lang="en-US" sz="2600" dirty="0"/>
              <a:t>inserted into a cell by a virus.</a:t>
            </a:r>
            <a:endParaRPr lang="th-TH" sz="2600" dirty="0"/>
          </a:p>
        </p:txBody>
      </p:sp>
    </p:spTree>
    <p:extLst>
      <p:ext uri="{BB962C8B-B14F-4D97-AF65-F5344CB8AC3E}">
        <p14:creationId xmlns:p14="http://schemas.microsoft.com/office/powerpoint/2010/main" val="760747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5-6. Independent assortment always produces a recombinant frequency of 50 percent."/>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282" t="47310"/>
          <a:stretch/>
        </p:blipFill>
        <p:spPr bwMode="auto">
          <a:xfrm>
            <a:off x="4682249" y="1866900"/>
            <a:ext cx="5376151" cy="38579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gure 5-6. Independent assortment always produces a recombinant frequency of 50 percent."/>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54075"/>
          <a:stretch/>
        </p:blipFill>
        <p:spPr bwMode="auto">
          <a:xfrm>
            <a:off x="0" y="-38100"/>
            <a:ext cx="6110624"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3691596" y="3362764"/>
            <a:ext cx="2667000" cy="1524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 name="Straight Connector 2"/>
          <p:cNvCxnSpPr/>
          <p:nvPr/>
        </p:nvCxnSpPr>
        <p:spPr>
          <a:xfrm>
            <a:off x="174008" y="315604"/>
            <a:ext cx="571500" cy="0"/>
          </a:xfrm>
          <a:prstGeom prst="line">
            <a:avLst/>
          </a:prstGeom>
          <a:ln w="76200"/>
        </p:spPr>
        <p:style>
          <a:lnRef idx="3">
            <a:schemeClr val="accent3"/>
          </a:lnRef>
          <a:fillRef idx="0">
            <a:schemeClr val="accent3"/>
          </a:fillRef>
          <a:effectRef idx="2">
            <a:schemeClr val="accent3"/>
          </a:effectRef>
          <a:fontRef idx="minor">
            <a:schemeClr val="tx1"/>
          </a:fontRef>
        </p:style>
      </p:cxnSp>
      <p:sp>
        <p:nvSpPr>
          <p:cNvPr id="6" name="Rectangle 5"/>
          <p:cNvSpPr/>
          <p:nvPr/>
        </p:nvSpPr>
        <p:spPr>
          <a:xfrm>
            <a:off x="4682249" y="-38100"/>
            <a:ext cx="5376151" cy="1569660"/>
          </a:xfrm>
          <a:prstGeom prst="rect">
            <a:avLst/>
          </a:prstGeom>
        </p:spPr>
        <p:txBody>
          <a:bodyPr wrap="square">
            <a:spAutoFit/>
          </a:bodyPr>
          <a:lstStyle/>
          <a:p>
            <a:pPr algn="ctr"/>
            <a:r>
              <a:rPr lang="en-US" sz="3200" b="1" dirty="0"/>
              <a:t>Ways of Genetic Recombination: </a:t>
            </a:r>
            <a:r>
              <a:rPr lang="en-US" sz="3200" b="1" dirty="0" smtClean="0"/>
              <a:t>independent </a:t>
            </a:r>
            <a:r>
              <a:rPr lang="en-US" sz="3200" b="1" dirty="0"/>
              <a:t>assortment</a:t>
            </a:r>
          </a:p>
        </p:txBody>
      </p:sp>
    </p:spTree>
    <p:extLst>
      <p:ext uri="{BB962C8B-B14F-4D97-AF65-F5344CB8AC3E}">
        <p14:creationId xmlns:p14="http://schemas.microsoft.com/office/powerpoint/2010/main" val="35174778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5-8. Recombination from crossing-over."/>
          <p:cNvPicPr>
            <a:picLocks noChangeAspect="1" noChangeArrowheads="1"/>
          </p:cNvPicPr>
          <p:nvPr/>
        </p:nvPicPr>
        <p:blipFill rotWithShape="1">
          <a:blip r:embed="rId3">
            <a:extLst>
              <a:ext uri="{28A0092B-C50C-407E-A947-70E740481C1C}">
                <a14:useLocalDpi xmlns:a14="http://schemas.microsoft.com/office/drawing/2010/main" val="0"/>
              </a:ext>
            </a:extLst>
          </a:blip>
          <a:srcRect l="8379" t="46560"/>
          <a:stretch/>
        </p:blipFill>
        <p:spPr bwMode="auto">
          <a:xfrm>
            <a:off x="4953000" y="1574660"/>
            <a:ext cx="5140029" cy="3661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gure 5-8. Recombination from crossing-over."/>
          <p:cNvPicPr>
            <a:picLocks noChangeAspect="1" noChangeArrowheads="1"/>
          </p:cNvPicPr>
          <p:nvPr/>
        </p:nvPicPr>
        <p:blipFill rotWithShape="1">
          <a:blip r:embed="rId3">
            <a:extLst>
              <a:ext uri="{28A0092B-C50C-407E-A947-70E740481C1C}">
                <a14:useLocalDpi xmlns:a14="http://schemas.microsoft.com/office/drawing/2010/main" val="0"/>
              </a:ext>
            </a:extLst>
          </a:blip>
          <a:srcRect b="53798"/>
          <a:stretch/>
        </p:blipFill>
        <p:spPr bwMode="auto">
          <a:xfrm>
            <a:off x="0" y="38100"/>
            <a:ext cx="5402237"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3276600" y="2933700"/>
            <a:ext cx="2743200" cy="228600"/>
          </a:xfrm>
          <a:prstGeom prst="rightArrow">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4682249" y="-38100"/>
            <a:ext cx="5376151" cy="1569660"/>
          </a:xfrm>
          <a:prstGeom prst="rect">
            <a:avLst/>
          </a:prstGeom>
        </p:spPr>
        <p:txBody>
          <a:bodyPr wrap="square">
            <a:spAutoFit/>
          </a:bodyPr>
          <a:lstStyle/>
          <a:p>
            <a:pPr algn="ctr"/>
            <a:r>
              <a:rPr lang="en-US" sz="3200" b="1" dirty="0"/>
              <a:t>Ways of Genetic Recombination: </a:t>
            </a:r>
            <a:endParaRPr lang="en-US" sz="3200" b="1" dirty="0" smtClean="0"/>
          </a:p>
          <a:p>
            <a:pPr algn="ctr"/>
            <a:r>
              <a:rPr lang="en-US" sz="3200" b="1" dirty="0" smtClean="0"/>
              <a:t>crossing-over</a:t>
            </a:r>
            <a:endParaRPr lang="en-US" sz="3200" b="1" dirty="0"/>
          </a:p>
        </p:txBody>
      </p:sp>
    </p:spTree>
    <p:extLst>
      <p:ext uri="{BB962C8B-B14F-4D97-AF65-F5344CB8AC3E}">
        <p14:creationId xmlns:p14="http://schemas.microsoft.com/office/powerpoint/2010/main" val="15081052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723900"/>
          </a:xfrm>
        </p:spPr>
        <p:txBody>
          <a:bodyPr/>
          <a:lstStyle/>
          <a:p>
            <a:r>
              <a:rPr lang="en-US" sz="4800" dirty="0" smtClean="0">
                <a:solidFill>
                  <a:schemeClr val="tx1"/>
                </a:solidFill>
                <a:effectLst/>
                <a:latin typeface="Arial" charset="0"/>
              </a:rPr>
              <a:t>Complementation test</a:t>
            </a:r>
            <a:endParaRPr lang="en-US" sz="4800" dirty="0"/>
          </a:p>
        </p:txBody>
      </p:sp>
      <p:sp>
        <p:nvSpPr>
          <p:cNvPr id="3" name="Rectangle 2"/>
          <p:cNvSpPr/>
          <p:nvPr/>
        </p:nvSpPr>
        <p:spPr>
          <a:xfrm>
            <a:off x="0" y="786229"/>
            <a:ext cx="10058400" cy="4585871"/>
          </a:xfrm>
          <a:prstGeom prst="rect">
            <a:avLst/>
          </a:prstGeom>
        </p:spPr>
        <p:txBody>
          <a:bodyPr wrap="square">
            <a:spAutoFit/>
          </a:bodyPr>
          <a:lstStyle/>
          <a:p>
            <a:pPr marL="342900" indent="-342900">
              <a:spcBef>
                <a:spcPts val="600"/>
              </a:spcBef>
              <a:spcAft>
                <a:spcPts val="600"/>
              </a:spcAft>
              <a:buFont typeface="Wingdings" pitchFamily="2" charset="2"/>
              <a:buChar char="q"/>
            </a:pPr>
            <a:r>
              <a:rPr lang="en-US" sz="2800" dirty="0" smtClean="0"/>
              <a:t>Occasionally, multiple mutations of a single wild type  phenotype are observed. </a:t>
            </a:r>
            <a:endParaRPr lang="en-US" sz="2800" b="1" dirty="0" smtClean="0"/>
          </a:p>
          <a:p>
            <a:pPr marL="342900" indent="-342900">
              <a:spcBef>
                <a:spcPts val="600"/>
              </a:spcBef>
              <a:spcAft>
                <a:spcPts val="600"/>
              </a:spcAft>
              <a:buFont typeface="Wingdings" pitchFamily="2" charset="2"/>
              <a:buChar char="q"/>
            </a:pPr>
            <a:r>
              <a:rPr lang="en-US" sz="2800" dirty="0" smtClean="0"/>
              <a:t>The </a:t>
            </a:r>
            <a:r>
              <a:rPr lang="en-US" sz="2800" dirty="0"/>
              <a:t>appropriate genetic question to ask </a:t>
            </a:r>
            <a:r>
              <a:rPr lang="en-US" sz="2800" dirty="0" smtClean="0"/>
              <a:t>is: </a:t>
            </a:r>
          </a:p>
          <a:p>
            <a:pPr marL="900246" lvl="1" indent="-457200">
              <a:spcBef>
                <a:spcPts val="600"/>
              </a:spcBef>
              <a:spcAft>
                <a:spcPts val="600"/>
              </a:spcAft>
              <a:buFont typeface="Wingdings" pitchFamily="2" charset="2"/>
              <a:buChar char="Ø"/>
            </a:pPr>
            <a:r>
              <a:rPr lang="en-US" sz="2800" dirty="0" smtClean="0"/>
              <a:t>whether </a:t>
            </a:r>
            <a:r>
              <a:rPr lang="en-US" sz="2800" dirty="0"/>
              <a:t>any of the mutations are in a single gene, or </a:t>
            </a:r>
            <a:endParaRPr lang="en-US" sz="2800" dirty="0" smtClean="0"/>
          </a:p>
          <a:p>
            <a:pPr marL="900246" lvl="1" indent="-457200">
              <a:spcBef>
                <a:spcPts val="600"/>
              </a:spcBef>
              <a:spcAft>
                <a:spcPts val="600"/>
              </a:spcAft>
              <a:buFont typeface="Wingdings" pitchFamily="2" charset="2"/>
              <a:buChar char="Ø"/>
            </a:pPr>
            <a:r>
              <a:rPr lang="en-US" sz="2800" dirty="0" smtClean="0"/>
              <a:t>whether </a:t>
            </a:r>
            <a:r>
              <a:rPr lang="en-US" sz="2800" dirty="0"/>
              <a:t>each mutations represents one of the several </a:t>
            </a:r>
            <a:r>
              <a:rPr lang="en-US" sz="2800" dirty="0" smtClean="0"/>
              <a:t>genes </a:t>
            </a:r>
            <a:r>
              <a:rPr lang="en-US" sz="2800" b="1" dirty="0" smtClean="0"/>
              <a:t>(complementation group)</a:t>
            </a:r>
            <a:r>
              <a:rPr lang="en-US" sz="2800" dirty="0" smtClean="0"/>
              <a:t> </a:t>
            </a:r>
            <a:r>
              <a:rPr lang="en-US" sz="2800" dirty="0"/>
              <a:t>necessary for a phenotype to be </a:t>
            </a:r>
            <a:r>
              <a:rPr lang="en-US" sz="2800" dirty="0" smtClean="0"/>
              <a:t>	expressed. </a:t>
            </a:r>
          </a:p>
          <a:p>
            <a:pPr marL="342900" indent="-342900">
              <a:spcBef>
                <a:spcPts val="600"/>
              </a:spcBef>
              <a:spcAft>
                <a:spcPts val="600"/>
              </a:spcAft>
              <a:buFont typeface="Wingdings" pitchFamily="2" charset="2"/>
              <a:buChar char="q"/>
            </a:pPr>
            <a:r>
              <a:rPr lang="en-US" sz="2800" dirty="0" smtClean="0"/>
              <a:t>The </a:t>
            </a:r>
            <a:r>
              <a:rPr lang="en-US" sz="2800" dirty="0"/>
              <a:t>simplest test to distinguish between the two possibilities is the </a:t>
            </a:r>
            <a:r>
              <a:rPr lang="en-US" sz="2800" b="1" dirty="0"/>
              <a:t>complementation test</a:t>
            </a:r>
            <a:r>
              <a:rPr lang="en-US" sz="2800" dirty="0"/>
              <a:t>. </a:t>
            </a:r>
            <a:endParaRPr lang="en-US" sz="2800" dirty="0" smtClean="0"/>
          </a:p>
        </p:txBody>
      </p:sp>
    </p:spTree>
    <p:extLst>
      <p:ext uri="{BB962C8B-B14F-4D97-AF65-F5344CB8AC3E}">
        <p14:creationId xmlns:p14="http://schemas.microsoft.com/office/powerpoint/2010/main" val="33311837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723900"/>
          </a:xfrm>
        </p:spPr>
        <p:txBody>
          <a:bodyPr/>
          <a:lstStyle/>
          <a:p>
            <a:r>
              <a:rPr lang="en-US" sz="4800" dirty="0" smtClean="0">
                <a:solidFill>
                  <a:schemeClr val="tx1"/>
                </a:solidFill>
                <a:effectLst/>
                <a:latin typeface="Arial" charset="0"/>
              </a:rPr>
              <a:t>Complementation test</a:t>
            </a:r>
            <a:endParaRPr lang="en-US" sz="4800" dirty="0"/>
          </a:p>
        </p:txBody>
      </p:sp>
      <p:sp>
        <p:nvSpPr>
          <p:cNvPr id="3" name="Rectangle 2"/>
          <p:cNvSpPr/>
          <p:nvPr/>
        </p:nvSpPr>
        <p:spPr>
          <a:xfrm>
            <a:off x="0" y="739319"/>
            <a:ext cx="10058400" cy="4708981"/>
          </a:xfrm>
          <a:prstGeom prst="rect">
            <a:avLst/>
          </a:prstGeom>
        </p:spPr>
        <p:txBody>
          <a:bodyPr wrap="square">
            <a:spAutoFit/>
          </a:bodyPr>
          <a:lstStyle/>
          <a:p>
            <a:pPr marL="342900" indent="-342900">
              <a:spcBef>
                <a:spcPts val="600"/>
              </a:spcBef>
              <a:spcAft>
                <a:spcPts val="600"/>
              </a:spcAft>
              <a:buFont typeface="Wingdings" pitchFamily="2" charset="2"/>
              <a:buChar char="q"/>
            </a:pPr>
            <a:r>
              <a:rPr lang="en-US" sz="2800" dirty="0" smtClean="0"/>
              <a:t>In</a:t>
            </a:r>
            <a:r>
              <a:rPr lang="en-US" sz="2800" b="1" dirty="0" smtClean="0"/>
              <a:t> </a:t>
            </a:r>
            <a:r>
              <a:rPr lang="en-US" sz="2800" b="1" dirty="0"/>
              <a:t>complementation test, </a:t>
            </a:r>
            <a:r>
              <a:rPr lang="en-US" sz="2800" dirty="0"/>
              <a:t>two mutants are crossed, and the F1 is analyzed. </a:t>
            </a:r>
            <a:endParaRPr lang="en-US" sz="2800" dirty="0" smtClean="0"/>
          </a:p>
          <a:p>
            <a:pPr marL="342900" indent="-342900">
              <a:spcBef>
                <a:spcPts val="600"/>
              </a:spcBef>
              <a:spcAft>
                <a:spcPts val="600"/>
              </a:spcAft>
              <a:buFont typeface="Wingdings" pitchFamily="2" charset="2"/>
              <a:buChar char="q"/>
            </a:pPr>
            <a:r>
              <a:rPr lang="en-US" sz="2800" dirty="0"/>
              <a:t>If two mutants are crossed and F1 express wild type phenotype, the phenomenon by which F1 do this is known as </a:t>
            </a:r>
            <a:r>
              <a:rPr lang="en-US" sz="2800" b="1" dirty="0"/>
              <a:t>Genetic complementation</a:t>
            </a:r>
            <a:r>
              <a:rPr lang="en-US" sz="2800" b="1" dirty="0" smtClean="0"/>
              <a:t>. </a:t>
            </a:r>
            <a:r>
              <a:rPr lang="en-US" sz="2800" dirty="0" smtClean="0"/>
              <a:t>It indicate that </a:t>
            </a:r>
            <a:r>
              <a:rPr lang="en-US" sz="2800" dirty="0"/>
              <a:t>each mutation is in one of two possible genes necessary for the wild type </a:t>
            </a:r>
            <a:r>
              <a:rPr lang="en-US" sz="2800" dirty="0" smtClean="0"/>
              <a:t>phenotype. </a:t>
            </a:r>
          </a:p>
          <a:p>
            <a:pPr marL="342900" indent="-342900">
              <a:spcBef>
                <a:spcPts val="600"/>
              </a:spcBef>
              <a:spcAft>
                <a:spcPts val="600"/>
              </a:spcAft>
              <a:buFont typeface="Wingdings" pitchFamily="2" charset="2"/>
              <a:buChar char="q"/>
            </a:pPr>
            <a:r>
              <a:rPr lang="en-US" sz="2800" dirty="0" smtClean="0"/>
              <a:t>Alternatively</a:t>
            </a:r>
            <a:r>
              <a:rPr lang="en-US" sz="2800" dirty="0"/>
              <a:t>, if the F1 does not express the wild type phenotype, but rather a mutant phenotype, we conclude that both mutations occur in the same gene.</a:t>
            </a:r>
            <a:endParaRPr lang="th-TH" sz="2800" dirty="0"/>
          </a:p>
        </p:txBody>
      </p:sp>
    </p:spTree>
    <p:extLst>
      <p:ext uri="{BB962C8B-B14F-4D97-AF65-F5344CB8AC3E}">
        <p14:creationId xmlns:p14="http://schemas.microsoft.com/office/powerpoint/2010/main" val="11405222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38100"/>
            <a:ext cx="4267200" cy="685800"/>
          </a:xfrm>
        </p:spPr>
        <p:txBody>
          <a:bodyPr/>
          <a:lstStyle/>
          <a:p>
            <a:r>
              <a:rPr lang="en-US" sz="3200" dirty="0" smtClean="0"/>
              <a:t>Complementation test</a:t>
            </a:r>
            <a:endParaRPr lang="th-TH" sz="3200" dirty="0"/>
          </a:p>
        </p:txBody>
      </p:sp>
      <p:pic>
        <p:nvPicPr>
          <p:cNvPr id="1026" name="Picture 2" descr="G:\Gene\picture11330968446402.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469" b="7944"/>
          <a:stretch/>
        </p:blipFill>
        <p:spPr bwMode="auto">
          <a:xfrm>
            <a:off x="0" y="65492"/>
            <a:ext cx="6019800" cy="5611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upload.wikimedia.org/wikipedia/commons/thumb/f/fa/Complementation.svg/300px-Complementation.svg.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6000" contrast="75000"/>
                    </a14:imgEffect>
                  </a14:imgLayer>
                </a14:imgProps>
              </a:ext>
              <a:ext uri="{28A0092B-C50C-407E-A947-70E740481C1C}">
                <a14:useLocalDpi xmlns:a14="http://schemas.microsoft.com/office/drawing/2010/main" val="0"/>
              </a:ext>
            </a:extLst>
          </a:blip>
          <a:srcRect/>
          <a:stretch>
            <a:fillRect/>
          </a:stretch>
        </p:blipFill>
        <p:spPr bwMode="auto">
          <a:xfrm>
            <a:off x="5987888" y="845057"/>
            <a:ext cx="4222911" cy="490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4118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028700"/>
          </a:xfrm>
        </p:spPr>
        <p:txBody>
          <a:bodyPr/>
          <a:lstStyle/>
          <a:p>
            <a:r>
              <a:rPr lang="en-US" sz="5400" b="1" i="1" dirty="0" err="1" smtClean="0">
                <a:solidFill>
                  <a:schemeClr val="tx1"/>
                </a:solidFill>
              </a:rPr>
              <a:t>Cis</a:t>
            </a:r>
            <a:r>
              <a:rPr lang="en-US" sz="5400" b="1" i="1" dirty="0" smtClean="0">
                <a:solidFill>
                  <a:schemeClr val="tx1"/>
                </a:solidFill>
              </a:rPr>
              <a:t> and Trans position</a:t>
            </a:r>
            <a:endParaRPr lang="en-US" dirty="0"/>
          </a:p>
        </p:txBody>
      </p:sp>
      <p:sp>
        <p:nvSpPr>
          <p:cNvPr id="3" name="Content Placeholder 2"/>
          <p:cNvSpPr>
            <a:spLocks noGrp="1"/>
          </p:cNvSpPr>
          <p:nvPr>
            <p:ph idx="1"/>
          </p:nvPr>
        </p:nvSpPr>
        <p:spPr>
          <a:xfrm>
            <a:off x="152400" y="1333504"/>
            <a:ext cx="9753600" cy="3771635"/>
          </a:xfrm>
        </p:spPr>
        <p:txBody>
          <a:bodyPr>
            <a:normAutofit fontScale="92500"/>
          </a:bodyPr>
          <a:lstStyle/>
          <a:p>
            <a:pPr marL="0" indent="0" algn="just" defTabSz="914400">
              <a:spcBef>
                <a:spcPts val="0"/>
              </a:spcBef>
              <a:buNone/>
              <a:defRPr/>
            </a:pPr>
            <a:r>
              <a:rPr lang="en-US" sz="4000" b="1" i="1" dirty="0" err="1">
                <a:solidFill>
                  <a:schemeClr val="tx1"/>
                </a:solidFill>
              </a:rPr>
              <a:t>Cis</a:t>
            </a:r>
            <a:r>
              <a:rPr lang="en-US" sz="4000" b="1" i="1" dirty="0">
                <a:solidFill>
                  <a:schemeClr val="tx1"/>
                </a:solidFill>
              </a:rPr>
              <a:t> position</a:t>
            </a:r>
            <a:r>
              <a:rPr lang="en-US" sz="4000" b="1" dirty="0">
                <a:solidFill>
                  <a:schemeClr val="tx1"/>
                </a:solidFill>
              </a:rPr>
              <a:t>:</a:t>
            </a:r>
            <a:r>
              <a:rPr lang="en-US" sz="4000" dirty="0">
                <a:solidFill>
                  <a:schemeClr val="tx1"/>
                </a:solidFill>
              </a:rPr>
              <a:t> </a:t>
            </a:r>
            <a:r>
              <a:rPr lang="en-US" sz="4000" i="1" dirty="0">
                <a:solidFill>
                  <a:schemeClr val="tx1"/>
                </a:solidFill>
              </a:rPr>
              <a:t>Genes</a:t>
            </a:r>
            <a:r>
              <a:rPr lang="en-US" sz="4000" dirty="0">
                <a:solidFill>
                  <a:schemeClr val="tx1"/>
                </a:solidFill>
              </a:rPr>
              <a:t> in the </a:t>
            </a:r>
            <a:r>
              <a:rPr lang="en-US" sz="4000" i="1" dirty="0" err="1">
                <a:solidFill>
                  <a:schemeClr val="tx1"/>
                </a:solidFill>
              </a:rPr>
              <a:t>cis</a:t>
            </a:r>
            <a:r>
              <a:rPr lang="en-US" sz="4000" i="1" dirty="0">
                <a:solidFill>
                  <a:schemeClr val="tx1"/>
                </a:solidFill>
              </a:rPr>
              <a:t> position</a:t>
            </a:r>
            <a:r>
              <a:rPr lang="en-US" sz="4000" dirty="0">
                <a:solidFill>
                  <a:schemeClr val="tx1"/>
                </a:solidFill>
              </a:rPr>
              <a:t> are on the same chromosome of a pair of homologous chromosomes. </a:t>
            </a:r>
          </a:p>
          <a:p>
            <a:pPr marL="0" indent="0" algn="just">
              <a:buNone/>
            </a:pPr>
            <a:r>
              <a:rPr lang="en-US" sz="4000" b="1" dirty="0">
                <a:solidFill>
                  <a:schemeClr val="tx1"/>
                </a:solidFill>
              </a:rPr>
              <a:t>Trans position:</a:t>
            </a:r>
            <a:r>
              <a:rPr lang="en-US" sz="4000" dirty="0">
                <a:solidFill>
                  <a:schemeClr val="tx1"/>
                </a:solidFill>
              </a:rPr>
              <a:t> </a:t>
            </a:r>
            <a:r>
              <a:rPr lang="en-US" sz="4000" i="1" dirty="0">
                <a:solidFill>
                  <a:schemeClr val="tx1"/>
                </a:solidFill>
              </a:rPr>
              <a:t>Genes</a:t>
            </a:r>
            <a:r>
              <a:rPr lang="en-US" sz="4000" dirty="0">
                <a:solidFill>
                  <a:schemeClr val="tx1"/>
                </a:solidFill>
              </a:rPr>
              <a:t> in the </a:t>
            </a:r>
            <a:r>
              <a:rPr lang="en-US" sz="4000" i="1" dirty="0">
                <a:solidFill>
                  <a:schemeClr val="tx1"/>
                </a:solidFill>
              </a:rPr>
              <a:t>trans position</a:t>
            </a:r>
            <a:r>
              <a:rPr lang="en-US" sz="4000" dirty="0">
                <a:solidFill>
                  <a:schemeClr val="tx1"/>
                </a:solidFill>
              </a:rPr>
              <a:t> are on the different chromosomes of a pair of homologous chromosomes. </a:t>
            </a:r>
            <a:endParaRPr lang="en-US" dirty="0">
              <a:solidFill>
                <a:schemeClr val="tx1"/>
              </a:solidFill>
            </a:endParaRPr>
          </a:p>
        </p:txBody>
      </p:sp>
    </p:spTree>
    <p:extLst>
      <p:ext uri="{BB962C8B-B14F-4D97-AF65-F5344CB8AC3E}">
        <p14:creationId xmlns:p14="http://schemas.microsoft.com/office/powerpoint/2010/main" val="16695543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www.wormbook.org/chapters/www_complementation/complementation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722"/>
            <a:ext cx="9286875" cy="546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3104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eb.pdx.edu/%7Enewmanl/CisTransNe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0" y="610637"/>
            <a:ext cx="9982200" cy="44969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2380" y="770824"/>
            <a:ext cx="1196931" cy="369332"/>
          </a:xfrm>
          <a:prstGeom prst="rect">
            <a:avLst/>
          </a:prstGeom>
          <a:noFill/>
        </p:spPr>
        <p:txBody>
          <a:bodyPr wrap="none" rtlCol="0">
            <a:spAutoFit/>
          </a:bodyPr>
          <a:lstStyle/>
          <a:p>
            <a:r>
              <a:rPr lang="en-US" dirty="0" smtClean="0"/>
              <a:t>Wild type</a:t>
            </a:r>
            <a:endParaRPr lang="en-US" dirty="0"/>
          </a:p>
        </p:txBody>
      </p:sp>
      <p:sp>
        <p:nvSpPr>
          <p:cNvPr id="7" name="TextBox 6"/>
          <p:cNvSpPr txBox="1"/>
          <p:nvPr/>
        </p:nvSpPr>
        <p:spPr>
          <a:xfrm>
            <a:off x="2209800" y="3078140"/>
            <a:ext cx="1196931" cy="369332"/>
          </a:xfrm>
          <a:prstGeom prst="rect">
            <a:avLst/>
          </a:prstGeom>
          <a:noFill/>
        </p:spPr>
        <p:txBody>
          <a:bodyPr wrap="none" rtlCol="0">
            <a:spAutoFit/>
          </a:bodyPr>
          <a:lstStyle/>
          <a:p>
            <a:r>
              <a:rPr lang="en-US" dirty="0" smtClean="0"/>
              <a:t>Wild type</a:t>
            </a:r>
            <a:endParaRPr lang="en-US" dirty="0"/>
          </a:p>
        </p:txBody>
      </p:sp>
      <p:sp>
        <p:nvSpPr>
          <p:cNvPr id="8" name="TextBox 7"/>
          <p:cNvSpPr txBox="1"/>
          <p:nvPr/>
        </p:nvSpPr>
        <p:spPr>
          <a:xfrm>
            <a:off x="8404269" y="3045156"/>
            <a:ext cx="1196931" cy="369332"/>
          </a:xfrm>
          <a:prstGeom prst="rect">
            <a:avLst/>
          </a:prstGeom>
          <a:noFill/>
        </p:spPr>
        <p:txBody>
          <a:bodyPr wrap="none" rtlCol="0">
            <a:spAutoFit/>
          </a:bodyPr>
          <a:lstStyle/>
          <a:p>
            <a:r>
              <a:rPr lang="en-US" dirty="0" smtClean="0"/>
              <a:t>Wild type</a:t>
            </a:r>
            <a:endParaRPr lang="en-US" dirty="0"/>
          </a:p>
        </p:txBody>
      </p:sp>
      <p:sp>
        <p:nvSpPr>
          <p:cNvPr id="9" name="TextBox 8"/>
          <p:cNvSpPr txBox="1"/>
          <p:nvPr/>
        </p:nvSpPr>
        <p:spPr>
          <a:xfrm>
            <a:off x="8144684" y="800100"/>
            <a:ext cx="1454244" cy="369332"/>
          </a:xfrm>
          <a:prstGeom prst="rect">
            <a:avLst/>
          </a:prstGeom>
          <a:noFill/>
        </p:spPr>
        <p:txBody>
          <a:bodyPr wrap="none" rtlCol="0">
            <a:spAutoFit/>
          </a:bodyPr>
          <a:lstStyle/>
          <a:p>
            <a:r>
              <a:rPr lang="en-US" dirty="0" smtClean="0"/>
              <a:t>Mutant type</a:t>
            </a:r>
            <a:endParaRPr lang="en-US" dirty="0"/>
          </a:p>
        </p:txBody>
      </p:sp>
    </p:spTree>
    <p:extLst>
      <p:ext uri="{BB962C8B-B14F-4D97-AF65-F5344CB8AC3E}">
        <p14:creationId xmlns:p14="http://schemas.microsoft.com/office/powerpoint/2010/main" val="5939339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 y="0"/>
            <a:ext cx="9890760" cy="2095500"/>
          </a:xfrm>
        </p:spPr>
        <p:txBody>
          <a:bodyPr/>
          <a:lstStyle/>
          <a:p>
            <a:r>
              <a:rPr lang="en-US" sz="6600" dirty="0">
                <a:solidFill>
                  <a:schemeClr val="tx1"/>
                </a:solidFill>
              </a:rPr>
              <a:t>One of these Books of life is written by Father</a:t>
            </a:r>
          </a:p>
        </p:txBody>
      </p:sp>
      <p:pic>
        <p:nvPicPr>
          <p:cNvPr id="3074" name="Picture 2" descr="http://www.linksprite.com/wp-content/uploads/2014/01/book_wr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172165"/>
            <a:ext cx="4038600" cy="349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1892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028700"/>
          </a:xfrm>
        </p:spPr>
        <p:txBody>
          <a:bodyPr/>
          <a:lstStyle/>
          <a:p>
            <a:r>
              <a:rPr lang="en-US" b="1" dirty="0">
                <a:solidFill>
                  <a:schemeClr val="tx1"/>
                </a:solidFill>
              </a:rPr>
              <a:t>T4 </a:t>
            </a:r>
            <a:r>
              <a:rPr lang="en-US" b="1" dirty="0" err="1">
                <a:solidFill>
                  <a:schemeClr val="tx1"/>
                </a:solidFill>
              </a:rPr>
              <a:t>rII</a:t>
            </a:r>
            <a:r>
              <a:rPr lang="en-US" b="1" dirty="0">
                <a:solidFill>
                  <a:schemeClr val="tx1"/>
                </a:solidFill>
              </a:rPr>
              <a:t> </a:t>
            </a:r>
            <a:r>
              <a:rPr lang="en-US" b="1" dirty="0" smtClean="0">
                <a:solidFill>
                  <a:schemeClr val="tx1"/>
                </a:solidFill>
              </a:rPr>
              <a:t>system</a:t>
            </a:r>
            <a:endParaRPr lang="en-US" dirty="0">
              <a:solidFill>
                <a:schemeClr val="tx1"/>
              </a:solidFill>
            </a:endParaRPr>
          </a:p>
        </p:txBody>
      </p:sp>
      <p:sp>
        <p:nvSpPr>
          <p:cNvPr id="3" name="Content Placeholder 2"/>
          <p:cNvSpPr>
            <a:spLocks noGrp="1"/>
          </p:cNvSpPr>
          <p:nvPr>
            <p:ph idx="1"/>
          </p:nvPr>
        </p:nvSpPr>
        <p:spPr>
          <a:xfrm>
            <a:off x="381000" y="1181100"/>
            <a:ext cx="9372600" cy="4267196"/>
          </a:xfrm>
        </p:spPr>
        <p:txBody>
          <a:bodyPr>
            <a:normAutofit fontScale="92500" lnSpcReduction="10000"/>
          </a:bodyPr>
          <a:lstStyle/>
          <a:p>
            <a:pPr>
              <a:buFont typeface="Wingdings" pitchFamily="2" charset="2"/>
              <a:buChar char="v"/>
            </a:pPr>
            <a:r>
              <a:rPr lang="en-US" sz="3200" dirty="0">
                <a:solidFill>
                  <a:schemeClr val="tx1"/>
                </a:solidFill>
              </a:rPr>
              <a:t>The </a:t>
            </a:r>
            <a:r>
              <a:rPr lang="en-US" sz="3200" b="1" dirty="0">
                <a:solidFill>
                  <a:schemeClr val="tx1"/>
                </a:solidFill>
              </a:rPr>
              <a:t>T4 </a:t>
            </a:r>
            <a:r>
              <a:rPr lang="en-US" sz="3200" b="1" i="1" dirty="0" err="1">
                <a:solidFill>
                  <a:schemeClr val="tx1"/>
                </a:solidFill>
              </a:rPr>
              <a:t>r</a:t>
            </a:r>
            <a:r>
              <a:rPr lang="en-US" sz="3200" b="1" dirty="0" err="1">
                <a:solidFill>
                  <a:schemeClr val="tx1"/>
                </a:solidFill>
              </a:rPr>
              <a:t>II</a:t>
            </a:r>
            <a:r>
              <a:rPr lang="en-US" sz="3200" b="1" dirty="0">
                <a:solidFill>
                  <a:schemeClr val="tx1"/>
                </a:solidFill>
              </a:rPr>
              <a:t> system</a:t>
            </a:r>
            <a:r>
              <a:rPr lang="en-US" sz="3200" dirty="0">
                <a:solidFill>
                  <a:schemeClr val="tx1"/>
                </a:solidFill>
              </a:rPr>
              <a:t> is an experimental system developed in the 1950s by Seymour </a:t>
            </a:r>
            <a:r>
              <a:rPr lang="en-US" sz="3200" dirty="0" err="1">
                <a:solidFill>
                  <a:schemeClr val="tx1"/>
                </a:solidFill>
              </a:rPr>
              <a:t>Benzer</a:t>
            </a:r>
            <a:r>
              <a:rPr lang="en-US" sz="3200" dirty="0">
                <a:solidFill>
                  <a:schemeClr val="tx1"/>
                </a:solidFill>
              </a:rPr>
              <a:t> </a:t>
            </a:r>
            <a:endParaRPr lang="en-US" sz="3200" dirty="0" smtClean="0">
              <a:solidFill>
                <a:schemeClr val="tx1"/>
              </a:solidFill>
            </a:endParaRPr>
          </a:p>
          <a:p>
            <a:pPr>
              <a:buFont typeface="Wingdings" pitchFamily="2" charset="2"/>
              <a:buChar char="v"/>
            </a:pPr>
            <a:r>
              <a:rPr lang="en-US" sz="3200" dirty="0" smtClean="0">
                <a:solidFill>
                  <a:schemeClr val="tx1"/>
                </a:solidFill>
              </a:rPr>
              <a:t>It was developed for </a:t>
            </a:r>
            <a:r>
              <a:rPr lang="en-US" sz="3200" dirty="0">
                <a:solidFill>
                  <a:schemeClr val="tx1"/>
                </a:solidFill>
              </a:rPr>
              <a:t>studying the substructure of the gene. </a:t>
            </a:r>
            <a:endParaRPr lang="en-US" sz="3200" dirty="0" smtClean="0">
              <a:solidFill>
                <a:schemeClr val="tx1"/>
              </a:solidFill>
            </a:endParaRPr>
          </a:p>
          <a:p>
            <a:pPr>
              <a:buFont typeface="Wingdings" pitchFamily="2" charset="2"/>
              <a:buChar char="v"/>
            </a:pPr>
            <a:r>
              <a:rPr lang="en-US" sz="3200" dirty="0" smtClean="0">
                <a:solidFill>
                  <a:schemeClr val="tx1"/>
                </a:solidFill>
              </a:rPr>
              <a:t>This </a:t>
            </a:r>
            <a:r>
              <a:rPr lang="en-US" sz="3200" dirty="0">
                <a:solidFill>
                  <a:schemeClr val="tx1"/>
                </a:solidFill>
              </a:rPr>
              <a:t>experimental system is based on genetic crosses of different mutant strains of bacteriophage T4, </a:t>
            </a:r>
            <a:endParaRPr lang="en-US" sz="3200" dirty="0" smtClean="0">
              <a:solidFill>
                <a:schemeClr val="tx1"/>
              </a:solidFill>
            </a:endParaRPr>
          </a:p>
          <a:p>
            <a:pPr>
              <a:buFont typeface="Wingdings" pitchFamily="2" charset="2"/>
              <a:buChar char="v"/>
            </a:pPr>
            <a:r>
              <a:rPr lang="en-US" sz="3200" dirty="0" smtClean="0">
                <a:solidFill>
                  <a:schemeClr val="tx1"/>
                </a:solidFill>
              </a:rPr>
              <a:t>Bacteriophage </a:t>
            </a:r>
            <a:r>
              <a:rPr lang="en-US" sz="3200" dirty="0">
                <a:solidFill>
                  <a:schemeClr val="tx1"/>
                </a:solidFill>
              </a:rPr>
              <a:t>T4 </a:t>
            </a:r>
            <a:r>
              <a:rPr lang="en-US" sz="3200" dirty="0" smtClean="0">
                <a:solidFill>
                  <a:schemeClr val="tx1"/>
                </a:solidFill>
              </a:rPr>
              <a:t>is a </a:t>
            </a:r>
            <a:r>
              <a:rPr lang="en-US" sz="3200" dirty="0">
                <a:solidFill>
                  <a:schemeClr val="tx1"/>
                </a:solidFill>
              </a:rPr>
              <a:t>virus that infects the bacteria </a:t>
            </a:r>
            <a:r>
              <a:rPr lang="en-US" sz="3200" i="1" dirty="0">
                <a:solidFill>
                  <a:schemeClr val="tx1"/>
                </a:solidFill>
              </a:rPr>
              <a:t>E. coli</a:t>
            </a:r>
            <a:r>
              <a:rPr lang="en-US" sz="3200" dirty="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1709475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images.slideplayer.com/3/1400263/slides/slide_3.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71600" y="19050"/>
            <a:ext cx="7467600"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4643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601200" cy="1028700"/>
          </a:xfrm>
        </p:spPr>
        <p:txBody>
          <a:bodyPr/>
          <a:lstStyle/>
          <a:p>
            <a:r>
              <a:rPr lang="en-US" b="1" dirty="0" smtClean="0"/>
              <a:t>Transposons</a:t>
            </a:r>
            <a:r>
              <a:rPr lang="en-US" b="1" dirty="0"/>
              <a:t> (Jumping Genes</a:t>
            </a:r>
            <a:r>
              <a:rPr lang="en-US" b="1" dirty="0" smtClean="0"/>
              <a:t>)</a:t>
            </a:r>
            <a:endParaRPr lang="en-US" dirty="0"/>
          </a:p>
        </p:txBody>
      </p:sp>
      <p:sp>
        <p:nvSpPr>
          <p:cNvPr id="3" name="Content Placeholder 2"/>
          <p:cNvSpPr>
            <a:spLocks noGrp="1"/>
          </p:cNvSpPr>
          <p:nvPr>
            <p:ph idx="1"/>
          </p:nvPr>
        </p:nvSpPr>
        <p:spPr>
          <a:xfrm>
            <a:off x="0" y="1143000"/>
            <a:ext cx="9982200" cy="4610100"/>
          </a:xfrm>
        </p:spPr>
        <p:txBody>
          <a:bodyPr>
            <a:noAutofit/>
          </a:bodyPr>
          <a:lstStyle/>
          <a:p>
            <a:pPr marL="0" indent="0" algn="just">
              <a:buNone/>
            </a:pPr>
            <a:r>
              <a:rPr lang="en-US" sz="3000" dirty="0" smtClean="0">
                <a:solidFill>
                  <a:schemeClr val="tx1"/>
                </a:solidFill>
              </a:rPr>
              <a:t>Transposons or Jumping genes or Movable genes can be defined as small, mobile DNA sequences that:</a:t>
            </a:r>
          </a:p>
          <a:p>
            <a:pPr lvl="2">
              <a:buFont typeface="Wingdings" pitchFamily="2" charset="2"/>
              <a:buChar char="Ø"/>
            </a:pPr>
            <a:r>
              <a:rPr lang="en-US" sz="3000" dirty="0" smtClean="0">
                <a:solidFill>
                  <a:schemeClr val="tx1"/>
                </a:solidFill>
              </a:rPr>
              <a:t> move around chromosomes with no regard  for homology and</a:t>
            </a:r>
          </a:p>
          <a:p>
            <a:pPr lvl="2">
              <a:buFont typeface="Wingdings" pitchFamily="2" charset="2"/>
              <a:buChar char="Ø"/>
            </a:pPr>
            <a:r>
              <a:rPr lang="en-US" sz="3000" dirty="0" smtClean="0">
                <a:solidFill>
                  <a:schemeClr val="tx1"/>
                </a:solidFill>
              </a:rPr>
              <a:t> insertion of these elements may produce deletions, inversions, chromosomal fusions    and even more complicated rearrangements</a:t>
            </a:r>
            <a:endParaRPr lang="en-US" sz="3000" dirty="0">
              <a:solidFill>
                <a:schemeClr val="tx1"/>
              </a:solidFill>
            </a:endParaRPr>
          </a:p>
        </p:txBody>
      </p:sp>
    </p:spTree>
    <p:extLst>
      <p:ext uri="{BB962C8B-B14F-4D97-AF65-F5344CB8AC3E}">
        <p14:creationId xmlns:p14="http://schemas.microsoft.com/office/powerpoint/2010/main" val="16715971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28700"/>
          </a:xfrm>
        </p:spPr>
        <p:txBody>
          <a:bodyPr/>
          <a:lstStyle/>
          <a:p>
            <a:r>
              <a:rPr lang="en-US" sz="4000" dirty="0" smtClean="0"/>
              <a:t>Characteristics of Transposable Elements</a:t>
            </a:r>
            <a:endParaRPr lang="en-US" sz="4000" dirty="0"/>
          </a:p>
        </p:txBody>
      </p:sp>
      <p:sp>
        <p:nvSpPr>
          <p:cNvPr id="3" name="Content Placeholder 2"/>
          <p:cNvSpPr>
            <a:spLocks noGrp="1"/>
          </p:cNvSpPr>
          <p:nvPr>
            <p:ph idx="1"/>
          </p:nvPr>
        </p:nvSpPr>
        <p:spPr>
          <a:xfrm>
            <a:off x="152400" y="1333504"/>
            <a:ext cx="9753600" cy="4381496"/>
          </a:xfrm>
        </p:spPr>
        <p:txBody>
          <a:bodyPr>
            <a:normAutofit/>
          </a:bodyPr>
          <a:lstStyle/>
          <a:p>
            <a:pPr marL="457200" indent="-457200" algn="just">
              <a:buAutoNum type="arabicPeriod"/>
            </a:pPr>
            <a:r>
              <a:rPr lang="en-US" sz="2800" dirty="0" smtClean="0">
                <a:solidFill>
                  <a:schemeClr val="tx1"/>
                </a:solidFill>
              </a:rPr>
              <a:t>They are found to be DNA sequences that code for enzymes which bring about the insertion of an identical copy of themselves into a new DNA site</a:t>
            </a:r>
          </a:p>
          <a:p>
            <a:pPr marL="457200" indent="-457200" algn="just">
              <a:buAutoNum type="arabicPeriod"/>
            </a:pPr>
            <a:r>
              <a:rPr lang="en-US" sz="2800" dirty="0" smtClean="0">
                <a:solidFill>
                  <a:schemeClr val="tx1"/>
                </a:solidFill>
              </a:rPr>
              <a:t>Transposition events involves both recombination and replication process which frequently generates two daughter copies of the original transposable elements. One copy remains at the parent site while the other appears at the target site (on the host chromosome)</a:t>
            </a:r>
            <a:endParaRPr lang="en-US" sz="2800" dirty="0">
              <a:solidFill>
                <a:schemeClr val="tx1"/>
              </a:solidFill>
            </a:endParaRPr>
          </a:p>
        </p:txBody>
      </p:sp>
    </p:spTree>
    <p:extLst>
      <p:ext uri="{BB962C8B-B14F-4D97-AF65-F5344CB8AC3E}">
        <p14:creationId xmlns:p14="http://schemas.microsoft.com/office/powerpoint/2010/main" val="16969458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62000"/>
          </a:xfrm>
        </p:spPr>
        <p:txBody>
          <a:bodyPr/>
          <a:lstStyle/>
          <a:p>
            <a:r>
              <a:rPr lang="en-US" sz="3600" dirty="0" smtClean="0"/>
              <a:t>Characteristics of Transposable Elements (cont.)</a:t>
            </a:r>
            <a:endParaRPr lang="en-US" sz="3600" dirty="0"/>
          </a:p>
        </p:txBody>
      </p:sp>
      <p:sp>
        <p:nvSpPr>
          <p:cNvPr id="3" name="Content Placeholder 2"/>
          <p:cNvSpPr>
            <a:spLocks noGrp="1"/>
          </p:cNvSpPr>
          <p:nvPr>
            <p:ph idx="1"/>
          </p:nvPr>
        </p:nvSpPr>
        <p:spPr>
          <a:xfrm>
            <a:off x="152400" y="723900"/>
            <a:ext cx="9753600" cy="5219700"/>
          </a:xfrm>
        </p:spPr>
        <p:txBody>
          <a:bodyPr>
            <a:normAutofit lnSpcReduction="10000"/>
          </a:bodyPr>
          <a:lstStyle/>
          <a:p>
            <a:pPr marL="0" indent="0" algn="just">
              <a:buNone/>
            </a:pPr>
            <a:r>
              <a:rPr lang="en-US" sz="2800" dirty="0" smtClean="0">
                <a:solidFill>
                  <a:schemeClr val="tx1"/>
                </a:solidFill>
              </a:rPr>
              <a:t>3. The insertion of transposable elements invariably disrupts the integrity of their target genes. </a:t>
            </a:r>
          </a:p>
          <a:p>
            <a:pPr marL="0" indent="0" algn="just">
              <a:buNone/>
            </a:pPr>
            <a:r>
              <a:rPr lang="en-US" sz="2800" dirty="0" smtClean="0">
                <a:solidFill>
                  <a:schemeClr val="tx1"/>
                </a:solidFill>
              </a:rPr>
              <a:t>4. Since transposable elements carry signals for the initiation of RNA synthesis, they sometimes activate previously dormant genes. </a:t>
            </a:r>
          </a:p>
          <a:p>
            <a:pPr marL="0" indent="0" algn="just">
              <a:buNone/>
            </a:pPr>
            <a:r>
              <a:rPr lang="en-US" sz="2800" dirty="0" smtClean="0">
                <a:solidFill>
                  <a:schemeClr val="tx1"/>
                </a:solidFill>
              </a:rPr>
              <a:t>5. A transposable elements is not a replicon, thus, it can not replicate apart from the host chromosome, the way that plasmid and phage can.</a:t>
            </a:r>
          </a:p>
          <a:p>
            <a:pPr marL="0" indent="0" algn="just">
              <a:buNone/>
            </a:pPr>
            <a:r>
              <a:rPr lang="en-US" sz="2800" dirty="0" smtClean="0">
                <a:solidFill>
                  <a:schemeClr val="tx1"/>
                </a:solidFill>
              </a:rPr>
              <a:t> 6. No homology exists between the transposons and the target site for its  insertion. Many transposons can insert at virtually any position in the host chromosome  or into a plasmid. </a:t>
            </a:r>
            <a:endParaRPr lang="en-US" sz="2800" dirty="0">
              <a:solidFill>
                <a:schemeClr val="tx1"/>
              </a:solidFill>
            </a:endParaRPr>
          </a:p>
        </p:txBody>
      </p:sp>
    </p:spTree>
    <p:extLst>
      <p:ext uri="{BB962C8B-B14F-4D97-AF65-F5344CB8AC3E}">
        <p14:creationId xmlns:p14="http://schemas.microsoft.com/office/powerpoint/2010/main" val="5021895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555480" cy="1028700"/>
          </a:xfrm>
        </p:spPr>
        <p:txBody>
          <a:bodyPr/>
          <a:lstStyle/>
          <a:p>
            <a:r>
              <a:rPr lang="en-US" dirty="0" smtClean="0"/>
              <a:t>Types of Transposable elements</a:t>
            </a:r>
            <a:endParaRPr lang="en-US" dirty="0"/>
          </a:p>
        </p:txBody>
      </p:sp>
      <p:sp>
        <p:nvSpPr>
          <p:cNvPr id="3" name="Content Placeholder 2"/>
          <p:cNvSpPr>
            <a:spLocks noGrp="1"/>
          </p:cNvSpPr>
          <p:nvPr>
            <p:ph idx="1"/>
          </p:nvPr>
        </p:nvSpPr>
        <p:spPr>
          <a:xfrm>
            <a:off x="152400" y="1562100"/>
            <a:ext cx="9753600" cy="3124200"/>
          </a:xfrm>
        </p:spPr>
        <p:txBody>
          <a:bodyPr>
            <a:normAutofit/>
          </a:bodyPr>
          <a:lstStyle/>
          <a:p>
            <a:pPr marL="0" indent="0">
              <a:buNone/>
            </a:pPr>
            <a:r>
              <a:rPr lang="en-US" sz="3600" dirty="0" smtClean="0">
                <a:solidFill>
                  <a:schemeClr val="tx1"/>
                </a:solidFill>
              </a:rPr>
              <a:t>Transposable elements can be classified into several types, but broadly two types: </a:t>
            </a:r>
            <a:endParaRPr lang="en-US" sz="3200" dirty="0" smtClean="0"/>
          </a:p>
          <a:p>
            <a:pPr marL="457200" indent="-457200">
              <a:buAutoNum type="arabicPeriod"/>
            </a:pPr>
            <a:r>
              <a:rPr lang="en-US" sz="3600" dirty="0" smtClean="0">
                <a:solidFill>
                  <a:schemeClr val="tx1"/>
                </a:solidFill>
              </a:rPr>
              <a:t>Insertion sequence or simple transposons</a:t>
            </a:r>
          </a:p>
          <a:p>
            <a:pPr marL="457200" indent="-457200">
              <a:buAutoNum type="arabicPeriod"/>
            </a:pPr>
            <a:r>
              <a:rPr lang="en-US" sz="3600" dirty="0" smtClean="0">
                <a:solidFill>
                  <a:schemeClr val="tx1"/>
                </a:solidFill>
              </a:rPr>
              <a:t>Composite or complex transposons </a:t>
            </a:r>
            <a:endParaRPr lang="en-US" sz="2800" dirty="0" smtClean="0">
              <a:solidFill>
                <a:schemeClr val="tx1"/>
              </a:solidFill>
            </a:endParaRPr>
          </a:p>
          <a:p>
            <a:pPr marL="0" indent="0">
              <a:buNone/>
            </a:pPr>
            <a:endParaRPr lang="en-US" sz="2400" dirty="0" smtClean="0">
              <a:solidFill>
                <a:schemeClr val="tx1"/>
              </a:solidFill>
            </a:endParaRPr>
          </a:p>
        </p:txBody>
      </p:sp>
    </p:spTree>
    <p:extLst>
      <p:ext uri="{BB962C8B-B14F-4D97-AF65-F5344CB8AC3E}">
        <p14:creationId xmlns:p14="http://schemas.microsoft.com/office/powerpoint/2010/main" val="41485600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571500"/>
          </a:xfrm>
        </p:spPr>
        <p:txBody>
          <a:bodyPr/>
          <a:lstStyle/>
          <a:p>
            <a:r>
              <a:rPr lang="en-US" sz="3200" dirty="0">
                <a:solidFill>
                  <a:schemeClr val="tx1"/>
                </a:solidFill>
              </a:rPr>
              <a:t>Insertion sequence or simple transposons</a:t>
            </a:r>
            <a:endParaRPr lang="th-TH" sz="3200" dirty="0"/>
          </a:p>
        </p:txBody>
      </p:sp>
      <p:sp>
        <p:nvSpPr>
          <p:cNvPr id="3" name="Content Placeholder 2"/>
          <p:cNvSpPr>
            <a:spLocks noGrp="1"/>
          </p:cNvSpPr>
          <p:nvPr>
            <p:ph idx="1"/>
          </p:nvPr>
        </p:nvSpPr>
        <p:spPr>
          <a:xfrm>
            <a:off x="0" y="609600"/>
            <a:ext cx="10058400" cy="5219700"/>
          </a:xfrm>
        </p:spPr>
        <p:txBody>
          <a:bodyPr>
            <a:noAutofit/>
          </a:bodyPr>
          <a:lstStyle/>
          <a:p>
            <a:pPr>
              <a:buFont typeface="Wingdings" pitchFamily="2" charset="2"/>
              <a:buChar char="q"/>
            </a:pPr>
            <a:r>
              <a:rPr lang="en-US" sz="2000" dirty="0" smtClean="0">
                <a:solidFill>
                  <a:schemeClr val="tx1"/>
                </a:solidFill>
              </a:rPr>
              <a:t>An </a:t>
            </a:r>
            <a:r>
              <a:rPr lang="en-US" sz="2000" b="1" dirty="0" smtClean="0">
                <a:solidFill>
                  <a:schemeClr val="tx1"/>
                </a:solidFill>
              </a:rPr>
              <a:t>insertion sequence</a:t>
            </a:r>
            <a:r>
              <a:rPr lang="en-US" sz="2000" dirty="0" smtClean="0">
                <a:solidFill>
                  <a:schemeClr val="tx1"/>
                </a:solidFill>
              </a:rPr>
              <a:t> is a short DNA sequence that acts as a simple transposable element. </a:t>
            </a:r>
          </a:p>
          <a:p>
            <a:pPr>
              <a:buFont typeface="Wingdings" pitchFamily="2" charset="2"/>
              <a:buChar char="q"/>
            </a:pPr>
            <a:r>
              <a:rPr lang="en-US" sz="2000" dirty="0" smtClean="0">
                <a:solidFill>
                  <a:schemeClr val="tx1"/>
                </a:solidFill>
              </a:rPr>
              <a:t>Insertion sequences have two major characteristics: </a:t>
            </a:r>
          </a:p>
          <a:p>
            <a:pPr lvl="1">
              <a:buFont typeface="Wingdings" pitchFamily="2" charset="2"/>
              <a:buChar char="Ø"/>
            </a:pPr>
            <a:r>
              <a:rPr lang="en-US" sz="2000" dirty="0" smtClean="0">
                <a:solidFill>
                  <a:schemeClr val="tx1"/>
                </a:solidFill>
              </a:rPr>
              <a:t>they are small relative to other transposable elements (generally around 700 to 2500 bp in length) and </a:t>
            </a:r>
          </a:p>
          <a:p>
            <a:pPr lvl="1">
              <a:buFont typeface="Wingdings" pitchFamily="2" charset="2"/>
              <a:buChar char="Ø"/>
            </a:pPr>
            <a:r>
              <a:rPr lang="en-US" sz="2000" dirty="0" smtClean="0">
                <a:solidFill>
                  <a:schemeClr val="tx1"/>
                </a:solidFill>
              </a:rPr>
              <a:t>only code for proteins implicated in the transposition activity </a:t>
            </a:r>
          </a:p>
          <a:p>
            <a:pPr>
              <a:buFont typeface="Wingdings" pitchFamily="2" charset="2"/>
              <a:buChar char="q"/>
            </a:pPr>
            <a:r>
              <a:rPr lang="en-US" sz="2000" dirty="0" smtClean="0">
                <a:solidFill>
                  <a:schemeClr val="tx1"/>
                </a:solidFill>
              </a:rPr>
              <a:t>These proteins are usually the transposase which </a:t>
            </a:r>
            <a:r>
              <a:rPr lang="en-US" sz="2000" dirty="0" err="1" smtClean="0">
                <a:solidFill>
                  <a:schemeClr val="tx1"/>
                </a:solidFill>
              </a:rPr>
              <a:t>catalyses</a:t>
            </a:r>
            <a:r>
              <a:rPr lang="en-US" sz="2000" dirty="0" smtClean="0">
                <a:solidFill>
                  <a:schemeClr val="tx1"/>
                </a:solidFill>
              </a:rPr>
              <a:t> the enzymatic reaction allowing the IS to move, and also one regulatory protein which either stimulates or inhibits the transposition activity. </a:t>
            </a:r>
          </a:p>
          <a:p>
            <a:pPr>
              <a:buFont typeface="Wingdings" pitchFamily="2" charset="2"/>
              <a:buChar char="q"/>
            </a:pPr>
            <a:r>
              <a:rPr lang="en-US" sz="2000" dirty="0" smtClean="0">
                <a:solidFill>
                  <a:schemeClr val="tx1"/>
                </a:solidFill>
              </a:rPr>
              <a:t>The coding region in an insertion sequence is usually flanked by inverted repeats.</a:t>
            </a:r>
          </a:p>
          <a:p>
            <a:pPr>
              <a:buFont typeface="Wingdings" pitchFamily="2" charset="2"/>
              <a:buChar char="q"/>
            </a:pPr>
            <a:r>
              <a:rPr lang="en-US" sz="2000" dirty="0">
                <a:solidFill>
                  <a:schemeClr val="tx1"/>
                </a:solidFill>
              </a:rPr>
              <a:t>In addition to occurring autonomously, insertion sequences may also occur as parts of composite transposons; in a composite transposon, two insertion sequences flank one or more accessory genes, such as an antibiotic resistance gene (e.g. Tn10, Tn</a:t>
            </a:r>
            <a:r>
              <a:rPr lang="en-US" sz="2000" i="1" dirty="0">
                <a:solidFill>
                  <a:schemeClr val="tx1"/>
                </a:solidFill>
              </a:rPr>
              <a:t>5</a:t>
            </a:r>
            <a:r>
              <a:rPr lang="en-US" sz="2000" dirty="0">
                <a:solidFill>
                  <a:schemeClr val="tx1"/>
                </a:solidFill>
              </a:rPr>
              <a:t>).</a:t>
            </a:r>
            <a:endParaRPr lang="th-TH" sz="2000" dirty="0">
              <a:solidFill>
                <a:schemeClr val="tx1"/>
              </a:solidFill>
            </a:endParaRPr>
          </a:p>
        </p:txBody>
      </p:sp>
    </p:spTree>
    <p:extLst>
      <p:ext uri="{BB962C8B-B14F-4D97-AF65-F5344CB8AC3E}">
        <p14:creationId xmlns:p14="http://schemas.microsoft.com/office/powerpoint/2010/main" val="38763082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9052560" cy="800100"/>
          </a:xfrm>
        </p:spPr>
        <p:txBody>
          <a:bodyPr/>
          <a:lstStyle/>
          <a:p>
            <a:r>
              <a:rPr lang="en-US" sz="3600" dirty="0">
                <a:solidFill>
                  <a:schemeClr val="tx1"/>
                </a:solidFill>
              </a:rPr>
              <a:t>Insertion sequence or simple transposons</a:t>
            </a:r>
            <a:endParaRPr lang="en-US" sz="3600" dirty="0"/>
          </a:p>
        </p:txBody>
      </p:sp>
      <p:pic>
        <p:nvPicPr>
          <p:cNvPr id="1026" name="Picture 2" descr="https://upload.wikimedia.org/wikipedia/commons/f/f3/Insertion_sequ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14500"/>
            <a:ext cx="7293758"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2806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647700"/>
          </a:xfrm>
        </p:spPr>
        <p:txBody>
          <a:bodyPr/>
          <a:lstStyle/>
          <a:p>
            <a:r>
              <a:rPr lang="en-US" sz="3600" dirty="0">
                <a:solidFill>
                  <a:schemeClr val="tx1"/>
                </a:solidFill>
              </a:rPr>
              <a:t>Composite or complex transposons</a:t>
            </a:r>
            <a:endParaRPr lang="th-TH" sz="4800" dirty="0"/>
          </a:p>
        </p:txBody>
      </p:sp>
      <p:sp>
        <p:nvSpPr>
          <p:cNvPr id="3" name="Content Placeholder 2"/>
          <p:cNvSpPr>
            <a:spLocks noGrp="1"/>
          </p:cNvSpPr>
          <p:nvPr>
            <p:ph idx="1"/>
          </p:nvPr>
        </p:nvSpPr>
        <p:spPr>
          <a:xfrm>
            <a:off x="0" y="571500"/>
            <a:ext cx="10058400" cy="4724400"/>
          </a:xfrm>
        </p:spPr>
        <p:txBody>
          <a:bodyPr>
            <a:normAutofit/>
          </a:bodyPr>
          <a:lstStyle/>
          <a:p>
            <a:pPr>
              <a:buFont typeface="Wingdings" pitchFamily="2" charset="2"/>
              <a:buChar char="q"/>
            </a:pPr>
            <a:r>
              <a:rPr lang="en-US" sz="2000" b="1" dirty="0">
                <a:solidFill>
                  <a:schemeClr val="tx1"/>
                </a:solidFill>
              </a:rPr>
              <a:t>Composite transposons</a:t>
            </a:r>
            <a:r>
              <a:rPr lang="en-US" sz="2000" dirty="0">
                <a:solidFill>
                  <a:schemeClr val="tx1"/>
                </a:solidFill>
              </a:rPr>
              <a:t> (complex transposons) include extra genes sandwiched between two insertion </a:t>
            </a:r>
            <a:r>
              <a:rPr lang="en-US" sz="2000" dirty="0" smtClean="0">
                <a:solidFill>
                  <a:schemeClr val="tx1"/>
                </a:solidFill>
              </a:rPr>
              <a:t>sequences.</a:t>
            </a:r>
            <a:endParaRPr lang="en-US" sz="2000" dirty="0">
              <a:solidFill>
                <a:schemeClr val="tx1"/>
              </a:solidFill>
            </a:endParaRPr>
          </a:p>
          <a:p>
            <a:pPr>
              <a:buFont typeface="Wingdings" pitchFamily="2" charset="2"/>
              <a:buChar char="q"/>
            </a:pPr>
            <a:r>
              <a:rPr lang="en-US" sz="2000" dirty="0" smtClean="0">
                <a:solidFill>
                  <a:schemeClr val="tx1"/>
                </a:solidFill>
              </a:rPr>
              <a:t>Composite </a:t>
            </a:r>
            <a:r>
              <a:rPr lang="en-US" sz="2000" dirty="0">
                <a:solidFill>
                  <a:schemeClr val="tx1"/>
                </a:solidFill>
              </a:rPr>
              <a:t>transposons may help bacteria adapt to new environments. </a:t>
            </a:r>
            <a:endParaRPr lang="en-US" sz="2000" dirty="0" smtClean="0">
              <a:solidFill>
                <a:schemeClr val="tx1"/>
              </a:solidFill>
            </a:endParaRPr>
          </a:p>
          <a:p>
            <a:pPr>
              <a:buFont typeface="Wingdings" pitchFamily="2" charset="2"/>
              <a:buChar char="q"/>
            </a:pPr>
            <a:r>
              <a:rPr lang="en-US" sz="2000" dirty="0" smtClean="0">
                <a:solidFill>
                  <a:schemeClr val="tx1"/>
                </a:solidFill>
              </a:rPr>
              <a:t>Repeated </a:t>
            </a:r>
            <a:r>
              <a:rPr lang="en-US" sz="2000" dirty="0">
                <a:solidFill>
                  <a:schemeClr val="tx1"/>
                </a:solidFill>
              </a:rPr>
              <a:t>movements of resistance genes by composite transposition may concentrate several genes for antibiotic resistance onto a single R plasmid. </a:t>
            </a:r>
            <a:endParaRPr lang="en-US" sz="2000" dirty="0" smtClean="0">
              <a:solidFill>
                <a:schemeClr val="tx1"/>
              </a:solidFill>
            </a:endParaRPr>
          </a:p>
          <a:p>
            <a:pPr>
              <a:buFont typeface="Wingdings" pitchFamily="2" charset="2"/>
              <a:buChar char="q"/>
            </a:pPr>
            <a:r>
              <a:rPr lang="en-US" sz="2000" dirty="0" smtClean="0">
                <a:solidFill>
                  <a:schemeClr val="tx1"/>
                </a:solidFill>
              </a:rPr>
              <a:t>Nevertheless</a:t>
            </a:r>
            <a:r>
              <a:rPr lang="en-US" sz="2000" dirty="0">
                <a:solidFill>
                  <a:schemeClr val="tx1"/>
                </a:solidFill>
              </a:rPr>
              <a:t>, there exist another sort of transposons, called unit transposons, that do not carry insertion sequences at their extremities (e.g. Tn</a:t>
            </a:r>
            <a:r>
              <a:rPr lang="en-US" sz="2000" i="1" dirty="0">
                <a:solidFill>
                  <a:schemeClr val="tx1"/>
                </a:solidFill>
              </a:rPr>
              <a:t>7</a:t>
            </a:r>
            <a:r>
              <a:rPr lang="en-US" sz="2000" dirty="0">
                <a:solidFill>
                  <a:schemeClr val="tx1"/>
                </a:solidFill>
              </a:rPr>
              <a:t>).</a:t>
            </a:r>
          </a:p>
          <a:p>
            <a:pPr marL="0" indent="0">
              <a:buNone/>
            </a:pPr>
            <a:endParaRPr lang="en-US" sz="2000" dirty="0">
              <a:solidFill>
                <a:schemeClr val="tx1"/>
              </a:solidFill>
            </a:endParaRPr>
          </a:p>
        </p:txBody>
      </p:sp>
      <p:pic>
        <p:nvPicPr>
          <p:cNvPr id="4" name="Picture 2" descr="http://www.zo.utexas.edu/faculty/sjasper/images/18.18.gif"/>
          <p:cNvPicPr>
            <a:picLocks noChangeAspect="1" noChangeArrowheads="1"/>
          </p:cNvPicPr>
          <p:nvPr/>
        </p:nvPicPr>
        <p:blipFill rotWithShape="1">
          <a:blip r:embed="rId2">
            <a:extLst>
              <a:ext uri="{28A0092B-C50C-407E-A947-70E740481C1C}">
                <a14:useLocalDpi xmlns:a14="http://schemas.microsoft.com/office/drawing/2010/main" val="0"/>
              </a:ext>
            </a:extLst>
          </a:blip>
          <a:srcRect b="8821"/>
          <a:stretch/>
        </p:blipFill>
        <p:spPr bwMode="auto">
          <a:xfrm>
            <a:off x="1210096" y="3003020"/>
            <a:ext cx="7924800" cy="264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278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028700"/>
          </a:xfrm>
        </p:spPr>
        <p:txBody>
          <a:bodyPr/>
          <a:lstStyle/>
          <a:p>
            <a:r>
              <a:rPr lang="en-US" dirty="0" smtClean="0"/>
              <a:t>Genetic Code</a:t>
            </a:r>
            <a:endParaRPr lang="en-US" dirty="0"/>
          </a:p>
        </p:txBody>
      </p:sp>
      <p:sp>
        <p:nvSpPr>
          <p:cNvPr id="3" name="Content Placeholder 2"/>
          <p:cNvSpPr>
            <a:spLocks noGrp="1"/>
          </p:cNvSpPr>
          <p:nvPr>
            <p:ph idx="1"/>
          </p:nvPr>
        </p:nvSpPr>
        <p:spPr>
          <a:xfrm>
            <a:off x="609600" y="1104900"/>
            <a:ext cx="9220200" cy="4419600"/>
          </a:xfrm>
        </p:spPr>
        <p:txBody>
          <a:bodyPr>
            <a:noAutofit/>
          </a:bodyPr>
          <a:lstStyle/>
          <a:p>
            <a:pPr>
              <a:buFont typeface="Wingdings" pitchFamily="2" charset="2"/>
              <a:buChar char="v"/>
            </a:pPr>
            <a:r>
              <a:rPr lang="en-US" sz="2600" dirty="0">
                <a:solidFill>
                  <a:schemeClr val="tx1"/>
                </a:solidFill>
              </a:rPr>
              <a:t>The genetic code is a set of rules defining how the </a:t>
            </a:r>
            <a:r>
              <a:rPr lang="en-US" sz="2600" dirty="0" smtClean="0">
                <a:solidFill>
                  <a:schemeClr val="tx1"/>
                </a:solidFill>
              </a:rPr>
              <a:t>four-letter (A, T, G, C) </a:t>
            </a:r>
            <a:r>
              <a:rPr lang="en-US" sz="2600" dirty="0">
                <a:solidFill>
                  <a:schemeClr val="tx1"/>
                </a:solidFill>
              </a:rPr>
              <a:t>code of DNA is translated into the 20-letter code of amino acids, which are the building blocks of proteins. </a:t>
            </a:r>
            <a:endParaRPr lang="en-US" sz="2600" dirty="0" smtClean="0">
              <a:solidFill>
                <a:schemeClr val="tx1"/>
              </a:solidFill>
            </a:endParaRPr>
          </a:p>
          <a:p>
            <a:pPr>
              <a:buFont typeface="Wingdings" pitchFamily="2" charset="2"/>
              <a:buChar char="v"/>
            </a:pPr>
            <a:r>
              <a:rPr lang="en-US" sz="2600" dirty="0" smtClean="0">
                <a:solidFill>
                  <a:schemeClr val="tx1"/>
                </a:solidFill>
              </a:rPr>
              <a:t>The </a:t>
            </a:r>
            <a:r>
              <a:rPr lang="en-US" sz="2600" dirty="0">
                <a:solidFill>
                  <a:schemeClr val="tx1"/>
                </a:solidFill>
              </a:rPr>
              <a:t>genetic code is a </a:t>
            </a:r>
            <a:r>
              <a:rPr lang="en-US" sz="2600" dirty="0" smtClean="0">
                <a:solidFill>
                  <a:schemeClr val="tx1"/>
                </a:solidFill>
              </a:rPr>
              <a:t>collection </a:t>
            </a:r>
            <a:r>
              <a:rPr lang="en-US" sz="2600" dirty="0">
                <a:solidFill>
                  <a:schemeClr val="tx1"/>
                </a:solidFill>
              </a:rPr>
              <a:t>of three-letter combinations of nucleotides called codons, each of which corresponds to a specific amino acid </a:t>
            </a:r>
            <a:r>
              <a:rPr lang="en-US" sz="2600" dirty="0" smtClean="0">
                <a:solidFill>
                  <a:schemeClr val="tx1"/>
                </a:solidFill>
              </a:rPr>
              <a:t>or to translational </a:t>
            </a:r>
            <a:r>
              <a:rPr lang="en-US" sz="2600" dirty="0">
                <a:solidFill>
                  <a:schemeClr val="tx1"/>
                </a:solidFill>
              </a:rPr>
              <a:t>signal</a:t>
            </a:r>
            <a:r>
              <a:rPr lang="en-US" sz="2600" dirty="0" smtClean="0">
                <a:solidFill>
                  <a:schemeClr val="tx1"/>
                </a:solidFill>
              </a:rPr>
              <a:t>.</a:t>
            </a:r>
            <a:endParaRPr lang="en-US" sz="2600" dirty="0">
              <a:solidFill>
                <a:schemeClr val="tx1"/>
              </a:solidFill>
            </a:endParaRPr>
          </a:p>
        </p:txBody>
      </p:sp>
    </p:spTree>
    <p:extLst>
      <p:ext uri="{BB962C8B-B14F-4D97-AF65-F5344CB8AC3E}">
        <p14:creationId xmlns:p14="http://schemas.microsoft.com/office/powerpoint/2010/main" val="4234766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 y="-114300"/>
            <a:ext cx="9890760" cy="2171700"/>
          </a:xfrm>
        </p:spPr>
        <p:txBody>
          <a:bodyPr/>
          <a:lstStyle/>
          <a:p>
            <a:r>
              <a:rPr lang="en-US" sz="6600" dirty="0">
                <a:solidFill>
                  <a:schemeClr val="tx1"/>
                </a:solidFill>
              </a:rPr>
              <a:t>Set of chromosomes (23) inherited from Father</a:t>
            </a:r>
          </a:p>
        </p:txBody>
      </p:sp>
      <p:grpSp>
        <p:nvGrpSpPr>
          <p:cNvPr id="31" name="Group 30"/>
          <p:cNvGrpSpPr/>
          <p:nvPr/>
        </p:nvGrpSpPr>
        <p:grpSpPr>
          <a:xfrm>
            <a:off x="2057400" y="1931670"/>
            <a:ext cx="5974097" cy="3745230"/>
            <a:chOff x="2057400" y="1931670"/>
            <a:chExt cx="5974097" cy="3745230"/>
          </a:xfrm>
        </p:grpSpPr>
        <p:pic>
          <p:nvPicPr>
            <p:cNvPr id="3" name="Picture 2" descr="http://www.karakalpak.com/images/genetic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31670"/>
              <a:ext cx="5974097" cy="37452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200" y="209550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5" name="Rectangle 4"/>
            <p:cNvSpPr/>
            <p:nvPr/>
          </p:nvSpPr>
          <p:spPr>
            <a:xfrm>
              <a:off x="2895600" y="209550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6" name="Rectangle 5"/>
            <p:cNvSpPr/>
            <p:nvPr/>
          </p:nvSpPr>
          <p:spPr>
            <a:xfrm>
              <a:off x="3352800" y="209550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7" name="Rectangle 6"/>
            <p:cNvSpPr/>
            <p:nvPr/>
          </p:nvSpPr>
          <p:spPr>
            <a:xfrm>
              <a:off x="3943350" y="209550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8" name="Rectangle 7"/>
            <p:cNvSpPr/>
            <p:nvPr/>
          </p:nvSpPr>
          <p:spPr>
            <a:xfrm>
              <a:off x="4507230" y="201930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9" name="Rectangle 8"/>
            <p:cNvSpPr/>
            <p:nvPr/>
          </p:nvSpPr>
          <p:spPr>
            <a:xfrm>
              <a:off x="5044448" y="201930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0" name="Rectangle 9"/>
            <p:cNvSpPr/>
            <p:nvPr/>
          </p:nvSpPr>
          <p:spPr>
            <a:xfrm>
              <a:off x="5574030" y="204978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1" name="Rectangle 10"/>
            <p:cNvSpPr/>
            <p:nvPr/>
          </p:nvSpPr>
          <p:spPr>
            <a:xfrm>
              <a:off x="6031230" y="211074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2" name="Rectangle 11"/>
            <p:cNvSpPr/>
            <p:nvPr/>
          </p:nvSpPr>
          <p:spPr>
            <a:xfrm>
              <a:off x="6591300" y="209550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3" name="Rectangle 12"/>
            <p:cNvSpPr/>
            <p:nvPr/>
          </p:nvSpPr>
          <p:spPr>
            <a:xfrm>
              <a:off x="7139940" y="202311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4" name="Rectangle 13"/>
            <p:cNvSpPr/>
            <p:nvPr/>
          </p:nvSpPr>
          <p:spPr>
            <a:xfrm>
              <a:off x="7677150" y="204216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5" name="Rectangle 14"/>
            <p:cNvSpPr/>
            <p:nvPr/>
          </p:nvSpPr>
          <p:spPr>
            <a:xfrm>
              <a:off x="2297430" y="415290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7" name="Rectangle 16"/>
            <p:cNvSpPr/>
            <p:nvPr/>
          </p:nvSpPr>
          <p:spPr>
            <a:xfrm>
              <a:off x="2754630" y="419481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8" name="Rectangle 17"/>
            <p:cNvSpPr/>
            <p:nvPr/>
          </p:nvSpPr>
          <p:spPr>
            <a:xfrm>
              <a:off x="3276600" y="415290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9" name="Rectangle 18"/>
            <p:cNvSpPr/>
            <p:nvPr/>
          </p:nvSpPr>
          <p:spPr>
            <a:xfrm>
              <a:off x="3790950" y="412623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20" name="Rectangle 19"/>
            <p:cNvSpPr/>
            <p:nvPr/>
          </p:nvSpPr>
          <p:spPr>
            <a:xfrm>
              <a:off x="4255770" y="412623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21" name="Rectangle 20"/>
            <p:cNvSpPr/>
            <p:nvPr/>
          </p:nvSpPr>
          <p:spPr>
            <a:xfrm>
              <a:off x="4716780" y="419481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22" name="Rectangle 21"/>
            <p:cNvSpPr/>
            <p:nvPr/>
          </p:nvSpPr>
          <p:spPr>
            <a:xfrm>
              <a:off x="5143508" y="412623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23" name="Rectangle 22"/>
            <p:cNvSpPr/>
            <p:nvPr/>
          </p:nvSpPr>
          <p:spPr>
            <a:xfrm>
              <a:off x="5650230" y="414909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24" name="Rectangle 23"/>
            <p:cNvSpPr/>
            <p:nvPr/>
          </p:nvSpPr>
          <p:spPr>
            <a:xfrm>
              <a:off x="6206490" y="420243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25" name="Rectangle 24"/>
            <p:cNvSpPr/>
            <p:nvPr/>
          </p:nvSpPr>
          <p:spPr>
            <a:xfrm>
              <a:off x="6659880" y="412623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26" name="Rectangle 25"/>
            <p:cNvSpPr/>
            <p:nvPr/>
          </p:nvSpPr>
          <p:spPr>
            <a:xfrm>
              <a:off x="7082790" y="420243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cxnSp>
          <p:nvCxnSpPr>
            <p:cNvPr id="29" name="Straight Connector 28"/>
            <p:cNvCxnSpPr/>
            <p:nvPr/>
          </p:nvCxnSpPr>
          <p:spPr>
            <a:xfrm flipH="1">
              <a:off x="7444740" y="4152900"/>
              <a:ext cx="285750" cy="15240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96956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028700"/>
          </a:xfrm>
        </p:spPr>
        <p:txBody>
          <a:bodyPr/>
          <a:lstStyle/>
          <a:p>
            <a:r>
              <a:rPr lang="en-US" dirty="0" smtClean="0"/>
              <a:t>Genetic Code</a:t>
            </a:r>
            <a:endParaRPr lang="en-US" dirty="0"/>
          </a:p>
        </p:txBody>
      </p:sp>
      <p:sp>
        <p:nvSpPr>
          <p:cNvPr id="3" name="Content Placeholder 2"/>
          <p:cNvSpPr>
            <a:spLocks noGrp="1"/>
          </p:cNvSpPr>
          <p:nvPr>
            <p:ph idx="1"/>
          </p:nvPr>
        </p:nvSpPr>
        <p:spPr>
          <a:xfrm>
            <a:off x="381000" y="1104900"/>
            <a:ext cx="9448800" cy="4419600"/>
          </a:xfrm>
        </p:spPr>
        <p:txBody>
          <a:bodyPr>
            <a:noAutofit/>
          </a:bodyPr>
          <a:lstStyle/>
          <a:p>
            <a:pPr>
              <a:buFont typeface="Wingdings" pitchFamily="2" charset="2"/>
              <a:buChar char="v"/>
            </a:pPr>
            <a:r>
              <a:rPr lang="en-US" sz="2600" dirty="0" smtClean="0">
                <a:solidFill>
                  <a:schemeClr val="tx1"/>
                </a:solidFill>
              </a:rPr>
              <a:t>The </a:t>
            </a:r>
            <a:r>
              <a:rPr lang="en-US" sz="2600" dirty="0">
                <a:solidFill>
                  <a:schemeClr val="tx1"/>
                </a:solidFill>
              </a:rPr>
              <a:t>concept of codons was first described by Francis Crick and his colleagues in 1961. </a:t>
            </a:r>
            <a:endParaRPr lang="en-US" sz="2600" dirty="0" smtClean="0">
              <a:solidFill>
                <a:schemeClr val="tx1"/>
              </a:solidFill>
            </a:endParaRPr>
          </a:p>
          <a:p>
            <a:pPr>
              <a:buFont typeface="Wingdings" pitchFamily="2" charset="2"/>
              <a:buChar char="v"/>
            </a:pPr>
            <a:r>
              <a:rPr lang="en-US" sz="2600" dirty="0" smtClean="0">
                <a:solidFill>
                  <a:schemeClr val="tx1"/>
                </a:solidFill>
              </a:rPr>
              <a:t>Any </a:t>
            </a:r>
            <a:r>
              <a:rPr lang="en-US" sz="2600" dirty="0">
                <a:solidFill>
                  <a:schemeClr val="tx1"/>
                </a:solidFill>
              </a:rPr>
              <a:t>altered codon (triplet of DNA nucleotides) that encodes an incorrect amino acid or stop signal, resulting in an altered or non-functioning peptide or protein </a:t>
            </a:r>
            <a:r>
              <a:rPr lang="en-US" sz="2600" dirty="0" smtClean="0">
                <a:solidFill>
                  <a:schemeClr val="tx1"/>
                </a:solidFill>
              </a:rPr>
              <a:t>product is known as missense codon.</a:t>
            </a:r>
            <a:endParaRPr lang="en-US" sz="2600" dirty="0">
              <a:solidFill>
                <a:schemeClr val="tx1"/>
              </a:solidFill>
            </a:endParaRPr>
          </a:p>
        </p:txBody>
      </p:sp>
    </p:spTree>
    <p:extLst>
      <p:ext uri="{BB962C8B-B14F-4D97-AF65-F5344CB8AC3E}">
        <p14:creationId xmlns:p14="http://schemas.microsoft.com/office/powerpoint/2010/main" val="19499687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90500"/>
            <a:ext cx="9052560" cy="762000"/>
          </a:xfrm>
        </p:spPr>
        <p:txBody>
          <a:bodyPr/>
          <a:lstStyle/>
          <a:p>
            <a:r>
              <a:rPr lang="en-US" dirty="0" smtClean="0"/>
              <a:t>Basis for </a:t>
            </a:r>
            <a:r>
              <a:rPr lang="en-US" dirty="0" err="1" smtClean="0"/>
              <a:t>Cryptoanalys</a:t>
            </a:r>
            <a:endParaRPr lang="th-TH" dirty="0"/>
          </a:p>
        </p:txBody>
      </p:sp>
      <p:sp>
        <p:nvSpPr>
          <p:cNvPr id="3" name="Content Placeholder 2"/>
          <p:cNvSpPr>
            <a:spLocks noGrp="1"/>
          </p:cNvSpPr>
          <p:nvPr>
            <p:ph idx="1"/>
          </p:nvPr>
        </p:nvSpPr>
        <p:spPr>
          <a:xfrm>
            <a:off x="228600" y="990600"/>
            <a:ext cx="9677400" cy="4838700"/>
          </a:xfrm>
        </p:spPr>
        <p:txBody>
          <a:bodyPr>
            <a:noAutofit/>
          </a:bodyPr>
          <a:lstStyle/>
          <a:p>
            <a:pPr>
              <a:buFont typeface="Wingdings" pitchFamily="2" charset="2"/>
              <a:buChar char="q"/>
            </a:pPr>
            <a:r>
              <a:rPr lang="en-US" sz="2600" dirty="0" err="1" smtClean="0">
                <a:solidFill>
                  <a:schemeClr val="tx1"/>
                </a:solidFill>
              </a:rPr>
              <a:t>Cryptoanalys</a:t>
            </a:r>
            <a:r>
              <a:rPr lang="en-US" sz="2600" dirty="0" smtClean="0">
                <a:solidFill>
                  <a:schemeClr val="tx1"/>
                </a:solidFill>
              </a:rPr>
              <a:t> is the analysis a secrete code language. </a:t>
            </a:r>
          </a:p>
          <a:p>
            <a:pPr>
              <a:buFont typeface="Wingdings" pitchFamily="2" charset="2"/>
              <a:buChar char="q"/>
            </a:pPr>
            <a:r>
              <a:rPr lang="en-US" sz="2600" dirty="0" smtClean="0">
                <a:solidFill>
                  <a:schemeClr val="tx1"/>
                </a:solidFill>
              </a:rPr>
              <a:t>Genetic information is written in DNA.</a:t>
            </a:r>
          </a:p>
          <a:p>
            <a:pPr>
              <a:buFont typeface="Wingdings" pitchFamily="2" charset="2"/>
              <a:buChar char="q"/>
            </a:pPr>
            <a:r>
              <a:rPr lang="en-US" sz="2600" dirty="0" smtClean="0">
                <a:solidFill>
                  <a:schemeClr val="tx1"/>
                </a:solidFill>
              </a:rPr>
              <a:t>DNA molecule consists of:   </a:t>
            </a:r>
          </a:p>
          <a:p>
            <a:pPr lvl="1">
              <a:buFont typeface="Wingdings" pitchFamily="2" charset="2"/>
              <a:buChar char="Ø"/>
            </a:pPr>
            <a:r>
              <a:rPr lang="en-US" sz="2600" dirty="0" err="1" smtClean="0">
                <a:solidFill>
                  <a:schemeClr val="tx1"/>
                </a:solidFill>
              </a:rPr>
              <a:t>Deoxyribose</a:t>
            </a:r>
            <a:r>
              <a:rPr lang="en-US" sz="2600" dirty="0" smtClean="0">
                <a:solidFill>
                  <a:schemeClr val="tx1"/>
                </a:solidFill>
              </a:rPr>
              <a:t> sugar </a:t>
            </a:r>
          </a:p>
          <a:p>
            <a:pPr marL="443046" lvl="1" indent="0">
              <a:buNone/>
            </a:pPr>
            <a:r>
              <a:rPr lang="en-US" sz="2600" dirty="0" smtClean="0">
                <a:solidFill>
                  <a:schemeClr val="tx1"/>
                </a:solidFill>
              </a:rPr>
              <a:t> (One type; Arrangement diversity not possible)</a:t>
            </a:r>
          </a:p>
          <a:p>
            <a:pPr lvl="1">
              <a:buFont typeface="Wingdings" pitchFamily="2" charset="2"/>
              <a:buChar char="Ø"/>
            </a:pPr>
            <a:r>
              <a:rPr lang="en-US" sz="2600" dirty="0" err="1" smtClean="0">
                <a:solidFill>
                  <a:schemeClr val="tx1"/>
                </a:solidFill>
              </a:rPr>
              <a:t>Phophate</a:t>
            </a:r>
            <a:r>
              <a:rPr lang="en-US" sz="2600" dirty="0" smtClean="0">
                <a:solidFill>
                  <a:schemeClr val="tx1"/>
                </a:solidFill>
              </a:rPr>
              <a:t> </a:t>
            </a:r>
          </a:p>
          <a:p>
            <a:pPr marL="443046" lvl="1" indent="0">
              <a:buNone/>
            </a:pPr>
            <a:r>
              <a:rPr lang="en-US" sz="2600" dirty="0" smtClean="0">
                <a:solidFill>
                  <a:schemeClr val="tx1"/>
                </a:solidFill>
              </a:rPr>
              <a:t>(One type; </a:t>
            </a:r>
            <a:r>
              <a:rPr lang="en-US" sz="2600" dirty="0">
                <a:solidFill>
                  <a:schemeClr val="tx1"/>
                </a:solidFill>
              </a:rPr>
              <a:t>Arrangement diversity not </a:t>
            </a:r>
            <a:r>
              <a:rPr lang="en-US" sz="2600" dirty="0" smtClean="0">
                <a:solidFill>
                  <a:schemeClr val="tx1"/>
                </a:solidFill>
              </a:rPr>
              <a:t>possible)</a:t>
            </a:r>
          </a:p>
          <a:p>
            <a:pPr lvl="1">
              <a:buFont typeface="Wingdings" pitchFamily="2" charset="2"/>
              <a:buChar char="Ø"/>
            </a:pPr>
            <a:r>
              <a:rPr lang="en-US" sz="2600" dirty="0" smtClean="0">
                <a:solidFill>
                  <a:schemeClr val="tx1"/>
                </a:solidFill>
              </a:rPr>
              <a:t>Nitrogenous bases </a:t>
            </a:r>
          </a:p>
          <a:p>
            <a:pPr marL="443046" lvl="1" indent="0">
              <a:buNone/>
            </a:pPr>
            <a:r>
              <a:rPr lang="en-US" sz="2600" dirty="0" smtClean="0">
                <a:solidFill>
                  <a:schemeClr val="tx1"/>
                </a:solidFill>
              </a:rPr>
              <a:t>(Four types: A, T, G, C; Arrangement diversity possible)</a:t>
            </a:r>
          </a:p>
          <a:p>
            <a:pPr marL="0" indent="0">
              <a:buNone/>
            </a:pPr>
            <a:endParaRPr lang="th-TH" sz="2600" dirty="0">
              <a:solidFill>
                <a:schemeClr val="tx1"/>
              </a:solidFill>
            </a:endParaRPr>
          </a:p>
        </p:txBody>
      </p:sp>
    </p:spTree>
    <p:extLst>
      <p:ext uri="{BB962C8B-B14F-4D97-AF65-F5344CB8AC3E}">
        <p14:creationId xmlns:p14="http://schemas.microsoft.com/office/powerpoint/2010/main" val="27406855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8100"/>
            <a:ext cx="9052560" cy="762000"/>
          </a:xfrm>
        </p:spPr>
        <p:txBody>
          <a:bodyPr/>
          <a:lstStyle/>
          <a:p>
            <a:r>
              <a:rPr lang="en-US" sz="4800" dirty="0" smtClean="0"/>
              <a:t>Size of Codon</a:t>
            </a:r>
            <a:endParaRPr lang="th-TH" sz="4800" dirty="0"/>
          </a:p>
        </p:txBody>
      </p:sp>
      <p:sp>
        <p:nvSpPr>
          <p:cNvPr id="3" name="Content Placeholder 2"/>
          <p:cNvSpPr>
            <a:spLocks noGrp="1"/>
          </p:cNvSpPr>
          <p:nvPr>
            <p:ph idx="1"/>
          </p:nvPr>
        </p:nvSpPr>
        <p:spPr>
          <a:xfrm>
            <a:off x="457200" y="685800"/>
            <a:ext cx="9067800" cy="4838700"/>
          </a:xfrm>
        </p:spPr>
        <p:txBody>
          <a:bodyPr>
            <a:noAutofit/>
          </a:bodyPr>
          <a:lstStyle/>
          <a:p>
            <a:pPr marL="0" indent="0">
              <a:buNone/>
            </a:pPr>
            <a:r>
              <a:rPr lang="en-US" sz="2400" b="1" dirty="0" smtClean="0">
                <a:solidFill>
                  <a:schemeClr val="tx1"/>
                </a:solidFill>
              </a:rPr>
              <a:t>How 4 letters-language of DNA is translated into 20-letters language of protein</a:t>
            </a:r>
            <a:r>
              <a:rPr lang="en-US" sz="2400" b="1" dirty="0" smtClean="0">
                <a:solidFill>
                  <a:schemeClr val="tx1"/>
                </a:solidFill>
                <a:latin typeface="Arial" pitchFamily="34" charset="0"/>
                <a:cs typeface="Arial" pitchFamily="34" charset="0"/>
              </a:rPr>
              <a:t>?</a:t>
            </a:r>
            <a:r>
              <a:rPr lang="en-US" sz="2400" b="1" dirty="0" smtClean="0">
                <a:solidFill>
                  <a:schemeClr val="tx1"/>
                </a:solidFill>
              </a:rPr>
              <a:t>  </a:t>
            </a:r>
          </a:p>
          <a:p>
            <a:pPr marL="0" indent="0">
              <a:buNone/>
            </a:pPr>
            <a:r>
              <a:rPr lang="en-US" sz="2400" b="1" dirty="0" smtClean="0">
                <a:solidFill>
                  <a:schemeClr val="tx1"/>
                </a:solidFill>
              </a:rPr>
              <a:t>Explained by George </a:t>
            </a:r>
            <a:r>
              <a:rPr lang="en-US" sz="2400" b="1" dirty="0" err="1" smtClean="0">
                <a:solidFill>
                  <a:schemeClr val="tx1"/>
                </a:solidFill>
              </a:rPr>
              <a:t>Gamov</a:t>
            </a:r>
            <a:r>
              <a:rPr lang="en-US" sz="2400" b="1" dirty="0" smtClean="0">
                <a:solidFill>
                  <a:schemeClr val="tx1"/>
                </a:solidFill>
              </a:rPr>
              <a:t> (1954) by logical reasoning</a:t>
            </a:r>
          </a:p>
          <a:p>
            <a:pPr>
              <a:buFont typeface="Wingdings" pitchFamily="2" charset="2"/>
              <a:buChar char="q"/>
            </a:pPr>
            <a:r>
              <a:rPr lang="en-US" sz="2400" b="1" dirty="0" smtClean="0">
                <a:solidFill>
                  <a:schemeClr val="tx1"/>
                </a:solidFill>
              </a:rPr>
              <a:t>Singlet codon</a:t>
            </a:r>
            <a:r>
              <a:rPr lang="en-US" sz="2400" dirty="0" smtClean="0">
                <a:solidFill>
                  <a:schemeClr val="tx1"/>
                </a:solidFill>
                <a:latin typeface="Arial" pitchFamily="34" charset="0"/>
                <a:cs typeface="Arial" pitchFamily="34" charset="0"/>
              </a:rPr>
              <a:t> ? </a:t>
            </a:r>
          </a:p>
          <a:p>
            <a:pPr marL="0" indent="0">
              <a:buNone/>
            </a:pPr>
            <a:r>
              <a:rPr lang="en-US" sz="2400" dirty="0" smtClean="0">
                <a:solidFill>
                  <a:schemeClr val="tx1"/>
                </a:solidFill>
              </a:rPr>
              <a:t>(Maximum 4 types of codon for amino acids;                               Not sufficient for 20 amino acids)</a:t>
            </a:r>
          </a:p>
          <a:p>
            <a:pPr>
              <a:buFont typeface="Wingdings" pitchFamily="2" charset="2"/>
              <a:buChar char="q"/>
            </a:pPr>
            <a:r>
              <a:rPr lang="en-US" sz="2400" b="1" dirty="0" smtClean="0">
                <a:solidFill>
                  <a:schemeClr val="tx1"/>
                </a:solidFill>
              </a:rPr>
              <a:t>Doublet codon</a:t>
            </a:r>
            <a:r>
              <a:rPr lang="en-US" sz="2400" dirty="0" smtClean="0">
                <a:solidFill>
                  <a:schemeClr val="tx1"/>
                </a:solidFill>
                <a:latin typeface="Arial" pitchFamily="34" charset="0"/>
                <a:cs typeface="Arial" pitchFamily="34" charset="0"/>
              </a:rPr>
              <a:t> </a:t>
            </a:r>
            <a:r>
              <a:rPr lang="en-US" sz="2400" dirty="0">
                <a:solidFill>
                  <a:schemeClr val="tx1"/>
                </a:solidFill>
                <a:latin typeface="Arial" pitchFamily="34" charset="0"/>
                <a:cs typeface="Arial" pitchFamily="34" charset="0"/>
              </a:rPr>
              <a:t>? </a:t>
            </a:r>
          </a:p>
          <a:p>
            <a:pPr marL="0" indent="0">
              <a:buNone/>
            </a:pPr>
            <a:r>
              <a:rPr lang="en-US" sz="2400" dirty="0">
                <a:solidFill>
                  <a:schemeClr val="tx1"/>
                </a:solidFill>
              </a:rPr>
              <a:t>(Maximum </a:t>
            </a:r>
            <a:r>
              <a:rPr lang="en-US" sz="2400" dirty="0" smtClean="0">
                <a:solidFill>
                  <a:schemeClr val="tx1"/>
                </a:solidFill>
              </a:rPr>
              <a:t>16 </a:t>
            </a:r>
            <a:r>
              <a:rPr lang="en-US" sz="2400" dirty="0">
                <a:solidFill>
                  <a:schemeClr val="tx1"/>
                </a:solidFill>
              </a:rPr>
              <a:t>types of </a:t>
            </a:r>
            <a:r>
              <a:rPr lang="en-US" sz="2400" dirty="0" smtClean="0">
                <a:solidFill>
                  <a:schemeClr val="tx1"/>
                </a:solidFill>
              </a:rPr>
              <a:t>codon </a:t>
            </a:r>
            <a:r>
              <a:rPr lang="en-US" sz="2400" dirty="0">
                <a:solidFill>
                  <a:schemeClr val="tx1"/>
                </a:solidFill>
              </a:rPr>
              <a:t>for amino </a:t>
            </a:r>
            <a:r>
              <a:rPr lang="en-US" sz="2400" dirty="0" smtClean="0">
                <a:solidFill>
                  <a:schemeClr val="tx1"/>
                </a:solidFill>
              </a:rPr>
              <a:t>acids;                          Not </a:t>
            </a:r>
            <a:r>
              <a:rPr lang="en-US" sz="2400" dirty="0">
                <a:solidFill>
                  <a:schemeClr val="tx1"/>
                </a:solidFill>
              </a:rPr>
              <a:t>sufficient for 20 amino acids</a:t>
            </a:r>
            <a:r>
              <a:rPr lang="en-US" sz="2400" dirty="0" smtClean="0">
                <a:solidFill>
                  <a:schemeClr val="tx1"/>
                </a:solidFill>
              </a:rPr>
              <a:t>)</a:t>
            </a:r>
          </a:p>
          <a:p>
            <a:pPr>
              <a:buFont typeface="Wingdings" pitchFamily="2" charset="2"/>
              <a:buChar char="q"/>
            </a:pPr>
            <a:r>
              <a:rPr lang="en-US" sz="2400" b="1" dirty="0" smtClean="0">
                <a:solidFill>
                  <a:schemeClr val="tx1"/>
                </a:solidFill>
              </a:rPr>
              <a:t>Triplet </a:t>
            </a:r>
            <a:r>
              <a:rPr lang="en-US" sz="2400" b="1" dirty="0">
                <a:solidFill>
                  <a:schemeClr val="tx1"/>
                </a:solidFill>
              </a:rPr>
              <a:t>codon</a:t>
            </a:r>
            <a:r>
              <a:rPr lang="en-US" sz="2400" dirty="0">
                <a:solidFill>
                  <a:schemeClr val="tx1"/>
                </a:solidFill>
                <a:latin typeface="Arial" pitchFamily="34" charset="0"/>
                <a:cs typeface="Arial" pitchFamily="34" charset="0"/>
              </a:rPr>
              <a:t> ? </a:t>
            </a:r>
          </a:p>
          <a:p>
            <a:pPr marL="0" indent="0">
              <a:buNone/>
            </a:pPr>
            <a:r>
              <a:rPr lang="en-US" sz="2400" dirty="0">
                <a:solidFill>
                  <a:schemeClr val="tx1"/>
                </a:solidFill>
              </a:rPr>
              <a:t>(Maximum </a:t>
            </a:r>
            <a:r>
              <a:rPr lang="en-US" sz="2400" dirty="0" smtClean="0">
                <a:solidFill>
                  <a:schemeClr val="tx1"/>
                </a:solidFill>
              </a:rPr>
              <a:t>64 </a:t>
            </a:r>
            <a:r>
              <a:rPr lang="en-US" sz="2400" dirty="0">
                <a:solidFill>
                  <a:schemeClr val="tx1"/>
                </a:solidFill>
              </a:rPr>
              <a:t>types of codon for amino acids; </a:t>
            </a:r>
            <a:r>
              <a:rPr lang="en-US" sz="2400" dirty="0" smtClean="0">
                <a:solidFill>
                  <a:schemeClr val="tx1"/>
                </a:solidFill>
              </a:rPr>
              <a:t>                Sufficient </a:t>
            </a:r>
            <a:r>
              <a:rPr lang="en-US" sz="2400" dirty="0">
                <a:solidFill>
                  <a:schemeClr val="tx1"/>
                </a:solidFill>
              </a:rPr>
              <a:t>for 20 amino acids)</a:t>
            </a:r>
            <a:endParaRPr lang="th-TH" sz="2400" dirty="0">
              <a:solidFill>
                <a:schemeClr val="tx1"/>
              </a:solidFill>
            </a:endParaRPr>
          </a:p>
        </p:txBody>
      </p:sp>
    </p:spTree>
    <p:extLst>
      <p:ext uri="{BB962C8B-B14F-4D97-AF65-F5344CB8AC3E}">
        <p14:creationId xmlns:p14="http://schemas.microsoft.com/office/powerpoint/2010/main" val="453902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8100"/>
            <a:ext cx="9052560" cy="762000"/>
          </a:xfrm>
        </p:spPr>
        <p:txBody>
          <a:bodyPr/>
          <a:lstStyle/>
          <a:p>
            <a:r>
              <a:rPr lang="en-US" dirty="0" smtClean="0"/>
              <a:t>Size of Codon</a:t>
            </a:r>
            <a:endParaRPr lang="th-TH" dirty="0"/>
          </a:p>
        </p:txBody>
      </p:sp>
      <p:sp>
        <p:nvSpPr>
          <p:cNvPr id="3" name="Content Placeholder 2"/>
          <p:cNvSpPr>
            <a:spLocks noGrp="1"/>
          </p:cNvSpPr>
          <p:nvPr>
            <p:ph idx="1"/>
          </p:nvPr>
        </p:nvSpPr>
        <p:spPr>
          <a:xfrm>
            <a:off x="609599" y="685800"/>
            <a:ext cx="8534401" cy="4838700"/>
          </a:xfrm>
        </p:spPr>
        <p:txBody>
          <a:bodyPr>
            <a:noAutofit/>
          </a:bodyPr>
          <a:lstStyle/>
          <a:p>
            <a:pPr marL="0" indent="0">
              <a:buNone/>
            </a:pPr>
            <a:r>
              <a:rPr lang="en-US" sz="2600" dirty="0" smtClean="0">
                <a:solidFill>
                  <a:schemeClr val="tx1"/>
                </a:solidFill>
              </a:rPr>
              <a:t>How 4 letters-language of DNA is translated into                  20-letters language of protein</a:t>
            </a:r>
            <a:r>
              <a:rPr lang="en-US" sz="2600" dirty="0" smtClean="0">
                <a:solidFill>
                  <a:schemeClr val="tx1"/>
                </a:solidFill>
                <a:latin typeface="Arial" pitchFamily="34" charset="0"/>
                <a:cs typeface="Arial" pitchFamily="34" charset="0"/>
              </a:rPr>
              <a:t>?</a:t>
            </a:r>
            <a:r>
              <a:rPr lang="en-US" sz="2600" dirty="0" smtClean="0">
                <a:solidFill>
                  <a:schemeClr val="tx1"/>
                </a:solidFill>
              </a:rPr>
              <a:t>  </a:t>
            </a:r>
          </a:p>
          <a:p>
            <a:pPr>
              <a:buFont typeface="Wingdings" pitchFamily="2" charset="2"/>
              <a:buChar char="q"/>
            </a:pPr>
            <a:r>
              <a:rPr lang="en-US" sz="2600" dirty="0" smtClean="0">
                <a:solidFill>
                  <a:schemeClr val="tx1"/>
                </a:solidFill>
              </a:rPr>
              <a:t>Singlet codon</a:t>
            </a:r>
            <a:r>
              <a:rPr lang="en-US" sz="2600" dirty="0" smtClean="0">
                <a:solidFill>
                  <a:schemeClr val="tx1"/>
                </a:solidFill>
                <a:latin typeface="Arial" pitchFamily="34" charset="0"/>
                <a:cs typeface="Arial" pitchFamily="34" charset="0"/>
              </a:rPr>
              <a:t> ? </a:t>
            </a:r>
          </a:p>
          <a:p>
            <a:pPr marL="0" indent="0">
              <a:buNone/>
            </a:pPr>
            <a:r>
              <a:rPr lang="en-US" sz="2600" dirty="0" smtClean="0">
                <a:solidFill>
                  <a:schemeClr val="tx1"/>
                </a:solidFill>
              </a:rPr>
              <a:t>(Maximum 4 types of codon for amino acids;                               Not sufficient for 20 amino acids)</a:t>
            </a:r>
          </a:p>
          <a:p>
            <a:pPr>
              <a:buFont typeface="Wingdings" pitchFamily="2" charset="2"/>
              <a:buChar char="q"/>
            </a:pPr>
            <a:r>
              <a:rPr lang="en-US" sz="2600" dirty="0" smtClean="0">
                <a:solidFill>
                  <a:schemeClr val="tx1"/>
                </a:solidFill>
              </a:rPr>
              <a:t>Doublet codon</a:t>
            </a:r>
            <a:r>
              <a:rPr lang="en-US" sz="2600" dirty="0" smtClean="0">
                <a:solidFill>
                  <a:schemeClr val="tx1"/>
                </a:solidFill>
                <a:latin typeface="Arial" pitchFamily="34" charset="0"/>
                <a:cs typeface="Arial" pitchFamily="34" charset="0"/>
              </a:rPr>
              <a:t> </a:t>
            </a:r>
            <a:r>
              <a:rPr lang="en-US" sz="2600" dirty="0">
                <a:solidFill>
                  <a:schemeClr val="tx1"/>
                </a:solidFill>
                <a:latin typeface="Arial" pitchFamily="34" charset="0"/>
                <a:cs typeface="Arial" pitchFamily="34" charset="0"/>
              </a:rPr>
              <a:t>? </a:t>
            </a:r>
          </a:p>
          <a:p>
            <a:pPr marL="0" indent="0">
              <a:buNone/>
            </a:pPr>
            <a:r>
              <a:rPr lang="en-US" sz="2600" dirty="0">
                <a:solidFill>
                  <a:schemeClr val="tx1"/>
                </a:solidFill>
              </a:rPr>
              <a:t>(Maximum </a:t>
            </a:r>
            <a:r>
              <a:rPr lang="en-US" sz="2600" dirty="0" smtClean="0">
                <a:solidFill>
                  <a:schemeClr val="tx1"/>
                </a:solidFill>
              </a:rPr>
              <a:t>16 </a:t>
            </a:r>
            <a:r>
              <a:rPr lang="en-US" sz="2600" dirty="0">
                <a:solidFill>
                  <a:schemeClr val="tx1"/>
                </a:solidFill>
              </a:rPr>
              <a:t>types of </a:t>
            </a:r>
            <a:r>
              <a:rPr lang="en-US" sz="2600" dirty="0" smtClean="0">
                <a:solidFill>
                  <a:schemeClr val="tx1"/>
                </a:solidFill>
              </a:rPr>
              <a:t>codon </a:t>
            </a:r>
            <a:r>
              <a:rPr lang="en-US" sz="2600" dirty="0">
                <a:solidFill>
                  <a:schemeClr val="tx1"/>
                </a:solidFill>
              </a:rPr>
              <a:t>for amino </a:t>
            </a:r>
            <a:r>
              <a:rPr lang="en-US" sz="2600" dirty="0" smtClean="0">
                <a:solidFill>
                  <a:schemeClr val="tx1"/>
                </a:solidFill>
              </a:rPr>
              <a:t>acids;                          Not </a:t>
            </a:r>
            <a:r>
              <a:rPr lang="en-US" sz="2600" dirty="0">
                <a:solidFill>
                  <a:schemeClr val="tx1"/>
                </a:solidFill>
              </a:rPr>
              <a:t>sufficient for 20 amino acids</a:t>
            </a:r>
            <a:r>
              <a:rPr lang="en-US" sz="2600" dirty="0" smtClean="0">
                <a:solidFill>
                  <a:schemeClr val="tx1"/>
                </a:solidFill>
              </a:rPr>
              <a:t>)</a:t>
            </a:r>
          </a:p>
          <a:p>
            <a:pPr>
              <a:buFont typeface="Wingdings" pitchFamily="2" charset="2"/>
              <a:buChar char="q"/>
            </a:pPr>
            <a:r>
              <a:rPr lang="en-US" sz="2600" dirty="0" smtClean="0">
                <a:solidFill>
                  <a:schemeClr val="tx1"/>
                </a:solidFill>
              </a:rPr>
              <a:t>Triplet </a:t>
            </a:r>
            <a:r>
              <a:rPr lang="en-US" sz="2600" dirty="0">
                <a:solidFill>
                  <a:schemeClr val="tx1"/>
                </a:solidFill>
              </a:rPr>
              <a:t>codon</a:t>
            </a:r>
            <a:r>
              <a:rPr lang="en-US" sz="2600" dirty="0">
                <a:solidFill>
                  <a:schemeClr val="tx1"/>
                </a:solidFill>
                <a:latin typeface="Arial" pitchFamily="34" charset="0"/>
                <a:cs typeface="Arial" pitchFamily="34" charset="0"/>
              </a:rPr>
              <a:t> ? </a:t>
            </a:r>
          </a:p>
          <a:p>
            <a:pPr marL="0" indent="0">
              <a:buNone/>
            </a:pPr>
            <a:r>
              <a:rPr lang="en-US" sz="2600" dirty="0">
                <a:solidFill>
                  <a:schemeClr val="tx1"/>
                </a:solidFill>
              </a:rPr>
              <a:t>(Maximum </a:t>
            </a:r>
            <a:r>
              <a:rPr lang="en-US" sz="2600" dirty="0" smtClean="0">
                <a:solidFill>
                  <a:schemeClr val="tx1"/>
                </a:solidFill>
              </a:rPr>
              <a:t>64 </a:t>
            </a:r>
            <a:r>
              <a:rPr lang="en-US" sz="2600" dirty="0">
                <a:solidFill>
                  <a:schemeClr val="tx1"/>
                </a:solidFill>
              </a:rPr>
              <a:t>types of codon for amino acids; </a:t>
            </a:r>
            <a:r>
              <a:rPr lang="en-US" sz="2600" dirty="0" smtClean="0">
                <a:solidFill>
                  <a:schemeClr val="tx1"/>
                </a:solidFill>
              </a:rPr>
              <a:t>                Sufficient </a:t>
            </a:r>
            <a:r>
              <a:rPr lang="en-US" sz="2600" dirty="0">
                <a:solidFill>
                  <a:schemeClr val="tx1"/>
                </a:solidFill>
              </a:rPr>
              <a:t>for 20 amino acids)</a:t>
            </a:r>
            <a:endParaRPr lang="th-TH" sz="2600" dirty="0">
              <a:solidFill>
                <a:schemeClr val="tx1"/>
              </a:solidFill>
            </a:endParaRPr>
          </a:p>
        </p:txBody>
      </p:sp>
    </p:spTree>
    <p:extLst>
      <p:ext uri="{BB962C8B-B14F-4D97-AF65-F5344CB8AC3E}">
        <p14:creationId xmlns:p14="http://schemas.microsoft.com/office/powerpoint/2010/main" val="1443218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800100"/>
          </a:xfrm>
        </p:spPr>
        <p:txBody>
          <a:bodyPr/>
          <a:lstStyle/>
          <a:p>
            <a:r>
              <a:rPr lang="en-US" dirty="0" smtClean="0"/>
              <a:t>Genetic code</a:t>
            </a:r>
            <a:endParaRPr lang="th-TH" dirty="0"/>
          </a:p>
        </p:txBody>
      </p:sp>
      <p:pic>
        <p:nvPicPr>
          <p:cNvPr id="1026" name="Picture 2" descr="http://www.geek.com/wp-content/uploads/2013/12/genetic-c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723900"/>
            <a:ext cx="5810250" cy="495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120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876300"/>
          </a:xfrm>
        </p:spPr>
        <p:txBody>
          <a:bodyPr/>
          <a:lstStyle/>
          <a:p>
            <a:r>
              <a:rPr lang="en-US" dirty="0" smtClean="0"/>
              <a:t>Characters of genetic code</a:t>
            </a:r>
            <a:endParaRPr lang="en-US" dirty="0"/>
          </a:p>
        </p:txBody>
      </p:sp>
      <p:sp>
        <p:nvSpPr>
          <p:cNvPr id="3" name="Content Placeholder 2"/>
          <p:cNvSpPr>
            <a:spLocks noGrp="1"/>
          </p:cNvSpPr>
          <p:nvPr>
            <p:ph idx="1"/>
          </p:nvPr>
        </p:nvSpPr>
        <p:spPr>
          <a:xfrm>
            <a:off x="0" y="1104900"/>
            <a:ext cx="10058400" cy="4610100"/>
          </a:xfrm>
        </p:spPr>
        <p:txBody>
          <a:bodyPr>
            <a:noAutofit/>
          </a:bodyPr>
          <a:lstStyle/>
          <a:p>
            <a:pPr>
              <a:lnSpc>
                <a:spcPct val="80000"/>
              </a:lnSpc>
              <a:spcAft>
                <a:spcPts val="600"/>
              </a:spcAft>
              <a:buFont typeface="Wingdings" pitchFamily="2" charset="2"/>
              <a:buChar char="q"/>
            </a:pPr>
            <a:r>
              <a:rPr lang="en-US" sz="2400" b="1" dirty="0" smtClean="0">
                <a:solidFill>
                  <a:schemeClr val="tx1"/>
                </a:solidFill>
              </a:rPr>
              <a:t>The code is triplet: </a:t>
            </a:r>
            <a:r>
              <a:rPr lang="en-US" sz="2400" dirty="0" smtClean="0">
                <a:solidFill>
                  <a:schemeClr val="tx1"/>
                </a:solidFill>
              </a:rPr>
              <a:t>Each </a:t>
            </a:r>
            <a:r>
              <a:rPr lang="en-US" sz="2400" dirty="0">
                <a:solidFill>
                  <a:schemeClr val="tx1"/>
                </a:solidFill>
              </a:rPr>
              <a:t>codon consists of three bases (triplet). There are 64 codons. </a:t>
            </a:r>
            <a:r>
              <a:rPr lang="en-US" sz="2400" dirty="0" smtClean="0">
                <a:solidFill>
                  <a:schemeClr val="tx1"/>
                </a:solidFill>
              </a:rPr>
              <a:t>61 </a:t>
            </a:r>
            <a:r>
              <a:rPr lang="en-US" sz="2400" dirty="0">
                <a:solidFill>
                  <a:schemeClr val="tx1"/>
                </a:solidFill>
              </a:rPr>
              <a:t>codons code for amino acids. </a:t>
            </a:r>
            <a:endParaRPr lang="en-US" sz="2400" dirty="0" smtClean="0">
              <a:solidFill>
                <a:schemeClr val="tx1"/>
              </a:solidFill>
            </a:endParaRPr>
          </a:p>
          <a:p>
            <a:pPr>
              <a:lnSpc>
                <a:spcPct val="80000"/>
              </a:lnSpc>
              <a:spcAft>
                <a:spcPts val="600"/>
              </a:spcAft>
              <a:buFont typeface="Wingdings" pitchFamily="2" charset="2"/>
              <a:buChar char="q"/>
            </a:pPr>
            <a:r>
              <a:rPr lang="en-US" sz="2400" b="1" dirty="0" smtClean="0">
                <a:solidFill>
                  <a:schemeClr val="tx1"/>
                </a:solidFill>
              </a:rPr>
              <a:t>There </a:t>
            </a:r>
            <a:r>
              <a:rPr lang="en-US" sz="2400" b="1" dirty="0">
                <a:solidFill>
                  <a:schemeClr val="tx1"/>
                </a:solidFill>
              </a:rPr>
              <a:t>is one start codon (initiation codon</a:t>
            </a:r>
            <a:r>
              <a:rPr lang="en-US" sz="2400" b="1" dirty="0" smtClean="0">
                <a:solidFill>
                  <a:schemeClr val="tx1"/>
                </a:solidFill>
              </a:rPr>
              <a:t>):</a:t>
            </a:r>
            <a:r>
              <a:rPr lang="en-US" sz="2400" dirty="0" smtClean="0">
                <a:solidFill>
                  <a:schemeClr val="tx1"/>
                </a:solidFill>
              </a:rPr>
              <a:t> AUG acts as start codon. AUG code </a:t>
            </a:r>
            <a:r>
              <a:rPr lang="en-US" sz="2400" dirty="0">
                <a:solidFill>
                  <a:schemeClr val="tx1"/>
                </a:solidFill>
              </a:rPr>
              <a:t>for methionine. Protein synthesis begins with methionine (Met) in eukaryotes, and </a:t>
            </a:r>
            <a:r>
              <a:rPr lang="en-US" sz="2400" dirty="0" err="1">
                <a:solidFill>
                  <a:schemeClr val="tx1"/>
                </a:solidFill>
              </a:rPr>
              <a:t>formylmethionine</a:t>
            </a:r>
            <a:r>
              <a:rPr lang="en-US" sz="2400" dirty="0">
                <a:solidFill>
                  <a:schemeClr val="tx1"/>
                </a:solidFill>
              </a:rPr>
              <a:t> (</a:t>
            </a:r>
            <a:r>
              <a:rPr lang="en-US" sz="2400" dirty="0" err="1">
                <a:solidFill>
                  <a:schemeClr val="tx1"/>
                </a:solidFill>
              </a:rPr>
              <a:t>fmet</a:t>
            </a:r>
            <a:r>
              <a:rPr lang="en-US" sz="2400" dirty="0">
                <a:solidFill>
                  <a:schemeClr val="tx1"/>
                </a:solidFill>
              </a:rPr>
              <a:t>) in prokaryotes</a:t>
            </a:r>
            <a:r>
              <a:rPr lang="en-US" sz="2400" dirty="0" smtClean="0">
                <a:solidFill>
                  <a:schemeClr val="tx1"/>
                </a:solidFill>
              </a:rPr>
              <a:t>.</a:t>
            </a:r>
            <a:r>
              <a:rPr lang="en-US" sz="2400" b="1" dirty="0">
                <a:solidFill>
                  <a:schemeClr val="tx1"/>
                </a:solidFill>
              </a:rPr>
              <a:t> </a:t>
            </a:r>
            <a:endParaRPr lang="en-US" sz="2400" b="1" dirty="0" smtClean="0">
              <a:solidFill>
                <a:schemeClr val="tx1"/>
              </a:solidFill>
            </a:endParaRPr>
          </a:p>
          <a:p>
            <a:pPr>
              <a:lnSpc>
                <a:spcPct val="80000"/>
              </a:lnSpc>
              <a:spcAft>
                <a:spcPts val="600"/>
              </a:spcAft>
              <a:buFont typeface="Wingdings" pitchFamily="2" charset="2"/>
              <a:buChar char="q"/>
            </a:pPr>
            <a:r>
              <a:rPr lang="en-US" sz="2400" b="1" dirty="0" smtClean="0">
                <a:solidFill>
                  <a:schemeClr val="tx1"/>
                </a:solidFill>
              </a:rPr>
              <a:t>Some </a:t>
            </a:r>
            <a:r>
              <a:rPr lang="en-US" sz="2400" b="1" dirty="0">
                <a:solidFill>
                  <a:schemeClr val="tx1"/>
                </a:solidFill>
              </a:rPr>
              <a:t>codons acts as stop codons: </a:t>
            </a:r>
            <a:r>
              <a:rPr lang="en-US" sz="2400" dirty="0" smtClean="0">
                <a:solidFill>
                  <a:schemeClr val="tx1"/>
                </a:solidFill>
              </a:rPr>
              <a:t>These three </a:t>
            </a:r>
            <a:r>
              <a:rPr lang="en-US" sz="2400" dirty="0">
                <a:solidFill>
                  <a:schemeClr val="tx1"/>
                </a:solidFill>
              </a:rPr>
              <a:t>(UAA, UGA, UAG) are stop codons (or nonsense codons) that terminate translation.</a:t>
            </a:r>
          </a:p>
          <a:p>
            <a:pPr>
              <a:lnSpc>
                <a:spcPct val="80000"/>
              </a:lnSpc>
              <a:spcAft>
                <a:spcPts val="600"/>
              </a:spcAft>
              <a:buFont typeface="Wingdings" pitchFamily="2" charset="2"/>
              <a:buChar char="q"/>
            </a:pPr>
            <a:r>
              <a:rPr lang="en-US" sz="2400" b="1" dirty="0">
                <a:solidFill>
                  <a:schemeClr val="tx1"/>
                </a:solidFill>
              </a:rPr>
              <a:t>The code is </a:t>
            </a:r>
            <a:r>
              <a:rPr lang="en-US" sz="2400" b="1" dirty="0" smtClean="0">
                <a:solidFill>
                  <a:schemeClr val="tx1"/>
                </a:solidFill>
              </a:rPr>
              <a:t>unambiguous:</a:t>
            </a:r>
            <a:r>
              <a:rPr lang="en-US" sz="2400" dirty="0" smtClean="0">
                <a:solidFill>
                  <a:schemeClr val="tx1"/>
                </a:solidFill>
              </a:rPr>
              <a:t> </a:t>
            </a:r>
            <a:r>
              <a:rPr lang="en-US" sz="2400" dirty="0">
                <a:solidFill>
                  <a:schemeClr val="tx1"/>
                </a:solidFill>
              </a:rPr>
              <a:t>Each codon specifies no more than </a:t>
            </a:r>
            <a:r>
              <a:rPr lang="en-US" sz="2400" dirty="0" smtClean="0">
                <a:solidFill>
                  <a:schemeClr val="tx1"/>
                </a:solidFill>
              </a:rPr>
              <a:t>one </a:t>
            </a:r>
            <a:r>
              <a:rPr lang="en-US" sz="2400" dirty="0">
                <a:solidFill>
                  <a:schemeClr val="tx1"/>
                </a:solidFill>
              </a:rPr>
              <a:t>amino acid</a:t>
            </a:r>
            <a:r>
              <a:rPr lang="en-US" sz="2400" dirty="0" smtClean="0">
                <a:solidFill>
                  <a:schemeClr val="tx1"/>
                </a:solidFill>
              </a:rPr>
              <a:t>.</a:t>
            </a:r>
            <a:r>
              <a:rPr lang="en-US" sz="2400" dirty="0">
                <a:solidFill>
                  <a:schemeClr val="tx1"/>
                </a:solidFill>
              </a:rPr>
              <a:t> </a:t>
            </a:r>
            <a:endParaRPr lang="en-US" sz="2400" dirty="0" smtClean="0">
              <a:solidFill>
                <a:schemeClr val="tx1"/>
              </a:solidFill>
            </a:endParaRPr>
          </a:p>
          <a:p>
            <a:pPr>
              <a:lnSpc>
                <a:spcPct val="80000"/>
              </a:lnSpc>
              <a:spcAft>
                <a:spcPts val="600"/>
              </a:spcAft>
              <a:buFont typeface="Wingdings" pitchFamily="2" charset="2"/>
              <a:buChar char="q"/>
            </a:pPr>
            <a:r>
              <a:rPr lang="en-US" sz="2400" b="1" dirty="0" smtClean="0">
                <a:solidFill>
                  <a:schemeClr val="tx1"/>
                </a:solidFill>
              </a:rPr>
              <a:t>The code has polarity: </a:t>
            </a:r>
            <a:r>
              <a:rPr lang="en-US" sz="2400" dirty="0" smtClean="0">
                <a:solidFill>
                  <a:schemeClr val="tx1"/>
                </a:solidFill>
              </a:rPr>
              <a:t>They </a:t>
            </a:r>
            <a:r>
              <a:rPr lang="en-US" sz="2400" dirty="0">
                <a:solidFill>
                  <a:schemeClr val="tx1"/>
                </a:solidFill>
              </a:rPr>
              <a:t>are all written in the 5' to 3' direction.</a:t>
            </a:r>
          </a:p>
        </p:txBody>
      </p:sp>
    </p:spTree>
    <p:extLst>
      <p:ext uri="{BB962C8B-B14F-4D97-AF65-F5344CB8AC3E}">
        <p14:creationId xmlns:p14="http://schemas.microsoft.com/office/powerpoint/2010/main" val="2137853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876300"/>
          </a:xfrm>
        </p:spPr>
        <p:txBody>
          <a:bodyPr/>
          <a:lstStyle/>
          <a:p>
            <a:r>
              <a:rPr lang="en-US" dirty="0" smtClean="0"/>
              <a:t>Characters of genetic code</a:t>
            </a:r>
            <a:endParaRPr lang="en-US" dirty="0"/>
          </a:p>
        </p:txBody>
      </p:sp>
      <p:sp>
        <p:nvSpPr>
          <p:cNvPr id="3" name="Content Placeholder 2"/>
          <p:cNvSpPr>
            <a:spLocks noGrp="1"/>
          </p:cNvSpPr>
          <p:nvPr>
            <p:ph idx="1"/>
          </p:nvPr>
        </p:nvSpPr>
        <p:spPr>
          <a:xfrm>
            <a:off x="0" y="1104900"/>
            <a:ext cx="10058400" cy="4610100"/>
          </a:xfrm>
        </p:spPr>
        <p:txBody>
          <a:bodyPr>
            <a:noAutofit/>
          </a:bodyPr>
          <a:lstStyle/>
          <a:p>
            <a:pPr>
              <a:lnSpc>
                <a:spcPct val="80000"/>
              </a:lnSpc>
              <a:buFont typeface="Wingdings" pitchFamily="2" charset="2"/>
              <a:buChar char="q"/>
            </a:pPr>
            <a:r>
              <a:rPr lang="en-US" sz="2400" b="1" dirty="0">
                <a:solidFill>
                  <a:schemeClr val="tx1"/>
                </a:solidFill>
              </a:rPr>
              <a:t>The code is </a:t>
            </a:r>
            <a:r>
              <a:rPr lang="en-US" sz="2400" b="1" dirty="0" smtClean="0">
                <a:solidFill>
                  <a:schemeClr val="tx1"/>
                </a:solidFill>
              </a:rPr>
              <a:t>degenerate</a:t>
            </a:r>
            <a:r>
              <a:rPr lang="en-US" sz="2400" dirty="0">
                <a:solidFill>
                  <a:schemeClr val="tx1"/>
                </a:solidFill>
              </a:rPr>
              <a:t>:</a:t>
            </a:r>
            <a:r>
              <a:rPr lang="en-US" sz="2400" dirty="0" smtClean="0">
                <a:solidFill>
                  <a:schemeClr val="tx1"/>
                </a:solidFill>
              </a:rPr>
              <a:t> </a:t>
            </a:r>
            <a:r>
              <a:rPr lang="en-US" sz="2400" dirty="0">
                <a:solidFill>
                  <a:schemeClr val="tx1"/>
                </a:solidFill>
              </a:rPr>
              <a:t>More than one codon can specify a single amino acid.</a:t>
            </a:r>
          </a:p>
          <a:p>
            <a:pPr>
              <a:lnSpc>
                <a:spcPct val="80000"/>
              </a:lnSpc>
              <a:buFont typeface="Wingdings" pitchFamily="2" charset="2"/>
              <a:buChar char="Ø"/>
            </a:pPr>
            <a:r>
              <a:rPr lang="en-US" sz="2400" dirty="0" smtClean="0">
                <a:solidFill>
                  <a:schemeClr val="tx1"/>
                </a:solidFill>
              </a:rPr>
              <a:t>	All </a:t>
            </a:r>
            <a:r>
              <a:rPr lang="en-US" sz="2400" dirty="0">
                <a:solidFill>
                  <a:schemeClr val="tx1"/>
                </a:solidFill>
              </a:rPr>
              <a:t>amino acids, except Met and tryptophan (</a:t>
            </a:r>
            <a:r>
              <a:rPr lang="en-US" sz="2400" dirty="0" err="1">
                <a:solidFill>
                  <a:schemeClr val="tx1"/>
                </a:solidFill>
              </a:rPr>
              <a:t>Trp</a:t>
            </a:r>
            <a:r>
              <a:rPr lang="en-US" sz="2400" dirty="0">
                <a:solidFill>
                  <a:schemeClr val="tx1"/>
                </a:solidFill>
              </a:rPr>
              <a:t>), have </a:t>
            </a:r>
            <a:r>
              <a:rPr lang="en-US" sz="2400" dirty="0" smtClean="0">
                <a:solidFill>
                  <a:schemeClr val="tx1"/>
                </a:solidFill>
              </a:rPr>
              <a:t>	more </a:t>
            </a:r>
            <a:r>
              <a:rPr lang="en-US" sz="2400" dirty="0">
                <a:solidFill>
                  <a:schemeClr val="tx1"/>
                </a:solidFill>
              </a:rPr>
              <a:t>than one codon.</a:t>
            </a:r>
          </a:p>
          <a:p>
            <a:pPr>
              <a:lnSpc>
                <a:spcPct val="80000"/>
              </a:lnSpc>
              <a:buFont typeface="Wingdings" pitchFamily="2" charset="2"/>
              <a:buChar char="Ø"/>
            </a:pPr>
            <a:r>
              <a:rPr lang="en-US" sz="2400" dirty="0" smtClean="0">
                <a:solidFill>
                  <a:schemeClr val="tx1"/>
                </a:solidFill>
              </a:rPr>
              <a:t>	For </a:t>
            </a:r>
            <a:r>
              <a:rPr lang="en-US" sz="2400" dirty="0">
                <a:solidFill>
                  <a:schemeClr val="tx1"/>
                </a:solidFill>
              </a:rPr>
              <a:t>those amino acids having more than one codon, the </a:t>
            </a:r>
            <a:r>
              <a:rPr lang="en-US" sz="2400" dirty="0" smtClean="0">
                <a:solidFill>
                  <a:schemeClr val="tx1"/>
                </a:solidFill>
              </a:rPr>
              <a:t>first 	two </a:t>
            </a:r>
            <a:r>
              <a:rPr lang="en-US" sz="2400" dirty="0">
                <a:solidFill>
                  <a:schemeClr val="tx1"/>
                </a:solidFill>
              </a:rPr>
              <a:t>bases in the codon are usually the same. The base in the </a:t>
            </a:r>
            <a:r>
              <a:rPr lang="en-US" sz="2400" dirty="0" smtClean="0">
                <a:solidFill>
                  <a:schemeClr val="tx1"/>
                </a:solidFill>
              </a:rPr>
              <a:t>	third </a:t>
            </a:r>
            <a:r>
              <a:rPr lang="en-US" sz="2400" dirty="0">
                <a:solidFill>
                  <a:schemeClr val="tx1"/>
                </a:solidFill>
              </a:rPr>
              <a:t>position often </a:t>
            </a:r>
            <a:r>
              <a:rPr lang="en-US" sz="2400" dirty="0" smtClean="0">
                <a:solidFill>
                  <a:schemeClr val="tx1"/>
                </a:solidFill>
              </a:rPr>
              <a:t>varies (Wobble hypothesis).</a:t>
            </a:r>
            <a:endParaRPr lang="en-US" sz="2400" dirty="0">
              <a:solidFill>
                <a:schemeClr val="tx1"/>
              </a:solidFill>
            </a:endParaRPr>
          </a:p>
          <a:p>
            <a:pPr>
              <a:lnSpc>
                <a:spcPct val="80000"/>
              </a:lnSpc>
              <a:buFont typeface="Wingdings" pitchFamily="2" charset="2"/>
              <a:buChar char="q"/>
            </a:pPr>
            <a:r>
              <a:rPr lang="en-US" sz="2400" b="1" dirty="0">
                <a:solidFill>
                  <a:schemeClr val="tx1"/>
                </a:solidFill>
              </a:rPr>
              <a:t>The code is almost </a:t>
            </a:r>
            <a:r>
              <a:rPr lang="en-US" sz="2400" b="1" dirty="0" smtClean="0">
                <a:solidFill>
                  <a:schemeClr val="tx1"/>
                </a:solidFill>
              </a:rPr>
              <a:t>universal:</a:t>
            </a:r>
            <a:r>
              <a:rPr lang="en-US" sz="2400" dirty="0" smtClean="0">
                <a:solidFill>
                  <a:schemeClr val="tx1"/>
                </a:solidFill>
              </a:rPr>
              <a:t> </a:t>
            </a:r>
            <a:r>
              <a:rPr lang="en-US" sz="2400" dirty="0">
                <a:solidFill>
                  <a:schemeClr val="tx1"/>
                </a:solidFill>
              </a:rPr>
              <a:t>(the same in all organisms). Some minor exceptions to this occur in mitochondria and some organisms.</a:t>
            </a:r>
          </a:p>
          <a:p>
            <a:pPr>
              <a:lnSpc>
                <a:spcPct val="80000"/>
              </a:lnSpc>
              <a:buFont typeface="Wingdings" pitchFamily="2" charset="2"/>
              <a:buChar char="q"/>
            </a:pPr>
            <a:r>
              <a:rPr lang="en-US" sz="2400" b="1" dirty="0">
                <a:solidFill>
                  <a:schemeClr val="tx1"/>
                </a:solidFill>
              </a:rPr>
              <a:t>The code is </a:t>
            </a:r>
            <a:r>
              <a:rPr lang="en-US" sz="2400" b="1" dirty="0" err="1">
                <a:solidFill>
                  <a:schemeClr val="tx1"/>
                </a:solidFill>
              </a:rPr>
              <a:t>commaless</a:t>
            </a:r>
            <a:r>
              <a:rPr lang="en-US" sz="2400" b="1" dirty="0">
                <a:solidFill>
                  <a:schemeClr val="tx1"/>
                </a:solidFill>
              </a:rPr>
              <a:t> (contiguous</a:t>
            </a:r>
            <a:r>
              <a:rPr lang="en-US" sz="2400" b="1" dirty="0" smtClean="0">
                <a:solidFill>
                  <a:schemeClr val="tx1"/>
                </a:solidFill>
              </a:rPr>
              <a:t>):</a:t>
            </a:r>
            <a:r>
              <a:rPr lang="en-US" sz="2400" dirty="0" smtClean="0">
                <a:solidFill>
                  <a:schemeClr val="tx1"/>
                </a:solidFill>
              </a:rPr>
              <a:t> </a:t>
            </a:r>
            <a:r>
              <a:rPr lang="en-US" sz="2400" dirty="0">
                <a:solidFill>
                  <a:schemeClr val="tx1"/>
                </a:solidFill>
              </a:rPr>
              <a:t>There are no spacers or "commas" between codons on an mRNA.</a:t>
            </a:r>
          </a:p>
          <a:p>
            <a:pPr>
              <a:lnSpc>
                <a:spcPct val="80000"/>
              </a:lnSpc>
              <a:buFont typeface="Wingdings" pitchFamily="2" charset="2"/>
              <a:buChar char="q"/>
            </a:pPr>
            <a:r>
              <a:rPr lang="en-US" sz="2400" b="1" dirty="0">
                <a:solidFill>
                  <a:schemeClr val="tx1"/>
                </a:solidFill>
              </a:rPr>
              <a:t>The code is </a:t>
            </a:r>
            <a:r>
              <a:rPr lang="en-US" sz="2400" b="1" dirty="0" smtClean="0">
                <a:solidFill>
                  <a:schemeClr val="tx1"/>
                </a:solidFill>
              </a:rPr>
              <a:t>non-overlapping: </a:t>
            </a:r>
            <a:r>
              <a:rPr lang="en-US" sz="2400" dirty="0" smtClean="0">
                <a:solidFill>
                  <a:schemeClr val="tx1"/>
                </a:solidFill>
              </a:rPr>
              <a:t>Neighboring </a:t>
            </a:r>
            <a:r>
              <a:rPr lang="en-US" sz="2400" dirty="0">
                <a:solidFill>
                  <a:schemeClr val="tx1"/>
                </a:solidFill>
              </a:rPr>
              <a:t>codons on a message are non-overlapping.</a:t>
            </a:r>
          </a:p>
        </p:txBody>
      </p:sp>
    </p:spTree>
    <p:extLst>
      <p:ext uri="{BB962C8B-B14F-4D97-AF65-F5344CB8AC3E}">
        <p14:creationId xmlns:p14="http://schemas.microsoft.com/office/powerpoint/2010/main" val="28765047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9052560" cy="1333500"/>
          </a:xfrm>
        </p:spPr>
        <p:txBody>
          <a:bodyPr/>
          <a:lstStyle/>
          <a:p>
            <a:r>
              <a:rPr lang="en-US" sz="4800" dirty="0" smtClean="0"/>
              <a:t>Decoding genetic code </a:t>
            </a:r>
            <a:r>
              <a:rPr lang="en-US" sz="4800" dirty="0"/>
              <a:t>by using </a:t>
            </a:r>
            <a:r>
              <a:rPr lang="en-US" sz="4800" dirty="0" smtClean="0"/>
              <a:t>mini-messenger </a:t>
            </a:r>
            <a:r>
              <a:rPr lang="en-US" sz="4800" dirty="0"/>
              <a:t>in filter binding </a:t>
            </a: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421762"/>
            <a:ext cx="9220200" cy="423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1294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952500"/>
          </a:xfrm>
        </p:spPr>
        <p:txBody>
          <a:bodyPr/>
          <a:lstStyle/>
          <a:p>
            <a:r>
              <a:rPr lang="en-US" sz="4400" dirty="0" smtClean="0"/>
              <a:t>Exception of Universality of Code </a:t>
            </a:r>
            <a:endParaRPr lang="th-TH"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5915163"/>
              </p:ext>
            </p:extLst>
          </p:nvPr>
        </p:nvGraphicFramePr>
        <p:xfrm>
          <a:off x="152399" y="1333500"/>
          <a:ext cx="9829802" cy="4023360"/>
        </p:xfrm>
        <a:graphic>
          <a:graphicData uri="http://schemas.openxmlformats.org/drawingml/2006/table">
            <a:tbl>
              <a:tblPr firstRow="1" bandRow="1">
                <a:tableStyleId>{5C22544A-7EE6-4342-B048-85BDC9FD1C3A}</a:tableStyleId>
              </a:tblPr>
              <a:tblGrid>
                <a:gridCol w="1524001"/>
                <a:gridCol w="2895600"/>
                <a:gridCol w="3200400"/>
                <a:gridCol w="2209801"/>
              </a:tblGrid>
              <a:tr h="370840">
                <a:tc>
                  <a:txBody>
                    <a:bodyPr/>
                    <a:lstStyle/>
                    <a:p>
                      <a:pPr algn="ctr">
                        <a:spcBef>
                          <a:spcPts val="600"/>
                        </a:spcBef>
                        <a:spcAft>
                          <a:spcPts val="600"/>
                        </a:spcAft>
                      </a:pPr>
                      <a:r>
                        <a:rPr lang="en-US" sz="2800" b="1" dirty="0" smtClean="0"/>
                        <a:t>Codon</a:t>
                      </a:r>
                      <a:endParaRPr lang="th-TH" sz="2800" b="1" dirty="0"/>
                    </a:p>
                  </a:txBody>
                  <a:tcPr/>
                </a:tc>
                <a:tc>
                  <a:txBody>
                    <a:bodyPr/>
                    <a:lstStyle/>
                    <a:p>
                      <a:pPr algn="ctr">
                        <a:spcBef>
                          <a:spcPts val="600"/>
                        </a:spcBef>
                        <a:spcAft>
                          <a:spcPts val="600"/>
                        </a:spcAft>
                      </a:pPr>
                      <a:r>
                        <a:rPr lang="en-US" sz="2800" b="1" dirty="0" smtClean="0"/>
                        <a:t>Mammalian</a:t>
                      </a:r>
                      <a:r>
                        <a:rPr lang="en-US" sz="2800" b="1" baseline="0" dirty="0" smtClean="0"/>
                        <a:t> Mitochondria  Code</a:t>
                      </a:r>
                      <a:endParaRPr lang="th-TH" sz="2800" b="1" dirty="0"/>
                    </a:p>
                  </a:txBody>
                  <a:tcPr/>
                </a:tc>
                <a:tc>
                  <a:txBody>
                    <a:bodyPr/>
                    <a:lstStyle/>
                    <a:p>
                      <a:pPr algn="ctr">
                        <a:spcBef>
                          <a:spcPts val="600"/>
                        </a:spcBef>
                        <a:spcAft>
                          <a:spcPts val="600"/>
                        </a:spcAft>
                      </a:pPr>
                      <a:r>
                        <a:rPr lang="en-US" sz="2800" b="1" baseline="0" dirty="0" smtClean="0"/>
                        <a:t>Yeast Mitochondria  Code</a:t>
                      </a:r>
                      <a:endParaRPr lang="th-TH" sz="2800" b="1" dirty="0"/>
                    </a:p>
                  </a:txBody>
                  <a:tcPr/>
                </a:tc>
                <a:tc>
                  <a:txBody>
                    <a:bodyPr/>
                    <a:lstStyle/>
                    <a:p>
                      <a:pPr algn="ctr">
                        <a:spcBef>
                          <a:spcPts val="600"/>
                        </a:spcBef>
                        <a:spcAft>
                          <a:spcPts val="600"/>
                        </a:spcAft>
                      </a:pPr>
                      <a:r>
                        <a:rPr lang="en-US" sz="2800" b="1" dirty="0" smtClean="0"/>
                        <a:t>Universal Code</a:t>
                      </a:r>
                      <a:endParaRPr lang="th-TH" sz="2800" b="1" dirty="0"/>
                    </a:p>
                  </a:txBody>
                  <a:tcPr/>
                </a:tc>
              </a:tr>
              <a:tr h="370840">
                <a:tc>
                  <a:txBody>
                    <a:bodyPr/>
                    <a:lstStyle/>
                    <a:p>
                      <a:pPr algn="ctr">
                        <a:spcBef>
                          <a:spcPts val="600"/>
                        </a:spcBef>
                        <a:spcAft>
                          <a:spcPts val="600"/>
                        </a:spcAft>
                      </a:pPr>
                      <a:r>
                        <a:rPr lang="en-US" sz="2800" b="1" dirty="0" smtClean="0"/>
                        <a:t>UGA</a:t>
                      </a:r>
                      <a:endParaRPr lang="th-TH" sz="2800" b="1" dirty="0"/>
                    </a:p>
                  </a:txBody>
                  <a:tcPr/>
                </a:tc>
                <a:tc>
                  <a:txBody>
                    <a:bodyPr/>
                    <a:lstStyle/>
                    <a:p>
                      <a:pPr algn="ctr"/>
                      <a:r>
                        <a:rPr lang="en-GB" sz="2800" b="1" dirty="0" smtClean="0"/>
                        <a:t>Tryptophan</a:t>
                      </a:r>
                      <a:endParaRPr lang="th-TH" sz="2800" b="1" dirty="0"/>
                    </a:p>
                  </a:txBody>
                  <a:tcPr anchor="ctr"/>
                </a:tc>
                <a:tc>
                  <a:txBody>
                    <a:bodyPr/>
                    <a:lstStyle/>
                    <a:p>
                      <a:pPr algn="ctr"/>
                      <a:r>
                        <a:rPr lang="en-GB" sz="2800" b="1" dirty="0"/>
                        <a:t>Tryptophan</a:t>
                      </a:r>
                    </a:p>
                  </a:txBody>
                  <a:tcPr anchor="ctr"/>
                </a:tc>
                <a:tc>
                  <a:txBody>
                    <a:bodyPr/>
                    <a:lstStyle/>
                    <a:p>
                      <a:pPr algn="ctr">
                        <a:spcBef>
                          <a:spcPts val="600"/>
                        </a:spcBef>
                        <a:spcAft>
                          <a:spcPts val="600"/>
                        </a:spcAft>
                      </a:pPr>
                      <a:r>
                        <a:rPr lang="en-US" sz="2800" b="1" dirty="0" smtClean="0"/>
                        <a:t>Stop</a:t>
                      </a:r>
                      <a:endParaRPr lang="th-TH" sz="2800" b="1" dirty="0"/>
                    </a:p>
                  </a:txBody>
                  <a:tcPr/>
                </a:tc>
              </a:tr>
              <a:tr h="370840">
                <a:tc>
                  <a:txBody>
                    <a:bodyPr/>
                    <a:lstStyle/>
                    <a:p>
                      <a:pPr algn="ctr">
                        <a:spcBef>
                          <a:spcPts val="600"/>
                        </a:spcBef>
                        <a:spcAft>
                          <a:spcPts val="600"/>
                        </a:spcAft>
                      </a:pPr>
                      <a:r>
                        <a:rPr lang="en-US" sz="2800" b="1" dirty="0" smtClean="0"/>
                        <a:t>AUA</a:t>
                      </a:r>
                      <a:endParaRPr lang="th-TH" sz="2800" b="1" dirty="0"/>
                    </a:p>
                  </a:txBody>
                  <a:tcPr/>
                </a:tc>
                <a:tc>
                  <a:txBody>
                    <a:bodyPr/>
                    <a:lstStyle/>
                    <a:p>
                      <a:pPr algn="ctr">
                        <a:spcBef>
                          <a:spcPts val="600"/>
                        </a:spcBef>
                        <a:spcAft>
                          <a:spcPts val="600"/>
                        </a:spcAft>
                      </a:pPr>
                      <a:r>
                        <a:rPr lang="en-GB" sz="2800" b="1" dirty="0" smtClean="0"/>
                        <a:t>Methionine</a:t>
                      </a:r>
                      <a:endParaRPr lang="th-TH" sz="2800" b="1" dirty="0"/>
                    </a:p>
                  </a:txBody>
                  <a:tcPr/>
                </a:tc>
                <a:tc>
                  <a:txBody>
                    <a:bodyPr/>
                    <a:lstStyle/>
                    <a:p>
                      <a:pPr algn="ctr">
                        <a:spcBef>
                          <a:spcPts val="600"/>
                        </a:spcBef>
                        <a:spcAft>
                          <a:spcPts val="600"/>
                        </a:spcAft>
                      </a:pPr>
                      <a:r>
                        <a:rPr lang="en-GB" sz="2800" b="1" dirty="0" smtClean="0"/>
                        <a:t>Methionine</a:t>
                      </a:r>
                      <a:endParaRPr lang="th-TH" sz="2800" b="1" dirty="0"/>
                    </a:p>
                  </a:txBody>
                  <a:tcPr/>
                </a:tc>
                <a:tc>
                  <a:txBody>
                    <a:bodyPr/>
                    <a:lstStyle/>
                    <a:p>
                      <a:pPr algn="ctr">
                        <a:spcBef>
                          <a:spcPts val="600"/>
                        </a:spcBef>
                        <a:spcAft>
                          <a:spcPts val="600"/>
                        </a:spcAft>
                      </a:pPr>
                      <a:r>
                        <a:rPr lang="en-GB" sz="2800" b="1" dirty="0" smtClean="0"/>
                        <a:t>Isoleucine</a:t>
                      </a:r>
                      <a:endParaRPr lang="th-TH" sz="2800" b="1" dirty="0"/>
                    </a:p>
                  </a:txBody>
                  <a:tcPr/>
                </a:tc>
              </a:tr>
              <a:tr h="370840">
                <a:tc>
                  <a:txBody>
                    <a:bodyPr/>
                    <a:lstStyle/>
                    <a:p>
                      <a:pPr algn="ctr">
                        <a:spcBef>
                          <a:spcPts val="600"/>
                        </a:spcBef>
                        <a:spcAft>
                          <a:spcPts val="600"/>
                        </a:spcAft>
                      </a:pPr>
                      <a:r>
                        <a:rPr lang="en-US" sz="2800" b="1" dirty="0" smtClean="0"/>
                        <a:t>CUA</a:t>
                      </a:r>
                      <a:endParaRPr lang="th-TH" sz="2800" b="1" dirty="0"/>
                    </a:p>
                  </a:txBody>
                  <a:tcPr/>
                </a:tc>
                <a:tc>
                  <a:txBody>
                    <a:bodyPr/>
                    <a:lstStyle/>
                    <a:p>
                      <a:pPr algn="ctr">
                        <a:spcBef>
                          <a:spcPts val="600"/>
                        </a:spcBef>
                        <a:spcAft>
                          <a:spcPts val="600"/>
                        </a:spcAft>
                      </a:pPr>
                      <a:r>
                        <a:rPr lang="en-GB" sz="2800" b="1" dirty="0" err="1" smtClean="0"/>
                        <a:t>Leucine</a:t>
                      </a:r>
                      <a:endParaRPr lang="th-TH" sz="2800" b="1" dirty="0"/>
                    </a:p>
                  </a:txBody>
                  <a:tcPr/>
                </a:tc>
                <a:tc>
                  <a:txBody>
                    <a:bodyPr/>
                    <a:lstStyle/>
                    <a:p>
                      <a:pPr algn="ctr">
                        <a:spcBef>
                          <a:spcPts val="600"/>
                        </a:spcBef>
                        <a:spcAft>
                          <a:spcPts val="600"/>
                        </a:spcAft>
                      </a:pPr>
                      <a:r>
                        <a:rPr lang="en-GB" sz="2800" b="1" dirty="0" smtClean="0"/>
                        <a:t>Threonine</a:t>
                      </a:r>
                      <a:endParaRPr lang="th-TH" sz="2800" b="1" dirty="0"/>
                    </a:p>
                  </a:txBody>
                  <a:tcPr/>
                </a:tc>
                <a:tc>
                  <a:txBody>
                    <a:bodyPr/>
                    <a:lstStyle/>
                    <a:p>
                      <a:pPr algn="ctr">
                        <a:spcBef>
                          <a:spcPts val="600"/>
                        </a:spcBef>
                        <a:spcAft>
                          <a:spcPts val="600"/>
                        </a:spcAft>
                      </a:pPr>
                      <a:r>
                        <a:rPr lang="en-GB" sz="2800" b="1" dirty="0" err="1" smtClean="0"/>
                        <a:t>Leucine</a:t>
                      </a:r>
                      <a:endParaRPr lang="th-TH" sz="2800" b="1" dirty="0"/>
                    </a:p>
                  </a:txBody>
                  <a:tcPr/>
                </a:tc>
              </a:tr>
              <a:tr h="370840">
                <a:tc>
                  <a:txBody>
                    <a:bodyPr/>
                    <a:lstStyle/>
                    <a:p>
                      <a:pPr algn="ctr">
                        <a:spcBef>
                          <a:spcPts val="600"/>
                        </a:spcBef>
                        <a:spcAft>
                          <a:spcPts val="600"/>
                        </a:spcAft>
                      </a:pPr>
                      <a:r>
                        <a:rPr lang="en-US" sz="2800" b="1" dirty="0" smtClean="0"/>
                        <a:t>AGA</a:t>
                      </a:r>
                    </a:p>
                    <a:p>
                      <a:pPr algn="ctr">
                        <a:spcBef>
                          <a:spcPts val="600"/>
                        </a:spcBef>
                        <a:spcAft>
                          <a:spcPts val="600"/>
                        </a:spcAft>
                      </a:pPr>
                      <a:r>
                        <a:rPr lang="en-US" sz="2800" b="1" dirty="0" smtClean="0"/>
                        <a:t>AGG</a:t>
                      </a:r>
                      <a:endParaRPr lang="th-TH" sz="2800" b="1" dirty="0"/>
                    </a:p>
                  </a:txBody>
                  <a:tcPr/>
                </a:tc>
                <a:tc>
                  <a:txBody>
                    <a:bodyPr/>
                    <a:lstStyle/>
                    <a:p>
                      <a:pPr algn="ctr">
                        <a:spcBef>
                          <a:spcPts val="600"/>
                        </a:spcBef>
                        <a:spcAft>
                          <a:spcPts val="600"/>
                        </a:spcAft>
                      </a:pPr>
                      <a:r>
                        <a:rPr lang="en-US" sz="2800" b="1" dirty="0" smtClean="0"/>
                        <a:t>Stop</a:t>
                      </a:r>
                      <a:endParaRPr lang="th-TH" sz="2800" b="1" dirty="0"/>
                    </a:p>
                  </a:txBody>
                  <a:tcPr/>
                </a:tc>
                <a:tc>
                  <a:txBody>
                    <a:bodyPr/>
                    <a:lstStyle/>
                    <a:p>
                      <a:pPr algn="ctr">
                        <a:spcBef>
                          <a:spcPts val="600"/>
                        </a:spcBef>
                        <a:spcAft>
                          <a:spcPts val="600"/>
                        </a:spcAft>
                      </a:pPr>
                      <a:r>
                        <a:rPr lang="en-GB" sz="2800" b="1" dirty="0" smtClean="0"/>
                        <a:t>Arginine</a:t>
                      </a:r>
                      <a:endParaRPr lang="th-TH" sz="2800" b="1" dirty="0"/>
                    </a:p>
                  </a:txBody>
                  <a:tcPr/>
                </a:tc>
                <a:tc>
                  <a:txBody>
                    <a:bodyPr/>
                    <a:lstStyle/>
                    <a:p>
                      <a:pPr algn="ctr">
                        <a:spcBef>
                          <a:spcPts val="600"/>
                        </a:spcBef>
                        <a:spcAft>
                          <a:spcPts val="600"/>
                        </a:spcAft>
                      </a:pPr>
                      <a:r>
                        <a:rPr lang="en-GB" sz="2800" b="1" dirty="0" smtClean="0"/>
                        <a:t>Arginine</a:t>
                      </a:r>
                      <a:endParaRPr lang="th-TH" sz="2800" b="1" dirty="0"/>
                    </a:p>
                  </a:txBody>
                  <a:tcPr/>
                </a:tc>
              </a:tr>
            </a:tbl>
          </a:graphicData>
        </a:graphic>
      </p:graphicFrame>
    </p:spTree>
    <p:extLst>
      <p:ext uri="{BB962C8B-B14F-4D97-AF65-F5344CB8AC3E}">
        <p14:creationId xmlns:p14="http://schemas.microsoft.com/office/powerpoint/2010/main" val="22888753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647700"/>
          </a:xfrm>
        </p:spPr>
        <p:txBody>
          <a:bodyPr/>
          <a:lstStyle/>
          <a:p>
            <a:r>
              <a:rPr lang="en-US" sz="3200" b="1" dirty="0"/>
              <a:t>Differences between “Codon” and “Anticodon” </a:t>
            </a:r>
            <a:endParaRPr lang="en-US" sz="3200" dirty="0"/>
          </a:p>
        </p:txBody>
      </p:sp>
      <p:sp>
        <p:nvSpPr>
          <p:cNvPr id="3" name="Content Placeholder 2"/>
          <p:cNvSpPr>
            <a:spLocks noGrp="1"/>
          </p:cNvSpPr>
          <p:nvPr>
            <p:ph idx="1"/>
          </p:nvPr>
        </p:nvSpPr>
        <p:spPr>
          <a:xfrm>
            <a:off x="4365625" y="647700"/>
            <a:ext cx="5845175" cy="4838700"/>
          </a:xfrm>
        </p:spPr>
        <p:txBody>
          <a:bodyPr>
            <a:noAutofit/>
          </a:bodyPr>
          <a:lstStyle/>
          <a:p>
            <a:pPr marL="0" indent="0">
              <a:buNone/>
            </a:pPr>
            <a:r>
              <a:rPr lang="en-US" sz="2400" b="1" dirty="0" smtClean="0">
                <a:solidFill>
                  <a:schemeClr val="tx1"/>
                </a:solidFill>
              </a:rPr>
              <a:t>Codon:</a:t>
            </a:r>
          </a:p>
          <a:p>
            <a:pPr marL="457200" indent="-457200">
              <a:buAutoNum type="arabicPeriod"/>
            </a:pPr>
            <a:r>
              <a:rPr lang="en-US" sz="2400" dirty="0" smtClean="0">
                <a:solidFill>
                  <a:schemeClr val="tx1"/>
                </a:solidFill>
              </a:rPr>
              <a:t>It </a:t>
            </a:r>
            <a:r>
              <a:rPr lang="en-US" sz="2400" dirty="0">
                <a:solidFill>
                  <a:schemeClr val="tx1"/>
                </a:solidFill>
              </a:rPr>
              <a:t>is found in DNA and mRNA</a:t>
            </a:r>
            <a:r>
              <a:rPr lang="en-US" sz="2400" dirty="0" smtClean="0">
                <a:solidFill>
                  <a:schemeClr val="tx1"/>
                </a:solidFill>
              </a:rPr>
              <a:t>.</a:t>
            </a:r>
          </a:p>
          <a:p>
            <a:pPr marL="0" indent="0">
              <a:buNone/>
            </a:pPr>
            <a:r>
              <a:rPr lang="en-US" sz="2400" dirty="0">
                <a:solidFill>
                  <a:schemeClr val="tx1"/>
                </a:solidFill>
              </a:rPr>
              <a:t>2. Codon is complementary to a triplet of template strand.</a:t>
            </a:r>
          </a:p>
          <a:p>
            <a:pPr marL="0" indent="0">
              <a:buNone/>
            </a:pPr>
            <a:r>
              <a:rPr lang="en-US" sz="2400" dirty="0">
                <a:solidFill>
                  <a:schemeClr val="tx1"/>
                </a:solidFill>
              </a:rPr>
              <a:t>3. It determines the position of an amino acid in a polypeptide</a:t>
            </a:r>
            <a:r>
              <a:rPr lang="en-US" sz="2400" dirty="0" smtClean="0">
                <a:solidFill>
                  <a:schemeClr val="tx1"/>
                </a:solidFill>
              </a:rPr>
              <a:t>.</a:t>
            </a:r>
          </a:p>
          <a:p>
            <a:pPr marL="0" indent="0">
              <a:buNone/>
            </a:pPr>
            <a:r>
              <a:rPr lang="en-US" sz="2400" b="1" dirty="0" smtClean="0">
                <a:solidFill>
                  <a:schemeClr val="tx1"/>
                </a:solidFill>
              </a:rPr>
              <a:t>Anticodon</a:t>
            </a:r>
            <a:endParaRPr lang="en-US" sz="2400" b="1" dirty="0">
              <a:solidFill>
                <a:schemeClr val="tx1"/>
              </a:solidFill>
            </a:endParaRPr>
          </a:p>
          <a:p>
            <a:pPr marL="0" indent="0">
              <a:buNone/>
            </a:pPr>
            <a:r>
              <a:rPr lang="en-US" sz="2400" dirty="0">
                <a:solidFill>
                  <a:schemeClr val="tx1"/>
                </a:solidFill>
              </a:rPr>
              <a:t>1. It occurs in </a:t>
            </a:r>
            <a:r>
              <a:rPr lang="en-US" sz="2400" dirty="0" err="1">
                <a:solidFill>
                  <a:schemeClr val="tx1"/>
                </a:solidFill>
              </a:rPr>
              <a:t>tRNA</a:t>
            </a:r>
            <a:r>
              <a:rPr lang="en-US" sz="2400" dirty="0">
                <a:solidFill>
                  <a:schemeClr val="tx1"/>
                </a:solidFill>
              </a:rPr>
              <a:t>.</a:t>
            </a:r>
          </a:p>
          <a:p>
            <a:pPr marL="0" indent="0">
              <a:buNone/>
            </a:pPr>
            <a:r>
              <a:rPr lang="en-US" sz="2400" dirty="0">
                <a:solidFill>
                  <a:schemeClr val="tx1"/>
                </a:solidFill>
              </a:rPr>
              <a:t>2. It is complementary to a codon.</a:t>
            </a:r>
          </a:p>
          <a:p>
            <a:pPr marL="0" indent="0">
              <a:buNone/>
            </a:pPr>
            <a:r>
              <a:rPr lang="en-US" sz="2400" dirty="0">
                <a:solidFill>
                  <a:schemeClr val="tx1"/>
                </a:solidFill>
              </a:rPr>
              <a:t>3. It helps in bringing a particular amino acid at its proper position during translation.</a:t>
            </a:r>
          </a:p>
          <a:p>
            <a:pPr marL="457200" indent="-457200">
              <a:buAutoNum type="arabicPeriod"/>
            </a:pPr>
            <a:endParaRPr lang="en-US" sz="2400" dirty="0">
              <a:solidFill>
                <a:schemeClr val="tx1"/>
              </a:solidFill>
            </a:endParaRPr>
          </a:p>
        </p:txBody>
      </p:sp>
      <p:pic>
        <p:nvPicPr>
          <p:cNvPr id="1026" name="Picture 2" descr="ldquo;Codon” and “Anticodon” &amp;ndas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379"/>
          <a:stretch/>
        </p:blipFill>
        <p:spPr bwMode="auto">
          <a:xfrm>
            <a:off x="152400" y="969735"/>
            <a:ext cx="4060825" cy="284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711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500"/>
            <a:ext cx="10058400" cy="1955800"/>
          </a:xfrm>
        </p:spPr>
        <p:txBody>
          <a:bodyPr/>
          <a:lstStyle/>
          <a:p>
            <a:r>
              <a:rPr lang="en-US" sz="6600" dirty="0">
                <a:solidFill>
                  <a:schemeClr val="tx1"/>
                </a:solidFill>
              </a:rPr>
              <a:t>The another Book is written by Mother</a:t>
            </a:r>
          </a:p>
        </p:txBody>
      </p:sp>
      <p:pic>
        <p:nvPicPr>
          <p:cNvPr id="4098" name="Picture 2" descr="http://4.bp.blogspot.com/-W1_yAcs_naU/UjnhkNE22PI/AAAAAAAABug/GVhq2Ww7_EA/s1600/writing+gir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098065"/>
            <a:ext cx="4286250" cy="358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796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876300"/>
          </a:xfrm>
        </p:spPr>
        <p:txBody>
          <a:bodyPr/>
          <a:lstStyle/>
          <a:p>
            <a:r>
              <a:rPr lang="en-US" dirty="0" smtClean="0"/>
              <a:t>Wobble hypothesis</a:t>
            </a:r>
            <a:endParaRPr lang="en-US" dirty="0"/>
          </a:p>
        </p:txBody>
      </p:sp>
      <p:pic>
        <p:nvPicPr>
          <p:cNvPr id="3075" name="Picture 3" descr="G:\Gene\wobble_hypothesis-149A12CB5E610EEFC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28700"/>
            <a:ext cx="7243943"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8844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876300"/>
          </a:xfrm>
        </p:spPr>
        <p:txBody>
          <a:bodyPr/>
          <a:lstStyle/>
          <a:p>
            <a:r>
              <a:rPr lang="en-US" dirty="0" smtClean="0"/>
              <a:t>Regulation of Gene Action</a:t>
            </a:r>
            <a:endParaRPr lang="th-TH" dirty="0"/>
          </a:p>
        </p:txBody>
      </p:sp>
      <p:sp>
        <p:nvSpPr>
          <p:cNvPr id="3" name="Content Placeholder 2"/>
          <p:cNvSpPr>
            <a:spLocks noGrp="1"/>
          </p:cNvSpPr>
          <p:nvPr>
            <p:ph idx="1"/>
          </p:nvPr>
        </p:nvSpPr>
        <p:spPr>
          <a:xfrm>
            <a:off x="76200" y="1181100"/>
            <a:ext cx="9906000" cy="4419600"/>
          </a:xfrm>
        </p:spPr>
        <p:txBody>
          <a:bodyPr>
            <a:noAutofit/>
          </a:bodyPr>
          <a:lstStyle/>
          <a:p>
            <a:pPr>
              <a:spcAft>
                <a:spcPts val="600"/>
              </a:spcAft>
              <a:buFont typeface="Wingdings" pitchFamily="2" charset="2"/>
              <a:buChar char="v"/>
            </a:pPr>
            <a:r>
              <a:rPr lang="en-US" sz="2500" dirty="0" smtClean="0">
                <a:solidFill>
                  <a:schemeClr val="tx1"/>
                </a:solidFill>
              </a:rPr>
              <a:t>The synthesis of particular gene products is controlled by mechanisms collectively called regulation of gene action.</a:t>
            </a:r>
          </a:p>
          <a:p>
            <a:pPr>
              <a:spcAft>
                <a:spcPts val="600"/>
              </a:spcAft>
              <a:buFont typeface="Wingdings" pitchFamily="2" charset="2"/>
              <a:buChar char="v"/>
            </a:pPr>
            <a:r>
              <a:rPr lang="en-US" sz="2500" dirty="0" smtClean="0">
                <a:solidFill>
                  <a:schemeClr val="tx1"/>
                </a:solidFill>
              </a:rPr>
              <a:t>Synthesis of gene products can be controlled at </a:t>
            </a:r>
            <a:r>
              <a:rPr lang="en-US" sz="2500" dirty="0">
                <a:solidFill>
                  <a:schemeClr val="tx1"/>
                </a:solidFill>
              </a:rPr>
              <a:t>the level of</a:t>
            </a:r>
            <a:r>
              <a:rPr lang="en-US" sz="2500" dirty="0" smtClean="0">
                <a:solidFill>
                  <a:schemeClr val="tx1"/>
                </a:solidFill>
              </a:rPr>
              <a:t>-</a:t>
            </a:r>
          </a:p>
          <a:p>
            <a:pPr marL="0" indent="0">
              <a:spcAft>
                <a:spcPts val="600"/>
              </a:spcAft>
              <a:buNone/>
            </a:pPr>
            <a:r>
              <a:rPr lang="en-US" sz="2500" dirty="0">
                <a:solidFill>
                  <a:schemeClr val="tx1"/>
                </a:solidFill>
              </a:rPr>
              <a:t>	</a:t>
            </a:r>
            <a:r>
              <a:rPr lang="en-US" sz="2500" dirty="0" smtClean="0">
                <a:solidFill>
                  <a:schemeClr val="tx1"/>
                </a:solidFill>
              </a:rPr>
              <a:t>-  Genome (DNA) (usually in eukaryotes) </a:t>
            </a:r>
          </a:p>
          <a:p>
            <a:pPr marL="0" indent="0">
              <a:spcAft>
                <a:spcPts val="600"/>
              </a:spcAft>
              <a:buNone/>
            </a:pPr>
            <a:r>
              <a:rPr lang="en-US" sz="2500" dirty="0">
                <a:solidFill>
                  <a:schemeClr val="tx1"/>
                </a:solidFill>
              </a:rPr>
              <a:t>	</a:t>
            </a:r>
            <a:r>
              <a:rPr lang="en-US" sz="2500" dirty="0" smtClean="0">
                <a:solidFill>
                  <a:schemeClr val="tx1"/>
                </a:solidFill>
              </a:rPr>
              <a:t>-  Transcription </a:t>
            </a:r>
          </a:p>
          <a:p>
            <a:pPr marL="0" indent="0">
              <a:spcAft>
                <a:spcPts val="600"/>
              </a:spcAft>
              <a:buNone/>
            </a:pPr>
            <a:r>
              <a:rPr lang="en-US" sz="2500" dirty="0">
                <a:solidFill>
                  <a:schemeClr val="tx1"/>
                </a:solidFill>
              </a:rPr>
              <a:t>	</a:t>
            </a:r>
            <a:r>
              <a:rPr lang="en-US" sz="2500" dirty="0" smtClean="0">
                <a:solidFill>
                  <a:schemeClr val="tx1"/>
                </a:solidFill>
              </a:rPr>
              <a:t>-  Post-transcription (usually </a:t>
            </a:r>
            <a:r>
              <a:rPr lang="en-US" sz="2500" dirty="0">
                <a:solidFill>
                  <a:schemeClr val="tx1"/>
                </a:solidFill>
              </a:rPr>
              <a:t>in eukaryotes</a:t>
            </a:r>
            <a:r>
              <a:rPr lang="en-US" sz="2500" dirty="0" smtClean="0">
                <a:solidFill>
                  <a:schemeClr val="tx1"/>
                </a:solidFill>
              </a:rPr>
              <a:t>)</a:t>
            </a:r>
          </a:p>
          <a:p>
            <a:pPr marL="0" indent="0">
              <a:spcAft>
                <a:spcPts val="600"/>
              </a:spcAft>
              <a:buNone/>
            </a:pPr>
            <a:r>
              <a:rPr lang="en-US" sz="2500" dirty="0">
                <a:solidFill>
                  <a:schemeClr val="tx1"/>
                </a:solidFill>
              </a:rPr>
              <a:t>	</a:t>
            </a:r>
            <a:r>
              <a:rPr lang="en-US" sz="2500" dirty="0" smtClean="0">
                <a:solidFill>
                  <a:schemeClr val="tx1"/>
                </a:solidFill>
              </a:rPr>
              <a:t>-  Translation</a:t>
            </a:r>
          </a:p>
          <a:p>
            <a:pPr marL="0" indent="0">
              <a:spcAft>
                <a:spcPts val="600"/>
              </a:spcAft>
              <a:buNone/>
            </a:pPr>
            <a:r>
              <a:rPr lang="en-US" sz="2500" dirty="0">
                <a:solidFill>
                  <a:schemeClr val="tx1"/>
                </a:solidFill>
              </a:rPr>
              <a:t>	</a:t>
            </a:r>
            <a:r>
              <a:rPr lang="en-US" sz="2500" dirty="0" smtClean="0">
                <a:solidFill>
                  <a:schemeClr val="tx1"/>
                </a:solidFill>
              </a:rPr>
              <a:t>-  Post-translation</a:t>
            </a:r>
            <a:endParaRPr lang="th-TH" sz="2500" dirty="0">
              <a:solidFill>
                <a:schemeClr val="tx1"/>
              </a:solidFill>
            </a:endParaRPr>
          </a:p>
        </p:txBody>
      </p:sp>
    </p:spTree>
    <p:extLst>
      <p:ext uri="{BB962C8B-B14F-4D97-AF65-F5344CB8AC3E}">
        <p14:creationId xmlns:p14="http://schemas.microsoft.com/office/powerpoint/2010/main" val="41866862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982200" cy="647700"/>
          </a:xfrm>
        </p:spPr>
        <p:txBody>
          <a:bodyPr/>
          <a:lstStyle/>
          <a:p>
            <a:r>
              <a:rPr lang="en-US" sz="3200" dirty="0"/>
              <a:t>Regulation of Gene </a:t>
            </a:r>
            <a:r>
              <a:rPr lang="en-US" sz="3200" dirty="0" smtClean="0"/>
              <a:t>Action at the Level of Genome</a:t>
            </a:r>
            <a:endParaRPr lang="th-TH" sz="3200" dirty="0"/>
          </a:p>
        </p:txBody>
      </p:sp>
      <p:sp>
        <p:nvSpPr>
          <p:cNvPr id="3" name="Content Placeholder 2"/>
          <p:cNvSpPr>
            <a:spLocks noGrp="1"/>
          </p:cNvSpPr>
          <p:nvPr>
            <p:ph idx="1"/>
          </p:nvPr>
        </p:nvSpPr>
        <p:spPr>
          <a:xfrm>
            <a:off x="176284" y="3154344"/>
            <a:ext cx="5919716" cy="2560656"/>
          </a:xfrm>
        </p:spPr>
        <p:txBody>
          <a:bodyPr>
            <a:noAutofit/>
          </a:bodyPr>
          <a:lstStyle/>
          <a:p>
            <a:pPr marL="0" indent="0">
              <a:buNone/>
            </a:pPr>
            <a:r>
              <a:rPr lang="en-US" sz="2400" dirty="0" smtClean="0">
                <a:solidFill>
                  <a:schemeClr val="tx1"/>
                </a:solidFill>
              </a:rPr>
              <a:t>(b) In mammalian female, one of              the two X chromosomes present in somatic cells undergoes condensation in early embryonic stages to become Barr body resulting in inactivation of  all genes of that chromosome (Dosage compensation). </a:t>
            </a:r>
            <a:endParaRPr lang="th-TH" sz="2400" dirty="0">
              <a:solidFill>
                <a:schemeClr val="tx1"/>
              </a:solidFill>
            </a:endParaRPr>
          </a:p>
        </p:txBody>
      </p:sp>
      <p:pic>
        <p:nvPicPr>
          <p:cNvPr id="1026" name="Picture 2" descr="http://3.bp.blogspot.com/-cTTAHlCm-hQ/UM8Am2z3buI/AAAAAAAACuM/s4q0gfHdXBo/s1600/chromatin+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744" y="3220005"/>
            <a:ext cx="3962400" cy="192349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52400" y="723900"/>
            <a:ext cx="9906000" cy="2438400"/>
          </a:xfrm>
          <a:prstGeom prst="rect">
            <a:avLst/>
          </a:prstGeom>
        </p:spPr>
        <p:txBody>
          <a:bodyPr vert="horz" lIns="88609" tIns="44305" rIns="88609" bIns="44305" rtlCol="0">
            <a:noAutofit/>
          </a:bodyPr>
          <a:lstStyle>
            <a:lvl1pPr marL="332285" indent="-332285" algn="l" defTabSz="886093" rtl="0" eaLnBrk="1" latinLnBrk="0" hangingPunct="1">
              <a:spcBef>
                <a:spcPct val="20000"/>
              </a:spcBef>
              <a:buFont typeface="Arial" pitchFamily="34" charset="0"/>
              <a:buChar char="•"/>
              <a:defRPr sz="2300" kern="1200">
                <a:solidFill>
                  <a:schemeClr val="tx1">
                    <a:lumMod val="50000"/>
                    <a:lumOff val="50000"/>
                  </a:schemeClr>
                </a:solidFill>
                <a:latin typeface="+mj-lt"/>
                <a:ea typeface="+mn-ea"/>
                <a:cs typeface="+mn-cs"/>
              </a:defRPr>
            </a:lvl1pPr>
            <a:lvl2pPr marL="719950" indent="-276904" algn="l" defTabSz="886093"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07616" indent="-221523" algn="l" defTabSz="886093"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550663" indent="-221523" algn="l" defTabSz="886093"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1993710" indent="-221523" algn="l" defTabSz="886093"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436756" indent="-221523" algn="l" defTabSz="886093"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879803" indent="-221523" algn="l" defTabSz="886093"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322849" indent="-221523" algn="l" defTabSz="886093"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765895" indent="-221523" algn="l" defTabSz="886093"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2400" dirty="0" smtClean="0">
                <a:solidFill>
                  <a:schemeClr val="tx1"/>
                </a:solidFill>
              </a:rPr>
              <a:t>At the level of genome, the following five modes of regulation are operative: </a:t>
            </a:r>
          </a:p>
          <a:p>
            <a:pPr marL="457200" indent="-457200">
              <a:buFont typeface="Arial" pitchFamily="34" charset="0"/>
              <a:buAutoNum type="arabicPeriod"/>
            </a:pPr>
            <a:r>
              <a:rPr lang="en-US" sz="2400" b="1" dirty="0" smtClean="0">
                <a:solidFill>
                  <a:schemeClr val="tx1"/>
                </a:solidFill>
              </a:rPr>
              <a:t>Situation of total genetic shutdown. Example:  </a:t>
            </a:r>
          </a:p>
          <a:p>
            <a:pPr marL="0" indent="0">
              <a:buFont typeface="Arial" pitchFamily="34" charset="0"/>
              <a:buNone/>
            </a:pPr>
            <a:r>
              <a:rPr lang="en-US" sz="2400" dirty="0" smtClean="0">
                <a:solidFill>
                  <a:schemeClr val="tx1"/>
                </a:solidFill>
              </a:rPr>
              <a:t>(a) During mitotic phase of the cell cycle, chromatin is  highly condensed to form chromosome resulting in suspension of transcriptional activity of all genes.  </a:t>
            </a:r>
          </a:p>
        </p:txBody>
      </p:sp>
    </p:spTree>
    <p:extLst>
      <p:ext uri="{BB962C8B-B14F-4D97-AF65-F5344CB8AC3E}">
        <p14:creationId xmlns:p14="http://schemas.microsoft.com/office/powerpoint/2010/main" val="33497205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9052560" cy="1181100"/>
          </a:xfrm>
        </p:spPr>
        <p:txBody>
          <a:bodyPr/>
          <a:lstStyle/>
          <a:p>
            <a:r>
              <a:rPr lang="en-US" sz="4400" dirty="0"/>
              <a:t>Regulation of Gene </a:t>
            </a:r>
            <a:r>
              <a:rPr lang="en-US" sz="4400" dirty="0" smtClean="0"/>
              <a:t>Action                   at the Level of Genome</a:t>
            </a:r>
            <a:endParaRPr lang="th-TH" sz="4400" dirty="0"/>
          </a:p>
        </p:txBody>
      </p:sp>
      <p:sp>
        <p:nvSpPr>
          <p:cNvPr id="3" name="Content Placeholder 2"/>
          <p:cNvSpPr>
            <a:spLocks noGrp="1"/>
          </p:cNvSpPr>
          <p:nvPr>
            <p:ph idx="1"/>
          </p:nvPr>
        </p:nvSpPr>
        <p:spPr>
          <a:xfrm>
            <a:off x="76200" y="1409704"/>
            <a:ext cx="9906000" cy="4114796"/>
          </a:xfrm>
        </p:spPr>
        <p:txBody>
          <a:bodyPr>
            <a:noAutofit/>
          </a:bodyPr>
          <a:lstStyle/>
          <a:p>
            <a:pPr marL="0" indent="0">
              <a:buNone/>
            </a:pPr>
            <a:r>
              <a:rPr lang="en-US" sz="2400" b="1" dirty="0" smtClean="0">
                <a:solidFill>
                  <a:schemeClr val="tx1"/>
                </a:solidFill>
              </a:rPr>
              <a:t>2. Evidences for constitutive expression of some genes. </a:t>
            </a:r>
          </a:p>
          <a:p>
            <a:pPr marL="0" indent="0">
              <a:buNone/>
            </a:pPr>
            <a:r>
              <a:rPr lang="en-US" sz="2400" b="1" dirty="0" smtClean="0">
                <a:solidFill>
                  <a:schemeClr val="tx1"/>
                </a:solidFill>
              </a:rPr>
              <a:t>Example-</a:t>
            </a:r>
            <a:r>
              <a:rPr lang="en-US" sz="2400" b="1" dirty="0">
                <a:solidFill>
                  <a:schemeClr val="tx1"/>
                </a:solidFill>
              </a:rPr>
              <a:t> </a:t>
            </a:r>
            <a:r>
              <a:rPr lang="en-US" sz="2400" b="1" dirty="0" smtClean="0">
                <a:solidFill>
                  <a:schemeClr val="tx1"/>
                </a:solidFill>
              </a:rPr>
              <a:t>Housekeeping genes:</a:t>
            </a:r>
            <a:r>
              <a:rPr lang="en-US" sz="2400" dirty="0" smtClean="0">
                <a:solidFill>
                  <a:schemeClr val="tx1"/>
                </a:solidFill>
              </a:rPr>
              <a:t> </a:t>
            </a:r>
          </a:p>
          <a:p>
            <a:pPr marL="0" indent="0">
              <a:buNone/>
            </a:pPr>
            <a:r>
              <a:rPr lang="en-US" sz="2400" dirty="0" smtClean="0">
                <a:solidFill>
                  <a:schemeClr val="tx1"/>
                </a:solidFill>
              </a:rPr>
              <a:t>In </a:t>
            </a:r>
            <a:r>
              <a:rPr lang="en-US" sz="2400" dirty="0">
                <a:solidFill>
                  <a:schemeClr val="tx1"/>
                </a:solidFill>
              </a:rPr>
              <a:t>molecular biology, housekeeping</a:t>
            </a:r>
            <a:r>
              <a:rPr lang="en-US" sz="2400" b="1" dirty="0">
                <a:solidFill>
                  <a:schemeClr val="tx1"/>
                </a:solidFill>
              </a:rPr>
              <a:t> </a:t>
            </a:r>
            <a:r>
              <a:rPr lang="en-US" sz="2400" dirty="0">
                <a:solidFill>
                  <a:schemeClr val="tx1"/>
                </a:solidFill>
              </a:rPr>
              <a:t>genes are typically constitutive genes that are required for the maintenance of basic cellular function, and are expressed in all cells of an organism under normal and </a:t>
            </a:r>
            <a:r>
              <a:rPr lang="en-US" sz="2400" dirty="0" err="1">
                <a:solidFill>
                  <a:schemeClr val="tx1"/>
                </a:solidFill>
              </a:rPr>
              <a:t>patho</a:t>
            </a:r>
            <a:r>
              <a:rPr lang="en-US" sz="2400" dirty="0">
                <a:solidFill>
                  <a:schemeClr val="tx1"/>
                </a:solidFill>
              </a:rPr>
              <a:t>-physiological conditions. Example: gene for B-actin</a:t>
            </a:r>
            <a:r>
              <a:rPr lang="en-US" sz="2400" dirty="0" smtClean="0">
                <a:solidFill>
                  <a:schemeClr val="tx1"/>
                </a:solidFill>
              </a:rPr>
              <a:t>.</a:t>
            </a:r>
          </a:p>
          <a:p>
            <a:pPr marL="0" indent="0">
              <a:buNone/>
            </a:pPr>
            <a:endParaRPr lang="en-US" sz="2400" b="1" dirty="0" smtClean="0">
              <a:solidFill>
                <a:schemeClr val="tx1"/>
              </a:solidFill>
            </a:endParaRPr>
          </a:p>
          <a:p>
            <a:pPr marL="0" indent="0">
              <a:buNone/>
            </a:pPr>
            <a:endParaRPr lang="th-TH" sz="2400" dirty="0">
              <a:solidFill>
                <a:schemeClr val="tx1"/>
              </a:solidFill>
            </a:endParaRPr>
          </a:p>
        </p:txBody>
      </p:sp>
    </p:spTree>
    <p:extLst>
      <p:ext uri="{BB962C8B-B14F-4D97-AF65-F5344CB8AC3E}">
        <p14:creationId xmlns:p14="http://schemas.microsoft.com/office/powerpoint/2010/main" val="15437827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9052560" cy="1181100"/>
          </a:xfrm>
        </p:spPr>
        <p:txBody>
          <a:bodyPr/>
          <a:lstStyle/>
          <a:p>
            <a:r>
              <a:rPr lang="en-US" sz="4400" dirty="0"/>
              <a:t>Regulation of Gene </a:t>
            </a:r>
            <a:r>
              <a:rPr lang="en-US" sz="4400" dirty="0" smtClean="0"/>
              <a:t>Action                   at the Level of Genome</a:t>
            </a:r>
            <a:endParaRPr lang="th-TH" sz="4400" dirty="0"/>
          </a:p>
        </p:txBody>
      </p:sp>
      <p:sp>
        <p:nvSpPr>
          <p:cNvPr id="3" name="Content Placeholder 2"/>
          <p:cNvSpPr>
            <a:spLocks noGrp="1"/>
          </p:cNvSpPr>
          <p:nvPr>
            <p:ph idx="1"/>
          </p:nvPr>
        </p:nvSpPr>
        <p:spPr>
          <a:xfrm>
            <a:off x="76200" y="1409704"/>
            <a:ext cx="9906000" cy="4114796"/>
          </a:xfrm>
        </p:spPr>
        <p:txBody>
          <a:bodyPr>
            <a:noAutofit/>
          </a:bodyPr>
          <a:lstStyle/>
          <a:p>
            <a:pPr marL="0" indent="0">
              <a:buNone/>
            </a:pPr>
            <a:r>
              <a:rPr lang="en-US" sz="2400" b="1" dirty="0" smtClean="0">
                <a:solidFill>
                  <a:schemeClr val="tx1"/>
                </a:solidFill>
              </a:rPr>
              <a:t>3. Many genes are expressed only in certain tissue. </a:t>
            </a:r>
          </a:p>
          <a:p>
            <a:pPr marL="0" indent="0">
              <a:buNone/>
            </a:pPr>
            <a:r>
              <a:rPr lang="en-US" sz="2400" b="1" dirty="0" smtClean="0">
                <a:solidFill>
                  <a:schemeClr val="tx1"/>
                </a:solidFill>
              </a:rPr>
              <a:t>Example- Smart </a:t>
            </a:r>
            <a:r>
              <a:rPr lang="en-US" sz="2400" b="1" dirty="0">
                <a:solidFill>
                  <a:schemeClr val="tx1"/>
                </a:solidFill>
              </a:rPr>
              <a:t>genes or Luxury genes:</a:t>
            </a:r>
            <a:r>
              <a:rPr lang="en-US" sz="2400" dirty="0">
                <a:solidFill>
                  <a:schemeClr val="tx1"/>
                </a:solidFill>
              </a:rPr>
              <a:t> </a:t>
            </a:r>
            <a:endParaRPr lang="en-US" sz="2400" dirty="0" smtClean="0">
              <a:solidFill>
                <a:schemeClr val="tx1"/>
              </a:solidFill>
            </a:endParaRPr>
          </a:p>
          <a:p>
            <a:pPr marL="0" indent="0">
              <a:buNone/>
            </a:pPr>
            <a:r>
              <a:rPr lang="en-US" sz="2400" dirty="0" smtClean="0">
                <a:solidFill>
                  <a:schemeClr val="tx1"/>
                </a:solidFill>
              </a:rPr>
              <a:t>These </a:t>
            </a:r>
            <a:r>
              <a:rPr lang="en-US" sz="2400" dirty="0">
                <a:solidFill>
                  <a:schemeClr val="tx1"/>
                </a:solidFill>
              </a:rPr>
              <a:t>genes are tissue-specific or organ-specific, which means they are not expressed in all cells. They are expressed only in certain type of cell or tissue. They are not constantly expressed, they express only when their function is needed. Examples of luxury genes are </a:t>
            </a:r>
            <a:r>
              <a:rPr lang="en-US" sz="2400" dirty="0" smtClean="0">
                <a:solidFill>
                  <a:schemeClr val="tx1"/>
                </a:solidFill>
              </a:rPr>
              <a:t>genes </a:t>
            </a:r>
            <a:r>
              <a:rPr lang="en-US" sz="2400" dirty="0">
                <a:solidFill>
                  <a:schemeClr val="tx1"/>
                </a:solidFill>
              </a:rPr>
              <a:t>coding for heat-shock proteins</a:t>
            </a:r>
            <a:r>
              <a:rPr lang="en-US" sz="2400" dirty="0" smtClean="0">
                <a:solidFill>
                  <a:schemeClr val="tx1"/>
                </a:solidFill>
              </a:rPr>
              <a:t>.</a:t>
            </a:r>
          </a:p>
          <a:p>
            <a:pPr marL="0" indent="0">
              <a:buNone/>
            </a:pPr>
            <a:endParaRPr lang="th-TH" sz="2400" dirty="0">
              <a:solidFill>
                <a:schemeClr val="tx1"/>
              </a:solidFill>
            </a:endParaRPr>
          </a:p>
        </p:txBody>
      </p:sp>
    </p:spTree>
    <p:extLst>
      <p:ext uri="{BB962C8B-B14F-4D97-AF65-F5344CB8AC3E}">
        <p14:creationId xmlns:p14="http://schemas.microsoft.com/office/powerpoint/2010/main" val="42872512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
            <a:ext cx="9766656" cy="647700"/>
          </a:xfrm>
        </p:spPr>
        <p:txBody>
          <a:bodyPr/>
          <a:lstStyle/>
          <a:p>
            <a:r>
              <a:rPr lang="en-US" sz="3200" dirty="0"/>
              <a:t>Regulation of Gene </a:t>
            </a:r>
            <a:r>
              <a:rPr lang="en-US" sz="3200" dirty="0" smtClean="0"/>
              <a:t>Action at the Level of Genome</a:t>
            </a:r>
            <a:endParaRPr lang="th-TH" sz="3200" dirty="0"/>
          </a:p>
        </p:txBody>
      </p:sp>
      <p:sp>
        <p:nvSpPr>
          <p:cNvPr id="3" name="Content Placeholder 2"/>
          <p:cNvSpPr>
            <a:spLocks noGrp="1"/>
          </p:cNvSpPr>
          <p:nvPr>
            <p:ph idx="1"/>
          </p:nvPr>
        </p:nvSpPr>
        <p:spPr>
          <a:xfrm>
            <a:off x="0" y="800100"/>
            <a:ext cx="4648200" cy="4724400"/>
          </a:xfrm>
        </p:spPr>
        <p:txBody>
          <a:bodyPr>
            <a:noAutofit/>
          </a:bodyPr>
          <a:lstStyle/>
          <a:p>
            <a:pPr marL="0" indent="0">
              <a:buNone/>
            </a:pPr>
            <a:r>
              <a:rPr lang="en-US" sz="2400" b="1" dirty="0">
                <a:solidFill>
                  <a:schemeClr val="tx1"/>
                </a:solidFill>
              </a:rPr>
              <a:t>4</a:t>
            </a:r>
            <a:r>
              <a:rPr lang="en-US" sz="2400" b="1" dirty="0" smtClean="0">
                <a:solidFill>
                  <a:schemeClr val="tx1"/>
                </a:solidFill>
              </a:rPr>
              <a:t>. Some DNA is never transcribed in any cell. </a:t>
            </a:r>
          </a:p>
          <a:p>
            <a:pPr marL="0" indent="0">
              <a:buNone/>
            </a:pPr>
            <a:r>
              <a:rPr lang="en-US" sz="2400" b="1" dirty="0" smtClean="0">
                <a:solidFill>
                  <a:schemeClr val="tx1"/>
                </a:solidFill>
              </a:rPr>
              <a:t>Example- </a:t>
            </a:r>
            <a:r>
              <a:rPr lang="en-US" sz="2400" dirty="0" smtClean="0">
                <a:solidFill>
                  <a:schemeClr val="tx1"/>
                </a:solidFill>
              </a:rPr>
              <a:t>Centromere                      of chromosome </a:t>
            </a:r>
          </a:p>
          <a:p>
            <a:pPr marL="0" indent="0">
              <a:buNone/>
            </a:pPr>
            <a:endParaRPr lang="en-US" sz="2400" b="1" dirty="0" smtClean="0">
              <a:solidFill>
                <a:schemeClr val="tx1"/>
              </a:solidFill>
            </a:endParaRPr>
          </a:p>
          <a:p>
            <a:pPr marL="0" indent="0">
              <a:buNone/>
            </a:pPr>
            <a:r>
              <a:rPr lang="en-US" sz="2400" b="1" dirty="0" smtClean="0">
                <a:solidFill>
                  <a:schemeClr val="tx1"/>
                </a:solidFill>
              </a:rPr>
              <a:t>5. </a:t>
            </a:r>
            <a:r>
              <a:rPr lang="en-US" sz="2400" b="1" dirty="0">
                <a:solidFill>
                  <a:schemeClr val="tx1"/>
                </a:solidFill>
              </a:rPr>
              <a:t>Some DNA is </a:t>
            </a:r>
            <a:r>
              <a:rPr lang="en-US" sz="2400" b="1" dirty="0" smtClean="0">
                <a:solidFill>
                  <a:schemeClr val="tx1"/>
                </a:solidFill>
              </a:rPr>
              <a:t>spliced to cause gene rearrangement. </a:t>
            </a:r>
            <a:endParaRPr lang="en-US" sz="2400" b="1" dirty="0">
              <a:solidFill>
                <a:schemeClr val="tx1"/>
              </a:solidFill>
            </a:endParaRPr>
          </a:p>
          <a:p>
            <a:pPr marL="0" indent="0">
              <a:buNone/>
            </a:pPr>
            <a:r>
              <a:rPr lang="en-US" sz="2400" b="1" dirty="0" smtClean="0">
                <a:solidFill>
                  <a:schemeClr val="tx1"/>
                </a:solidFill>
              </a:rPr>
              <a:t>Example- </a:t>
            </a:r>
            <a:r>
              <a:rPr lang="en-US" sz="2400" dirty="0" smtClean="0">
                <a:solidFill>
                  <a:schemeClr val="tx1"/>
                </a:solidFill>
              </a:rPr>
              <a:t>Such a mechanism occurs during expression of immunoglobulin (</a:t>
            </a:r>
            <a:r>
              <a:rPr lang="en-US" sz="2400" dirty="0" err="1" smtClean="0">
                <a:solidFill>
                  <a:schemeClr val="tx1"/>
                </a:solidFill>
              </a:rPr>
              <a:t>Ig</a:t>
            </a:r>
            <a:r>
              <a:rPr lang="en-US" sz="2400" dirty="0" smtClean="0">
                <a:solidFill>
                  <a:schemeClr val="tx1"/>
                </a:solidFill>
              </a:rPr>
              <a:t>) genes. </a:t>
            </a:r>
            <a:endParaRPr lang="en-US" sz="2400" dirty="0">
              <a:solidFill>
                <a:schemeClr val="tx1"/>
              </a:solidFill>
            </a:endParaRPr>
          </a:p>
          <a:p>
            <a:pPr marL="0" indent="0">
              <a:buNone/>
            </a:pPr>
            <a:endParaRPr lang="th-TH" sz="2400" dirty="0">
              <a:solidFill>
                <a:schemeClr val="tx1"/>
              </a:solidFill>
            </a:endParaRPr>
          </a:p>
        </p:txBody>
      </p:sp>
      <p:pic>
        <p:nvPicPr>
          <p:cNvPr id="4" name="Picture 2" descr="http://3.bp.blogspot.com/-cTTAHlCm-hQ/UM8Am2z3buI/AAAAAAAACuM/s4q0gfHdXBo/s1600/chromatin+structure.jpg"/>
          <p:cNvPicPr>
            <a:picLocks noChangeAspect="1" noChangeArrowheads="1"/>
          </p:cNvPicPr>
          <p:nvPr/>
        </p:nvPicPr>
        <p:blipFill rotWithShape="1">
          <a:blip r:embed="rId2">
            <a:extLst>
              <a:ext uri="{28A0092B-C50C-407E-A947-70E740481C1C}">
                <a14:useLocalDpi xmlns:a14="http://schemas.microsoft.com/office/drawing/2010/main" val="0"/>
              </a:ext>
            </a:extLst>
          </a:blip>
          <a:srcRect l="65925" t="7850" r="1555" b="11263"/>
          <a:stretch/>
        </p:blipFill>
        <p:spPr bwMode="auto">
          <a:xfrm>
            <a:off x="3415102" y="647700"/>
            <a:ext cx="1842698" cy="22249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34000" y="2342913"/>
            <a:ext cx="4511675" cy="340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2492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dirty="0" smtClean="0">
                <a:solidFill>
                  <a:schemeClr val="tx1"/>
                </a:solidFill>
              </a:rPr>
              <a:t>Regulation of Gene Action </a:t>
            </a:r>
          </a:p>
          <a:p>
            <a:pPr marL="0" indent="0" algn="ctr">
              <a:buNone/>
            </a:pPr>
            <a:r>
              <a:rPr lang="en-US" sz="4400" dirty="0" smtClean="0">
                <a:solidFill>
                  <a:schemeClr val="tx1"/>
                </a:solidFill>
              </a:rPr>
              <a:t>at the Level of Transcription</a:t>
            </a:r>
            <a:endParaRPr lang="th-TH" sz="4400" dirty="0">
              <a:solidFill>
                <a:schemeClr val="tx1"/>
              </a:solidFill>
            </a:endParaRPr>
          </a:p>
        </p:txBody>
      </p:sp>
    </p:spTree>
    <p:extLst>
      <p:ext uri="{BB962C8B-B14F-4D97-AF65-F5344CB8AC3E}">
        <p14:creationId xmlns:p14="http://schemas.microsoft.com/office/powerpoint/2010/main" val="27591811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9052560" cy="952500"/>
          </a:xfrm>
        </p:spPr>
        <p:txBody>
          <a:bodyPr/>
          <a:lstStyle/>
          <a:p>
            <a:r>
              <a:rPr lang="en-US" sz="5400" dirty="0"/>
              <a:t>Autoregulation</a:t>
            </a:r>
            <a:endParaRPr lang="en-US" dirty="0"/>
          </a:p>
        </p:txBody>
      </p:sp>
      <p:pic>
        <p:nvPicPr>
          <p:cNvPr id="1026" name="Picture 2" descr="http://www.bio-physics.at/wiki/images/P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52500"/>
            <a:ext cx="4854656" cy="2914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152900"/>
            <a:ext cx="10058400" cy="1508105"/>
          </a:xfrm>
          <a:prstGeom prst="rect">
            <a:avLst/>
          </a:prstGeom>
        </p:spPr>
        <p:txBody>
          <a:bodyPr wrap="square">
            <a:spAutoFit/>
          </a:bodyPr>
          <a:lstStyle/>
          <a:p>
            <a:r>
              <a:rPr lang="en-US" sz="2300" dirty="0" smtClean="0"/>
              <a:t>Autoregulation of gene action </a:t>
            </a:r>
            <a:r>
              <a:rPr lang="en-US" sz="2300" dirty="0"/>
              <a:t>occurs, when the product of a gene activates </a:t>
            </a:r>
            <a:r>
              <a:rPr lang="en-US" sz="2300" dirty="0" smtClean="0"/>
              <a:t> or repress its </a:t>
            </a:r>
            <a:r>
              <a:rPr lang="en-US" sz="2300" dirty="0"/>
              <a:t>own production. </a:t>
            </a:r>
            <a:r>
              <a:rPr lang="en-US" sz="2300" dirty="0" smtClean="0"/>
              <a:t> Two types: </a:t>
            </a:r>
            <a:r>
              <a:rPr lang="en-US" sz="2300" dirty="0"/>
              <a:t>Positive autoregulation (the product of a gene activates its own </a:t>
            </a:r>
            <a:r>
              <a:rPr lang="en-US" sz="2300" dirty="0" smtClean="0"/>
              <a:t>production) and Negative </a:t>
            </a:r>
            <a:r>
              <a:rPr lang="en-US" sz="2300" dirty="0"/>
              <a:t>autoregulation </a:t>
            </a:r>
            <a:r>
              <a:rPr lang="en-US" sz="2300" dirty="0" smtClean="0"/>
              <a:t>(the </a:t>
            </a:r>
            <a:r>
              <a:rPr lang="en-US" sz="2300" dirty="0"/>
              <a:t>product of a gene represses its </a:t>
            </a:r>
            <a:r>
              <a:rPr lang="en-US" sz="2300" dirty="0" smtClean="0"/>
              <a:t>own production)</a:t>
            </a:r>
            <a:endParaRPr lang="en-US" sz="2300" dirty="0"/>
          </a:p>
        </p:txBody>
      </p:sp>
      <p:pic>
        <p:nvPicPr>
          <p:cNvPr id="1028" name="Picture 4" descr="Negativautoregul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952500"/>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2225159"/>
            <a:ext cx="914033" cy="369332"/>
          </a:xfrm>
          <a:prstGeom prst="rect">
            <a:avLst/>
          </a:prstGeom>
          <a:noFill/>
        </p:spPr>
        <p:txBody>
          <a:bodyPr wrap="none" rtlCol="0">
            <a:spAutoFit/>
          </a:bodyPr>
          <a:lstStyle/>
          <a:p>
            <a:r>
              <a:rPr lang="en-US" dirty="0" smtClean="0"/>
              <a:t>mRNA</a:t>
            </a:r>
            <a:endParaRPr lang="en-US" dirty="0"/>
          </a:p>
        </p:txBody>
      </p:sp>
      <p:sp>
        <p:nvSpPr>
          <p:cNvPr id="8" name="TextBox 7"/>
          <p:cNvSpPr txBox="1"/>
          <p:nvPr/>
        </p:nvSpPr>
        <p:spPr>
          <a:xfrm>
            <a:off x="7391400" y="2196584"/>
            <a:ext cx="914033" cy="369332"/>
          </a:xfrm>
          <a:prstGeom prst="rect">
            <a:avLst/>
          </a:prstGeom>
          <a:noFill/>
        </p:spPr>
        <p:txBody>
          <a:bodyPr wrap="none" rtlCol="0">
            <a:spAutoFit/>
          </a:bodyPr>
          <a:lstStyle/>
          <a:p>
            <a:r>
              <a:rPr lang="en-US" dirty="0" smtClean="0"/>
              <a:t>mRNA</a:t>
            </a:r>
            <a:endParaRPr lang="en-US" dirty="0"/>
          </a:p>
        </p:txBody>
      </p:sp>
    </p:spTree>
    <p:extLst>
      <p:ext uri="{BB962C8B-B14F-4D97-AF65-F5344CB8AC3E}">
        <p14:creationId xmlns:p14="http://schemas.microsoft.com/office/powerpoint/2010/main" val="36035052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
            <a:ext cx="10058400" cy="876300"/>
          </a:xfrm>
        </p:spPr>
        <p:txBody>
          <a:bodyPr/>
          <a:lstStyle/>
          <a:p>
            <a:r>
              <a:rPr lang="en-US" sz="3200" dirty="0" smtClean="0"/>
              <a:t>Positive and Negative Regulation of gene expression</a:t>
            </a:r>
            <a:endParaRPr lang="en-US" sz="3200" dirty="0"/>
          </a:p>
        </p:txBody>
      </p:sp>
      <p:pic>
        <p:nvPicPr>
          <p:cNvPr id="4098" name="Picture 2" descr="http://www.bioinformatics.utep.edu/agriculture/img/MEME-BEAS-Fi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68409"/>
            <a:ext cx="7772400" cy="514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1031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03200"/>
            <a:ext cx="10058400" cy="1358900"/>
          </a:xfrm>
        </p:spPr>
        <p:txBody>
          <a:bodyPr>
            <a:normAutofit fontScale="90000"/>
          </a:bodyPr>
          <a:lstStyle/>
          <a:p>
            <a:pPr algn="ctr" eaLnBrk="1" fontAlgn="auto" hangingPunct="1">
              <a:spcAft>
                <a:spcPts val="0"/>
              </a:spcAft>
              <a:defRPr/>
            </a:pP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Negative Regulation: </a:t>
            </a:r>
            <a:b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Inducible System (Lac Operon)</a:t>
            </a:r>
            <a:endPar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5" name="Group 4"/>
          <p:cNvGrpSpPr/>
          <p:nvPr/>
        </p:nvGrpSpPr>
        <p:grpSpPr>
          <a:xfrm>
            <a:off x="419100" y="2324317"/>
            <a:ext cx="9471660" cy="571500"/>
            <a:chOff x="0" y="1219200"/>
            <a:chExt cx="8610600" cy="685800"/>
          </a:xfrm>
        </p:grpSpPr>
        <p:grpSp>
          <p:nvGrpSpPr>
            <p:cNvPr id="6" name="Group 17"/>
            <p:cNvGrpSpPr/>
            <p:nvPr/>
          </p:nvGrpSpPr>
          <p:grpSpPr>
            <a:xfrm>
              <a:off x="76200" y="1600200"/>
              <a:ext cx="8534400" cy="304800"/>
              <a:chOff x="76200" y="1600200"/>
              <a:chExt cx="8534400" cy="304800"/>
            </a:xfrm>
          </p:grpSpPr>
          <p:sp>
            <p:nvSpPr>
              <p:cNvPr id="8" name="Rectangle 7"/>
              <p:cNvSpPr/>
              <p:nvPr/>
            </p:nvSpPr>
            <p:spPr>
              <a:xfrm>
                <a:off x="76200" y="1600200"/>
                <a:ext cx="12954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Times New Roman" pitchFamily="18" charset="0"/>
                    <a:cs typeface="Times New Roman" pitchFamily="18" charset="0"/>
                  </a:rPr>
                  <a:t>Regulator</a:t>
                </a:r>
                <a:endParaRPr lang="en-US" sz="1800" dirty="0">
                  <a:latin typeface="Times New Roman" pitchFamily="18" charset="0"/>
                  <a:cs typeface="Times New Roman" pitchFamily="18" charset="0"/>
                </a:endParaRPr>
              </a:p>
            </p:txBody>
          </p:sp>
          <p:sp>
            <p:nvSpPr>
              <p:cNvPr id="9" name="Rectangle 8"/>
              <p:cNvSpPr/>
              <p:nvPr/>
            </p:nvSpPr>
            <p:spPr>
              <a:xfrm>
                <a:off x="1524000" y="1600200"/>
                <a:ext cx="990600" cy="304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Times New Roman" pitchFamily="18" charset="0"/>
                    <a:cs typeface="Times New Roman" pitchFamily="18" charset="0"/>
                  </a:rPr>
                  <a:t>Promoter</a:t>
                </a:r>
                <a:endParaRPr lang="en-US" dirty="0">
                  <a:latin typeface="Times New Roman" pitchFamily="18" charset="0"/>
                  <a:cs typeface="Times New Roman" pitchFamily="18" charset="0"/>
                </a:endParaRPr>
              </a:p>
            </p:txBody>
          </p:sp>
          <p:sp>
            <p:nvSpPr>
              <p:cNvPr id="10" name="Rectangle 9"/>
              <p:cNvSpPr/>
              <p:nvPr/>
            </p:nvSpPr>
            <p:spPr>
              <a:xfrm>
                <a:off x="2514600" y="1600200"/>
                <a:ext cx="9144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Times New Roman" pitchFamily="18" charset="0"/>
                    <a:cs typeface="Times New Roman" pitchFamily="18" charset="0"/>
                  </a:rPr>
                  <a:t>Operator</a:t>
                </a:r>
                <a:endParaRPr lang="en-US" sz="1400" dirty="0">
                  <a:latin typeface="Times New Roman" pitchFamily="18" charset="0"/>
                  <a:cs typeface="Times New Roman" pitchFamily="18" charset="0"/>
                </a:endParaRPr>
              </a:p>
            </p:txBody>
          </p:sp>
          <p:sp>
            <p:nvSpPr>
              <p:cNvPr id="11" name="Rectangle 10"/>
              <p:cNvSpPr/>
              <p:nvPr/>
            </p:nvSpPr>
            <p:spPr>
              <a:xfrm>
                <a:off x="3429000" y="1600200"/>
                <a:ext cx="2590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Lac Z</a:t>
                </a:r>
                <a:endParaRPr lang="en-US" dirty="0">
                  <a:latin typeface="Times New Roman" pitchFamily="18" charset="0"/>
                  <a:cs typeface="Times New Roman" pitchFamily="18" charset="0"/>
                </a:endParaRPr>
              </a:p>
            </p:txBody>
          </p:sp>
          <p:sp>
            <p:nvSpPr>
              <p:cNvPr id="12" name="Rectangle 11"/>
              <p:cNvSpPr/>
              <p:nvPr/>
            </p:nvSpPr>
            <p:spPr>
              <a:xfrm>
                <a:off x="6019800" y="16002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Lac Y</a:t>
                </a:r>
                <a:endParaRPr lang="en-US" dirty="0">
                  <a:latin typeface="Times New Roman" pitchFamily="18" charset="0"/>
                  <a:cs typeface="Times New Roman" pitchFamily="18" charset="0"/>
                </a:endParaRPr>
              </a:p>
            </p:txBody>
          </p:sp>
          <p:sp>
            <p:nvSpPr>
              <p:cNvPr id="13" name="Rectangle 12"/>
              <p:cNvSpPr/>
              <p:nvPr/>
            </p:nvSpPr>
            <p:spPr>
              <a:xfrm>
                <a:off x="7315200" y="1600200"/>
                <a:ext cx="1295400" cy="304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Lac A</a:t>
                </a:r>
                <a:endParaRPr lang="en-US" dirty="0">
                  <a:latin typeface="Times New Roman" pitchFamily="18" charset="0"/>
                  <a:cs typeface="Times New Roman" pitchFamily="18" charset="0"/>
                </a:endParaRPr>
              </a:p>
            </p:txBody>
          </p:sp>
          <p:grpSp>
            <p:nvGrpSpPr>
              <p:cNvPr id="14" name="Group 16"/>
              <p:cNvGrpSpPr/>
              <p:nvPr/>
            </p:nvGrpSpPr>
            <p:grpSpPr>
              <a:xfrm>
                <a:off x="1295400" y="1600200"/>
                <a:ext cx="304800" cy="228600"/>
                <a:chOff x="1905000" y="2819400"/>
                <a:chExt cx="304800" cy="228600"/>
              </a:xfrm>
            </p:grpSpPr>
            <p:cxnSp>
              <p:nvCxnSpPr>
                <p:cNvPr id="15" name="Straight Connector 14"/>
                <p:cNvCxnSpPr/>
                <p:nvPr/>
              </p:nvCxnSpPr>
              <p:spPr>
                <a:xfrm rot="16200000" flipH="1">
                  <a:off x="1905000" y="2819400"/>
                  <a:ext cx="228600" cy="22860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rot="16200000" flipH="1">
                  <a:off x="1981200" y="2819400"/>
                  <a:ext cx="228600" cy="228600"/>
                </a:xfrm>
                <a:prstGeom prst="line">
                  <a:avLst/>
                </a:prstGeom>
              </p:spPr>
              <p:style>
                <a:lnRef idx="2">
                  <a:schemeClr val="dk1"/>
                </a:lnRef>
                <a:fillRef idx="0">
                  <a:schemeClr val="dk1"/>
                </a:fillRef>
                <a:effectRef idx="1">
                  <a:schemeClr val="dk1"/>
                </a:effectRef>
                <a:fontRef idx="minor">
                  <a:schemeClr val="tx1"/>
                </a:fontRef>
              </p:style>
            </p:cxnSp>
          </p:grpSp>
        </p:grpSp>
        <p:sp>
          <p:nvSpPr>
            <p:cNvPr id="7" name="TextBox 6"/>
            <p:cNvSpPr txBox="1"/>
            <p:nvPr/>
          </p:nvSpPr>
          <p:spPr>
            <a:xfrm>
              <a:off x="0" y="1219200"/>
              <a:ext cx="8610600" cy="369332"/>
            </a:xfrm>
            <a:prstGeom prst="rect">
              <a:avLst/>
            </a:prstGeom>
            <a:noFill/>
          </p:spPr>
          <p:txBody>
            <a:bodyPr wrap="square" rtlCol="0">
              <a:spAutoFit/>
            </a:bodyPr>
            <a:lstStyle/>
            <a:p>
              <a:r>
                <a:rPr lang="en-US" sz="1400" dirty="0" smtClean="0">
                  <a:latin typeface="Times New Roman" pitchFamily="18" charset="0"/>
                  <a:cs typeface="Times New Roman" pitchFamily="18" charset="0"/>
                </a:rPr>
                <a:t>   BPs +/- 111 	- 35 	-26       0                  3063			800	       800</a:t>
              </a:r>
              <a:endParaRPr lang="en-US" sz="1400" dirty="0">
                <a:latin typeface="Times New Roman" pitchFamily="18" charset="0"/>
                <a:cs typeface="Times New Roman" pitchFamily="18" charset="0"/>
              </a:endParaRPr>
            </a:p>
          </p:txBody>
        </p:sp>
      </p:grpSp>
      <p:sp>
        <p:nvSpPr>
          <p:cNvPr id="17" name="TextBox 16"/>
          <p:cNvSpPr txBox="1"/>
          <p:nvPr/>
        </p:nvSpPr>
        <p:spPr>
          <a:xfrm>
            <a:off x="0" y="3022818"/>
            <a:ext cx="9890760" cy="2031325"/>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Peptide </a:t>
            </a:r>
          </a:p>
          <a:p>
            <a:r>
              <a:rPr lang="en-US" sz="1400" dirty="0" smtClean="0">
                <a:latin typeface="Times New Roman" pitchFamily="18" charset="0"/>
                <a:cs typeface="Times New Roman" pitchFamily="18" charset="0"/>
              </a:rPr>
              <a:t>Amino acid  360	   			1021		    275		275        </a:t>
            </a:r>
          </a:p>
          <a:p>
            <a:r>
              <a:rPr lang="en-US" sz="1400" dirty="0" smtClean="0">
                <a:latin typeface="Times New Roman" pitchFamily="18" charset="0"/>
                <a:cs typeface="Times New Roman" pitchFamily="18" charset="0"/>
              </a:rPr>
              <a:t>MW (</a:t>
            </a:r>
            <a:r>
              <a:rPr lang="en-US" sz="1400" dirty="0" err="1" smtClean="0">
                <a:latin typeface="Times New Roman" pitchFamily="18" charset="0"/>
                <a:cs typeface="Times New Roman" pitchFamily="18" charset="0"/>
              </a:rPr>
              <a:t>Da</a:t>
            </a:r>
            <a:r>
              <a:rPr lang="en-US" sz="1400" dirty="0" smtClean="0">
                <a:latin typeface="Times New Roman" pitchFamily="18" charset="0"/>
                <a:cs typeface="Times New Roman" pitchFamily="18" charset="0"/>
              </a:rPr>
              <a:t>)	 3800				1,25,000		   30,000	                  30,000</a:t>
            </a:r>
            <a:endParaRPr lang="en-US" sz="1400" dirty="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Active </a:t>
            </a:r>
          </a:p>
          <a:p>
            <a:r>
              <a:rPr lang="en-US" sz="1400" b="1" dirty="0" smtClean="0">
                <a:latin typeface="Times New Roman" pitchFamily="18" charset="0"/>
                <a:cs typeface="Times New Roman" pitchFamily="18" charset="0"/>
              </a:rPr>
              <a:t>Protein</a:t>
            </a:r>
            <a:r>
              <a:rPr lang="en-US" sz="1400" dirty="0" smtClean="0">
                <a:latin typeface="Times New Roman" pitchFamily="18" charset="0"/>
                <a:cs typeface="Times New Roman" pitchFamily="18" charset="0"/>
              </a:rPr>
              <a:t>	Tetramer				</a:t>
            </a:r>
            <a:r>
              <a:rPr lang="en-US" sz="1400" dirty="0" err="1" smtClean="0">
                <a:latin typeface="Times New Roman" pitchFamily="18" charset="0"/>
                <a:cs typeface="Times New Roman" pitchFamily="18" charset="0"/>
              </a:rPr>
              <a:t>Tetramer</a:t>
            </a:r>
            <a:r>
              <a:rPr lang="en-US" sz="1400" dirty="0" smtClean="0">
                <a:latin typeface="Times New Roman" pitchFamily="18" charset="0"/>
                <a:cs typeface="Times New Roman" pitchFamily="18" charset="0"/>
              </a:rPr>
              <a:t>		   Monomer	                   </a:t>
            </a:r>
            <a:r>
              <a:rPr lang="en-US" sz="1400" dirty="0" err="1" smtClean="0">
                <a:latin typeface="Times New Roman" pitchFamily="18" charset="0"/>
                <a:cs typeface="Times New Roman" pitchFamily="18" charset="0"/>
              </a:rPr>
              <a:t>Dimer</a:t>
            </a:r>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Function	Repressor				</a:t>
            </a:r>
            <a:r>
              <a:rPr lang="el-GR" sz="1400" b="1" dirty="0" smtClean="0">
                <a:latin typeface="Times New Roman" pitchFamily="18" charset="0"/>
                <a:cs typeface="Times New Roman" pitchFamily="18" charset="0"/>
              </a:rPr>
              <a:t>β</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Galactosidase</a:t>
            </a:r>
            <a:r>
              <a:rPr lang="en-US" sz="1400" b="1" dirty="0" smtClean="0">
                <a:latin typeface="Times New Roman" pitchFamily="18" charset="0"/>
                <a:cs typeface="Times New Roman" pitchFamily="18" charset="0"/>
              </a:rPr>
              <a:t>	  </a:t>
            </a:r>
            <a:r>
              <a:rPr lang="el-GR" sz="1400" b="1" dirty="0">
                <a:latin typeface="Times New Roman" pitchFamily="18" charset="0"/>
                <a:cs typeface="Times New Roman" pitchFamily="18" charset="0"/>
              </a:rPr>
              <a:t>β</a:t>
            </a:r>
            <a:r>
              <a:rPr lang="en-US" sz="1400" b="1" dirty="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Galactoside</a:t>
            </a:r>
            <a:r>
              <a:rPr lang="en-US" sz="1400" b="1" dirty="0" smtClean="0">
                <a:latin typeface="Times New Roman" pitchFamily="18" charset="0"/>
                <a:cs typeface="Times New Roman" pitchFamily="18" charset="0"/>
              </a:rPr>
              <a:t>             </a:t>
            </a:r>
            <a:r>
              <a:rPr lang="el-GR" sz="1400" b="1" dirty="0" smtClean="0">
                <a:latin typeface="Times New Roman" pitchFamily="18" charset="0"/>
                <a:cs typeface="Times New Roman" pitchFamily="18" charset="0"/>
              </a:rPr>
              <a:t>β</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Galactoside</a:t>
            </a:r>
            <a:r>
              <a:rPr lang="en-US" sz="1400" b="1" dirty="0">
                <a:latin typeface="Times New Roman" pitchFamily="18" charset="0"/>
                <a:cs typeface="Times New Roman" pitchFamily="18" charset="0"/>
              </a:rPr>
              <a:t> </a:t>
            </a:r>
            <a:endParaRPr lang="en-US" sz="1400" b="1" dirty="0" smtClean="0">
              <a:latin typeface="Times New Roman" pitchFamily="18" charset="0"/>
              <a:cs typeface="Times New Roman" pitchFamily="18" charset="0"/>
            </a:endParaRPr>
          </a:p>
          <a:p>
            <a:r>
              <a:rPr lang="en-US" sz="1400" b="1" dirty="0">
                <a:latin typeface="Times New Roman" pitchFamily="18" charset="0"/>
                <a:cs typeface="Times New Roman" pitchFamily="18" charset="0"/>
              </a:rPr>
              <a:t>	</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Permease</a:t>
            </a:r>
            <a:r>
              <a:rPr lang="en-US" sz="1400" b="1" dirty="0">
                <a:latin typeface="Times New Roman" pitchFamily="18" charset="0"/>
                <a:cs typeface="Times New Roman" pitchFamily="18" charset="0"/>
              </a:rPr>
              <a:t> </a:t>
            </a:r>
            <a:r>
              <a:rPr lang="en-US" sz="1400" b="1" dirty="0" smtClean="0">
                <a:latin typeface="Times New Roman" pitchFamily="18" charset="0"/>
                <a:cs typeface="Times New Roman" pitchFamily="18" charset="0"/>
              </a:rPr>
              <a:t>                 Trans </a:t>
            </a:r>
            <a:r>
              <a:rPr lang="en-US" sz="1400" b="1" dirty="0" err="1" smtClean="0">
                <a:latin typeface="Times New Roman" pitchFamily="18" charset="0"/>
                <a:cs typeface="Times New Roman" pitchFamily="18" charset="0"/>
              </a:rPr>
              <a:t>acetylase</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555210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 y="0"/>
            <a:ext cx="9890760" cy="2095500"/>
          </a:xfrm>
        </p:spPr>
        <p:txBody>
          <a:bodyPr/>
          <a:lstStyle/>
          <a:p>
            <a:r>
              <a:rPr lang="en-US" sz="6600" dirty="0">
                <a:solidFill>
                  <a:schemeClr val="tx1"/>
                </a:solidFill>
              </a:rPr>
              <a:t>Set of chromosomes (23) inherited from Mother</a:t>
            </a:r>
          </a:p>
        </p:txBody>
      </p:sp>
      <p:pic>
        <p:nvPicPr>
          <p:cNvPr id="3" name="Picture 2" descr="http://www.karakalpak.com/images/genetic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31670"/>
            <a:ext cx="5974097" cy="37452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200" y="209550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5" name="Rectangle 4"/>
          <p:cNvSpPr/>
          <p:nvPr/>
        </p:nvSpPr>
        <p:spPr>
          <a:xfrm>
            <a:off x="2895600" y="209550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6" name="Rectangle 5"/>
          <p:cNvSpPr/>
          <p:nvPr/>
        </p:nvSpPr>
        <p:spPr>
          <a:xfrm>
            <a:off x="3352800" y="209550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7" name="Rectangle 6"/>
          <p:cNvSpPr/>
          <p:nvPr/>
        </p:nvSpPr>
        <p:spPr>
          <a:xfrm>
            <a:off x="3943350" y="209550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8" name="Rectangle 7"/>
          <p:cNvSpPr/>
          <p:nvPr/>
        </p:nvSpPr>
        <p:spPr>
          <a:xfrm>
            <a:off x="4507230" y="201930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9" name="Rectangle 8"/>
          <p:cNvSpPr/>
          <p:nvPr/>
        </p:nvSpPr>
        <p:spPr>
          <a:xfrm>
            <a:off x="5044448" y="201930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0" name="Rectangle 9"/>
          <p:cNvSpPr/>
          <p:nvPr/>
        </p:nvSpPr>
        <p:spPr>
          <a:xfrm>
            <a:off x="5574030" y="204978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1" name="Rectangle 10"/>
          <p:cNvSpPr/>
          <p:nvPr/>
        </p:nvSpPr>
        <p:spPr>
          <a:xfrm>
            <a:off x="6031230" y="211074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2" name="Rectangle 11"/>
          <p:cNvSpPr/>
          <p:nvPr/>
        </p:nvSpPr>
        <p:spPr>
          <a:xfrm>
            <a:off x="6591300" y="209550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3" name="Rectangle 12"/>
          <p:cNvSpPr/>
          <p:nvPr/>
        </p:nvSpPr>
        <p:spPr>
          <a:xfrm>
            <a:off x="7139940" y="202311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4" name="Rectangle 13"/>
          <p:cNvSpPr/>
          <p:nvPr/>
        </p:nvSpPr>
        <p:spPr>
          <a:xfrm>
            <a:off x="7677150" y="2042160"/>
            <a:ext cx="152400" cy="1600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5" name="Rectangle 14"/>
          <p:cNvSpPr/>
          <p:nvPr/>
        </p:nvSpPr>
        <p:spPr>
          <a:xfrm>
            <a:off x="2297430" y="415290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6" name="Rectangle 15"/>
          <p:cNvSpPr/>
          <p:nvPr/>
        </p:nvSpPr>
        <p:spPr>
          <a:xfrm>
            <a:off x="2754630" y="419481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7" name="Rectangle 16"/>
          <p:cNvSpPr/>
          <p:nvPr/>
        </p:nvSpPr>
        <p:spPr>
          <a:xfrm>
            <a:off x="3276600" y="415290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8" name="Rectangle 17"/>
          <p:cNvSpPr/>
          <p:nvPr/>
        </p:nvSpPr>
        <p:spPr>
          <a:xfrm>
            <a:off x="3790950" y="412623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19" name="Rectangle 18"/>
          <p:cNvSpPr/>
          <p:nvPr/>
        </p:nvSpPr>
        <p:spPr>
          <a:xfrm>
            <a:off x="4255770" y="412623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20" name="Rectangle 19"/>
          <p:cNvSpPr/>
          <p:nvPr/>
        </p:nvSpPr>
        <p:spPr>
          <a:xfrm>
            <a:off x="4716780" y="419481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21" name="Rectangle 20"/>
          <p:cNvSpPr/>
          <p:nvPr/>
        </p:nvSpPr>
        <p:spPr>
          <a:xfrm>
            <a:off x="5143508" y="412623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22" name="Rectangle 21"/>
          <p:cNvSpPr/>
          <p:nvPr/>
        </p:nvSpPr>
        <p:spPr>
          <a:xfrm>
            <a:off x="5650230" y="414909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23" name="Rectangle 22"/>
          <p:cNvSpPr/>
          <p:nvPr/>
        </p:nvSpPr>
        <p:spPr>
          <a:xfrm>
            <a:off x="6206490" y="420243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24" name="Rectangle 23"/>
          <p:cNvSpPr/>
          <p:nvPr/>
        </p:nvSpPr>
        <p:spPr>
          <a:xfrm>
            <a:off x="6659880" y="412623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25" name="Rectangle 24"/>
          <p:cNvSpPr/>
          <p:nvPr/>
        </p:nvSpPr>
        <p:spPr>
          <a:xfrm>
            <a:off x="7082790" y="420243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
        <p:nvSpPr>
          <p:cNvPr id="27" name="Rectangle 26"/>
          <p:cNvSpPr/>
          <p:nvPr/>
        </p:nvSpPr>
        <p:spPr>
          <a:xfrm>
            <a:off x="7612380" y="4389120"/>
            <a:ext cx="1524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28539434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3"/>
          <a:srcRect b="2584"/>
          <a:stretch/>
        </p:blipFill>
        <p:spPr bwMode="auto">
          <a:xfrm>
            <a:off x="46345" y="16206"/>
            <a:ext cx="10002103" cy="5695950"/>
          </a:xfrm>
          <a:prstGeom prst="rect">
            <a:avLst/>
          </a:prstGeom>
          <a:noFill/>
          <a:ln w="9525">
            <a:noFill/>
            <a:miter lim="800000"/>
            <a:headEnd/>
            <a:tailEnd/>
          </a:ln>
          <a:effectLst/>
        </p:spPr>
      </p:pic>
      <p:sp>
        <p:nvSpPr>
          <p:cNvPr id="4" name="TextBox 3"/>
          <p:cNvSpPr txBox="1"/>
          <p:nvPr/>
        </p:nvSpPr>
        <p:spPr>
          <a:xfrm>
            <a:off x="214952" y="5372100"/>
            <a:ext cx="1965603" cy="369332"/>
          </a:xfrm>
          <a:prstGeom prst="rect">
            <a:avLst/>
          </a:prstGeom>
          <a:solidFill>
            <a:schemeClr val="bg1"/>
          </a:solidFill>
        </p:spPr>
        <p:txBody>
          <a:bodyPr wrap="none" rtlCol="0">
            <a:spAutoFit/>
          </a:bodyPr>
          <a:lstStyle/>
          <a:p>
            <a:r>
              <a:rPr lang="en-US" b="1" dirty="0" smtClean="0"/>
              <a:t>Regulatory gene:</a:t>
            </a:r>
            <a:endParaRPr lang="th-TH" b="1" dirty="0"/>
          </a:p>
        </p:txBody>
      </p:sp>
    </p:spTree>
    <p:extLst>
      <p:ext uri="{BB962C8B-B14F-4D97-AF65-F5344CB8AC3E}">
        <p14:creationId xmlns:p14="http://schemas.microsoft.com/office/powerpoint/2010/main" val="14954142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88" y="125104"/>
            <a:ext cx="9829800" cy="571500"/>
          </a:xfrm>
        </p:spPr>
        <p:txBody>
          <a:bodyPr/>
          <a:lstStyle/>
          <a:p>
            <a:r>
              <a:rPr lang="en-US" sz="4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Negative Regulation: </a:t>
            </a:r>
            <a:r>
              <a:rPr lang="en-U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Repressible System</a:t>
            </a:r>
            <a:endParaRPr lang="th-TH" sz="4000" dirty="0"/>
          </a:p>
        </p:txBody>
      </p:sp>
      <p:sp>
        <p:nvSpPr>
          <p:cNvPr id="4" name="TextBox 3"/>
          <p:cNvSpPr txBox="1"/>
          <p:nvPr/>
        </p:nvSpPr>
        <p:spPr>
          <a:xfrm>
            <a:off x="1828800" y="1802368"/>
            <a:ext cx="1295400" cy="369332"/>
          </a:xfrm>
          <a:prstGeom prst="rect">
            <a:avLst/>
          </a:prstGeom>
          <a:noFill/>
          <a:ln>
            <a:solidFill>
              <a:schemeClr val="tx1"/>
            </a:solidFill>
          </a:ln>
        </p:spPr>
        <p:txBody>
          <a:bodyPr wrap="square" rtlCol="0">
            <a:spAutoFit/>
          </a:bodyPr>
          <a:lstStyle/>
          <a:p>
            <a:r>
              <a:rPr lang="en-US" b="1" dirty="0" err="1" smtClean="0"/>
              <a:t>Histidine</a:t>
            </a:r>
            <a:endParaRPr lang="th-TH" b="1" dirty="0"/>
          </a:p>
        </p:txBody>
      </p:sp>
      <p:sp>
        <p:nvSpPr>
          <p:cNvPr id="5" name="TextBox 4"/>
          <p:cNvSpPr txBox="1"/>
          <p:nvPr/>
        </p:nvSpPr>
        <p:spPr>
          <a:xfrm>
            <a:off x="5410200" y="1802368"/>
            <a:ext cx="1447800" cy="369332"/>
          </a:xfrm>
          <a:prstGeom prst="rect">
            <a:avLst/>
          </a:prstGeom>
          <a:noFill/>
          <a:ln>
            <a:solidFill>
              <a:schemeClr val="tx1"/>
            </a:solidFill>
          </a:ln>
        </p:spPr>
        <p:txBody>
          <a:bodyPr wrap="square" rtlCol="0">
            <a:spAutoFit/>
          </a:bodyPr>
          <a:lstStyle/>
          <a:p>
            <a:r>
              <a:rPr lang="en-US" b="1" dirty="0" err="1" smtClean="0"/>
              <a:t>Corepressor</a:t>
            </a:r>
            <a:endParaRPr lang="th-TH" b="1" dirty="0"/>
          </a:p>
        </p:txBody>
      </p:sp>
      <p:sp>
        <p:nvSpPr>
          <p:cNvPr id="6" name="TextBox 5"/>
          <p:cNvSpPr txBox="1"/>
          <p:nvPr/>
        </p:nvSpPr>
        <p:spPr>
          <a:xfrm>
            <a:off x="8279642" y="1802368"/>
            <a:ext cx="1626358" cy="369332"/>
          </a:xfrm>
          <a:prstGeom prst="rect">
            <a:avLst/>
          </a:prstGeom>
          <a:noFill/>
          <a:ln>
            <a:solidFill>
              <a:schemeClr val="tx1"/>
            </a:solidFill>
          </a:ln>
        </p:spPr>
        <p:txBody>
          <a:bodyPr wrap="square" rtlCol="0">
            <a:spAutoFit/>
          </a:bodyPr>
          <a:lstStyle/>
          <a:p>
            <a:r>
              <a:rPr lang="en-US" b="1" dirty="0" err="1" smtClean="0"/>
              <a:t>Aporepressor</a:t>
            </a:r>
            <a:endParaRPr lang="th-TH" b="1" dirty="0"/>
          </a:p>
        </p:txBody>
      </p:sp>
      <p:sp>
        <p:nvSpPr>
          <p:cNvPr id="7" name="TextBox 6"/>
          <p:cNvSpPr txBox="1"/>
          <p:nvPr/>
        </p:nvSpPr>
        <p:spPr>
          <a:xfrm>
            <a:off x="8119189" y="876300"/>
            <a:ext cx="1907895" cy="369332"/>
          </a:xfrm>
          <a:prstGeom prst="rect">
            <a:avLst/>
          </a:prstGeom>
          <a:noFill/>
        </p:spPr>
        <p:txBody>
          <a:bodyPr wrap="none" rtlCol="0">
            <a:spAutoFit/>
          </a:bodyPr>
          <a:lstStyle/>
          <a:p>
            <a:r>
              <a:rPr lang="en-US" b="1" dirty="0" smtClean="0"/>
              <a:t>Regulatory gene</a:t>
            </a:r>
            <a:endParaRPr lang="th-TH" b="1" dirty="0"/>
          </a:p>
        </p:txBody>
      </p:sp>
      <p:cxnSp>
        <p:nvCxnSpPr>
          <p:cNvPr id="9" name="Straight Arrow Connector 8"/>
          <p:cNvCxnSpPr/>
          <p:nvPr/>
        </p:nvCxnSpPr>
        <p:spPr>
          <a:xfrm flipH="1">
            <a:off x="9050694" y="1191040"/>
            <a:ext cx="1" cy="5567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1295400" y="1987034"/>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76200" y="1638300"/>
            <a:ext cx="1371600" cy="646331"/>
          </a:xfrm>
          <a:prstGeom prst="rect">
            <a:avLst/>
          </a:prstGeom>
          <a:noFill/>
        </p:spPr>
        <p:txBody>
          <a:bodyPr wrap="square" rtlCol="0">
            <a:spAutoFit/>
          </a:bodyPr>
          <a:lstStyle/>
          <a:p>
            <a:r>
              <a:rPr lang="en-US" b="1" dirty="0" smtClean="0"/>
              <a:t>Utilized by the cell</a:t>
            </a:r>
            <a:endParaRPr lang="th-TH" b="1" dirty="0"/>
          </a:p>
        </p:txBody>
      </p:sp>
      <p:cxnSp>
        <p:nvCxnSpPr>
          <p:cNvPr id="14" name="Straight Arrow Connector 13"/>
          <p:cNvCxnSpPr/>
          <p:nvPr/>
        </p:nvCxnSpPr>
        <p:spPr>
          <a:xfrm>
            <a:off x="3200400" y="1987034"/>
            <a:ext cx="2209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886200" y="1638300"/>
            <a:ext cx="1007007" cy="369332"/>
          </a:xfrm>
          <a:prstGeom prst="rect">
            <a:avLst/>
          </a:prstGeom>
          <a:noFill/>
        </p:spPr>
        <p:txBody>
          <a:bodyPr wrap="none" rtlCol="0">
            <a:spAutoFit/>
          </a:bodyPr>
          <a:lstStyle/>
          <a:p>
            <a:r>
              <a:rPr lang="en-US" b="1" dirty="0" smtClean="0"/>
              <a:t>(Excess)</a:t>
            </a:r>
            <a:endParaRPr lang="th-TH" b="1" dirty="0"/>
          </a:p>
        </p:txBody>
      </p:sp>
      <p:sp>
        <p:nvSpPr>
          <p:cNvPr id="19" name="Right Brace 18"/>
          <p:cNvSpPr/>
          <p:nvPr/>
        </p:nvSpPr>
        <p:spPr>
          <a:xfrm rot="5400000">
            <a:off x="7581899" y="1295400"/>
            <a:ext cx="381000" cy="2133600"/>
          </a:xfrm>
          <a:prstGeom prst="rightBrace">
            <a:avLst>
              <a:gd name="adj1" fmla="val 8333"/>
              <a:gd name="adj2" fmla="val 5064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th-TH"/>
          </a:p>
        </p:txBody>
      </p:sp>
      <p:sp>
        <p:nvSpPr>
          <p:cNvPr id="20" name="TextBox 19"/>
          <p:cNvSpPr txBox="1"/>
          <p:nvPr/>
        </p:nvSpPr>
        <p:spPr>
          <a:xfrm>
            <a:off x="7162800" y="2628900"/>
            <a:ext cx="1295400" cy="369332"/>
          </a:xfrm>
          <a:prstGeom prst="rect">
            <a:avLst/>
          </a:prstGeom>
          <a:noFill/>
          <a:ln>
            <a:solidFill>
              <a:schemeClr val="tx1"/>
            </a:solidFill>
          </a:ln>
        </p:spPr>
        <p:txBody>
          <a:bodyPr wrap="square" rtlCol="0">
            <a:spAutoFit/>
          </a:bodyPr>
          <a:lstStyle/>
          <a:p>
            <a:r>
              <a:rPr lang="en-US" b="1" dirty="0"/>
              <a:t>R</a:t>
            </a:r>
            <a:r>
              <a:rPr lang="en-US" b="1" dirty="0" smtClean="0"/>
              <a:t>epressor</a:t>
            </a:r>
            <a:endParaRPr lang="th-TH" b="1" dirty="0"/>
          </a:p>
        </p:txBody>
      </p:sp>
      <p:cxnSp>
        <p:nvCxnSpPr>
          <p:cNvPr id="22" name="Straight Connector 21"/>
          <p:cNvCxnSpPr/>
          <p:nvPr/>
        </p:nvCxnSpPr>
        <p:spPr>
          <a:xfrm>
            <a:off x="7810500" y="3009900"/>
            <a:ext cx="0" cy="2057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flipH="1">
            <a:off x="7162800" y="3390900"/>
            <a:ext cx="1295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H="1">
            <a:off x="7162800" y="4000500"/>
            <a:ext cx="1295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H="1">
            <a:off x="7162800" y="4991100"/>
            <a:ext cx="1295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8839200" y="2857500"/>
            <a:ext cx="851515" cy="369332"/>
          </a:xfrm>
          <a:prstGeom prst="rect">
            <a:avLst/>
          </a:prstGeom>
          <a:noFill/>
        </p:spPr>
        <p:txBody>
          <a:bodyPr wrap="none" rtlCol="0">
            <a:spAutoFit/>
          </a:bodyPr>
          <a:lstStyle/>
          <a:p>
            <a:r>
              <a:rPr lang="en-US" b="1" u="sng" dirty="0" smtClean="0"/>
              <a:t>Genes</a:t>
            </a:r>
            <a:endParaRPr lang="th-TH" b="1" u="sng" dirty="0"/>
          </a:p>
        </p:txBody>
      </p:sp>
      <p:sp>
        <p:nvSpPr>
          <p:cNvPr id="28" name="TextBox 27"/>
          <p:cNvSpPr txBox="1"/>
          <p:nvPr/>
        </p:nvSpPr>
        <p:spPr>
          <a:xfrm>
            <a:off x="5334000" y="2792968"/>
            <a:ext cx="1132041" cy="369332"/>
          </a:xfrm>
          <a:prstGeom prst="rect">
            <a:avLst/>
          </a:prstGeom>
          <a:noFill/>
        </p:spPr>
        <p:txBody>
          <a:bodyPr wrap="none" rtlCol="0">
            <a:spAutoFit/>
          </a:bodyPr>
          <a:lstStyle/>
          <a:p>
            <a:r>
              <a:rPr lang="en-US" b="1" u="sng" dirty="0" smtClean="0"/>
              <a:t>Enzymes</a:t>
            </a:r>
            <a:endParaRPr lang="th-TH" b="1" u="sng" dirty="0"/>
          </a:p>
        </p:txBody>
      </p:sp>
      <p:sp>
        <p:nvSpPr>
          <p:cNvPr id="29" name="TextBox 28"/>
          <p:cNvSpPr txBox="1"/>
          <p:nvPr/>
        </p:nvSpPr>
        <p:spPr>
          <a:xfrm rot="16200000">
            <a:off x="574690" y="3739634"/>
            <a:ext cx="1441420" cy="369332"/>
          </a:xfrm>
          <a:prstGeom prst="rect">
            <a:avLst/>
          </a:prstGeom>
          <a:noFill/>
        </p:spPr>
        <p:txBody>
          <a:bodyPr wrap="none" rtlCol="0">
            <a:spAutoFit/>
          </a:bodyPr>
          <a:lstStyle/>
          <a:p>
            <a:r>
              <a:rPr lang="en-US" b="1" u="sng" dirty="0" smtClean="0"/>
              <a:t>Metabolites</a:t>
            </a:r>
            <a:endParaRPr lang="th-TH" b="1" u="sng" dirty="0"/>
          </a:p>
        </p:txBody>
      </p:sp>
      <p:cxnSp>
        <p:nvCxnSpPr>
          <p:cNvPr id="35" name="Straight Arrow Connector 34"/>
          <p:cNvCxnSpPr/>
          <p:nvPr/>
        </p:nvCxnSpPr>
        <p:spPr>
          <a:xfrm flipV="1">
            <a:off x="2476500" y="2247900"/>
            <a:ext cx="0" cy="9189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Oval 35"/>
          <p:cNvSpPr/>
          <p:nvPr/>
        </p:nvSpPr>
        <p:spPr>
          <a:xfrm>
            <a:off x="2133600" y="3390900"/>
            <a:ext cx="6096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10</a:t>
            </a:r>
            <a:endParaRPr lang="th-TH" dirty="0"/>
          </a:p>
        </p:txBody>
      </p:sp>
      <p:cxnSp>
        <p:nvCxnSpPr>
          <p:cNvPr id="37" name="Straight Arrow Connector 36"/>
          <p:cNvCxnSpPr/>
          <p:nvPr/>
        </p:nvCxnSpPr>
        <p:spPr>
          <a:xfrm flipH="1">
            <a:off x="2743200" y="3390900"/>
            <a:ext cx="266700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5791200" y="3238500"/>
            <a:ext cx="526106" cy="369332"/>
          </a:xfrm>
          <a:prstGeom prst="rect">
            <a:avLst/>
          </a:prstGeom>
          <a:noFill/>
        </p:spPr>
        <p:txBody>
          <a:bodyPr wrap="none" rtlCol="0">
            <a:spAutoFit/>
          </a:bodyPr>
          <a:lstStyle/>
          <a:p>
            <a:r>
              <a:rPr lang="en-US" dirty="0" smtClean="0"/>
              <a:t>e10</a:t>
            </a:r>
            <a:endParaRPr lang="th-TH" dirty="0"/>
          </a:p>
        </p:txBody>
      </p:sp>
      <p:cxnSp>
        <p:nvCxnSpPr>
          <p:cNvPr id="45" name="Straight Arrow Connector 44"/>
          <p:cNvCxnSpPr/>
          <p:nvPr/>
        </p:nvCxnSpPr>
        <p:spPr>
          <a:xfrm flipH="1">
            <a:off x="2743200" y="4000500"/>
            <a:ext cx="266700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flipV="1">
            <a:off x="2465696" y="3892448"/>
            <a:ext cx="0" cy="3093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Oval 47"/>
          <p:cNvSpPr/>
          <p:nvPr/>
        </p:nvSpPr>
        <p:spPr>
          <a:xfrm>
            <a:off x="2133600" y="4229100"/>
            <a:ext cx="6096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9</a:t>
            </a:r>
            <a:endParaRPr lang="th-TH" dirty="0"/>
          </a:p>
        </p:txBody>
      </p:sp>
      <p:cxnSp>
        <p:nvCxnSpPr>
          <p:cNvPr id="49" name="Straight Arrow Connector 48"/>
          <p:cNvCxnSpPr/>
          <p:nvPr/>
        </p:nvCxnSpPr>
        <p:spPr>
          <a:xfrm flipH="1">
            <a:off x="2743200" y="5067300"/>
            <a:ext cx="266700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 name="TextBox 50"/>
          <p:cNvSpPr txBox="1"/>
          <p:nvPr/>
        </p:nvSpPr>
        <p:spPr>
          <a:xfrm>
            <a:off x="5791200" y="3783568"/>
            <a:ext cx="410690" cy="369332"/>
          </a:xfrm>
          <a:prstGeom prst="rect">
            <a:avLst/>
          </a:prstGeom>
          <a:noFill/>
        </p:spPr>
        <p:txBody>
          <a:bodyPr wrap="none" rtlCol="0">
            <a:spAutoFit/>
          </a:bodyPr>
          <a:lstStyle/>
          <a:p>
            <a:r>
              <a:rPr lang="en-US" dirty="0" smtClean="0"/>
              <a:t>e9</a:t>
            </a:r>
            <a:endParaRPr lang="th-TH" dirty="0"/>
          </a:p>
        </p:txBody>
      </p:sp>
      <p:sp>
        <p:nvSpPr>
          <p:cNvPr id="52" name="TextBox 51"/>
          <p:cNvSpPr txBox="1"/>
          <p:nvPr/>
        </p:nvSpPr>
        <p:spPr>
          <a:xfrm>
            <a:off x="5791200" y="4850368"/>
            <a:ext cx="954107" cy="369332"/>
          </a:xfrm>
          <a:prstGeom prst="rect">
            <a:avLst/>
          </a:prstGeom>
          <a:noFill/>
        </p:spPr>
        <p:txBody>
          <a:bodyPr wrap="none" rtlCol="0">
            <a:spAutoFit/>
          </a:bodyPr>
          <a:lstStyle/>
          <a:p>
            <a:r>
              <a:rPr lang="en-US" dirty="0"/>
              <a:t>e</a:t>
            </a:r>
            <a:r>
              <a:rPr lang="en-US" dirty="0" smtClean="0"/>
              <a:t>1 to e8</a:t>
            </a:r>
            <a:endParaRPr lang="th-TH" dirty="0"/>
          </a:p>
        </p:txBody>
      </p:sp>
      <p:sp>
        <p:nvSpPr>
          <p:cNvPr id="53" name="TextBox 52"/>
          <p:cNvSpPr txBox="1"/>
          <p:nvPr/>
        </p:nvSpPr>
        <p:spPr>
          <a:xfrm>
            <a:off x="8875693" y="3238500"/>
            <a:ext cx="543739" cy="369332"/>
          </a:xfrm>
          <a:prstGeom prst="rect">
            <a:avLst/>
          </a:prstGeom>
          <a:noFill/>
        </p:spPr>
        <p:txBody>
          <a:bodyPr wrap="none" rtlCol="0">
            <a:spAutoFit/>
          </a:bodyPr>
          <a:lstStyle/>
          <a:p>
            <a:r>
              <a:rPr lang="en-US" dirty="0"/>
              <a:t>g</a:t>
            </a:r>
            <a:r>
              <a:rPr lang="en-US" dirty="0" smtClean="0"/>
              <a:t>10</a:t>
            </a:r>
            <a:endParaRPr lang="th-TH" dirty="0"/>
          </a:p>
        </p:txBody>
      </p:sp>
      <p:sp>
        <p:nvSpPr>
          <p:cNvPr id="54" name="TextBox 53"/>
          <p:cNvSpPr txBox="1"/>
          <p:nvPr/>
        </p:nvSpPr>
        <p:spPr>
          <a:xfrm>
            <a:off x="8875693" y="3783568"/>
            <a:ext cx="428322" cy="369332"/>
          </a:xfrm>
          <a:prstGeom prst="rect">
            <a:avLst/>
          </a:prstGeom>
          <a:noFill/>
        </p:spPr>
        <p:txBody>
          <a:bodyPr wrap="none" rtlCol="0">
            <a:spAutoFit/>
          </a:bodyPr>
          <a:lstStyle/>
          <a:p>
            <a:r>
              <a:rPr lang="en-US" dirty="0"/>
              <a:t>g</a:t>
            </a:r>
            <a:r>
              <a:rPr lang="en-US" dirty="0" smtClean="0"/>
              <a:t>9</a:t>
            </a:r>
            <a:endParaRPr lang="th-TH" dirty="0"/>
          </a:p>
        </p:txBody>
      </p:sp>
      <p:sp>
        <p:nvSpPr>
          <p:cNvPr id="55" name="TextBox 54"/>
          <p:cNvSpPr txBox="1"/>
          <p:nvPr/>
        </p:nvSpPr>
        <p:spPr>
          <a:xfrm>
            <a:off x="8875693" y="4850368"/>
            <a:ext cx="989373" cy="369332"/>
          </a:xfrm>
          <a:prstGeom prst="rect">
            <a:avLst/>
          </a:prstGeom>
          <a:noFill/>
        </p:spPr>
        <p:txBody>
          <a:bodyPr wrap="none" rtlCol="0">
            <a:spAutoFit/>
          </a:bodyPr>
          <a:lstStyle/>
          <a:p>
            <a:r>
              <a:rPr lang="en-US" dirty="0" smtClean="0"/>
              <a:t>g1 to g8</a:t>
            </a:r>
            <a:endParaRPr lang="th-TH" dirty="0"/>
          </a:p>
        </p:txBody>
      </p:sp>
      <p:sp>
        <p:nvSpPr>
          <p:cNvPr id="56" name="Oval 55"/>
          <p:cNvSpPr/>
          <p:nvPr/>
        </p:nvSpPr>
        <p:spPr>
          <a:xfrm>
            <a:off x="2133600" y="5219700"/>
            <a:ext cx="6096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th-TH" dirty="0"/>
          </a:p>
        </p:txBody>
      </p:sp>
      <p:sp>
        <p:nvSpPr>
          <p:cNvPr id="57" name="TextBox 56"/>
          <p:cNvSpPr txBox="1"/>
          <p:nvPr/>
        </p:nvSpPr>
        <p:spPr>
          <a:xfrm>
            <a:off x="2286000" y="4229100"/>
            <a:ext cx="338554" cy="830997"/>
          </a:xfrm>
          <a:prstGeom prst="rect">
            <a:avLst/>
          </a:prstGeom>
          <a:noFill/>
        </p:spPr>
        <p:txBody>
          <a:bodyPr wrap="none" rtlCol="0">
            <a:spAutoFit/>
          </a:bodyPr>
          <a:lstStyle/>
          <a:p>
            <a:r>
              <a:rPr lang="en-US" sz="4800" b="1" dirty="0" smtClean="0"/>
              <a:t>.</a:t>
            </a:r>
            <a:endParaRPr lang="en-US" sz="2000" b="1" dirty="0" smtClean="0"/>
          </a:p>
        </p:txBody>
      </p:sp>
      <p:sp>
        <p:nvSpPr>
          <p:cNvPr id="58" name="TextBox 57"/>
          <p:cNvSpPr txBox="1"/>
          <p:nvPr/>
        </p:nvSpPr>
        <p:spPr>
          <a:xfrm>
            <a:off x="2286000" y="4381500"/>
            <a:ext cx="338554" cy="830997"/>
          </a:xfrm>
          <a:prstGeom prst="rect">
            <a:avLst/>
          </a:prstGeom>
          <a:noFill/>
        </p:spPr>
        <p:txBody>
          <a:bodyPr wrap="none" rtlCol="0">
            <a:spAutoFit/>
          </a:bodyPr>
          <a:lstStyle/>
          <a:p>
            <a:r>
              <a:rPr lang="en-US" sz="4800" b="1" dirty="0" smtClean="0"/>
              <a:t>.</a:t>
            </a:r>
            <a:endParaRPr lang="en-US" sz="2000" b="1" dirty="0" smtClean="0"/>
          </a:p>
        </p:txBody>
      </p:sp>
      <p:sp>
        <p:nvSpPr>
          <p:cNvPr id="59" name="TextBox 58"/>
          <p:cNvSpPr txBox="1"/>
          <p:nvPr/>
        </p:nvSpPr>
        <p:spPr>
          <a:xfrm>
            <a:off x="2286000" y="4541103"/>
            <a:ext cx="338554" cy="830997"/>
          </a:xfrm>
          <a:prstGeom prst="rect">
            <a:avLst/>
          </a:prstGeom>
          <a:noFill/>
        </p:spPr>
        <p:txBody>
          <a:bodyPr wrap="none" rtlCol="0">
            <a:spAutoFit/>
          </a:bodyPr>
          <a:lstStyle/>
          <a:p>
            <a:r>
              <a:rPr lang="en-US" sz="4800" b="1" dirty="0" smtClean="0"/>
              <a:t>.</a:t>
            </a:r>
            <a:endParaRPr lang="en-US" sz="2000" b="1" dirty="0" smtClean="0"/>
          </a:p>
        </p:txBody>
      </p:sp>
      <p:sp>
        <p:nvSpPr>
          <p:cNvPr id="60" name="TextBox 59"/>
          <p:cNvSpPr txBox="1"/>
          <p:nvPr/>
        </p:nvSpPr>
        <p:spPr>
          <a:xfrm>
            <a:off x="1835055" y="660779"/>
            <a:ext cx="5920210" cy="400110"/>
          </a:xfrm>
          <a:prstGeom prst="rect">
            <a:avLst/>
          </a:prstGeom>
          <a:noFill/>
        </p:spPr>
        <p:txBody>
          <a:bodyPr wrap="none" rtlCol="0">
            <a:spAutoFit/>
          </a:bodyPr>
          <a:lstStyle/>
          <a:p>
            <a:r>
              <a:rPr lang="en-US" sz="2000" b="1" dirty="0" smtClean="0"/>
              <a:t>A repressible system in </a:t>
            </a:r>
            <a:r>
              <a:rPr lang="en-US" sz="2000" b="1" i="1" dirty="0" smtClean="0"/>
              <a:t>Salmonella </a:t>
            </a:r>
            <a:r>
              <a:rPr lang="en-US" sz="2000" b="1" i="1" dirty="0" err="1" smtClean="0"/>
              <a:t>typhimurium</a:t>
            </a:r>
            <a:r>
              <a:rPr lang="en-US" sz="2000" b="1" dirty="0" smtClean="0"/>
              <a:t> </a:t>
            </a:r>
            <a:endParaRPr lang="th-TH" sz="2000" b="1" dirty="0"/>
          </a:p>
        </p:txBody>
      </p:sp>
    </p:spTree>
    <p:extLst>
      <p:ext uri="{BB962C8B-B14F-4D97-AF65-F5344CB8AC3E}">
        <p14:creationId xmlns:p14="http://schemas.microsoft.com/office/powerpoint/2010/main" val="6741816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03200"/>
            <a:ext cx="10058400" cy="673100"/>
          </a:xfrm>
        </p:spPr>
        <p:txBody>
          <a:bodyPr>
            <a:normAutofit fontScale="90000"/>
          </a:bodyPr>
          <a:lstStyle/>
          <a:p>
            <a:pPr algn="ctr" eaLnBrk="1" fontAlgn="auto" hangingPunct="1">
              <a:spcAft>
                <a:spcPts val="0"/>
              </a:spcAft>
              <a:defRPr/>
            </a:pP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Positive Regulation: (Lac Operon)</a:t>
            </a:r>
            <a:endPar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5" name="Group 4"/>
          <p:cNvGrpSpPr/>
          <p:nvPr/>
        </p:nvGrpSpPr>
        <p:grpSpPr>
          <a:xfrm>
            <a:off x="419100" y="1500836"/>
            <a:ext cx="9471660" cy="571500"/>
            <a:chOff x="0" y="1219200"/>
            <a:chExt cx="8610600" cy="685800"/>
          </a:xfrm>
        </p:grpSpPr>
        <p:grpSp>
          <p:nvGrpSpPr>
            <p:cNvPr id="6" name="Group 17"/>
            <p:cNvGrpSpPr/>
            <p:nvPr/>
          </p:nvGrpSpPr>
          <p:grpSpPr>
            <a:xfrm>
              <a:off x="76200" y="1600200"/>
              <a:ext cx="8534400" cy="304800"/>
              <a:chOff x="76200" y="1600200"/>
              <a:chExt cx="8534400" cy="304800"/>
            </a:xfrm>
          </p:grpSpPr>
          <p:sp>
            <p:nvSpPr>
              <p:cNvPr id="8" name="Rectangle 7"/>
              <p:cNvSpPr/>
              <p:nvPr/>
            </p:nvSpPr>
            <p:spPr>
              <a:xfrm>
                <a:off x="76200" y="1600200"/>
                <a:ext cx="12954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Times New Roman" pitchFamily="18" charset="0"/>
                    <a:cs typeface="Times New Roman" pitchFamily="18" charset="0"/>
                  </a:rPr>
                  <a:t>Regulator</a:t>
                </a:r>
                <a:endParaRPr lang="en-US" sz="1800" dirty="0">
                  <a:latin typeface="Times New Roman" pitchFamily="18" charset="0"/>
                  <a:cs typeface="Times New Roman" pitchFamily="18" charset="0"/>
                </a:endParaRPr>
              </a:p>
            </p:txBody>
          </p:sp>
          <p:sp>
            <p:nvSpPr>
              <p:cNvPr id="9" name="Rectangle 8"/>
              <p:cNvSpPr/>
              <p:nvPr/>
            </p:nvSpPr>
            <p:spPr>
              <a:xfrm>
                <a:off x="1524000" y="1600200"/>
                <a:ext cx="990600" cy="304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Times New Roman" pitchFamily="18" charset="0"/>
                    <a:cs typeface="Times New Roman" pitchFamily="18" charset="0"/>
                  </a:rPr>
                  <a:t>Promoter</a:t>
                </a:r>
                <a:endParaRPr lang="en-US" dirty="0">
                  <a:latin typeface="Times New Roman" pitchFamily="18" charset="0"/>
                  <a:cs typeface="Times New Roman" pitchFamily="18" charset="0"/>
                </a:endParaRPr>
              </a:p>
            </p:txBody>
          </p:sp>
          <p:sp>
            <p:nvSpPr>
              <p:cNvPr id="10" name="Rectangle 9"/>
              <p:cNvSpPr/>
              <p:nvPr/>
            </p:nvSpPr>
            <p:spPr>
              <a:xfrm>
                <a:off x="2514600" y="1600200"/>
                <a:ext cx="9144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Times New Roman" pitchFamily="18" charset="0"/>
                    <a:cs typeface="Times New Roman" pitchFamily="18" charset="0"/>
                  </a:rPr>
                  <a:t>Operator</a:t>
                </a:r>
                <a:endParaRPr lang="en-US" sz="1400" dirty="0">
                  <a:latin typeface="Times New Roman" pitchFamily="18" charset="0"/>
                  <a:cs typeface="Times New Roman" pitchFamily="18" charset="0"/>
                </a:endParaRPr>
              </a:p>
            </p:txBody>
          </p:sp>
          <p:sp>
            <p:nvSpPr>
              <p:cNvPr id="11" name="Rectangle 10"/>
              <p:cNvSpPr/>
              <p:nvPr/>
            </p:nvSpPr>
            <p:spPr>
              <a:xfrm>
                <a:off x="3429000" y="1600200"/>
                <a:ext cx="2590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Lac Z</a:t>
                </a:r>
                <a:endParaRPr lang="en-US" dirty="0">
                  <a:latin typeface="Times New Roman" pitchFamily="18" charset="0"/>
                  <a:cs typeface="Times New Roman" pitchFamily="18" charset="0"/>
                </a:endParaRPr>
              </a:p>
            </p:txBody>
          </p:sp>
          <p:sp>
            <p:nvSpPr>
              <p:cNvPr id="12" name="Rectangle 11"/>
              <p:cNvSpPr/>
              <p:nvPr/>
            </p:nvSpPr>
            <p:spPr>
              <a:xfrm>
                <a:off x="6019800" y="16002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Lac Y</a:t>
                </a:r>
                <a:endParaRPr lang="en-US" dirty="0">
                  <a:latin typeface="Times New Roman" pitchFamily="18" charset="0"/>
                  <a:cs typeface="Times New Roman" pitchFamily="18" charset="0"/>
                </a:endParaRPr>
              </a:p>
            </p:txBody>
          </p:sp>
          <p:sp>
            <p:nvSpPr>
              <p:cNvPr id="13" name="Rectangle 12"/>
              <p:cNvSpPr/>
              <p:nvPr/>
            </p:nvSpPr>
            <p:spPr>
              <a:xfrm>
                <a:off x="7315200" y="1600200"/>
                <a:ext cx="1295400" cy="304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Lac A</a:t>
                </a:r>
                <a:endParaRPr lang="en-US" dirty="0">
                  <a:latin typeface="Times New Roman" pitchFamily="18" charset="0"/>
                  <a:cs typeface="Times New Roman" pitchFamily="18" charset="0"/>
                </a:endParaRPr>
              </a:p>
            </p:txBody>
          </p:sp>
          <p:grpSp>
            <p:nvGrpSpPr>
              <p:cNvPr id="14" name="Group 16"/>
              <p:cNvGrpSpPr/>
              <p:nvPr/>
            </p:nvGrpSpPr>
            <p:grpSpPr>
              <a:xfrm>
                <a:off x="1295400" y="1600200"/>
                <a:ext cx="304800" cy="228600"/>
                <a:chOff x="1905000" y="2819400"/>
                <a:chExt cx="304800" cy="228600"/>
              </a:xfrm>
            </p:grpSpPr>
            <p:cxnSp>
              <p:nvCxnSpPr>
                <p:cNvPr id="15" name="Straight Connector 14"/>
                <p:cNvCxnSpPr/>
                <p:nvPr/>
              </p:nvCxnSpPr>
              <p:spPr>
                <a:xfrm rot="16200000" flipH="1">
                  <a:off x="1905000" y="2819400"/>
                  <a:ext cx="228600" cy="22860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rot="16200000" flipH="1">
                  <a:off x="1981200" y="2819400"/>
                  <a:ext cx="228600" cy="228600"/>
                </a:xfrm>
                <a:prstGeom prst="line">
                  <a:avLst/>
                </a:prstGeom>
              </p:spPr>
              <p:style>
                <a:lnRef idx="2">
                  <a:schemeClr val="dk1"/>
                </a:lnRef>
                <a:fillRef idx="0">
                  <a:schemeClr val="dk1"/>
                </a:fillRef>
                <a:effectRef idx="1">
                  <a:schemeClr val="dk1"/>
                </a:effectRef>
                <a:fontRef idx="minor">
                  <a:schemeClr val="tx1"/>
                </a:fontRef>
              </p:style>
            </p:cxnSp>
          </p:grpSp>
        </p:grpSp>
        <p:sp>
          <p:nvSpPr>
            <p:cNvPr id="7" name="TextBox 6"/>
            <p:cNvSpPr txBox="1"/>
            <p:nvPr/>
          </p:nvSpPr>
          <p:spPr>
            <a:xfrm>
              <a:off x="0" y="1219200"/>
              <a:ext cx="8610600" cy="369332"/>
            </a:xfrm>
            <a:prstGeom prst="rect">
              <a:avLst/>
            </a:prstGeom>
            <a:noFill/>
          </p:spPr>
          <p:txBody>
            <a:bodyPr wrap="square" rtlCol="0">
              <a:spAutoFit/>
            </a:bodyPr>
            <a:lstStyle/>
            <a:p>
              <a:r>
                <a:rPr lang="en-US" sz="1400" dirty="0" smtClean="0">
                  <a:latin typeface="Times New Roman" pitchFamily="18" charset="0"/>
                  <a:cs typeface="Times New Roman" pitchFamily="18" charset="0"/>
                </a:rPr>
                <a:t>   BPs +/- 111 	- 35 	-26       0                  3063			800	       800</a:t>
              </a:r>
              <a:endParaRPr lang="en-US" sz="1400" dirty="0">
                <a:latin typeface="Times New Roman" pitchFamily="18" charset="0"/>
                <a:cs typeface="Times New Roman" pitchFamily="18" charset="0"/>
              </a:endParaRPr>
            </a:p>
          </p:txBody>
        </p:sp>
      </p:grpSp>
      <p:sp>
        <p:nvSpPr>
          <p:cNvPr id="17" name="TextBox 16"/>
          <p:cNvSpPr txBox="1"/>
          <p:nvPr/>
        </p:nvSpPr>
        <p:spPr>
          <a:xfrm>
            <a:off x="5562600" y="2463059"/>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 </a:t>
            </a:r>
            <a:r>
              <a:rPr lang="el-GR" sz="1400" b="1" dirty="0" smtClean="0">
                <a:latin typeface="Times New Roman" pitchFamily="18" charset="0"/>
                <a:cs typeface="Times New Roman" pitchFamily="18" charset="0"/>
              </a:rPr>
              <a:t>β</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Galactosidase</a:t>
            </a:r>
            <a:endParaRPr lang="en-US" sz="1400" dirty="0">
              <a:latin typeface="Times New Roman" pitchFamily="18" charset="0"/>
              <a:cs typeface="Times New Roman" pitchFamily="18" charset="0"/>
            </a:endParaRPr>
          </a:p>
        </p:txBody>
      </p:sp>
      <p:sp>
        <p:nvSpPr>
          <p:cNvPr id="2" name="Oval 1"/>
          <p:cNvSpPr/>
          <p:nvPr/>
        </p:nvSpPr>
        <p:spPr>
          <a:xfrm>
            <a:off x="3352800" y="2070100"/>
            <a:ext cx="718100" cy="55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Rp</a:t>
            </a:r>
            <a:endParaRPr lang="th-TH" dirty="0"/>
          </a:p>
        </p:txBody>
      </p:sp>
      <p:sp>
        <p:nvSpPr>
          <p:cNvPr id="34" name="Isosceles Triangle 33"/>
          <p:cNvSpPr/>
          <p:nvPr/>
        </p:nvSpPr>
        <p:spPr>
          <a:xfrm>
            <a:off x="3276600" y="3543300"/>
            <a:ext cx="960120" cy="4953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Lac</a:t>
            </a:r>
            <a:endParaRPr lang="th-TH" dirty="0"/>
          </a:p>
        </p:txBody>
      </p:sp>
      <p:cxnSp>
        <p:nvCxnSpPr>
          <p:cNvPr id="36" name="Straight Arrow Connector 35"/>
          <p:cNvCxnSpPr/>
          <p:nvPr/>
        </p:nvCxnSpPr>
        <p:spPr>
          <a:xfrm>
            <a:off x="4114800" y="2110436"/>
            <a:ext cx="457200" cy="800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Oval 38"/>
          <p:cNvSpPr/>
          <p:nvPr/>
        </p:nvSpPr>
        <p:spPr>
          <a:xfrm>
            <a:off x="4539700" y="2770836"/>
            <a:ext cx="718100" cy="55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Rp</a:t>
            </a:r>
            <a:endParaRPr lang="th-TH" dirty="0"/>
          </a:p>
        </p:txBody>
      </p:sp>
      <p:sp>
        <p:nvSpPr>
          <p:cNvPr id="40" name="Isosceles Triangle 39"/>
          <p:cNvSpPr/>
          <p:nvPr/>
        </p:nvSpPr>
        <p:spPr>
          <a:xfrm>
            <a:off x="4450080" y="3215336"/>
            <a:ext cx="960120" cy="4953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Lac</a:t>
            </a:r>
            <a:endParaRPr lang="th-TH" dirty="0"/>
          </a:p>
        </p:txBody>
      </p:sp>
      <p:sp>
        <p:nvSpPr>
          <p:cNvPr id="42" name="TextBox 41"/>
          <p:cNvSpPr txBox="1"/>
          <p:nvPr/>
        </p:nvSpPr>
        <p:spPr>
          <a:xfrm>
            <a:off x="7086600" y="2491436"/>
            <a:ext cx="1371600" cy="523220"/>
          </a:xfrm>
          <a:prstGeom prst="rect">
            <a:avLst/>
          </a:prstGeom>
          <a:noFill/>
        </p:spPr>
        <p:txBody>
          <a:bodyPr wrap="square" rtlCol="0">
            <a:spAutoFit/>
          </a:bodyPr>
          <a:lstStyle/>
          <a:p>
            <a:pPr algn="ctr"/>
            <a:r>
              <a:rPr lang="en-US" sz="1400" b="1" dirty="0">
                <a:latin typeface="Times New Roman" pitchFamily="18" charset="0"/>
                <a:cs typeface="Times New Roman" pitchFamily="18" charset="0"/>
              </a:rPr>
              <a:t> </a:t>
            </a:r>
            <a:r>
              <a:rPr lang="el-GR" sz="1400" b="1" dirty="0">
                <a:latin typeface="Times New Roman" pitchFamily="18" charset="0"/>
                <a:cs typeface="Times New Roman" pitchFamily="18" charset="0"/>
              </a:rPr>
              <a:t>β</a:t>
            </a:r>
            <a:r>
              <a:rPr lang="en-US" sz="1400" b="1" dirty="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Galactoside</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Permease</a:t>
            </a:r>
            <a:endParaRPr lang="en-US" sz="1400" dirty="0">
              <a:latin typeface="Times New Roman" pitchFamily="18" charset="0"/>
              <a:cs typeface="Times New Roman" pitchFamily="18" charset="0"/>
            </a:endParaRPr>
          </a:p>
        </p:txBody>
      </p:sp>
      <p:sp>
        <p:nvSpPr>
          <p:cNvPr id="43" name="TextBox 42"/>
          <p:cNvSpPr txBox="1"/>
          <p:nvPr/>
        </p:nvSpPr>
        <p:spPr>
          <a:xfrm>
            <a:off x="8458200" y="2491436"/>
            <a:ext cx="1371600" cy="523220"/>
          </a:xfrm>
          <a:prstGeom prst="rect">
            <a:avLst/>
          </a:prstGeom>
          <a:noFill/>
        </p:spPr>
        <p:txBody>
          <a:bodyPr wrap="square" rtlCol="0">
            <a:spAutoFit/>
          </a:bodyPr>
          <a:lstStyle/>
          <a:p>
            <a:pPr algn="ctr"/>
            <a:r>
              <a:rPr lang="en-US" sz="1400" b="1" dirty="0">
                <a:latin typeface="Times New Roman" pitchFamily="18" charset="0"/>
                <a:cs typeface="Times New Roman" pitchFamily="18" charset="0"/>
              </a:rPr>
              <a:t> </a:t>
            </a:r>
            <a:r>
              <a:rPr lang="el-GR" sz="1400" b="1" dirty="0">
                <a:latin typeface="Times New Roman" pitchFamily="18" charset="0"/>
                <a:cs typeface="Times New Roman" pitchFamily="18" charset="0"/>
              </a:rPr>
              <a:t>β</a:t>
            </a:r>
            <a:r>
              <a:rPr lang="en-US" sz="1400" b="1" dirty="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Galactoside</a:t>
            </a:r>
            <a:r>
              <a:rPr lang="en-US" sz="1400" b="1" dirty="0" smtClean="0">
                <a:latin typeface="Times New Roman" pitchFamily="18" charset="0"/>
                <a:cs typeface="Times New Roman" pitchFamily="18" charset="0"/>
              </a:rPr>
              <a:t> </a:t>
            </a:r>
            <a:r>
              <a:rPr lang="en-US" sz="1400" b="1" dirty="0">
                <a:latin typeface="Times New Roman" pitchFamily="18" charset="0"/>
                <a:cs typeface="Times New Roman" pitchFamily="18" charset="0"/>
              </a:rPr>
              <a:t>Trans </a:t>
            </a:r>
            <a:r>
              <a:rPr lang="en-US" sz="1400" b="1" dirty="0" err="1">
                <a:latin typeface="Times New Roman" pitchFamily="18" charset="0"/>
                <a:cs typeface="Times New Roman" pitchFamily="18" charset="0"/>
              </a:rPr>
              <a:t>acetylase</a:t>
            </a:r>
            <a:endParaRPr lang="en-US" sz="1400" dirty="0">
              <a:latin typeface="Times New Roman" pitchFamily="18" charset="0"/>
              <a:cs typeface="Times New Roman" pitchFamily="18" charset="0"/>
            </a:endParaRPr>
          </a:p>
        </p:txBody>
      </p:sp>
      <p:cxnSp>
        <p:nvCxnSpPr>
          <p:cNvPr id="44" name="Straight Arrow Connector 43"/>
          <p:cNvCxnSpPr/>
          <p:nvPr/>
        </p:nvCxnSpPr>
        <p:spPr>
          <a:xfrm>
            <a:off x="6252949" y="2135021"/>
            <a:ext cx="0" cy="3780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a:off x="6252949" y="2799213"/>
            <a:ext cx="0" cy="3780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7" name="Isosceles Triangle 46"/>
          <p:cNvSpPr/>
          <p:nvPr/>
        </p:nvSpPr>
        <p:spPr>
          <a:xfrm>
            <a:off x="5795749" y="3253436"/>
            <a:ext cx="960120" cy="4953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Lac</a:t>
            </a:r>
            <a:endParaRPr lang="th-TH" dirty="0"/>
          </a:p>
        </p:txBody>
      </p:sp>
      <p:cxnSp>
        <p:nvCxnSpPr>
          <p:cNvPr id="48" name="Straight Arrow Connector 47"/>
          <p:cNvCxnSpPr/>
          <p:nvPr/>
        </p:nvCxnSpPr>
        <p:spPr>
          <a:xfrm>
            <a:off x="6329149" y="3866013"/>
            <a:ext cx="0" cy="3780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5" name="TextBox 44"/>
          <p:cNvSpPr txBox="1"/>
          <p:nvPr/>
        </p:nvSpPr>
        <p:spPr>
          <a:xfrm>
            <a:off x="5700197" y="4320236"/>
            <a:ext cx="2223686" cy="369332"/>
          </a:xfrm>
          <a:prstGeom prst="rect">
            <a:avLst/>
          </a:prstGeom>
          <a:noFill/>
        </p:spPr>
        <p:txBody>
          <a:bodyPr wrap="none" rtlCol="0">
            <a:spAutoFit/>
          </a:bodyPr>
          <a:lstStyle/>
          <a:p>
            <a:r>
              <a:rPr lang="en-US" dirty="0" smtClean="0"/>
              <a:t>Glucose + </a:t>
            </a:r>
            <a:r>
              <a:rPr lang="en-US" dirty="0" err="1" smtClean="0"/>
              <a:t>Galactose</a:t>
            </a:r>
            <a:endParaRPr lang="th-TH" dirty="0"/>
          </a:p>
        </p:txBody>
      </p:sp>
      <p:sp>
        <p:nvSpPr>
          <p:cNvPr id="49" name="Curved Up Arrow 48"/>
          <p:cNvSpPr/>
          <p:nvPr/>
        </p:nvSpPr>
        <p:spPr>
          <a:xfrm flipH="1">
            <a:off x="6172200" y="4689568"/>
            <a:ext cx="1066800" cy="46886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55" name="Round Same Side Corner Rectangle 54"/>
          <p:cNvSpPr/>
          <p:nvPr/>
        </p:nvSpPr>
        <p:spPr>
          <a:xfrm>
            <a:off x="1981200" y="2415236"/>
            <a:ext cx="681990" cy="4191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t>cAMP</a:t>
            </a:r>
            <a:endParaRPr lang="th-TH" sz="1200" dirty="0"/>
          </a:p>
        </p:txBody>
      </p:sp>
      <p:sp>
        <p:nvSpPr>
          <p:cNvPr id="57" name="Round Same Side Corner Rectangle 56"/>
          <p:cNvSpPr/>
          <p:nvPr/>
        </p:nvSpPr>
        <p:spPr>
          <a:xfrm>
            <a:off x="2667000" y="2415236"/>
            <a:ext cx="582930" cy="419100"/>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smtClean="0"/>
              <a:t>CAP</a:t>
            </a:r>
            <a:endParaRPr lang="th-TH" sz="1200" dirty="0"/>
          </a:p>
        </p:txBody>
      </p:sp>
      <p:sp>
        <p:nvSpPr>
          <p:cNvPr id="59" name="Round Same Side Corner Rectangle 58"/>
          <p:cNvSpPr/>
          <p:nvPr/>
        </p:nvSpPr>
        <p:spPr>
          <a:xfrm>
            <a:off x="2339340" y="2075180"/>
            <a:ext cx="681990" cy="419100"/>
          </a:xfrm>
          <a:prstGeom prst="round2Same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dirty="0" smtClean="0"/>
              <a:t>RNA-Pol</a:t>
            </a:r>
            <a:endParaRPr lang="th-TH" sz="1200" dirty="0"/>
          </a:p>
        </p:txBody>
      </p:sp>
      <p:sp>
        <p:nvSpPr>
          <p:cNvPr id="62" name="Round Same Side Corner Rectangle 61"/>
          <p:cNvSpPr/>
          <p:nvPr/>
        </p:nvSpPr>
        <p:spPr>
          <a:xfrm>
            <a:off x="1981200" y="4282136"/>
            <a:ext cx="681990" cy="4191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t>cAMP</a:t>
            </a:r>
            <a:endParaRPr lang="th-TH" sz="1200" dirty="0"/>
          </a:p>
        </p:txBody>
      </p:sp>
      <p:sp>
        <p:nvSpPr>
          <p:cNvPr id="61" name="TextBox 60"/>
          <p:cNvSpPr txBox="1"/>
          <p:nvPr/>
        </p:nvSpPr>
        <p:spPr>
          <a:xfrm>
            <a:off x="2895600" y="4472636"/>
            <a:ext cx="2610010" cy="338554"/>
          </a:xfrm>
          <a:prstGeom prst="rect">
            <a:avLst/>
          </a:prstGeom>
          <a:noFill/>
        </p:spPr>
        <p:txBody>
          <a:bodyPr wrap="none" rtlCol="0">
            <a:spAutoFit/>
          </a:bodyPr>
          <a:lstStyle/>
          <a:p>
            <a:r>
              <a:rPr lang="en-US" sz="1600" dirty="0" smtClean="0"/>
              <a:t>Indirectly inhibit synthesis</a:t>
            </a:r>
            <a:endParaRPr lang="th-TH" sz="1600" dirty="0"/>
          </a:p>
        </p:txBody>
      </p:sp>
      <p:sp>
        <p:nvSpPr>
          <p:cNvPr id="64" name="Round Same Side Corner Rectangle 63"/>
          <p:cNvSpPr/>
          <p:nvPr/>
        </p:nvSpPr>
        <p:spPr>
          <a:xfrm>
            <a:off x="138866" y="4358336"/>
            <a:ext cx="582930" cy="419100"/>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smtClean="0"/>
              <a:t>CAP</a:t>
            </a:r>
            <a:endParaRPr lang="th-TH" sz="1200" dirty="0"/>
          </a:p>
        </p:txBody>
      </p:sp>
      <p:sp>
        <p:nvSpPr>
          <p:cNvPr id="65" name="Round Same Side Corner Rectangle 64"/>
          <p:cNvSpPr/>
          <p:nvPr/>
        </p:nvSpPr>
        <p:spPr>
          <a:xfrm>
            <a:off x="156210" y="2643836"/>
            <a:ext cx="681990" cy="419100"/>
          </a:xfrm>
          <a:prstGeom prst="round2Same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dirty="0" smtClean="0"/>
              <a:t>RNA-Pol</a:t>
            </a:r>
            <a:endParaRPr lang="th-TH" sz="1200" dirty="0"/>
          </a:p>
        </p:txBody>
      </p:sp>
      <p:cxnSp>
        <p:nvCxnSpPr>
          <p:cNvPr id="66" name="Straight Arrow Connector 65"/>
          <p:cNvCxnSpPr/>
          <p:nvPr/>
        </p:nvCxnSpPr>
        <p:spPr>
          <a:xfrm flipV="1">
            <a:off x="762000" y="3997808"/>
            <a:ext cx="685800" cy="4572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a:stCxn id="65" idx="0"/>
            <a:endCxn id="55" idx="2"/>
          </p:cNvCxnSpPr>
          <p:nvPr/>
        </p:nvCxnSpPr>
        <p:spPr>
          <a:xfrm flipV="1">
            <a:off x="838200" y="2624786"/>
            <a:ext cx="11430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flipH="1" flipV="1">
            <a:off x="1704818" y="3997808"/>
            <a:ext cx="571657" cy="2871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1" name="Round Same Side Corner Rectangle 80"/>
          <p:cNvSpPr/>
          <p:nvPr/>
        </p:nvSpPr>
        <p:spPr>
          <a:xfrm>
            <a:off x="914400" y="3530940"/>
            <a:ext cx="681990" cy="4191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t>cAMP</a:t>
            </a:r>
            <a:endParaRPr lang="th-TH" sz="1200" dirty="0"/>
          </a:p>
        </p:txBody>
      </p:sp>
      <p:sp>
        <p:nvSpPr>
          <p:cNvPr id="82" name="Round Same Side Corner Rectangle 81"/>
          <p:cNvSpPr/>
          <p:nvPr/>
        </p:nvSpPr>
        <p:spPr>
          <a:xfrm>
            <a:off x="1600200" y="3530940"/>
            <a:ext cx="582930" cy="419100"/>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smtClean="0"/>
              <a:t>CAP</a:t>
            </a:r>
            <a:endParaRPr lang="th-TH" sz="1200" dirty="0"/>
          </a:p>
        </p:txBody>
      </p:sp>
      <p:cxnSp>
        <p:nvCxnSpPr>
          <p:cNvPr id="86" name="Straight Arrow Connector 85"/>
          <p:cNvCxnSpPr/>
          <p:nvPr/>
        </p:nvCxnSpPr>
        <p:spPr>
          <a:xfrm flipV="1">
            <a:off x="1600200" y="2681936"/>
            <a:ext cx="381000" cy="876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9" name="TextBox 88"/>
          <p:cNvSpPr txBox="1"/>
          <p:nvPr/>
        </p:nvSpPr>
        <p:spPr>
          <a:xfrm>
            <a:off x="419100" y="5067300"/>
            <a:ext cx="4591000" cy="646331"/>
          </a:xfrm>
          <a:prstGeom prst="rect">
            <a:avLst/>
          </a:prstGeom>
          <a:noFill/>
        </p:spPr>
        <p:txBody>
          <a:bodyPr wrap="none" rtlCol="0">
            <a:spAutoFit/>
          </a:bodyPr>
          <a:lstStyle/>
          <a:p>
            <a:r>
              <a:rPr lang="en-US" dirty="0" smtClean="0"/>
              <a:t>CAP= Catabolic activator Protein</a:t>
            </a:r>
          </a:p>
          <a:p>
            <a:r>
              <a:rPr lang="en-US" dirty="0" err="1" smtClean="0"/>
              <a:t>cAMP</a:t>
            </a:r>
            <a:r>
              <a:rPr lang="en-US" dirty="0" smtClean="0"/>
              <a:t>=  Cyclic Adenosine Mono Phosphate</a:t>
            </a:r>
            <a:endParaRPr lang="th-TH" dirty="0"/>
          </a:p>
        </p:txBody>
      </p:sp>
      <p:cxnSp>
        <p:nvCxnSpPr>
          <p:cNvPr id="4" name="Straight Connector 3"/>
          <p:cNvCxnSpPr/>
          <p:nvPr/>
        </p:nvCxnSpPr>
        <p:spPr>
          <a:xfrm flipH="1">
            <a:off x="2819400" y="4492956"/>
            <a:ext cx="2657474" cy="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2819400" y="4385632"/>
            <a:ext cx="0" cy="209550"/>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a:xfrm>
            <a:off x="3655328" y="2694296"/>
            <a:ext cx="190500" cy="0"/>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a:xfrm flipV="1">
            <a:off x="3756660" y="2694296"/>
            <a:ext cx="0" cy="80692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174221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876300"/>
          </a:xfrm>
        </p:spPr>
        <p:txBody>
          <a:bodyPr/>
          <a:lstStyle/>
          <a:p>
            <a:r>
              <a:rPr lang="en-US" b="1" dirty="0"/>
              <a:t>Britten-Davidson </a:t>
            </a:r>
            <a:r>
              <a:rPr lang="en-US" b="1" dirty="0" smtClean="0"/>
              <a:t>model</a:t>
            </a:r>
            <a:endParaRPr lang="en-US" dirty="0"/>
          </a:p>
        </p:txBody>
      </p:sp>
      <p:pic>
        <p:nvPicPr>
          <p:cNvPr id="1026" name="Picture 2" descr="http://www.biocyclopedia.com/index/genetics/images/figure/f37.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1402080"/>
            <a:ext cx="9497122" cy="389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3761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0058400" cy="495300"/>
          </a:xfrm>
        </p:spPr>
        <p:txBody>
          <a:bodyPr/>
          <a:lstStyle/>
          <a:p>
            <a:r>
              <a:rPr lang="en-US" sz="2400" b="1" dirty="0">
                <a:solidFill>
                  <a:schemeClr val="tx1"/>
                </a:solidFill>
              </a:rPr>
              <a:t>Regulation of Gene Action at </a:t>
            </a:r>
            <a:r>
              <a:rPr lang="en-US" sz="2400" b="1" dirty="0" smtClean="0">
                <a:solidFill>
                  <a:schemeClr val="tx1"/>
                </a:solidFill>
              </a:rPr>
              <a:t>Post-transcription level (in eukaryotes</a:t>
            </a:r>
            <a:r>
              <a:rPr lang="en-US" sz="2400" b="1" dirty="0">
                <a:solidFill>
                  <a:schemeClr val="tx1"/>
                </a:solidFill>
              </a:rPr>
              <a:t>)</a:t>
            </a:r>
            <a:endParaRPr lang="th-TH" sz="2400" b="1" dirty="0">
              <a:solidFill>
                <a:schemeClr val="tx1"/>
              </a:solidFill>
            </a:endParaRPr>
          </a:p>
        </p:txBody>
      </p:sp>
      <p:pic>
        <p:nvPicPr>
          <p:cNvPr id="1026" name="Picture 2" descr="G:\Gene\qualitycontrol.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3883" r="51225" b="32371"/>
          <a:stretch/>
        </p:blipFill>
        <p:spPr bwMode="auto">
          <a:xfrm>
            <a:off x="6037923" y="647700"/>
            <a:ext cx="3944277" cy="50253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647700"/>
            <a:ext cx="6019800" cy="5139869"/>
          </a:xfrm>
          <a:prstGeom prst="rect">
            <a:avLst/>
          </a:prstGeom>
        </p:spPr>
        <p:txBody>
          <a:bodyPr wrap="square">
            <a:spAutoFit/>
          </a:bodyPr>
          <a:lstStyle/>
          <a:p>
            <a:pPr lvl="0">
              <a:spcBef>
                <a:spcPts val="600"/>
              </a:spcBef>
              <a:spcAft>
                <a:spcPts val="600"/>
              </a:spcAft>
            </a:pPr>
            <a:r>
              <a:rPr lang="en-US" sz="2400" b="1" dirty="0" smtClean="0"/>
              <a:t>Expression of a gene can be regulated in post-transcription level in following ways:</a:t>
            </a:r>
          </a:p>
          <a:p>
            <a:pPr marL="457200" lvl="0" indent="-457200">
              <a:spcBef>
                <a:spcPts val="600"/>
              </a:spcBef>
              <a:spcAft>
                <a:spcPts val="600"/>
              </a:spcAft>
              <a:buAutoNum type="arabicPeriod"/>
            </a:pPr>
            <a:r>
              <a:rPr lang="en-US" sz="2400" b="1" dirty="0" smtClean="0"/>
              <a:t>By controlling mRNA processing mechanisms such as Capping, Splicing and 3’-polyadenylation. Only 25% of pre-mRNA can be selected for processing.</a:t>
            </a:r>
          </a:p>
          <a:p>
            <a:pPr marL="457200" lvl="0" indent="-457200">
              <a:spcBef>
                <a:spcPts val="600"/>
              </a:spcBef>
              <a:spcAft>
                <a:spcPts val="600"/>
              </a:spcAft>
              <a:buAutoNum type="arabicPeriod"/>
            </a:pPr>
            <a:r>
              <a:rPr lang="en-US" sz="2400" b="1" dirty="0" smtClean="0"/>
              <a:t>By controlling the mRNA export from nucleus.</a:t>
            </a:r>
          </a:p>
          <a:p>
            <a:pPr marL="457200" lvl="0" indent="-457200">
              <a:spcBef>
                <a:spcPts val="600"/>
              </a:spcBef>
              <a:spcAft>
                <a:spcPts val="600"/>
              </a:spcAft>
              <a:buAutoNum type="arabicPeriod"/>
            </a:pPr>
            <a:r>
              <a:rPr lang="en-US" sz="2400" b="1" dirty="0" smtClean="0"/>
              <a:t>By RNA editing</a:t>
            </a:r>
          </a:p>
          <a:p>
            <a:pPr marL="457200" lvl="0" indent="-457200">
              <a:spcBef>
                <a:spcPts val="600"/>
              </a:spcBef>
              <a:spcAft>
                <a:spcPts val="600"/>
              </a:spcAft>
              <a:buAutoNum type="arabicPeriod"/>
            </a:pPr>
            <a:r>
              <a:rPr lang="en-US" sz="2400" b="1" dirty="0" smtClean="0"/>
              <a:t>By modifying mRNA stability</a:t>
            </a:r>
            <a:endParaRPr lang="en-US" sz="2400" dirty="0"/>
          </a:p>
        </p:txBody>
      </p:sp>
    </p:spTree>
    <p:extLst>
      <p:ext uri="{BB962C8B-B14F-4D97-AF65-F5344CB8AC3E}">
        <p14:creationId xmlns:p14="http://schemas.microsoft.com/office/powerpoint/2010/main" val="33181215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Gene\qualitycontrol.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3883" r="51225" b="32371"/>
          <a:stretch/>
        </p:blipFill>
        <p:spPr bwMode="auto">
          <a:xfrm>
            <a:off x="3048000" y="647700"/>
            <a:ext cx="3944277" cy="50253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800100"/>
            <a:ext cx="2971800" cy="4524315"/>
          </a:xfrm>
          <a:prstGeom prst="rect">
            <a:avLst/>
          </a:prstGeom>
        </p:spPr>
        <p:txBody>
          <a:bodyPr wrap="square">
            <a:spAutoFit/>
          </a:bodyPr>
          <a:lstStyle/>
          <a:p>
            <a:pPr lvl="0">
              <a:spcBef>
                <a:spcPts val="600"/>
              </a:spcBef>
              <a:spcAft>
                <a:spcPts val="600"/>
              </a:spcAft>
            </a:pPr>
            <a:r>
              <a:rPr lang="en-US" sz="2400" b="1" dirty="0" smtClean="0"/>
              <a:t>1. a) Capping: </a:t>
            </a:r>
            <a:r>
              <a:rPr lang="en-US" sz="2400" dirty="0" smtClean="0"/>
              <a:t>Capping </a:t>
            </a:r>
            <a:r>
              <a:rPr lang="en-US" sz="2400" dirty="0"/>
              <a:t>changes the five prime end of the mRNA to a three prime end by 5'-5' linkage, which protects the mRNA from 5' exonuclease, which degrades foreign RNA. The cap also helps in ribosomal binding</a:t>
            </a:r>
            <a:r>
              <a:rPr lang="en-US" sz="2400" dirty="0" smtClean="0"/>
              <a:t>.</a:t>
            </a:r>
            <a:endParaRPr lang="en-US" sz="2600" dirty="0"/>
          </a:p>
        </p:txBody>
      </p:sp>
      <p:pic>
        <p:nvPicPr>
          <p:cNvPr id="1029" name="Picture 5" descr="http://oregonstate.edu/instruction/bi314/fall11/figure_07_16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40"/>
          <a:stretch/>
        </p:blipFill>
        <p:spPr bwMode="auto">
          <a:xfrm>
            <a:off x="7045656" y="1181100"/>
            <a:ext cx="2971800" cy="436637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0" y="76200"/>
            <a:ext cx="10058400" cy="495300"/>
          </a:xfrm>
        </p:spPr>
        <p:txBody>
          <a:bodyPr/>
          <a:lstStyle/>
          <a:p>
            <a:r>
              <a:rPr lang="en-US" sz="2400" b="1" dirty="0">
                <a:solidFill>
                  <a:schemeClr val="tx1"/>
                </a:solidFill>
              </a:rPr>
              <a:t>Regulation of Gene Action at </a:t>
            </a:r>
            <a:r>
              <a:rPr lang="en-US" sz="2400" b="1" dirty="0" smtClean="0">
                <a:solidFill>
                  <a:schemeClr val="tx1"/>
                </a:solidFill>
              </a:rPr>
              <a:t>Post-transcription level (in eukaryotes</a:t>
            </a:r>
            <a:r>
              <a:rPr lang="en-US" sz="2400" b="1" dirty="0">
                <a:solidFill>
                  <a:schemeClr val="tx1"/>
                </a:solidFill>
              </a:rPr>
              <a:t>)</a:t>
            </a:r>
            <a:endParaRPr lang="th-TH" sz="2400" b="1" dirty="0">
              <a:solidFill>
                <a:schemeClr val="tx1"/>
              </a:solidFill>
            </a:endParaRPr>
          </a:p>
        </p:txBody>
      </p:sp>
    </p:spTree>
    <p:extLst>
      <p:ext uri="{BB962C8B-B14F-4D97-AF65-F5344CB8AC3E}">
        <p14:creationId xmlns:p14="http://schemas.microsoft.com/office/powerpoint/2010/main" val="31541916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Gene\qualitycontrol.jpg"/>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21115" r="51225" b="59950"/>
          <a:stretch/>
        </p:blipFill>
        <p:spPr bwMode="auto">
          <a:xfrm>
            <a:off x="5410200" y="800100"/>
            <a:ext cx="4477678" cy="16945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800100"/>
            <a:ext cx="4800600" cy="4893647"/>
          </a:xfrm>
          <a:prstGeom prst="rect">
            <a:avLst/>
          </a:prstGeom>
        </p:spPr>
        <p:txBody>
          <a:bodyPr wrap="square">
            <a:spAutoFit/>
          </a:bodyPr>
          <a:lstStyle/>
          <a:p>
            <a:pPr lvl="0"/>
            <a:r>
              <a:rPr lang="en-US" sz="2400" b="1" dirty="0" smtClean="0"/>
              <a:t>1. b) Splicing: </a:t>
            </a:r>
          </a:p>
          <a:p>
            <a:pPr lvl="0"/>
            <a:r>
              <a:rPr lang="en-US" sz="2400" dirty="0" smtClean="0"/>
              <a:t>Splicing </a:t>
            </a:r>
            <a:r>
              <a:rPr lang="en-US" sz="2400" dirty="0"/>
              <a:t>removes the introns, noncoding regions that are transcribed into RNA, in order to make the mRNA able to create proteins. Cells do this by </a:t>
            </a:r>
            <a:r>
              <a:rPr lang="en-US" sz="2400" dirty="0" err="1" smtClean="0"/>
              <a:t>spliceosomes</a:t>
            </a:r>
            <a:r>
              <a:rPr lang="en-US" sz="2400" dirty="0" smtClean="0"/>
              <a:t> (</a:t>
            </a:r>
            <a:r>
              <a:rPr lang="en-GB" sz="2400" dirty="0" smtClean="0"/>
              <a:t>composed of small </a:t>
            </a:r>
            <a:r>
              <a:rPr lang="en-GB" sz="2400" dirty="0"/>
              <a:t>nuclear </a:t>
            </a:r>
            <a:r>
              <a:rPr lang="en-GB" sz="2400" dirty="0" err="1" smtClean="0"/>
              <a:t>ribonucleoproteins</a:t>
            </a:r>
            <a:r>
              <a:rPr lang="en-US" sz="2400" dirty="0" smtClean="0"/>
              <a:t>, </a:t>
            </a:r>
            <a:r>
              <a:rPr lang="en-US" sz="2400" dirty="0" err="1" smtClean="0"/>
              <a:t>snPNPs</a:t>
            </a:r>
            <a:r>
              <a:rPr lang="en-US" sz="2400" dirty="0" smtClean="0"/>
              <a:t>) </a:t>
            </a:r>
            <a:r>
              <a:rPr lang="en-US" sz="2400" dirty="0"/>
              <a:t>binding on either side of an intron, looping the intron into a circle and then cleaving it off. The two ends of the exons are then joined together</a:t>
            </a:r>
            <a:r>
              <a:rPr lang="en-US" sz="2400" dirty="0" smtClean="0"/>
              <a:t>.</a:t>
            </a:r>
            <a:endParaRPr lang="en-US" sz="2400" dirty="0"/>
          </a:p>
        </p:txBody>
      </p:sp>
      <p:pic>
        <p:nvPicPr>
          <p:cNvPr id="2050" name="Picture 2" descr="http://www.phschool.com/science/biology_place/biocoach/transcription/images/eusplice.gif"/>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15000" y="2568508"/>
            <a:ext cx="4038600" cy="312523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0" y="76200"/>
            <a:ext cx="10058400" cy="495300"/>
          </a:xfrm>
        </p:spPr>
        <p:txBody>
          <a:bodyPr/>
          <a:lstStyle/>
          <a:p>
            <a:r>
              <a:rPr lang="en-US" sz="2400" b="1" dirty="0">
                <a:solidFill>
                  <a:schemeClr val="tx1"/>
                </a:solidFill>
              </a:rPr>
              <a:t>Regulation of Gene Action at </a:t>
            </a:r>
            <a:r>
              <a:rPr lang="en-US" sz="2400" b="1" dirty="0" smtClean="0">
                <a:solidFill>
                  <a:schemeClr val="tx1"/>
                </a:solidFill>
              </a:rPr>
              <a:t>Post-transcription level (in eukaryotes</a:t>
            </a:r>
            <a:r>
              <a:rPr lang="en-US" sz="2400" b="1" dirty="0">
                <a:solidFill>
                  <a:schemeClr val="tx1"/>
                </a:solidFill>
              </a:rPr>
              <a:t>)</a:t>
            </a:r>
            <a:endParaRPr lang="th-TH" sz="2400" b="1" dirty="0">
              <a:solidFill>
                <a:schemeClr val="tx1"/>
              </a:solidFill>
            </a:endParaRPr>
          </a:p>
        </p:txBody>
      </p:sp>
    </p:spTree>
    <p:extLst>
      <p:ext uri="{BB962C8B-B14F-4D97-AF65-F5344CB8AC3E}">
        <p14:creationId xmlns:p14="http://schemas.microsoft.com/office/powerpoint/2010/main" val="33647719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Gene\qualitycontrol.jpg"/>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21115" r="51225" b="59950"/>
          <a:stretch/>
        </p:blipFill>
        <p:spPr bwMode="auto">
          <a:xfrm>
            <a:off x="5410200" y="800100"/>
            <a:ext cx="4477678" cy="16945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800100"/>
            <a:ext cx="4876800" cy="3539430"/>
          </a:xfrm>
          <a:prstGeom prst="rect">
            <a:avLst/>
          </a:prstGeom>
        </p:spPr>
        <p:txBody>
          <a:bodyPr wrap="square">
            <a:spAutoFit/>
          </a:bodyPr>
          <a:lstStyle/>
          <a:p>
            <a:pPr lvl="0"/>
            <a:r>
              <a:rPr lang="en-US" sz="2800" b="1" dirty="0" smtClean="0"/>
              <a:t>1. c) 3’ </a:t>
            </a:r>
            <a:r>
              <a:rPr lang="en-US" sz="2800" b="1" dirty="0" err="1" smtClean="0"/>
              <a:t>Polyadenylation</a:t>
            </a:r>
            <a:r>
              <a:rPr lang="en-US" sz="2800" b="1" dirty="0" smtClean="0"/>
              <a:t>:</a:t>
            </a:r>
            <a:r>
              <a:rPr lang="en-US" sz="2800" dirty="0" smtClean="0"/>
              <a:t> </a:t>
            </a:r>
          </a:p>
          <a:p>
            <a:pPr lvl="0"/>
            <a:r>
              <a:rPr lang="en-US" sz="2800" dirty="0" smtClean="0"/>
              <a:t>By </a:t>
            </a:r>
            <a:r>
              <a:rPr lang="en-US" sz="2800" dirty="0" err="1" smtClean="0"/>
              <a:t>Polyadenylation</a:t>
            </a:r>
            <a:r>
              <a:rPr lang="en-US" sz="2800" dirty="0" smtClean="0"/>
              <a:t> , </a:t>
            </a:r>
            <a:r>
              <a:rPr lang="en-US" sz="2800" dirty="0"/>
              <a:t>a stretch of RNA that is made solely of adenine bases is added to the 3' end, and acts as a buffer to the 3' exonuclease in order to increase the half life of mRNA. </a:t>
            </a:r>
            <a:endParaRPr lang="en-US" sz="2400" dirty="0"/>
          </a:p>
        </p:txBody>
      </p:sp>
      <p:pic>
        <p:nvPicPr>
          <p:cNvPr id="5122" name="Picture 2" descr="http://oregonstate.edu/instruct/bb451/451material/stryer7/CH29/figure_29_3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9747"/>
          <a:stretch/>
        </p:blipFill>
        <p:spPr bwMode="auto">
          <a:xfrm>
            <a:off x="5395214" y="2559058"/>
            <a:ext cx="4538082" cy="310739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0" y="76200"/>
            <a:ext cx="10058400" cy="495300"/>
          </a:xfrm>
        </p:spPr>
        <p:txBody>
          <a:bodyPr/>
          <a:lstStyle/>
          <a:p>
            <a:r>
              <a:rPr lang="en-US" sz="2400" b="1" dirty="0">
                <a:solidFill>
                  <a:schemeClr val="tx1"/>
                </a:solidFill>
              </a:rPr>
              <a:t>Regulation of Gene Action at </a:t>
            </a:r>
            <a:r>
              <a:rPr lang="en-US" sz="2400" b="1" dirty="0" smtClean="0">
                <a:solidFill>
                  <a:schemeClr val="tx1"/>
                </a:solidFill>
              </a:rPr>
              <a:t>Post-transcription level (in eukaryotes</a:t>
            </a:r>
            <a:r>
              <a:rPr lang="en-US" sz="2400" b="1" dirty="0">
                <a:solidFill>
                  <a:schemeClr val="tx1"/>
                </a:solidFill>
              </a:rPr>
              <a:t>)</a:t>
            </a:r>
            <a:endParaRPr lang="th-TH" sz="2400" b="1" dirty="0">
              <a:solidFill>
                <a:schemeClr val="tx1"/>
              </a:solidFill>
            </a:endParaRPr>
          </a:p>
        </p:txBody>
      </p:sp>
    </p:spTree>
    <p:extLst>
      <p:ext uri="{BB962C8B-B14F-4D97-AF65-F5344CB8AC3E}">
        <p14:creationId xmlns:p14="http://schemas.microsoft.com/office/powerpoint/2010/main" val="31264169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Gene\qualitycontrol.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20077" r="51225" b="32371"/>
          <a:stretch/>
        </p:blipFill>
        <p:spPr bwMode="auto">
          <a:xfrm>
            <a:off x="4931219" y="800100"/>
            <a:ext cx="5050981" cy="4800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800100"/>
            <a:ext cx="5029200" cy="4985980"/>
          </a:xfrm>
          <a:prstGeom prst="rect">
            <a:avLst/>
          </a:prstGeom>
        </p:spPr>
        <p:txBody>
          <a:bodyPr wrap="square">
            <a:spAutoFit/>
          </a:bodyPr>
          <a:lstStyle/>
          <a:p>
            <a:pPr lvl="0">
              <a:spcBef>
                <a:spcPts val="600"/>
              </a:spcBef>
              <a:spcAft>
                <a:spcPts val="600"/>
              </a:spcAft>
            </a:pPr>
            <a:r>
              <a:rPr lang="en-US" sz="2400" b="1" dirty="0" smtClean="0"/>
              <a:t>2. By controlling the mRNA </a:t>
            </a:r>
            <a:r>
              <a:rPr lang="en-US" sz="2400" b="1" dirty="0"/>
              <a:t>export from </a:t>
            </a:r>
            <a:r>
              <a:rPr lang="en-US" sz="2400" b="1" dirty="0" smtClean="0"/>
              <a:t>nucleus</a:t>
            </a:r>
            <a:r>
              <a:rPr lang="en-US" sz="2400" b="1" dirty="0"/>
              <a:t>:</a:t>
            </a:r>
            <a:r>
              <a:rPr lang="en-US" sz="2400" dirty="0" smtClean="0"/>
              <a:t> </a:t>
            </a:r>
          </a:p>
          <a:p>
            <a:pPr marL="342900" lvl="0" indent="-342900">
              <a:spcBef>
                <a:spcPts val="600"/>
              </a:spcBef>
              <a:spcAft>
                <a:spcPts val="600"/>
              </a:spcAft>
              <a:buFont typeface="Wingdings" pitchFamily="2" charset="2"/>
              <a:buChar char="Ø"/>
            </a:pPr>
            <a:r>
              <a:rPr lang="en-US" sz="2400" dirty="0" smtClean="0"/>
              <a:t>After processing mRNA export from nucleus </a:t>
            </a:r>
            <a:r>
              <a:rPr lang="en-US" sz="2400" dirty="0"/>
              <a:t>to cytoplasm </a:t>
            </a:r>
            <a:r>
              <a:rPr lang="en-US" sz="2400" dirty="0" smtClean="0"/>
              <a:t>which is mediated </a:t>
            </a:r>
            <a:r>
              <a:rPr lang="en-US" sz="2400" dirty="0"/>
              <a:t>by </a:t>
            </a:r>
            <a:r>
              <a:rPr lang="en-US" sz="2400" dirty="0" smtClean="0"/>
              <a:t>certain proteins, factors and receptors. </a:t>
            </a:r>
          </a:p>
          <a:p>
            <a:pPr marL="342900" lvl="0" indent="-342900">
              <a:spcBef>
                <a:spcPts val="600"/>
              </a:spcBef>
              <a:spcAft>
                <a:spcPts val="600"/>
              </a:spcAft>
              <a:buFont typeface="Wingdings" pitchFamily="2" charset="2"/>
              <a:buChar char="Ø"/>
            </a:pPr>
            <a:r>
              <a:rPr lang="en-US" sz="2400" dirty="0" smtClean="0"/>
              <a:t>The </a:t>
            </a:r>
            <a:r>
              <a:rPr lang="en-US" sz="2400" dirty="0"/>
              <a:t>RNA export from nucleus to cytoplasm </a:t>
            </a:r>
            <a:r>
              <a:rPr lang="en-US" sz="2400" dirty="0" smtClean="0"/>
              <a:t> is </a:t>
            </a:r>
            <a:r>
              <a:rPr lang="en-US" sz="2400" dirty="0"/>
              <a:t>strictly regulated</a:t>
            </a:r>
            <a:r>
              <a:rPr lang="en-US" sz="2400" dirty="0" smtClean="0"/>
              <a:t>. </a:t>
            </a:r>
          </a:p>
          <a:p>
            <a:pPr marL="342900" lvl="0" indent="-342900">
              <a:spcBef>
                <a:spcPts val="600"/>
              </a:spcBef>
              <a:spcAft>
                <a:spcPts val="600"/>
              </a:spcAft>
              <a:buFont typeface="Wingdings" pitchFamily="2" charset="2"/>
              <a:buChar char="Ø"/>
            </a:pPr>
            <a:r>
              <a:rPr lang="en-US" sz="2400" dirty="0" smtClean="0"/>
              <a:t>Only 5% of heterogeneous nuclear RNA (</a:t>
            </a:r>
            <a:r>
              <a:rPr lang="en-US" sz="2400" dirty="0" err="1" smtClean="0"/>
              <a:t>hnRNA</a:t>
            </a:r>
            <a:r>
              <a:rPr lang="en-US" sz="2400" dirty="0" smtClean="0"/>
              <a:t>) can be exported from nucleus to cytoplasm.</a:t>
            </a:r>
            <a:endParaRPr lang="en-US" sz="2400" dirty="0"/>
          </a:p>
        </p:txBody>
      </p:sp>
      <p:sp>
        <p:nvSpPr>
          <p:cNvPr id="6" name="Title 1"/>
          <p:cNvSpPr>
            <a:spLocks noGrp="1"/>
          </p:cNvSpPr>
          <p:nvPr>
            <p:ph type="title"/>
          </p:nvPr>
        </p:nvSpPr>
        <p:spPr>
          <a:xfrm>
            <a:off x="0" y="76200"/>
            <a:ext cx="10058400" cy="495300"/>
          </a:xfrm>
        </p:spPr>
        <p:txBody>
          <a:bodyPr/>
          <a:lstStyle/>
          <a:p>
            <a:r>
              <a:rPr lang="en-US" sz="2400" b="1" dirty="0">
                <a:solidFill>
                  <a:schemeClr val="tx1"/>
                </a:solidFill>
              </a:rPr>
              <a:t>Regulation of Gene Action at </a:t>
            </a:r>
            <a:r>
              <a:rPr lang="en-US" sz="2400" b="1" dirty="0" smtClean="0">
                <a:solidFill>
                  <a:schemeClr val="tx1"/>
                </a:solidFill>
              </a:rPr>
              <a:t>Post-transcription level (in eukaryotes</a:t>
            </a:r>
            <a:r>
              <a:rPr lang="en-US" sz="2400" b="1" dirty="0">
                <a:solidFill>
                  <a:schemeClr val="tx1"/>
                </a:solidFill>
              </a:rPr>
              <a:t>)</a:t>
            </a:r>
            <a:endParaRPr lang="th-TH" sz="2400" b="1" dirty="0">
              <a:solidFill>
                <a:schemeClr val="tx1"/>
              </a:solidFill>
            </a:endParaRPr>
          </a:p>
        </p:txBody>
      </p:sp>
    </p:spTree>
    <p:extLst>
      <p:ext uri="{BB962C8B-B14F-4D97-AF65-F5344CB8AC3E}">
        <p14:creationId xmlns:p14="http://schemas.microsoft.com/office/powerpoint/2010/main" val="32150935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70096"/>
            <a:ext cx="5334000" cy="4893647"/>
          </a:xfrm>
          <a:prstGeom prst="rect">
            <a:avLst/>
          </a:prstGeom>
        </p:spPr>
        <p:txBody>
          <a:bodyPr wrap="square">
            <a:spAutoFit/>
          </a:bodyPr>
          <a:lstStyle/>
          <a:p>
            <a:pPr lvl="0">
              <a:spcBef>
                <a:spcPts val="600"/>
              </a:spcBef>
              <a:spcAft>
                <a:spcPts val="600"/>
              </a:spcAft>
            </a:pPr>
            <a:r>
              <a:rPr lang="en-US" sz="2400" b="1" dirty="0" smtClean="0"/>
              <a:t>3. By RNA editing :</a:t>
            </a:r>
            <a:r>
              <a:rPr lang="en-US" sz="2400" dirty="0"/>
              <a:t> </a:t>
            </a:r>
            <a:r>
              <a:rPr lang="en-US" sz="2400" dirty="0" smtClean="0"/>
              <a:t>RNA </a:t>
            </a:r>
            <a:r>
              <a:rPr lang="en-US" sz="2400" dirty="0"/>
              <a:t>editing is a molecular process through which some cells can make discrete changes to specific </a:t>
            </a:r>
            <a:r>
              <a:rPr lang="en-US" sz="2400" dirty="0" smtClean="0"/>
              <a:t>nucleotide sequences within </a:t>
            </a:r>
            <a:r>
              <a:rPr lang="en-US" sz="2400" dirty="0"/>
              <a:t>a RNA molecule after it has been generated by </a:t>
            </a:r>
            <a:r>
              <a:rPr lang="en-US" sz="2400" dirty="0" smtClean="0"/>
              <a:t>RNA polymerase. </a:t>
            </a:r>
            <a:r>
              <a:rPr lang="en-US" sz="2400" dirty="0"/>
              <a:t>RNA editing in mRNAs effectively alters the amino acid sequence of the encoded protein so that it differs from that predicted by the genomic DNA sequence. </a:t>
            </a:r>
            <a:r>
              <a:rPr lang="en-US" sz="2400" dirty="0" smtClean="0"/>
              <a:t> </a:t>
            </a:r>
            <a:r>
              <a:rPr lang="en-US" sz="2400" b="1" dirty="0" smtClean="0"/>
              <a:t>Exception</a:t>
            </a:r>
            <a:r>
              <a:rPr lang="en-US" sz="2400" dirty="0" smtClean="0"/>
              <a:t>: It </a:t>
            </a:r>
            <a:r>
              <a:rPr lang="en-US" sz="2400" dirty="0"/>
              <a:t>can be </a:t>
            </a:r>
            <a:r>
              <a:rPr lang="en-US" sz="2400" dirty="0" smtClean="0"/>
              <a:t>found in eukaryotes</a:t>
            </a:r>
            <a:r>
              <a:rPr lang="en-US" sz="2400" dirty="0"/>
              <a:t> and </a:t>
            </a:r>
            <a:r>
              <a:rPr lang="en-US" sz="2400" dirty="0" smtClean="0"/>
              <a:t>their</a:t>
            </a:r>
            <a:r>
              <a:rPr lang="en-US" sz="2400" dirty="0"/>
              <a:t> viruses, and </a:t>
            </a:r>
            <a:r>
              <a:rPr lang="en-US" sz="2400" dirty="0" smtClean="0"/>
              <a:t>prokaryotes.</a:t>
            </a:r>
            <a:endParaRPr lang="en-US" sz="2400" dirty="0"/>
          </a:p>
        </p:txBody>
      </p:sp>
      <p:pic>
        <p:nvPicPr>
          <p:cNvPr id="4" name="Picture 2" descr="https://upload.wikimedia.org/wikipedia/commons/6/60/Apobgene.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2907" b="14059"/>
          <a:stretch/>
        </p:blipFill>
        <p:spPr bwMode="auto">
          <a:xfrm>
            <a:off x="5334000" y="952500"/>
            <a:ext cx="464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76200"/>
            <a:ext cx="10058400" cy="495300"/>
          </a:xfrm>
        </p:spPr>
        <p:txBody>
          <a:bodyPr/>
          <a:lstStyle/>
          <a:p>
            <a:r>
              <a:rPr lang="en-US" sz="2400" b="1" dirty="0">
                <a:solidFill>
                  <a:schemeClr val="tx1"/>
                </a:solidFill>
              </a:rPr>
              <a:t>Regulation of Gene Action at </a:t>
            </a:r>
            <a:r>
              <a:rPr lang="en-US" sz="2400" b="1" dirty="0" smtClean="0">
                <a:solidFill>
                  <a:schemeClr val="tx1"/>
                </a:solidFill>
              </a:rPr>
              <a:t>Post-transcription level (in eukaryotes</a:t>
            </a:r>
            <a:r>
              <a:rPr lang="en-US" sz="2400" b="1" dirty="0">
                <a:solidFill>
                  <a:schemeClr val="tx1"/>
                </a:solidFill>
              </a:rPr>
              <a:t>)</a:t>
            </a:r>
            <a:endParaRPr lang="th-TH" sz="2400" b="1" dirty="0">
              <a:solidFill>
                <a:schemeClr val="tx1"/>
              </a:solidFill>
            </a:endParaRPr>
          </a:p>
        </p:txBody>
      </p:sp>
    </p:spTree>
    <p:extLst>
      <p:ext uri="{BB962C8B-B14F-4D97-AF65-F5344CB8AC3E}">
        <p14:creationId xmlns:p14="http://schemas.microsoft.com/office/powerpoint/2010/main" val="3951481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058400" cy="2171700"/>
          </a:xfrm>
        </p:spPr>
        <p:txBody>
          <a:bodyPr/>
          <a:lstStyle/>
          <a:p>
            <a:r>
              <a:rPr lang="en-US" sz="6600" dirty="0">
                <a:solidFill>
                  <a:schemeClr val="tx1"/>
                </a:solidFill>
              </a:rPr>
              <a:t>Both of these Books are preserved in a Bookshelf</a:t>
            </a:r>
          </a:p>
        </p:txBody>
      </p:sp>
      <p:grpSp>
        <p:nvGrpSpPr>
          <p:cNvPr id="7" name="Group 6"/>
          <p:cNvGrpSpPr/>
          <p:nvPr/>
        </p:nvGrpSpPr>
        <p:grpSpPr>
          <a:xfrm>
            <a:off x="2895600" y="2247900"/>
            <a:ext cx="4114800" cy="3282043"/>
            <a:chOff x="3581400" y="2247900"/>
            <a:chExt cx="4114800" cy="3282043"/>
          </a:xfrm>
        </p:grpSpPr>
        <p:pic>
          <p:nvPicPr>
            <p:cNvPr id="7170" name="Picture 2" descr="http://cdn.xl.thumbs.canstockphoto.com/canstock22038570.jpg"/>
            <p:cNvPicPr>
              <a:picLocks noChangeAspect="1" noChangeArrowheads="1"/>
            </p:cNvPicPr>
            <p:nvPr/>
          </p:nvPicPr>
          <p:blipFill rotWithShape="1">
            <a:blip r:embed="rId2">
              <a:extLst>
                <a:ext uri="{28A0092B-C50C-407E-A947-70E740481C1C}">
                  <a14:useLocalDpi xmlns:a14="http://schemas.microsoft.com/office/drawing/2010/main" val="0"/>
                </a:ext>
              </a:extLst>
            </a:blip>
            <a:srcRect b="15716"/>
            <a:stretch/>
          </p:blipFill>
          <p:spPr bwMode="auto">
            <a:xfrm>
              <a:off x="3581400" y="2247900"/>
              <a:ext cx="4114800" cy="32820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853940" y="2956560"/>
              <a:ext cx="2312670" cy="17233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endParaRPr>
            </a:p>
          </p:txBody>
        </p:sp>
        <p:pic>
          <p:nvPicPr>
            <p:cNvPr id="8" name="Picture 2" descr="http://www.clker.com/cliparts/k/J/I/a/b/h/two-books-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2570" y="3133451"/>
              <a:ext cx="1904999" cy="15972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438837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013579"/>
            <a:ext cx="8839200" cy="4001095"/>
          </a:xfrm>
          <a:prstGeom prst="rect">
            <a:avLst/>
          </a:prstGeom>
        </p:spPr>
        <p:txBody>
          <a:bodyPr wrap="square">
            <a:spAutoFit/>
          </a:bodyPr>
          <a:lstStyle/>
          <a:p>
            <a:pPr>
              <a:spcBef>
                <a:spcPts val="600"/>
              </a:spcBef>
              <a:spcAft>
                <a:spcPts val="600"/>
              </a:spcAft>
            </a:pPr>
            <a:r>
              <a:rPr lang="en-US" sz="2800" b="1" dirty="0" smtClean="0"/>
              <a:t>4.</a:t>
            </a:r>
            <a:r>
              <a:rPr lang="en-US" sz="2800" b="1" dirty="0"/>
              <a:t> By modifying mRNA </a:t>
            </a:r>
            <a:r>
              <a:rPr lang="en-US" sz="2800" b="1" dirty="0" smtClean="0"/>
              <a:t>stability:</a:t>
            </a:r>
            <a:endParaRPr lang="en-US" sz="2800" dirty="0"/>
          </a:p>
          <a:p>
            <a:pPr marL="342900" indent="-342900">
              <a:spcBef>
                <a:spcPts val="600"/>
              </a:spcBef>
              <a:spcAft>
                <a:spcPts val="600"/>
              </a:spcAft>
              <a:buFont typeface="Wingdings" pitchFamily="2" charset="2"/>
              <a:buChar char="Ø"/>
            </a:pPr>
            <a:r>
              <a:rPr lang="en-US" sz="2800" dirty="0" smtClean="0"/>
              <a:t>mRNA </a:t>
            </a:r>
            <a:r>
              <a:rPr lang="en-US" sz="2800" dirty="0"/>
              <a:t>Stability can be manipulated in order to control its </a:t>
            </a:r>
            <a:r>
              <a:rPr lang="en-US" sz="2800" dirty="0" smtClean="0"/>
              <a:t>half-life. </a:t>
            </a:r>
          </a:p>
          <a:p>
            <a:pPr marL="342900" indent="-342900">
              <a:spcBef>
                <a:spcPts val="600"/>
              </a:spcBef>
              <a:spcAft>
                <a:spcPts val="600"/>
              </a:spcAft>
              <a:buFont typeface="Wingdings" pitchFamily="2" charset="2"/>
              <a:buChar char="Ø"/>
            </a:pPr>
            <a:r>
              <a:rPr lang="en-US" sz="2800" dirty="0" smtClean="0"/>
              <a:t>Stable </a:t>
            </a:r>
            <a:r>
              <a:rPr lang="en-US" sz="2800" dirty="0"/>
              <a:t>mRNA can have a half life of up to a day or more which allows for the production of more protein </a:t>
            </a:r>
            <a:r>
              <a:rPr lang="en-US" sz="2800" dirty="0" smtClean="0"/>
              <a:t>products.</a:t>
            </a:r>
          </a:p>
          <a:p>
            <a:pPr marL="342900" indent="-342900">
              <a:spcBef>
                <a:spcPts val="600"/>
              </a:spcBef>
              <a:spcAft>
                <a:spcPts val="600"/>
              </a:spcAft>
              <a:buFont typeface="Wingdings" pitchFamily="2" charset="2"/>
              <a:buChar char="Ø"/>
            </a:pPr>
            <a:r>
              <a:rPr lang="en-US" sz="2800" dirty="0" smtClean="0"/>
              <a:t>Capping, the </a:t>
            </a:r>
            <a:r>
              <a:rPr lang="en-US" sz="2800" dirty="0"/>
              <a:t>poly(A) </a:t>
            </a:r>
            <a:r>
              <a:rPr lang="en-US" sz="2800" dirty="0" smtClean="0"/>
              <a:t>tail </a:t>
            </a:r>
            <a:r>
              <a:rPr lang="en-US" sz="2800" dirty="0"/>
              <a:t>has some effect on this stability, as previously stated. </a:t>
            </a:r>
            <a:endParaRPr lang="en-US" sz="2800" dirty="0" smtClean="0"/>
          </a:p>
        </p:txBody>
      </p:sp>
      <p:sp>
        <p:nvSpPr>
          <p:cNvPr id="10" name="Title 1"/>
          <p:cNvSpPr>
            <a:spLocks noGrp="1"/>
          </p:cNvSpPr>
          <p:nvPr>
            <p:ph type="title"/>
          </p:nvPr>
        </p:nvSpPr>
        <p:spPr>
          <a:xfrm>
            <a:off x="0" y="76200"/>
            <a:ext cx="10058400" cy="495300"/>
          </a:xfrm>
        </p:spPr>
        <p:txBody>
          <a:bodyPr/>
          <a:lstStyle/>
          <a:p>
            <a:r>
              <a:rPr lang="en-US" sz="2400" b="1" dirty="0">
                <a:solidFill>
                  <a:schemeClr val="tx1"/>
                </a:solidFill>
              </a:rPr>
              <a:t>Regulation of Gene Action at </a:t>
            </a:r>
            <a:r>
              <a:rPr lang="en-US" sz="2400" b="1" dirty="0" smtClean="0">
                <a:solidFill>
                  <a:schemeClr val="tx1"/>
                </a:solidFill>
              </a:rPr>
              <a:t>Post-transcription level (in eukaryotes</a:t>
            </a:r>
            <a:r>
              <a:rPr lang="en-US" sz="2400" b="1" dirty="0">
                <a:solidFill>
                  <a:schemeClr val="tx1"/>
                </a:solidFill>
              </a:rPr>
              <a:t>)</a:t>
            </a:r>
            <a:endParaRPr lang="th-TH" sz="2400" b="1" dirty="0">
              <a:solidFill>
                <a:schemeClr val="tx1"/>
              </a:solidFill>
            </a:endParaRPr>
          </a:p>
        </p:txBody>
      </p:sp>
    </p:spTree>
    <p:extLst>
      <p:ext uri="{BB962C8B-B14F-4D97-AF65-F5344CB8AC3E}">
        <p14:creationId xmlns:p14="http://schemas.microsoft.com/office/powerpoint/2010/main" val="41714743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6628"/>
            <a:ext cx="10058400" cy="5755422"/>
          </a:xfrm>
          <a:prstGeom prst="rect">
            <a:avLst/>
          </a:prstGeom>
        </p:spPr>
        <p:txBody>
          <a:bodyPr wrap="square">
            <a:spAutoFit/>
          </a:bodyPr>
          <a:lstStyle/>
          <a:p>
            <a:pPr>
              <a:spcBef>
                <a:spcPts val="600"/>
              </a:spcBef>
              <a:spcAft>
                <a:spcPts val="600"/>
              </a:spcAft>
            </a:pPr>
            <a:r>
              <a:rPr lang="en-US" sz="2200" b="1" dirty="0"/>
              <a:t>I</a:t>
            </a:r>
            <a:r>
              <a:rPr lang="en-US" sz="2200" b="1" dirty="0" smtClean="0"/>
              <a:t>n prokaryote</a:t>
            </a:r>
            <a:r>
              <a:rPr lang="en-US" sz="2200" b="1" dirty="0"/>
              <a:t>:</a:t>
            </a:r>
            <a:endParaRPr lang="en-US" sz="2200" b="1" dirty="0" smtClean="0"/>
          </a:p>
          <a:p>
            <a:pPr marL="342900" indent="-342900">
              <a:spcBef>
                <a:spcPts val="600"/>
              </a:spcBef>
              <a:spcAft>
                <a:spcPts val="600"/>
              </a:spcAft>
              <a:buFont typeface="Wingdings" pitchFamily="2" charset="2"/>
              <a:buChar char="Ø"/>
            </a:pPr>
            <a:r>
              <a:rPr lang="en-US" sz="2200" dirty="0" smtClean="0"/>
              <a:t>Life-time of mRNA is genetically predetermined. But, the life time is correlated with number free ribosomes available at a given moment. Hence, bacteria can modify their protein synthesis by altering their ribosomal contents.  </a:t>
            </a:r>
          </a:p>
          <a:p>
            <a:pPr marL="342900" indent="-342900">
              <a:spcBef>
                <a:spcPts val="600"/>
              </a:spcBef>
              <a:spcAft>
                <a:spcPts val="600"/>
              </a:spcAft>
              <a:buFont typeface="Wingdings" pitchFamily="2" charset="2"/>
              <a:buChar char="Ø"/>
            </a:pPr>
            <a:r>
              <a:rPr lang="en-US" sz="2200" dirty="0" smtClean="0"/>
              <a:t>Protein synthesis is determined by the location of a gene in a </a:t>
            </a:r>
            <a:r>
              <a:rPr lang="en-US" sz="2200" dirty="0" err="1" smtClean="0"/>
              <a:t>polycistronic</a:t>
            </a:r>
            <a:r>
              <a:rPr lang="en-US" sz="2200" dirty="0" smtClean="0"/>
              <a:t> mRNA (polarity gradient). </a:t>
            </a:r>
            <a:r>
              <a:rPr lang="en-US" sz="2200" dirty="0" err="1" smtClean="0"/>
              <a:t>eg</a:t>
            </a:r>
            <a:r>
              <a:rPr lang="en-US" sz="2200" dirty="0" smtClean="0"/>
              <a:t>. lac Z, lac Y and lac A protein synthesis rate is 1 : 0.5 </a:t>
            </a:r>
            <a:r>
              <a:rPr lang="en-US" sz="2200" smtClean="0"/>
              <a:t>: </a:t>
            </a:r>
            <a:r>
              <a:rPr lang="en-US" sz="2200" smtClean="0"/>
              <a:t>0.2 </a:t>
            </a:r>
            <a:r>
              <a:rPr lang="en-US" sz="2200" dirty="0" smtClean="0"/>
              <a:t>respectively. </a:t>
            </a:r>
          </a:p>
          <a:p>
            <a:pPr>
              <a:spcBef>
                <a:spcPts val="600"/>
              </a:spcBef>
              <a:spcAft>
                <a:spcPts val="600"/>
              </a:spcAft>
            </a:pPr>
            <a:r>
              <a:rPr lang="en-US" sz="2200" b="1" dirty="0" smtClean="0"/>
              <a:t>In eukaryotes: </a:t>
            </a:r>
          </a:p>
          <a:p>
            <a:pPr marL="457200" indent="-457200">
              <a:spcBef>
                <a:spcPts val="600"/>
              </a:spcBef>
              <a:spcAft>
                <a:spcPts val="600"/>
              </a:spcAft>
              <a:buFont typeface="Wingdings" pitchFamily="2" charset="2"/>
              <a:buChar char="Ø"/>
            </a:pPr>
            <a:r>
              <a:rPr lang="en-US" sz="2200" b="1" dirty="0" smtClean="0"/>
              <a:t>Extension of life-time of mRNA:</a:t>
            </a:r>
            <a:r>
              <a:rPr lang="en-US" sz="2200" dirty="0" smtClean="0"/>
              <a:t> Life-time of mRNA can be increased by masking it with protein particles. </a:t>
            </a:r>
            <a:r>
              <a:rPr lang="en-US" sz="2200" dirty="0" err="1"/>
              <a:t>e</a:t>
            </a:r>
            <a:r>
              <a:rPr lang="en-US" sz="2200" dirty="0" err="1" smtClean="0"/>
              <a:t>g</a:t>
            </a:r>
            <a:r>
              <a:rPr lang="en-US" sz="2200" dirty="0" smtClean="0"/>
              <a:t>. </a:t>
            </a:r>
            <a:r>
              <a:rPr lang="en-US" sz="2200" dirty="0" err="1" smtClean="0"/>
              <a:t>Informosomes</a:t>
            </a:r>
            <a:r>
              <a:rPr lang="en-US" sz="2200" dirty="0" smtClean="0"/>
              <a:t> or masked mRNA. </a:t>
            </a:r>
          </a:p>
          <a:p>
            <a:pPr marL="457200" indent="-457200">
              <a:spcBef>
                <a:spcPts val="600"/>
              </a:spcBef>
              <a:spcAft>
                <a:spcPts val="600"/>
              </a:spcAft>
              <a:buFont typeface="Wingdings" pitchFamily="2" charset="2"/>
              <a:buChar char="Ø"/>
            </a:pPr>
            <a:r>
              <a:rPr lang="en-US" sz="2200" dirty="0" smtClean="0"/>
              <a:t> Regulation of rate of protein synthesis with recruitment factors which apparently interferes with formation of the ribosomes-mRNA complex. </a:t>
            </a:r>
            <a:r>
              <a:rPr lang="en-US" sz="2200" b="1" dirty="0" smtClean="0"/>
              <a:t> </a:t>
            </a:r>
          </a:p>
          <a:p>
            <a:pPr marL="342900" indent="-342900">
              <a:spcBef>
                <a:spcPts val="600"/>
              </a:spcBef>
              <a:spcAft>
                <a:spcPts val="600"/>
              </a:spcAft>
              <a:buFont typeface="Wingdings" pitchFamily="2" charset="2"/>
              <a:buChar char="Ø"/>
            </a:pPr>
            <a:endParaRPr lang="en-US" sz="2200" dirty="0" smtClean="0"/>
          </a:p>
        </p:txBody>
      </p:sp>
      <p:sp>
        <p:nvSpPr>
          <p:cNvPr id="6" name="Title 1"/>
          <p:cNvSpPr>
            <a:spLocks noGrp="1"/>
          </p:cNvSpPr>
          <p:nvPr>
            <p:ph type="title"/>
          </p:nvPr>
        </p:nvSpPr>
        <p:spPr>
          <a:xfrm>
            <a:off x="0" y="76200"/>
            <a:ext cx="10058400" cy="495300"/>
          </a:xfrm>
        </p:spPr>
        <p:txBody>
          <a:bodyPr/>
          <a:lstStyle/>
          <a:p>
            <a:r>
              <a:rPr lang="en-US" sz="2600" b="1" dirty="0">
                <a:solidFill>
                  <a:schemeClr val="tx1"/>
                </a:solidFill>
              </a:rPr>
              <a:t>Regulation of Gene Action at </a:t>
            </a:r>
            <a:r>
              <a:rPr lang="en-US" sz="2600" b="1" dirty="0" smtClean="0">
                <a:solidFill>
                  <a:schemeClr val="tx1"/>
                </a:solidFill>
              </a:rPr>
              <a:t>Translation level</a:t>
            </a:r>
            <a:endParaRPr lang="th-TH" sz="2600" b="1" dirty="0">
              <a:solidFill>
                <a:schemeClr val="tx1"/>
              </a:solidFill>
            </a:endParaRPr>
          </a:p>
        </p:txBody>
      </p:sp>
    </p:spTree>
    <p:extLst>
      <p:ext uri="{BB962C8B-B14F-4D97-AF65-F5344CB8AC3E}">
        <p14:creationId xmlns:p14="http://schemas.microsoft.com/office/powerpoint/2010/main" val="38991930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20782"/>
            <a:ext cx="5105400" cy="4555093"/>
          </a:xfrm>
          <a:prstGeom prst="rect">
            <a:avLst/>
          </a:prstGeom>
        </p:spPr>
        <p:txBody>
          <a:bodyPr wrap="square">
            <a:spAutoFit/>
          </a:bodyPr>
          <a:lstStyle/>
          <a:p>
            <a:pPr marL="457200" indent="-457200">
              <a:spcBef>
                <a:spcPts val="600"/>
              </a:spcBef>
              <a:spcAft>
                <a:spcPts val="600"/>
              </a:spcAft>
              <a:buFont typeface="Wingdings" pitchFamily="2" charset="2"/>
              <a:buChar char="Ø"/>
            </a:pPr>
            <a:r>
              <a:rPr lang="en-US" sz="2800" dirty="0" smtClean="0"/>
              <a:t>Some proteins are altered after synthesis, usually by partial degradation or trimming, to form active form of protein. </a:t>
            </a:r>
          </a:p>
          <a:p>
            <a:pPr marL="457200" indent="-457200">
              <a:spcBef>
                <a:spcPts val="600"/>
              </a:spcBef>
              <a:spcAft>
                <a:spcPts val="600"/>
              </a:spcAft>
              <a:buFont typeface="Wingdings" pitchFamily="2" charset="2"/>
              <a:buChar char="Ø"/>
            </a:pPr>
            <a:r>
              <a:rPr lang="en-US" sz="2800" dirty="0" smtClean="0"/>
              <a:t>For example, </a:t>
            </a:r>
            <a:r>
              <a:rPr lang="en-US" sz="2800" dirty="0"/>
              <a:t>central section of the </a:t>
            </a:r>
            <a:r>
              <a:rPr lang="en-US" sz="2800" dirty="0" err="1"/>
              <a:t>proinsulin</a:t>
            </a:r>
            <a:r>
              <a:rPr lang="en-US" sz="2800" dirty="0"/>
              <a:t> </a:t>
            </a:r>
            <a:r>
              <a:rPr lang="en-US" sz="2800" dirty="0" smtClean="0"/>
              <a:t>molecules is removed by the enzymatic action to yield the active protein, insulin. </a:t>
            </a:r>
          </a:p>
        </p:txBody>
      </p:sp>
      <p:sp>
        <p:nvSpPr>
          <p:cNvPr id="6" name="Title 1"/>
          <p:cNvSpPr>
            <a:spLocks noGrp="1"/>
          </p:cNvSpPr>
          <p:nvPr>
            <p:ph type="title"/>
          </p:nvPr>
        </p:nvSpPr>
        <p:spPr>
          <a:xfrm>
            <a:off x="0" y="76200"/>
            <a:ext cx="10058400" cy="495300"/>
          </a:xfrm>
        </p:spPr>
        <p:txBody>
          <a:bodyPr/>
          <a:lstStyle/>
          <a:p>
            <a:r>
              <a:rPr lang="en-US" sz="3200" b="1" dirty="0">
                <a:solidFill>
                  <a:schemeClr val="tx1"/>
                </a:solidFill>
              </a:rPr>
              <a:t>Regulation of Gene Action at </a:t>
            </a:r>
            <a:r>
              <a:rPr lang="en-US" sz="3200" b="1" dirty="0" smtClean="0">
                <a:solidFill>
                  <a:schemeClr val="tx1"/>
                </a:solidFill>
              </a:rPr>
              <a:t>Post-translation level</a:t>
            </a:r>
            <a:endParaRPr lang="th-TH" sz="3200" b="1" dirty="0">
              <a:solidFill>
                <a:schemeClr val="tx1"/>
              </a:solidFill>
            </a:endParaRPr>
          </a:p>
        </p:txBody>
      </p:sp>
      <p:pic>
        <p:nvPicPr>
          <p:cNvPr id="1026" name="Picture 2" descr="http://www.diabetes-ratgeber.net/multimedia/209/140/34/93105627153.jpg"/>
          <p:cNvPicPr>
            <a:picLocks noChangeAspect="1" noChangeArrowheads="1"/>
          </p:cNvPicPr>
          <p:nvPr/>
        </p:nvPicPr>
        <p:blipFill rotWithShape="1">
          <a:blip r:embed="rId2">
            <a:extLst>
              <a:ext uri="{28A0092B-C50C-407E-A947-70E740481C1C}">
                <a14:useLocalDpi xmlns:a14="http://schemas.microsoft.com/office/drawing/2010/main" val="0"/>
              </a:ext>
            </a:extLst>
          </a:blip>
          <a:srcRect b="23482"/>
          <a:stretch/>
        </p:blipFill>
        <p:spPr bwMode="auto">
          <a:xfrm>
            <a:off x="5253251" y="1274627"/>
            <a:ext cx="4728949" cy="323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329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3344</TotalTime>
  <Words>6233</Words>
  <Application>Microsoft Office PowerPoint</Application>
  <PresentationFormat>Custom</PresentationFormat>
  <Paragraphs>595</Paragraphs>
  <Slides>92</Slides>
  <Notes>35</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Executive</vt:lpstr>
      <vt:lpstr>Gene:  Fine Structure of Gene </vt:lpstr>
      <vt:lpstr>An imaginary overview </vt:lpstr>
      <vt:lpstr>All information of our life is written in two Books  </vt:lpstr>
      <vt:lpstr>Two set (23 Pairs) of Chromosomes </vt:lpstr>
      <vt:lpstr>One of these Books of life is written by Father</vt:lpstr>
      <vt:lpstr>Set of chromosomes (23) inherited from Father</vt:lpstr>
      <vt:lpstr>The another Book is written by Mother</vt:lpstr>
      <vt:lpstr>Set of chromosomes (23) inherited from Mother</vt:lpstr>
      <vt:lpstr>Both of these Books are preserved in a Bookshelf</vt:lpstr>
      <vt:lpstr>Both set of chromosomes are preserved in a Nucleus</vt:lpstr>
      <vt:lpstr>Each Book of Life has 23 Chapters with same title except chapter number 23</vt:lpstr>
      <vt:lpstr>Each Chapter (Chromosome) has many subtitle (Gene)</vt:lpstr>
      <vt:lpstr>There are two copies (allele) of each subtitle (Gene) in a cell as each cell contains two books of life </vt:lpstr>
      <vt:lpstr>Each subtitle (Gene) is written with a 4 letters (A, T, G, C) language</vt:lpstr>
      <vt:lpstr>Depending on external and/or internal need, specific subtitle (Gene) is selected for reading by reader (Cell)</vt:lpstr>
      <vt:lpstr>Depending on comparative expression power, one of the copies (allele) of specific subtitle (Gene) become easily accessible for reading by reader (Cell)</vt:lpstr>
      <vt:lpstr>PowerPoint Presentation</vt:lpstr>
      <vt:lpstr>PowerPoint Presentation</vt:lpstr>
      <vt:lpstr>PowerPoint Presentation</vt:lpstr>
      <vt:lpstr>PowerPoint Presentation</vt:lpstr>
      <vt:lpstr>PowerPoint Presentation</vt:lpstr>
      <vt:lpstr>An eukaryotic Gene </vt:lpstr>
      <vt:lpstr>Types of exons</vt:lpstr>
      <vt:lpstr>PowerPoint Presentation</vt:lpstr>
      <vt:lpstr>PowerPoint Presentation</vt:lpstr>
      <vt:lpstr>Bacterial Promoter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 Cistron Relationship </vt:lpstr>
      <vt:lpstr>Genetic Recombination</vt:lpstr>
      <vt:lpstr>Lederberg-Tatum Experiment for Genetic Recombination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Complementation test</vt:lpstr>
      <vt:lpstr>Complementation test</vt:lpstr>
      <vt:lpstr>Complementation test</vt:lpstr>
      <vt:lpstr>Cis and Trans position</vt:lpstr>
      <vt:lpstr>PowerPoint Presentation</vt:lpstr>
      <vt:lpstr>PowerPoint Presentation</vt:lpstr>
      <vt:lpstr>T4 rII system</vt:lpstr>
      <vt:lpstr>PowerPoint Presentation</vt:lpstr>
      <vt:lpstr>Transposons (Jumping Genes)</vt:lpstr>
      <vt:lpstr>Characteristics of Transposable Elements</vt:lpstr>
      <vt:lpstr>Characteristics of Transposable Elements (cont.)</vt:lpstr>
      <vt:lpstr>Types of Transposable elements</vt:lpstr>
      <vt:lpstr>Insertion sequence or simple transposons</vt:lpstr>
      <vt:lpstr>Insertion sequence or simple transposons</vt:lpstr>
      <vt:lpstr>Composite or complex transposons</vt:lpstr>
      <vt:lpstr>Genetic Code</vt:lpstr>
      <vt:lpstr>Genetic Code</vt:lpstr>
      <vt:lpstr>Basis for Cryptoanalys</vt:lpstr>
      <vt:lpstr>Size of Codon</vt:lpstr>
      <vt:lpstr>Size of Codon</vt:lpstr>
      <vt:lpstr>Genetic code</vt:lpstr>
      <vt:lpstr>Characters of genetic code</vt:lpstr>
      <vt:lpstr>Characters of genetic code</vt:lpstr>
      <vt:lpstr>Decoding genetic code by using mini-messenger in filter binding </vt:lpstr>
      <vt:lpstr>Exception of Universality of Code </vt:lpstr>
      <vt:lpstr>Differences between “Codon” and “Anticodon” </vt:lpstr>
      <vt:lpstr>Wobble hypothesis</vt:lpstr>
      <vt:lpstr>Regulation of Gene Action</vt:lpstr>
      <vt:lpstr>Regulation of Gene Action at the Level of Genome</vt:lpstr>
      <vt:lpstr>Regulation of Gene Action                   at the Level of Genome</vt:lpstr>
      <vt:lpstr>Regulation of Gene Action                   at the Level of Genome</vt:lpstr>
      <vt:lpstr>Regulation of Gene Action at the Level of Genome</vt:lpstr>
      <vt:lpstr>PowerPoint Presentation</vt:lpstr>
      <vt:lpstr>Autoregulation</vt:lpstr>
      <vt:lpstr>Positive and Negative Regulation of gene expression</vt:lpstr>
      <vt:lpstr>Negative Regulation:  Inducible System (Lac Operon)</vt:lpstr>
      <vt:lpstr>PowerPoint Presentation</vt:lpstr>
      <vt:lpstr>Negative Regulation: Repressible System</vt:lpstr>
      <vt:lpstr>Positive Regulation: (Lac Operon)</vt:lpstr>
      <vt:lpstr>Britten-Davidson model</vt:lpstr>
      <vt:lpstr>Regulation of Gene Action at Post-transcription level (in eukaryotes)</vt:lpstr>
      <vt:lpstr>Regulation of Gene Action at Post-transcription level (in eukaryotes)</vt:lpstr>
      <vt:lpstr>Regulation of Gene Action at Post-transcription level (in eukaryotes)</vt:lpstr>
      <vt:lpstr>Regulation of Gene Action at Post-transcription level (in eukaryotes)</vt:lpstr>
      <vt:lpstr>Regulation of Gene Action at Post-transcription level (in eukaryotes)</vt:lpstr>
      <vt:lpstr>Regulation of Gene Action at Post-transcription level (in eukaryotes)</vt:lpstr>
      <vt:lpstr>Regulation of Gene Action at Post-transcription level (in eukaryotes)</vt:lpstr>
      <vt:lpstr>Regulation of Gene Action at Translation level</vt:lpstr>
      <vt:lpstr>Regulation of Gene Action at Post-translation level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Fine Structure of Gene </dc:title>
  <dc:creator>jejan</dc:creator>
  <cp:lastModifiedBy>Administrator</cp:lastModifiedBy>
  <cp:revision>402</cp:revision>
  <dcterms:created xsi:type="dcterms:W3CDTF">2006-08-16T00:00:00Z</dcterms:created>
  <dcterms:modified xsi:type="dcterms:W3CDTF">2016-04-30T04:20:10Z</dcterms:modified>
</cp:coreProperties>
</file>