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80" r:id="rId2"/>
    <p:sldId id="281" r:id="rId3"/>
    <p:sldId id="282" r:id="rId4"/>
    <p:sldId id="283" r:id="rId5"/>
    <p:sldId id="284" r:id="rId6"/>
    <p:sldId id="285" r:id="rId7"/>
    <p:sldId id="287" r:id="rId8"/>
    <p:sldId id="297" r:id="rId9"/>
    <p:sldId id="289" r:id="rId10"/>
    <p:sldId id="288" r:id="rId11"/>
    <p:sldId id="292" r:id="rId1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90036" autoAdjust="0"/>
  </p:normalViewPr>
  <p:slideViewPr>
    <p:cSldViewPr>
      <p:cViewPr>
        <p:scale>
          <a:sx n="70" d="100"/>
          <a:sy n="70" d="100"/>
        </p:scale>
        <p:origin x="-150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n-B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634844-5E1A-4958-AEC6-BACCADBC1E39}" type="datetimeFigureOut">
              <a:rPr lang="bn-BD" smtClean="0"/>
              <a:t>13/4/1442</a:t>
            </a:fld>
            <a:endParaRPr lang="bn-B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n-B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n-B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n-B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E8BDF-DB96-4DD8-BA58-AD020467C6B2}" type="slidenum">
              <a:rPr lang="bn-BD" smtClean="0"/>
              <a:t>‹#›</a:t>
            </a:fld>
            <a:endParaRPr lang="bn-BD"/>
          </a:p>
        </p:txBody>
      </p:sp>
    </p:spTree>
    <p:extLst>
      <p:ext uri="{BB962C8B-B14F-4D97-AF65-F5344CB8AC3E}">
        <p14:creationId xmlns:p14="http://schemas.microsoft.com/office/powerpoint/2010/main" val="4200354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ED86F8-D2FF-4654-A15E-1B734DFEEEEB}" type="slidenum">
              <a:rPr lang="en-US"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BC9BA8-7235-4A11-BE4F-9444A37280AB}" type="slidenum">
              <a:rPr lang="en-US"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54E325C-A52F-4049-8381-E1472109D183}" type="slidenum">
              <a:rPr lang="en-US"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99B006-CF4D-41DE-9EEA-FD8699B19C75}" type="slidenum">
              <a:rPr lang="en-US"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082A523-F6CA-4C9E-B814-7ABF49907D29}" type="slidenum">
              <a:rPr lang="en-US"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79062E2-7F7B-4062-B2CE-456340B278DD}" type="slidenum">
              <a:rPr lang="en-US"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516CFC-582B-475B-B918-6E6987157A98}" type="slidenum">
              <a:rPr lang="en-US">
                <a:ea typeface="Arial" pitchFamily="-72" charset="0"/>
                <a:cs typeface="Arial" pitchFamily="-72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ea typeface="Arial" pitchFamily="-72" charset="0"/>
              <a:cs typeface="Arial" pitchFamily="-72" charset="0"/>
            </a:endParaRPr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Don – is this information required? Not emphasized in text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8A2E382-D5F0-4979-ACD6-062FCC4E6F4B}" type="slidenum">
              <a:rPr lang="en-US">
                <a:ea typeface="Arial" pitchFamily="-72" charset="0"/>
                <a:cs typeface="Arial" pitchFamily="-72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ea typeface="Arial" pitchFamily="-72" charset="0"/>
              <a:cs typeface="Arial" pitchFamily="-72" charset="0"/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Add definition for Quasi-Experimental Design; change title; Add definition for Experimental group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2EE7767-D4C2-4220-94C2-A008DCA23C53}" type="slidenum">
              <a:rPr lang="en-US"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179984-8CAD-486B-9FC6-6C46F72D8770}" type="slidenum">
              <a:rPr lang="en-US"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4EA3EAC-CA21-4169-8AFC-C65143CE61E6}" type="datetimeFigureOut">
              <a:rPr lang="th-TH" smtClean="0"/>
              <a:t>28/11/63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3EAC-CA21-4169-8AFC-C65143CE61E6}" type="datetimeFigureOut">
              <a:rPr lang="th-TH" smtClean="0"/>
              <a:t>28/11/63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3EAC-CA21-4169-8AFC-C65143CE61E6}" type="datetimeFigureOut">
              <a:rPr lang="th-TH" smtClean="0"/>
              <a:t>28/11/63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4EA3EAC-CA21-4169-8AFC-C65143CE61E6}" type="datetimeFigureOut">
              <a:rPr lang="th-TH" smtClean="0"/>
              <a:t>28/11/63</a:t>
            </a:fld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4EA3EAC-CA21-4169-8AFC-C65143CE61E6}" type="datetimeFigureOut">
              <a:rPr lang="th-TH" smtClean="0"/>
              <a:t>28/11/63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3EAC-CA21-4169-8AFC-C65143CE61E6}" type="datetimeFigureOut">
              <a:rPr lang="th-TH" smtClean="0"/>
              <a:t>28/11/63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3EAC-CA21-4169-8AFC-C65143CE61E6}" type="datetimeFigureOut">
              <a:rPr lang="th-TH" smtClean="0"/>
              <a:t>28/11/63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EA3EAC-CA21-4169-8AFC-C65143CE61E6}" type="datetimeFigureOut">
              <a:rPr lang="th-TH" smtClean="0"/>
              <a:t>28/11/63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3EAC-CA21-4169-8AFC-C65143CE61E6}" type="datetimeFigureOut">
              <a:rPr lang="th-TH" smtClean="0"/>
              <a:t>28/11/63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4EA3EAC-CA21-4169-8AFC-C65143CE61E6}" type="datetimeFigureOut">
              <a:rPr lang="th-TH" smtClean="0"/>
              <a:t>28/11/63</a:t>
            </a:fld>
            <a:endParaRPr lang="th-TH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EA3EAC-CA21-4169-8AFC-C65143CE61E6}" type="datetimeFigureOut">
              <a:rPr lang="th-TH" smtClean="0"/>
              <a:t>28/11/63</a:t>
            </a:fld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4EA3EAC-CA21-4169-8AFC-C65143CE61E6}" type="datetimeFigureOut">
              <a:rPr lang="th-TH" smtClean="0"/>
              <a:t>28/11/63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9712" y="1124744"/>
            <a:ext cx="6172200" cy="1894362"/>
          </a:xfrm>
        </p:spPr>
        <p:txBody>
          <a:bodyPr/>
          <a:lstStyle/>
          <a:p>
            <a:r>
              <a:rPr lang="en-US" sz="3200" dirty="0"/>
              <a:t>Research </a:t>
            </a:r>
            <a:r>
              <a:rPr lang="en-US" sz="3200" dirty="0" smtClean="0"/>
              <a:t>methodology</a:t>
            </a:r>
            <a:endParaRPr lang="th-TH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Dr. </a:t>
            </a:r>
            <a:r>
              <a:rPr lang="en-US" sz="2000" dirty="0" err="1" smtClean="0"/>
              <a:t>Md</a:t>
            </a:r>
            <a:r>
              <a:rPr lang="en-US" sz="2000" dirty="0" smtClean="0"/>
              <a:t> </a:t>
            </a:r>
            <a:r>
              <a:rPr lang="en-US" sz="2000" dirty="0" err="1" smtClean="0"/>
              <a:t>Fazlul</a:t>
            </a:r>
            <a:r>
              <a:rPr lang="en-US" sz="2000" dirty="0" smtClean="0"/>
              <a:t> </a:t>
            </a:r>
            <a:r>
              <a:rPr lang="en-US" sz="2000" dirty="0" err="1" smtClean="0"/>
              <a:t>Haque</a:t>
            </a:r>
            <a:endParaRPr lang="en-US" sz="2000" dirty="0" smtClean="0"/>
          </a:p>
          <a:p>
            <a:r>
              <a:rPr lang="en-US" sz="2000" smtClean="0"/>
              <a:t>Associate Professor</a:t>
            </a:r>
            <a:endParaRPr lang="en-US" sz="2000" dirty="0" smtClean="0"/>
          </a:p>
          <a:p>
            <a:r>
              <a:rPr lang="en-US" sz="2000" dirty="0" smtClean="0"/>
              <a:t>Dept. of Zoology</a:t>
            </a:r>
          </a:p>
          <a:p>
            <a:r>
              <a:rPr lang="en-US" sz="2000" dirty="0" err="1" smtClean="0"/>
              <a:t>Rajshahi</a:t>
            </a:r>
            <a:r>
              <a:rPr lang="en-US" sz="2000" dirty="0" smtClean="0"/>
              <a:t> University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6116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Content Placeholder 2"/>
          <p:cNvSpPr>
            <a:spLocks noGrp="1"/>
          </p:cNvSpPr>
          <p:nvPr>
            <p:ph idx="1"/>
          </p:nvPr>
        </p:nvSpPr>
        <p:spPr>
          <a:xfrm>
            <a:off x="179513" y="548680"/>
            <a:ext cx="8568950" cy="630932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800" b="1" dirty="0" smtClean="0"/>
              <a:t>Pretest</a:t>
            </a:r>
            <a:r>
              <a:rPr lang="en-US" sz="2800" dirty="0" smtClean="0"/>
              <a:t> refers to the measurement of the dependent variable taken prior to changing the independent variable.</a:t>
            </a:r>
          </a:p>
          <a:p>
            <a:pPr algn="just"/>
            <a:r>
              <a:rPr lang="en-US" sz="2800" b="1" dirty="0" smtClean="0"/>
              <a:t>Posttest </a:t>
            </a:r>
            <a:r>
              <a:rPr lang="en-US" sz="2800" dirty="0" smtClean="0"/>
              <a:t>refers to measuring the dependent variable after changing the independent variable.</a:t>
            </a:r>
          </a:p>
          <a:p>
            <a:pPr algn="just"/>
            <a:r>
              <a:rPr lang="en-US" sz="2800" b="1" dirty="0"/>
              <a:t>Field experiments </a:t>
            </a:r>
            <a:r>
              <a:rPr lang="en-US" sz="2800" dirty="0"/>
              <a:t>are those in which the independent variables are manipulated and the measurements of the dependent variable are made on test units in their natural setting.</a:t>
            </a:r>
          </a:p>
          <a:p>
            <a:pPr algn="just"/>
            <a:r>
              <a:rPr lang="en-US" sz="2800" b="1" dirty="0"/>
              <a:t>Laboratory experiments </a:t>
            </a:r>
            <a:r>
              <a:rPr lang="en-US" sz="2800" dirty="0"/>
              <a:t>are those in which the independent variable is manipulated and measures of the dependent variable are taken in a </a:t>
            </a:r>
            <a:r>
              <a:rPr lang="en-US" sz="2800" dirty="0" smtClean="0"/>
              <a:t>unnatural, </a:t>
            </a:r>
            <a:r>
              <a:rPr lang="en-US" sz="2800" dirty="0"/>
              <a:t>artificial setting for the purpose of controlling the many possible extraneous variables that may affect the dependent variable.</a:t>
            </a:r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4-</a:t>
            </a:r>
            <a:fld id="{29B83AE6-E857-4953-823D-689EF244A68A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51520" y="31494"/>
            <a:ext cx="8496943" cy="517186"/>
          </a:xfrm>
          <a:prstGeom prst="rect">
            <a:avLst/>
          </a:prstGeom>
        </p:spPr>
        <p:txBody>
          <a:bodyPr vert="horz" anchor="b">
            <a:normAutofit fontScale="9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solidFill>
                  <a:schemeClr val="tx1"/>
                </a:solidFill>
              </a:rPr>
              <a:t>Terms related to </a:t>
            </a:r>
            <a:r>
              <a:rPr lang="en-US" b="1" dirty="0">
                <a:solidFill>
                  <a:schemeClr val="tx1"/>
                </a:solidFill>
              </a:rPr>
              <a:t>Experimental Design</a:t>
            </a:r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47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Content Placeholder 2"/>
          <p:cNvSpPr>
            <a:spLocks noGrp="1"/>
          </p:cNvSpPr>
          <p:nvPr>
            <p:ph idx="1"/>
          </p:nvPr>
        </p:nvSpPr>
        <p:spPr>
          <a:xfrm>
            <a:off x="107503" y="548680"/>
            <a:ext cx="8640959" cy="640871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400"/>
              </a:spcBef>
              <a:buNone/>
            </a:pPr>
            <a:r>
              <a:rPr lang="en-US" sz="2600" dirty="0" smtClean="0"/>
              <a:t>An experiment is </a:t>
            </a:r>
            <a:r>
              <a:rPr lang="en-US" sz="2600" b="1" dirty="0" smtClean="0"/>
              <a:t>valid</a:t>
            </a:r>
            <a:r>
              <a:rPr lang="en-US" sz="2600" dirty="0" smtClean="0"/>
              <a:t> if the following are true:</a:t>
            </a:r>
          </a:p>
          <a:p>
            <a:pPr lvl="1" algn="just">
              <a:spcBef>
                <a:spcPts val="400"/>
              </a:spcBef>
              <a:buFont typeface="Wingdings" pitchFamily="2" charset="2"/>
              <a:buChar char="Ø"/>
            </a:pPr>
            <a:r>
              <a:rPr lang="en-US" sz="2600" dirty="0" smtClean="0"/>
              <a:t>The observed change in the dependent variable is due to the independent variable.</a:t>
            </a:r>
          </a:p>
          <a:p>
            <a:pPr lvl="1" algn="just">
              <a:spcBef>
                <a:spcPts val="400"/>
              </a:spcBef>
              <a:buFont typeface="Wingdings" pitchFamily="2" charset="2"/>
              <a:buChar char="Ø"/>
            </a:pPr>
            <a:r>
              <a:rPr lang="en-US" sz="2600" dirty="0" smtClean="0"/>
              <a:t>The results of the experiment apply to the “real world” outside the experimental setting</a:t>
            </a:r>
            <a:r>
              <a:rPr lang="en-US" sz="2600" dirty="0" smtClean="0"/>
              <a:t>.</a:t>
            </a:r>
          </a:p>
          <a:p>
            <a:pPr marL="0" indent="0" algn="just">
              <a:spcBef>
                <a:spcPts val="400"/>
              </a:spcBef>
              <a:buClr>
                <a:schemeClr val="accent3"/>
              </a:buClr>
              <a:buNone/>
              <a:defRPr/>
            </a:pPr>
            <a:r>
              <a:rPr lang="en-US" sz="2600" dirty="0"/>
              <a:t>Two forms of validity are used to assess the validity of an experiment:</a:t>
            </a:r>
          </a:p>
          <a:p>
            <a:pPr marL="736092" lvl="1" indent="-342900" algn="just">
              <a:spcBef>
                <a:spcPts val="400"/>
              </a:spcBef>
              <a:buFont typeface="Wingdings" pitchFamily="2" charset="2"/>
              <a:buChar char="Ø"/>
              <a:defRPr/>
            </a:pPr>
            <a:r>
              <a:rPr lang="en-US" sz="2600" b="1" dirty="0"/>
              <a:t>Internal validity </a:t>
            </a:r>
            <a:r>
              <a:rPr lang="en-US" sz="2600" dirty="0"/>
              <a:t>is concerned with the extent to which the change in the dependent variable is actually due to the change in the independent variable.</a:t>
            </a:r>
          </a:p>
          <a:p>
            <a:pPr marL="736092" lvl="1" indent="-342900" algn="just">
              <a:spcBef>
                <a:spcPts val="400"/>
              </a:spcBef>
              <a:buFont typeface="Wingdings" pitchFamily="2" charset="2"/>
              <a:buChar char="Ø"/>
              <a:defRPr/>
            </a:pPr>
            <a:r>
              <a:rPr lang="en-US" sz="2600" b="1" dirty="0"/>
              <a:t>External validity </a:t>
            </a:r>
            <a:r>
              <a:rPr lang="en-US" sz="2600" dirty="0"/>
              <a:t>refers to the extent that the relationship observed between the independent and dependent variables during the experiment is generalizable to the </a:t>
            </a:r>
            <a:r>
              <a:rPr lang="ja-JP" altLang="en-US" sz="2600" dirty="0"/>
              <a:t>“</a:t>
            </a:r>
            <a:r>
              <a:rPr lang="en-US" sz="2600" dirty="0"/>
              <a:t>real world.</a:t>
            </a:r>
            <a:r>
              <a:rPr lang="ja-JP" altLang="en-US" sz="2600" dirty="0"/>
              <a:t>”</a:t>
            </a:r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4-</a:t>
            </a:r>
            <a:fld id="{1817EA3E-1188-438C-8DCC-8569B183FA72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1520" y="31494"/>
            <a:ext cx="8496943" cy="517186"/>
          </a:xfrm>
          <a:prstGeom prst="rect">
            <a:avLst/>
          </a:prstGeom>
        </p:spPr>
        <p:txBody>
          <a:bodyPr vert="horz" anchor="b">
            <a:normAutofit fontScale="9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chemeClr val="tx1"/>
                </a:solidFill>
              </a:rPr>
              <a:t>How Valid Are Experiments?</a:t>
            </a:r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4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>
          <a:xfrm>
            <a:off x="694399" y="31494"/>
            <a:ext cx="7467600" cy="57606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Experiments</a:t>
            </a:r>
          </a:p>
        </p:txBody>
      </p:sp>
      <p:sp>
        <p:nvSpPr>
          <p:cNvPr id="55298" name="Content Placeholder 2"/>
          <p:cNvSpPr>
            <a:spLocks noGrp="1"/>
          </p:cNvSpPr>
          <p:nvPr>
            <p:ph idx="1"/>
          </p:nvPr>
        </p:nvSpPr>
        <p:spPr>
          <a:xfrm>
            <a:off x="35496" y="548680"/>
            <a:ext cx="8784976" cy="2304256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n-US" sz="2800" dirty="0" smtClean="0"/>
              <a:t>An </a:t>
            </a:r>
            <a:r>
              <a:rPr lang="en-US" sz="2800" b="1" dirty="0" smtClean="0"/>
              <a:t>experiment</a:t>
            </a:r>
            <a:r>
              <a:rPr lang="en-US" sz="2800" dirty="0" smtClean="0"/>
              <a:t> is defined as manipulating an independent variable to see how it affects a dependent variable while also controlling the effects of additional extraneous/ controlled variables.</a:t>
            </a:r>
          </a:p>
          <a:p>
            <a:pPr marL="0" indent="0" algn="just">
              <a:spcAft>
                <a:spcPts val="600"/>
              </a:spcAft>
              <a:buNone/>
            </a:pPr>
            <a:endParaRPr lang="en-US" sz="2800" dirty="0" smtClean="0"/>
          </a:p>
        </p:txBody>
      </p:sp>
      <p:pic>
        <p:nvPicPr>
          <p:cNvPr id="5" name="Picture 2" descr="Independent and Dependent Variable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58" b="4186"/>
          <a:stretch/>
        </p:blipFill>
        <p:spPr bwMode="auto">
          <a:xfrm>
            <a:off x="179512" y="2348880"/>
            <a:ext cx="8640959" cy="4418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83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Content Placeholder 2"/>
          <p:cNvSpPr>
            <a:spLocks noGrp="1"/>
          </p:cNvSpPr>
          <p:nvPr>
            <p:ph idx="1"/>
          </p:nvPr>
        </p:nvSpPr>
        <p:spPr>
          <a:xfrm>
            <a:off x="179512" y="608505"/>
            <a:ext cx="8568952" cy="2820495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n-US" sz="2700" b="1" dirty="0" smtClean="0">
                <a:cs typeface="Arial" pitchFamily="34" charset="0"/>
              </a:rPr>
              <a:t>Independent variables </a:t>
            </a:r>
            <a:r>
              <a:rPr lang="en-US" sz="2700" dirty="0" smtClean="0">
                <a:cs typeface="Arial" pitchFamily="34" charset="0"/>
              </a:rPr>
              <a:t>are those variables that the researcher has control over and wishes to manipulate or change.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-US" sz="2700" b="1" dirty="0" smtClean="0">
                <a:cs typeface="Arial" pitchFamily="34" charset="0"/>
              </a:rPr>
              <a:t>Examples</a:t>
            </a:r>
            <a:r>
              <a:rPr lang="en-US" sz="2700" dirty="0" smtClean="0">
                <a:cs typeface="Arial" pitchFamily="34" charset="0"/>
              </a:rPr>
              <a:t>: amount and types of food; treatment of different types of drug, psychological treatment, level of temperature, humidity, photoperiod etc.  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94399" y="31494"/>
            <a:ext cx="7467600" cy="576064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chemeClr val="tx1"/>
                </a:solidFill>
              </a:rPr>
              <a:t>Independent </a:t>
            </a:r>
            <a:r>
              <a:rPr lang="en-US" b="1" dirty="0" smtClean="0">
                <a:solidFill>
                  <a:schemeClr val="tx1"/>
                </a:solidFill>
              </a:rPr>
              <a:t>Variable</a:t>
            </a:r>
          </a:p>
        </p:txBody>
      </p:sp>
      <p:pic>
        <p:nvPicPr>
          <p:cNvPr id="5" name="Picture 4" descr="Independent variable vs Dependent variable explained with a simple example  | Biology lessons, Variables, Good sentence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8" b="13169"/>
          <a:stretch/>
        </p:blipFill>
        <p:spPr bwMode="auto">
          <a:xfrm>
            <a:off x="179512" y="3284984"/>
            <a:ext cx="8712968" cy="357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308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0" y="548681"/>
            <a:ext cx="8748464" cy="324035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Font typeface="Wingdings" pitchFamily="2" charset="2"/>
              <a:buChar char="q"/>
            </a:pPr>
            <a:r>
              <a:rPr lang="en-US" sz="2600" dirty="0" smtClean="0"/>
              <a:t>The variable </a:t>
            </a:r>
            <a:r>
              <a:rPr lang="en-US" sz="2600" dirty="0"/>
              <a:t>that depends on other </a:t>
            </a:r>
            <a:r>
              <a:rPr lang="en-US" sz="2600" dirty="0" smtClean="0"/>
              <a:t>factors (variables) is called </a:t>
            </a:r>
            <a:r>
              <a:rPr lang="en-US" sz="2600" b="1" dirty="0"/>
              <a:t>Dependent </a:t>
            </a:r>
            <a:r>
              <a:rPr lang="en-US" sz="2600" b="1" dirty="0" smtClean="0"/>
              <a:t>variable.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q"/>
            </a:pPr>
            <a:r>
              <a:rPr lang="en-US" sz="2600" b="1" dirty="0"/>
              <a:t>Dependent </a:t>
            </a:r>
            <a:r>
              <a:rPr lang="en-US" sz="2600" b="1" dirty="0" smtClean="0"/>
              <a:t>variables </a:t>
            </a:r>
            <a:r>
              <a:rPr lang="en-US" sz="2600" dirty="0" smtClean="0"/>
              <a:t>are </a:t>
            </a:r>
            <a:r>
              <a:rPr lang="en-US" sz="2600" dirty="0"/>
              <a:t>expected to change as a result of an experimental </a:t>
            </a:r>
            <a:r>
              <a:rPr lang="en-US" sz="2600" dirty="0" smtClean="0"/>
              <a:t>manipulation or change </a:t>
            </a:r>
            <a:r>
              <a:rPr lang="en-US" sz="2600" dirty="0"/>
              <a:t>of the </a:t>
            </a:r>
            <a:r>
              <a:rPr lang="en-US" sz="2600" dirty="0" smtClean="0"/>
              <a:t>independent </a:t>
            </a:r>
            <a:r>
              <a:rPr lang="en-US" sz="2600" dirty="0"/>
              <a:t>variables</a:t>
            </a:r>
            <a:r>
              <a:rPr lang="en-US" sz="2600" dirty="0" smtClean="0"/>
              <a:t>.</a:t>
            </a:r>
            <a:r>
              <a:rPr lang="en-US" sz="2600" dirty="0"/>
              <a:t> </a:t>
            </a:r>
            <a:r>
              <a:rPr lang="en-US" sz="2600" dirty="0" smtClean="0"/>
              <a:t>It </a:t>
            </a:r>
            <a:r>
              <a:rPr lang="en-US" sz="2600" dirty="0"/>
              <a:t>is the presumed </a:t>
            </a:r>
            <a:r>
              <a:rPr lang="en-US" sz="2600" dirty="0" smtClean="0"/>
              <a:t>effect.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q"/>
            </a:pPr>
            <a:r>
              <a:rPr lang="en-US" sz="2600" dirty="0" smtClean="0"/>
              <a:t>Researchers </a:t>
            </a:r>
            <a:r>
              <a:rPr lang="en-US" sz="2600" dirty="0"/>
              <a:t>have </a:t>
            </a:r>
            <a:r>
              <a:rPr lang="en-US" sz="2600" dirty="0" smtClean="0"/>
              <a:t>no </a:t>
            </a:r>
            <a:r>
              <a:rPr lang="en-US" sz="2600" dirty="0"/>
              <a:t>direct control </a:t>
            </a:r>
            <a:r>
              <a:rPr lang="en-US" sz="2600" dirty="0" smtClean="0"/>
              <a:t>over the dependent variables but have a </a:t>
            </a:r>
            <a:r>
              <a:rPr lang="en-US" sz="2600" dirty="0"/>
              <a:t>strong interest in changing.</a:t>
            </a:r>
            <a:endParaRPr lang="en-US" sz="2600" dirty="0" smtClean="0"/>
          </a:p>
          <a:p>
            <a:pPr algn="just">
              <a:spcBef>
                <a:spcPts val="0"/>
              </a:spcBef>
              <a:buFont typeface="Wingdings" pitchFamily="2" charset="2"/>
              <a:buChar char="q"/>
            </a:pPr>
            <a:endParaRPr lang="en-US" sz="26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94399" y="31494"/>
            <a:ext cx="7467600" cy="576064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chemeClr val="tx1"/>
                </a:solidFill>
              </a:rPr>
              <a:t>Dependent Variables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5" name="Picture 4" descr="Independent variable vs Dependent variable explained with a simple example  | Biology lessons, Variables, Good sentence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679" b="17302"/>
          <a:stretch/>
        </p:blipFill>
        <p:spPr bwMode="auto">
          <a:xfrm>
            <a:off x="107504" y="3483592"/>
            <a:ext cx="8880012" cy="335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74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107504" y="577565"/>
            <a:ext cx="8640959" cy="3744416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600" b="1" dirty="0" smtClean="0"/>
              <a:t>Extraneous/</a:t>
            </a:r>
            <a:r>
              <a:rPr lang="en-US" sz="2600" b="1" dirty="0"/>
              <a:t> </a:t>
            </a:r>
            <a:r>
              <a:rPr lang="en-US" sz="2600" b="1" dirty="0" smtClean="0"/>
              <a:t>Constant/ Controlled variables </a:t>
            </a:r>
            <a:r>
              <a:rPr lang="en-US" sz="2600" dirty="0" smtClean="0"/>
              <a:t>are </a:t>
            </a:r>
            <a:r>
              <a:rPr lang="en-US" sz="2600" dirty="0"/>
              <a:t>all variables, which are not the independent variable, but could affect the results of the experiment.</a:t>
            </a:r>
            <a:endParaRPr lang="en-US" sz="2600" dirty="0" smtClean="0"/>
          </a:p>
          <a:p>
            <a:pPr algn="just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600" dirty="0"/>
              <a:t>Hence, all the other variables that could affect the dependent variable to change must be controlled. These other variables are called extraneous or </a:t>
            </a:r>
            <a:r>
              <a:rPr lang="en-US" sz="2600" dirty="0" smtClean="0"/>
              <a:t>controlled </a:t>
            </a:r>
            <a:r>
              <a:rPr lang="en-US" sz="2600" dirty="0"/>
              <a:t>variables.</a:t>
            </a:r>
            <a:endParaRPr lang="en-US" sz="2600" dirty="0" smtClean="0"/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6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1520" y="31494"/>
            <a:ext cx="8496943" cy="517186"/>
          </a:xfrm>
          <a:prstGeom prst="rect">
            <a:avLst/>
          </a:prstGeom>
        </p:spPr>
        <p:txBody>
          <a:bodyPr vert="horz" anchor="b">
            <a:normAutofit fontScale="85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solidFill>
                  <a:schemeClr val="tx1"/>
                </a:solidFill>
              </a:rPr>
              <a:t>Extraneous/ Constant/ Controlled </a:t>
            </a:r>
            <a:r>
              <a:rPr lang="en-US" b="1" dirty="0">
                <a:solidFill>
                  <a:schemeClr val="tx1"/>
                </a:solidFill>
              </a:rPr>
              <a:t>Variables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Independent and Dependent Variable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3558" b="4186"/>
          <a:stretch/>
        </p:blipFill>
        <p:spPr bwMode="auto">
          <a:xfrm>
            <a:off x="179512" y="3501008"/>
            <a:ext cx="8640959" cy="326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05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568951" cy="62773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 smtClean="0"/>
              <a:t>Experimental design </a:t>
            </a:r>
            <a:r>
              <a:rPr lang="en-US" sz="2700" dirty="0" smtClean="0"/>
              <a:t>is a procedure for planning an experimental setting such that a change in a dependent variable may be attributed solely to the change in an independent variable</a:t>
            </a:r>
            <a:r>
              <a:rPr lang="en-US" sz="2700" dirty="0" smtClean="0"/>
              <a:t>.</a:t>
            </a:r>
            <a:endParaRPr lang="en-US" sz="2700" dirty="0"/>
          </a:p>
          <a:p>
            <a:pPr marL="0" indent="0" algn="just">
              <a:buNone/>
            </a:pPr>
            <a:r>
              <a:rPr lang="en-US" sz="2700" dirty="0"/>
              <a:t>Three important steps in good experimental design: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700" dirty="0"/>
              <a:t>Define the objectives: Record precisely what you want to test in an experiment.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700" dirty="0"/>
              <a:t>Plan a strategy: Record precisely how you can achieve the objective. This includes thinking about the size and structure of the experiment: how many treatments? how many replicates? how will the results be analyzed?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700" dirty="0"/>
              <a:t>Set down all the operational details: How will the experiment be performed in practice?</a:t>
            </a:r>
            <a:endParaRPr lang="en-US" sz="2700" dirty="0" smtClean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4-</a:t>
            </a:r>
            <a:fld id="{B57724DA-EEB8-45A6-8D73-ACDBB2A10C0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1520" y="31494"/>
            <a:ext cx="8496943" cy="517186"/>
          </a:xfrm>
          <a:prstGeom prst="rect">
            <a:avLst/>
          </a:prstGeom>
        </p:spPr>
        <p:txBody>
          <a:bodyPr vert="horz" anchor="b">
            <a:normAutofit fontScale="9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chemeClr val="tx1"/>
                </a:solidFill>
              </a:rPr>
              <a:t>Experimental Design</a:t>
            </a:r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8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548680"/>
            <a:ext cx="8640959" cy="3479794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/>
              <a:t>O = </a:t>
            </a:r>
            <a:r>
              <a:rPr lang="en-US" sz="2800" b="1" dirty="0" smtClean="0"/>
              <a:t>observation,</a:t>
            </a:r>
            <a:r>
              <a:rPr lang="en-US" sz="2800" dirty="0" smtClean="0"/>
              <a:t> </a:t>
            </a:r>
            <a:r>
              <a:rPr lang="en-US" sz="2800" dirty="0"/>
              <a:t>or </a:t>
            </a:r>
            <a:r>
              <a:rPr lang="en-US" sz="2800" dirty="0" smtClean="0"/>
              <a:t>measurement</a:t>
            </a:r>
            <a:r>
              <a:rPr lang="en-US" sz="2800" dirty="0" smtClean="0"/>
              <a:t>, </a:t>
            </a:r>
            <a:r>
              <a:rPr lang="en-US" sz="2800" dirty="0" smtClean="0"/>
              <a:t>of </a:t>
            </a:r>
            <a:r>
              <a:rPr lang="en-US" sz="2800" dirty="0" smtClean="0"/>
              <a:t>a </a:t>
            </a:r>
            <a:r>
              <a:rPr lang="en-US" sz="2800" dirty="0" smtClean="0"/>
              <a:t>dependent </a:t>
            </a:r>
            <a:r>
              <a:rPr lang="en-US" sz="2800" dirty="0" smtClean="0"/>
              <a:t>variable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/>
              <a:t>X = </a:t>
            </a:r>
            <a:r>
              <a:rPr lang="en-US" sz="2800" b="1" dirty="0" smtClean="0"/>
              <a:t>manipulation</a:t>
            </a:r>
            <a:r>
              <a:rPr lang="en-US" sz="2800" dirty="0" smtClean="0"/>
              <a:t>, or change, of an independent 	variable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/>
              <a:t>R = </a:t>
            </a:r>
            <a:r>
              <a:rPr lang="en-US" sz="2800" b="1" dirty="0" smtClean="0"/>
              <a:t>random </a:t>
            </a:r>
            <a:r>
              <a:rPr lang="en-US" sz="2800" b="1" dirty="0" smtClean="0"/>
              <a:t>assignment </a:t>
            </a:r>
            <a:r>
              <a:rPr lang="en-US" sz="2800" dirty="0" smtClean="0"/>
              <a:t>of subjects to </a:t>
            </a:r>
            <a:r>
              <a:rPr lang="en-US" sz="2800" dirty="0" smtClean="0"/>
              <a:t>experimental/treatment </a:t>
            </a:r>
            <a:r>
              <a:rPr lang="en-US" sz="2800" dirty="0" smtClean="0"/>
              <a:t>and control groups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/>
              <a:t>E = </a:t>
            </a:r>
            <a:r>
              <a:rPr lang="en-US" sz="2800" b="1" dirty="0" smtClean="0"/>
              <a:t>experimental </a:t>
            </a:r>
            <a:r>
              <a:rPr lang="en-US" sz="2800" b="1" dirty="0" smtClean="0"/>
              <a:t>effect </a:t>
            </a:r>
            <a:r>
              <a:rPr lang="en-US" sz="2800" dirty="0" smtClean="0"/>
              <a:t>(change in the </a:t>
            </a:r>
            <a:r>
              <a:rPr lang="en-US" sz="2800" dirty="0" smtClean="0"/>
              <a:t>dependent </a:t>
            </a:r>
            <a:r>
              <a:rPr lang="en-US" sz="2800" dirty="0" smtClean="0"/>
              <a:t>variable due to the independent </a:t>
            </a:r>
            <a:r>
              <a:rPr lang="en-US" sz="2800" dirty="0" smtClean="0"/>
              <a:t>variable</a:t>
            </a:r>
            <a:r>
              <a:rPr lang="en-US" sz="2800" dirty="0" smtClean="0"/>
              <a:t>)</a:t>
            </a:r>
          </a:p>
          <a:p>
            <a:pPr algn="just"/>
            <a:endParaRPr lang="en-US" sz="2800" dirty="0" smtClean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4-</a:t>
            </a:r>
            <a:fld id="{650B3B05-956D-4AA4-8562-44A1E7BD9184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1520" y="31494"/>
            <a:ext cx="8496943" cy="517186"/>
          </a:xfrm>
          <a:prstGeom prst="rect">
            <a:avLst/>
          </a:prstGeom>
        </p:spPr>
        <p:txBody>
          <a:bodyPr vert="horz" anchor="b">
            <a:normAutofit fontScale="9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chemeClr val="tx1"/>
                </a:solidFill>
              </a:rPr>
              <a:t>Symbols of Experimental Design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Experimental Design - Statistics How T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44"/>
          <a:stretch/>
        </p:blipFill>
        <p:spPr bwMode="auto">
          <a:xfrm>
            <a:off x="1763688" y="3717032"/>
            <a:ext cx="6264696" cy="3113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529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764704"/>
            <a:ext cx="8568952" cy="2664296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 smtClean="0"/>
              <a:t>Control group</a:t>
            </a:r>
            <a:r>
              <a:rPr lang="en-US" sz="2800" dirty="0" smtClean="0"/>
              <a:t>: control of extraneous variables typically achieved by the use of a second group of subjects</a:t>
            </a:r>
          </a:p>
          <a:p>
            <a:pPr algn="just"/>
            <a:r>
              <a:rPr lang="en-US" sz="2800" b="1" dirty="0" smtClean="0"/>
              <a:t>Experimental group</a:t>
            </a:r>
            <a:r>
              <a:rPr lang="en-US" sz="2800" dirty="0" smtClean="0"/>
              <a:t>: the group that has been exposed to a change in the independent variable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4-</a:t>
            </a:r>
            <a:fld id="{9A6D7216-6DA4-4DC8-884F-856EEE872CAE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31494"/>
            <a:ext cx="8496943" cy="517186"/>
          </a:xfrm>
          <a:prstGeom prst="rect">
            <a:avLst/>
          </a:prstGeom>
        </p:spPr>
        <p:txBody>
          <a:bodyPr vert="horz" anchor="b">
            <a:normAutofit fontScale="9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Control and </a:t>
            </a:r>
            <a:r>
              <a:rPr lang="en-US" b="1" dirty="0">
                <a:solidFill>
                  <a:schemeClr val="tx1"/>
                </a:solidFill>
              </a:rPr>
              <a:t>Experimental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group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8" name="Picture 2" descr="Experimental Design - Statistics How T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44"/>
          <a:stretch/>
        </p:blipFill>
        <p:spPr bwMode="auto">
          <a:xfrm>
            <a:off x="757297" y="3068960"/>
            <a:ext cx="7568575" cy="3761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36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Content Placeholder 2"/>
          <p:cNvSpPr>
            <a:spLocks noGrp="1"/>
          </p:cNvSpPr>
          <p:nvPr>
            <p:ph idx="1"/>
          </p:nvPr>
        </p:nvSpPr>
        <p:spPr>
          <a:xfrm>
            <a:off x="251519" y="548680"/>
            <a:ext cx="8496943" cy="6309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/>
              <a:t>The three main types </a:t>
            </a:r>
            <a:r>
              <a:rPr lang="en-US" sz="2800" dirty="0" smtClean="0"/>
              <a:t>of scientific</a:t>
            </a:r>
            <a:r>
              <a:rPr lang="en-US" sz="2800" dirty="0"/>
              <a:t> </a:t>
            </a:r>
            <a:r>
              <a:rPr lang="en-US" sz="2800" dirty="0" smtClean="0"/>
              <a:t>experimental design</a:t>
            </a:r>
            <a:r>
              <a:rPr lang="en-US" sz="2800" dirty="0"/>
              <a:t> are</a:t>
            </a:r>
            <a:endParaRPr lang="en-US" sz="2800" dirty="0" smtClean="0"/>
          </a:p>
          <a:p>
            <a:pPr algn="just"/>
            <a:r>
              <a:rPr lang="en-US" sz="2800" dirty="0" smtClean="0"/>
              <a:t>A </a:t>
            </a:r>
            <a:r>
              <a:rPr lang="ja-JP" altLang="en-US" sz="2800" b="1" dirty="0" smtClean="0">
                <a:ea typeface="HGP明朝E" charset="-128"/>
                <a:cs typeface="HGP明朝E" charset="-128"/>
              </a:rPr>
              <a:t>“</a:t>
            </a:r>
            <a:r>
              <a:rPr lang="en-US" sz="2800" b="1" dirty="0" smtClean="0"/>
              <a:t>true</a:t>
            </a:r>
            <a:r>
              <a:rPr lang="ja-JP" altLang="en-US" sz="2800" b="1" dirty="0" smtClean="0">
                <a:ea typeface="HGP明朝E" charset="-128"/>
                <a:cs typeface="HGP明朝E" charset="-128"/>
              </a:rPr>
              <a:t>”</a:t>
            </a:r>
            <a:r>
              <a:rPr lang="en-US" sz="2800" b="1" dirty="0" smtClean="0"/>
              <a:t> experimental</a:t>
            </a:r>
            <a:r>
              <a:rPr lang="en-US" sz="2800" dirty="0" smtClean="0"/>
              <a:t> </a:t>
            </a:r>
            <a:r>
              <a:rPr lang="en-US" sz="2800" b="1" dirty="0" smtClean="0"/>
              <a:t>design</a:t>
            </a:r>
            <a:r>
              <a:rPr lang="en-US" sz="2800" dirty="0" smtClean="0"/>
              <a:t>: isolates the effects of the independent variable on the dependent variable while controlling for the effects of any extraneous variables.</a:t>
            </a:r>
          </a:p>
          <a:p>
            <a:pPr algn="just"/>
            <a:r>
              <a:rPr lang="en-US" sz="2800" b="1" dirty="0" smtClean="0"/>
              <a:t>Quasi-experimental</a:t>
            </a:r>
            <a:r>
              <a:rPr lang="en-US" sz="2800" dirty="0" smtClean="0"/>
              <a:t> </a:t>
            </a:r>
            <a:r>
              <a:rPr lang="en-US" sz="2800" b="1" dirty="0" smtClean="0"/>
              <a:t>design</a:t>
            </a:r>
            <a:r>
              <a:rPr lang="en-US" sz="2800" dirty="0" smtClean="0"/>
              <a:t>: ones that do not properly control for the effects of extraneous variables on our dependent variable.</a:t>
            </a:r>
          </a:p>
          <a:p>
            <a:pPr algn="just"/>
            <a:r>
              <a:rPr lang="en-US" sz="2800" b="1" dirty="0" smtClean="0"/>
              <a:t>Observational/non-experimental: </a:t>
            </a:r>
            <a:r>
              <a:rPr lang="en-US" sz="2800" dirty="0" smtClean="0"/>
              <a:t>one </a:t>
            </a:r>
            <a:r>
              <a:rPr lang="en-US" sz="2800" dirty="0"/>
              <a:t>that lacks the manipulation of an independent variable, control of extraneous variables through random assignment, or </a:t>
            </a:r>
            <a:r>
              <a:rPr lang="en-US" sz="2800" dirty="0" smtClean="0"/>
              <a:t>both</a:t>
            </a:r>
            <a:endParaRPr lang="en-US" sz="2800" dirty="0" smtClean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4-</a:t>
            </a:r>
            <a:fld id="{9BAC1BF7-B3E4-4617-9124-78078DA2AD87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31494"/>
            <a:ext cx="8496943" cy="517186"/>
          </a:xfrm>
          <a:prstGeom prst="rect">
            <a:avLst/>
          </a:prstGeom>
        </p:spPr>
        <p:txBody>
          <a:bodyPr vert="horz" anchor="b">
            <a:normAutofit fontScale="9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chemeClr val="tx1"/>
                </a:solidFill>
              </a:rPr>
              <a:t>types of </a:t>
            </a:r>
            <a:r>
              <a:rPr lang="en-US" b="1" dirty="0" smtClean="0">
                <a:solidFill>
                  <a:schemeClr val="tx1"/>
                </a:solidFill>
              </a:rPr>
              <a:t>experimental </a:t>
            </a:r>
            <a:r>
              <a:rPr lang="en-US" b="1" dirty="0">
                <a:solidFill>
                  <a:schemeClr val="tx1"/>
                </a:solidFill>
              </a:rPr>
              <a:t>design</a:t>
            </a:r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82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1721</TotalTime>
  <Words>649</Words>
  <Application>Microsoft Office PowerPoint</Application>
  <PresentationFormat>On-screen Show (4:3)</PresentationFormat>
  <Paragraphs>66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Research methodology</vt:lpstr>
      <vt:lpstr>Experiments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Fazlul</cp:lastModifiedBy>
  <cp:revision>319</cp:revision>
  <dcterms:created xsi:type="dcterms:W3CDTF">2016-07-21T07:37:58Z</dcterms:created>
  <dcterms:modified xsi:type="dcterms:W3CDTF">2020-11-28T13:57:41Z</dcterms:modified>
</cp:coreProperties>
</file>