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299" r:id="rId3"/>
    <p:sldId id="275" r:id="rId4"/>
    <p:sldId id="261" r:id="rId5"/>
    <p:sldId id="269" r:id="rId6"/>
    <p:sldId id="270" r:id="rId7"/>
    <p:sldId id="271" r:id="rId8"/>
    <p:sldId id="273" r:id="rId9"/>
    <p:sldId id="272" r:id="rId10"/>
    <p:sldId id="262" r:id="rId11"/>
    <p:sldId id="259" r:id="rId12"/>
    <p:sldId id="260" r:id="rId13"/>
    <p:sldId id="257" r:id="rId14"/>
    <p:sldId id="258" r:id="rId15"/>
    <p:sldId id="264" r:id="rId16"/>
    <p:sldId id="265" r:id="rId17"/>
    <p:sldId id="266" r:id="rId18"/>
    <p:sldId id="276" r:id="rId19"/>
    <p:sldId id="280" r:id="rId20"/>
    <p:sldId id="298" r:id="rId21"/>
    <p:sldId id="274" r:id="rId22"/>
    <p:sldId id="281" r:id="rId23"/>
    <p:sldId id="279" r:id="rId24"/>
    <p:sldId id="284" r:id="rId25"/>
    <p:sldId id="285" r:id="rId26"/>
    <p:sldId id="286" r:id="rId27"/>
    <p:sldId id="297" r:id="rId28"/>
    <p:sldId id="291" r:id="rId29"/>
    <p:sldId id="287" r:id="rId30"/>
    <p:sldId id="289" r:id="rId31"/>
    <p:sldId id="267" r:id="rId32"/>
    <p:sldId id="288" r:id="rId33"/>
    <p:sldId id="290" r:id="rId34"/>
    <p:sldId id="292" r:id="rId35"/>
    <p:sldId id="293" r:id="rId36"/>
    <p:sldId id="294" r:id="rId37"/>
    <p:sldId id="295" r:id="rId38"/>
    <p:sldId id="26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99CC00"/>
    <a:srgbClr val="FF3300"/>
    <a:srgbClr val="009900"/>
    <a:srgbClr val="FF5050"/>
    <a:srgbClr val="FF00FF"/>
    <a:srgbClr val="FF6699"/>
    <a:srgbClr val="FF99FF"/>
    <a:srgbClr val="A41C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3" autoAdjust="0"/>
    <p:restoredTop sz="88530" autoAdjust="0"/>
  </p:normalViewPr>
  <p:slideViewPr>
    <p:cSldViewPr>
      <p:cViewPr>
        <p:scale>
          <a:sx n="70" d="100"/>
          <a:sy n="70" d="100"/>
        </p:scale>
        <p:origin x="-12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2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1A853-DE0D-4287-8F75-22DB3D0C60A3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79803-E06E-47E2-98EF-631664134A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79803-E06E-47E2-98EF-631664134AA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C6CEAA6-5F03-46A5-BF51-24BD1BB9809E}" type="datetimeFigureOut">
              <a:rPr lang="en-US" smtClean="0"/>
              <a:pPr/>
              <a:t>9/26/2016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B3CFF5-33FB-4BA4-872F-AE25A392D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esktop\nobel-peace-center-in-oslo-nor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C000"/>
                </a:solidFill>
                <a:effectLst/>
              </a:rPr>
              <a:t>Historical Background</a:t>
            </a:r>
            <a:r>
              <a:rPr lang="en-US" sz="3600" dirty="0" smtClean="0">
                <a:solidFill>
                  <a:srgbClr val="FFC000"/>
                </a:solidFill>
                <a:effectLst/>
              </a:rPr>
              <a:t/>
            </a:r>
            <a:br>
              <a:rPr lang="en-US" sz="3600" dirty="0" smtClean="0">
                <a:solidFill>
                  <a:srgbClr val="FFC000"/>
                </a:solidFill>
                <a:effectLst/>
              </a:rPr>
            </a:b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smtClean="0">
                <a:latin typeface="+mj-lt"/>
              </a:rPr>
              <a:t>    W. Flemming (1879): Described the splitting of Chromosomes  and Coined the term </a:t>
            </a:r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Chromatin </a:t>
            </a:r>
            <a:r>
              <a:rPr lang="en-US" sz="2800" dirty="0" smtClean="0">
                <a:latin typeface="+mj-lt"/>
              </a:rPr>
              <a:t>for sustainable material of the nucleus.</a:t>
            </a:r>
          </a:p>
          <a:p>
            <a:pPr algn="just"/>
            <a:endParaRPr lang="en-US" sz="2800" dirty="0" smtClean="0">
              <a:latin typeface="+mj-lt"/>
            </a:endParaRPr>
          </a:p>
          <a:p>
            <a:pPr algn="just"/>
            <a:r>
              <a:rPr lang="en-US" sz="2800" dirty="0" smtClean="0">
                <a:latin typeface="+mj-lt"/>
              </a:rPr>
              <a:t>W. Roux (1883): Involvement of the Chromosome in the mechanism of </a:t>
            </a:r>
            <a:r>
              <a:rPr lang="en-US" sz="2800" dirty="0" smtClean="0">
                <a:solidFill>
                  <a:srgbClr val="00B0F0"/>
                </a:solidFill>
                <a:latin typeface="+mj-lt"/>
              </a:rPr>
              <a:t>inheritance.</a:t>
            </a:r>
          </a:p>
          <a:p>
            <a:pPr algn="just">
              <a:buNone/>
            </a:pPr>
            <a:endParaRPr lang="en-US" sz="2800" dirty="0" smtClean="0">
              <a:latin typeface="+mj-lt"/>
            </a:endParaRPr>
          </a:p>
          <a:p>
            <a:pPr algn="just"/>
            <a:r>
              <a:rPr lang="en-US" sz="2800" dirty="0" err="1" smtClean="0">
                <a:latin typeface="+mj-lt"/>
              </a:rPr>
              <a:t>Benden</a:t>
            </a:r>
            <a:r>
              <a:rPr lang="en-US" sz="2800" dirty="0" smtClean="0">
                <a:latin typeface="+mj-lt"/>
              </a:rPr>
              <a:t> and </a:t>
            </a:r>
            <a:r>
              <a:rPr lang="en-US" sz="2800" dirty="0" err="1" smtClean="0">
                <a:latin typeface="+mj-lt"/>
              </a:rPr>
              <a:t>Bovery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(1887)</a:t>
            </a:r>
            <a:r>
              <a:rPr lang="en-US" sz="2800" dirty="0" smtClean="0">
                <a:latin typeface="+mj-lt"/>
              </a:rPr>
              <a:t> : Number of Chromosomes for each species was </a:t>
            </a:r>
            <a:r>
              <a:rPr lang="en-US" sz="2800" dirty="0" smtClean="0">
                <a:solidFill>
                  <a:srgbClr val="FFC000"/>
                </a:solidFill>
                <a:latin typeface="+mj-lt"/>
              </a:rPr>
              <a:t>constant.</a:t>
            </a:r>
          </a:p>
          <a:p>
            <a:pPr algn="just">
              <a:buNone/>
            </a:pPr>
            <a:r>
              <a:rPr lang="en-US" sz="3000" dirty="0" smtClean="0"/>
              <a:t> </a:t>
            </a:r>
          </a:p>
          <a:p>
            <a:pPr algn="just">
              <a:buNone/>
            </a:pPr>
            <a:r>
              <a:rPr lang="en-US" sz="3000" dirty="0" smtClean="0"/>
              <a:t> 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Historical Background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W. </a:t>
            </a:r>
            <a:r>
              <a:rPr lang="en-US" dirty="0" err="1" smtClean="0"/>
              <a:t>Waldeyer</a:t>
            </a:r>
            <a:r>
              <a:rPr lang="en-US" dirty="0" smtClean="0"/>
              <a:t> (1888): The present name chromosome was coined by </a:t>
            </a:r>
            <a:r>
              <a:rPr lang="en-US" dirty="0" err="1" smtClean="0"/>
              <a:t>Waldeyer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 </a:t>
            </a:r>
          </a:p>
          <a:p>
            <a:pPr algn="just"/>
            <a:r>
              <a:rPr lang="en-US" dirty="0" smtClean="0"/>
              <a:t>W.S. Sutton and T. </a:t>
            </a:r>
            <a:r>
              <a:rPr lang="en-US" dirty="0" err="1" smtClean="0"/>
              <a:t>Boveri</a:t>
            </a:r>
            <a:r>
              <a:rPr lang="en-US" dirty="0" smtClean="0"/>
              <a:t> (1902). Chromosomes which acted as messengers of heredity.</a:t>
            </a:r>
          </a:p>
          <a:p>
            <a:pPr algn="just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just"/>
            <a:r>
              <a:rPr lang="en-US" dirty="0" smtClean="0"/>
              <a:t>Morgan(1933):  Transmission of heredity.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64"/>
            <a:ext cx="8001000" cy="1091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</a:t>
            </a:r>
            <a:r>
              <a:rPr lang="en-US" dirty="0" smtClean="0">
                <a:solidFill>
                  <a:srgbClr val="FFFF00"/>
                </a:solidFill>
              </a:rPr>
              <a:t> and Diploid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 smtClean="0"/>
              <a:t>The number and set of the Chromosomes of the </a:t>
            </a:r>
            <a:r>
              <a:rPr lang="en-US" sz="3600" dirty="0" err="1" smtClean="0"/>
              <a:t>gametic</a:t>
            </a:r>
            <a:r>
              <a:rPr lang="en-US" sz="3600" dirty="0" smtClean="0"/>
              <a:t> cells such as sperms and ova is known as the </a:t>
            </a:r>
            <a:r>
              <a:rPr lang="en-US" sz="3600" dirty="0" err="1" smtClean="0"/>
              <a:t>gametic</a:t>
            </a:r>
            <a:r>
              <a:rPr lang="en-US" sz="3600" dirty="0" smtClean="0"/>
              <a:t>, reduced or </a:t>
            </a:r>
            <a:r>
              <a:rPr lang="en-US" sz="3600" dirty="0" smtClean="0">
                <a:solidFill>
                  <a:srgbClr val="FFC000"/>
                </a:solidFill>
              </a:rPr>
              <a:t>haploid</a:t>
            </a:r>
            <a:r>
              <a:rPr lang="en-US" sz="3600" dirty="0" smtClean="0"/>
              <a:t> sets of chromosomes. The haploid set of the chromosomes is also known as the </a:t>
            </a:r>
            <a:r>
              <a:rPr lang="en-US" sz="3600" b="1" dirty="0" smtClean="0">
                <a:solidFill>
                  <a:srgbClr val="FF0000"/>
                </a:solidFill>
              </a:rPr>
              <a:t>Genome.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US" sz="3600" dirty="0" smtClean="0"/>
              <a:t> </a:t>
            </a:r>
          </a:p>
          <a:p>
            <a:pPr algn="just"/>
            <a:r>
              <a:rPr lang="en-US" sz="3600" dirty="0" smtClean="0"/>
              <a:t>The somatic or body cells of most organisms contain two haploids set or genomes and are known as the </a:t>
            </a:r>
            <a:r>
              <a:rPr lang="en-US" sz="3600" b="1" dirty="0" smtClean="0">
                <a:solidFill>
                  <a:srgbClr val="00B050"/>
                </a:solidFill>
              </a:rPr>
              <a:t>diploid cells.</a:t>
            </a:r>
            <a:endParaRPr lang="en-US" sz="3600" dirty="0" smtClean="0">
              <a:solidFill>
                <a:srgbClr val="00B050"/>
              </a:solidFill>
            </a:endParaRPr>
          </a:p>
          <a:p>
            <a:pPr algn="just"/>
            <a:endParaRPr lang="en-US" sz="3600" dirty="0" smtClean="0"/>
          </a:p>
          <a:p>
            <a:pPr algn="just"/>
            <a:r>
              <a:rPr lang="en-US" sz="3600" dirty="0" smtClean="0"/>
              <a:t>The diploid cells achieve the diploid set of the chromosomes by the union of the haploid male and female gametes in the sexual reproduction.</a:t>
            </a:r>
          </a:p>
          <a:p>
            <a:pPr algn="just"/>
            <a:endParaRPr lang="en-US" sz="3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Chromosome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Number</a:t>
            </a:r>
            <a:r>
              <a:rPr lang="en-US" dirty="0" smtClean="0"/>
              <a:t>: The number of chromosomes is constant for a particular species. These are of great importance in the determination of the phylogeny and taxonomy of the species.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Lowest number of Chromosome: Two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i="1" dirty="0" err="1" smtClean="0">
                <a:solidFill>
                  <a:srgbClr val="FFFF00"/>
                </a:solidFill>
              </a:rPr>
              <a:t>Ascaris</a:t>
            </a:r>
            <a:r>
              <a:rPr lang="en-US" i="1" dirty="0" smtClean="0">
                <a:solidFill>
                  <a:srgbClr val="FFFF00"/>
                </a:solidFill>
              </a:rPr>
              <a:t> megalocephalus </a:t>
            </a:r>
            <a:r>
              <a:rPr lang="en-US" i="1" dirty="0" err="1" smtClean="0">
                <a:solidFill>
                  <a:srgbClr val="FFFF00"/>
                </a:solidFill>
              </a:rPr>
              <a:t>univalens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Morphology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size of the chromosomes varies from species to species and relatively constant for a particular species.</a:t>
            </a:r>
          </a:p>
          <a:p>
            <a:endParaRPr lang="en-US" dirty="0" smtClean="0"/>
          </a:p>
          <a:p>
            <a:r>
              <a:rPr lang="en-US" dirty="0" smtClean="0"/>
              <a:t>Length:      0.2----50µ</a:t>
            </a:r>
          </a:p>
          <a:p>
            <a:r>
              <a:rPr lang="en-US" dirty="0" smtClean="0"/>
              <a:t>Diameter:  0.2----20µ</a:t>
            </a:r>
          </a:p>
          <a:p>
            <a:r>
              <a:rPr lang="en-US" dirty="0" smtClean="0"/>
              <a:t>Human Chromosome 6µ in length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200" dirty="0" smtClean="0"/>
              <a:t>There are four types of chromosomes:</a:t>
            </a:r>
          </a:p>
          <a:p>
            <a:endParaRPr lang="en-US" sz="3200" dirty="0" smtClean="0"/>
          </a:p>
          <a:p>
            <a:r>
              <a:rPr lang="en-US" sz="3200" dirty="0" smtClean="0"/>
              <a:t>1. </a:t>
            </a:r>
            <a:r>
              <a:rPr lang="en-US" sz="3200" dirty="0" err="1" smtClean="0"/>
              <a:t>Telocentric</a:t>
            </a:r>
            <a:endParaRPr lang="en-US" sz="3200" dirty="0" smtClean="0"/>
          </a:p>
          <a:p>
            <a:r>
              <a:rPr lang="en-US" sz="3200" dirty="0" smtClean="0"/>
              <a:t>2. </a:t>
            </a:r>
            <a:r>
              <a:rPr lang="en-US" sz="3200" dirty="0" err="1" smtClean="0"/>
              <a:t>Acrocentric</a:t>
            </a:r>
            <a:endParaRPr lang="en-US" sz="3200" dirty="0" smtClean="0"/>
          </a:p>
          <a:p>
            <a:r>
              <a:rPr lang="en-US" sz="3200" dirty="0" smtClean="0"/>
              <a:t>3. </a:t>
            </a:r>
            <a:r>
              <a:rPr lang="en-US" sz="3200" dirty="0" err="1" smtClean="0"/>
              <a:t>Submetacentric</a:t>
            </a:r>
            <a:endParaRPr lang="en-US" sz="3200" dirty="0" smtClean="0"/>
          </a:p>
          <a:p>
            <a:r>
              <a:rPr lang="en-US" sz="3200" dirty="0" smtClean="0"/>
              <a:t>4. </a:t>
            </a:r>
            <a:r>
              <a:rPr lang="en-US" sz="3200" dirty="0" err="1" smtClean="0"/>
              <a:t>Metacentric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Divided based on the position of the centromere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769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rgbClr val="FFC000"/>
                </a:solidFill>
              </a:rPr>
              <a:t>Chromosome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6281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Chromosome Types: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305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1.</a:t>
            </a:r>
            <a:r>
              <a:rPr lang="en-US" sz="3000" dirty="0" smtClean="0">
                <a:solidFill>
                  <a:srgbClr val="00B050"/>
                </a:solidFill>
              </a:rPr>
              <a:t>Telocentric</a:t>
            </a:r>
            <a:r>
              <a:rPr lang="en-US" sz="3000" dirty="0" smtClean="0"/>
              <a:t> :  no p arm; centromere is on end</a:t>
            </a:r>
          </a:p>
          <a:p>
            <a:endParaRPr lang="en-US" sz="1600" dirty="0" smtClean="0"/>
          </a:p>
          <a:p>
            <a:r>
              <a:rPr lang="en-US" sz="3200" dirty="0" smtClean="0"/>
              <a:t>2.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Acrocentric</a:t>
            </a:r>
            <a:r>
              <a:rPr lang="en-US" sz="3200" dirty="0" smtClean="0"/>
              <a:t> :  very small p arm; </a:t>
            </a:r>
            <a:r>
              <a:rPr lang="en-US" sz="3000" dirty="0" smtClean="0"/>
              <a:t>centromere</a:t>
            </a:r>
            <a:r>
              <a:rPr lang="en-US" sz="3200" dirty="0" smtClean="0"/>
              <a:t> is very near end</a:t>
            </a:r>
          </a:p>
          <a:p>
            <a:endParaRPr lang="en-US" sz="2000" dirty="0" smtClean="0"/>
          </a:p>
          <a:p>
            <a:r>
              <a:rPr lang="en-US" sz="3200" dirty="0" smtClean="0"/>
              <a:t>3.</a:t>
            </a:r>
            <a:r>
              <a:rPr lang="en-US" sz="3200" dirty="0" smtClean="0">
                <a:solidFill>
                  <a:srgbClr val="FFC000"/>
                </a:solidFill>
              </a:rPr>
              <a:t>Submetacentric </a:t>
            </a:r>
            <a:r>
              <a:rPr lang="en-US" sz="3200" dirty="0" smtClean="0"/>
              <a:t>:  p arm just a little smaller than q arm;  centromere in middle</a:t>
            </a:r>
          </a:p>
          <a:p>
            <a:endParaRPr lang="en-US" sz="2000" dirty="0" smtClean="0"/>
          </a:p>
          <a:p>
            <a:r>
              <a:rPr lang="en-US" sz="3200" dirty="0" smtClean="0"/>
              <a:t>4.</a:t>
            </a:r>
            <a:r>
              <a:rPr lang="en-US" sz="3200" dirty="0" smtClean="0">
                <a:solidFill>
                  <a:srgbClr val="92D050"/>
                </a:solidFill>
              </a:rPr>
              <a:t>Metacentric </a:t>
            </a:r>
            <a:r>
              <a:rPr lang="en-US" sz="3200" dirty="0" smtClean="0"/>
              <a:t>:  p and q arms are exactly the same length;  centromere in exact middle of chromosome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7373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Chromosome Types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3880" y="-211280"/>
            <a:ext cx="5292442" cy="800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Karyotype</a:t>
            </a:r>
            <a:r>
              <a:rPr lang="en-US" sz="4000" dirty="0" smtClean="0">
                <a:solidFill>
                  <a:srgbClr val="FFFF00"/>
                </a:solidFill>
              </a:rPr>
              <a:t> and Idiogram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6280"/>
          </a:xfrm>
        </p:spPr>
        <p:txBody>
          <a:bodyPr/>
          <a:lstStyle/>
          <a:p>
            <a:pPr algn="just"/>
            <a:r>
              <a:rPr lang="en-US" dirty="0" smtClean="0"/>
              <a:t>The characters by which a set of the chromosomes of a species is identified, are known as their </a:t>
            </a:r>
            <a:r>
              <a:rPr lang="en-US" b="1" dirty="0" smtClean="0">
                <a:solidFill>
                  <a:srgbClr val="FFC000"/>
                </a:solidFill>
              </a:rPr>
              <a:t>karyotypes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When the karyotypes of a species are represented by a diagram then such diagram is called </a:t>
            </a:r>
            <a:r>
              <a:rPr lang="en-US" b="1" dirty="0" smtClean="0">
                <a:solidFill>
                  <a:srgbClr val="92D050"/>
                </a:solidFill>
              </a:rPr>
              <a:t>idiogram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Chromomeres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799"/>
          </a:xfrm>
        </p:spPr>
        <p:txBody>
          <a:bodyPr>
            <a:noAutofit/>
          </a:bodyPr>
          <a:lstStyle/>
          <a:p>
            <a:pPr algn="just"/>
            <a:endParaRPr lang="en-US" sz="2400" dirty="0" smtClean="0">
              <a:solidFill>
                <a:srgbClr val="00B0F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00B0F0"/>
                </a:solidFill>
              </a:rPr>
              <a:t>Chromomeres</a:t>
            </a:r>
            <a:r>
              <a:rPr lang="en-US" sz="2400" dirty="0" smtClean="0"/>
              <a:t>:  The thick or bead like structures of the </a:t>
            </a:r>
            <a:r>
              <a:rPr lang="en-US" sz="2400" dirty="0" err="1" smtClean="0"/>
              <a:t>chromonema</a:t>
            </a:r>
            <a:r>
              <a:rPr lang="en-US" sz="2400" dirty="0" smtClean="0"/>
              <a:t> are known as the </a:t>
            </a:r>
            <a:r>
              <a:rPr lang="en-US" sz="2400" dirty="0" err="1" smtClean="0"/>
              <a:t>chromomeres</a:t>
            </a:r>
            <a:r>
              <a:rPr lang="en-US" sz="2400" dirty="0" smtClean="0"/>
              <a:t>.</a:t>
            </a:r>
          </a:p>
          <a:p>
            <a:pPr algn="just">
              <a:buNone/>
            </a:pP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The cytologist have given various interpretations about the </a:t>
            </a:r>
            <a:r>
              <a:rPr lang="en-US" sz="2400" dirty="0" err="1" smtClean="0"/>
              <a:t>chromomeres</a:t>
            </a:r>
            <a:r>
              <a:rPr lang="en-US" sz="2400" dirty="0" smtClean="0"/>
              <a:t>. Some consider </a:t>
            </a:r>
            <a:r>
              <a:rPr lang="en-US" sz="2400" dirty="0" err="1" smtClean="0"/>
              <a:t>chromeres</a:t>
            </a:r>
            <a:r>
              <a:rPr lang="en-US" sz="2400" dirty="0" smtClean="0"/>
              <a:t> as </a:t>
            </a:r>
            <a:r>
              <a:rPr lang="en-US" sz="2400" b="1" dirty="0" smtClean="0">
                <a:solidFill>
                  <a:srgbClr val="FFC000"/>
                </a:solidFill>
              </a:rPr>
              <a:t>condensed nucleoprotein</a:t>
            </a:r>
            <a:r>
              <a:rPr lang="en-US" sz="2400" dirty="0" smtClean="0"/>
              <a:t> material, </a:t>
            </a:r>
          </a:p>
          <a:p>
            <a:pPr algn="just"/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while other postulated that the </a:t>
            </a:r>
            <a:r>
              <a:rPr lang="en-US" sz="2400" dirty="0" err="1" smtClean="0"/>
              <a:t>chromeres</a:t>
            </a:r>
            <a:r>
              <a:rPr lang="en-US" sz="2400" dirty="0" smtClean="0"/>
              <a:t> are regions of the </a:t>
            </a:r>
            <a:r>
              <a:rPr lang="en-US" sz="2400" dirty="0" smtClean="0">
                <a:solidFill>
                  <a:srgbClr val="92D050"/>
                </a:solidFill>
              </a:rPr>
              <a:t>super – imposed </a:t>
            </a:r>
            <a:r>
              <a:rPr lang="en-US" sz="2400" dirty="0" smtClean="0"/>
              <a:t>coils. </a:t>
            </a:r>
          </a:p>
          <a:p>
            <a:pPr algn="just"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en-US" sz="2400" dirty="0" smtClean="0"/>
              <a:t>    For long time most geneticists considered these </a:t>
            </a:r>
            <a:r>
              <a:rPr lang="en-US" sz="2400" dirty="0" err="1" smtClean="0"/>
              <a:t>chromsomes</a:t>
            </a:r>
            <a:r>
              <a:rPr lang="en-US" sz="2400" dirty="0" smtClean="0"/>
              <a:t> as </a:t>
            </a:r>
            <a:r>
              <a:rPr lang="en-US" sz="2400" dirty="0" smtClean="0">
                <a:solidFill>
                  <a:srgbClr val="FF0000"/>
                </a:solidFill>
              </a:rPr>
              <a:t>gene</a:t>
            </a:r>
            <a:r>
              <a:rPr lang="en-US" sz="2400" dirty="0" smtClean="0"/>
              <a:t>, i.e. the unit of heredity.</a:t>
            </a:r>
          </a:p>
          <a:p>
            <a:pPr algn="just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W</a:t>
            </a:r>
            <a:r>
              <a:rPr lang="en-US" smtClean="0">
                <a:solidFill>
                  <a:srgbClr val="FF9900"/>
                </a:solidFill>
              </a:rPr>
              <a:t>.  Waldeyer</a:t>
            </a:r>
            <a:r>
              <a:rPr lang="en-US" dirty="0" smtClean="0">
                <a:solidFill>
                  <a:srgbClr val="FF9900"/>
                </a:solidFill>
              </a:rPr>
              <a:t> ( 1856-1921) 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026" name="Picture 2" descr="C:\Users\User\Pictures\Wilhelm_von_Waldeyer-Hartz_-_18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646238"/>
            <a:ext cx="3124200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Paranemic</a:t>
            </a:r>
            <a:r>
              <a:rPr lang="en-US" sz="3600" dirty="0" smtClean="0">
                <a:solidFill>
                  <a:srgbClr val="FFFF00"/>
                </a:solidFill>
              </a:rPr>
              <a:t>  and </a:t>
            </a:r>
            <a:r>
              <a:rPr lang="en-US" sz="3600" dirty="0" err="1" smtClean="0">
                <a:solidFill>
                  <a:srgbClr val="FFFF00"/>
                </a:solidFill>
              </a:rPr>
              <a:t>Plectonemic</a:t>
            </a:r>
            <a:r>
              <a:rPr lang="en-US" sz="3600" dirty="0" smtClean="0">
                <a:solidFill>
                  <a:srgbClr val="FFFF00"/>
                </a:solidFill>
              </a:rPr>
              <a:t>  coils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User\Pictures\image23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5000"/>
            <a:ext cx="6858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Heterochromatin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just"/>
            <a:r>
              <a:rPr lang="en-US" dirty="0" smtClean="0">
                <a:solidFill>
                  <a:srgbClr val="FFC000"/>
                </a:solidFill>
              </a:rPr>
              <a:t>Constitutive </a:t>
            </a:r>
            <a:r>
              <a:rPr lang="en-US" dirty="0" err="1" smtClean="0">
                <a:solidFill>
                  <a:srgbClr val="FFC000"/>
                </a:solidFill>
              </a:rPr>
              <a:t>Heterchromtin</a:t>
            </a:r>
            <a:r>
              <a:rPr lang="en-US" dirty="0" smtClean="0"/>
              <a:t>: Regions that are always </a:t>
            </a:r>
            <a:r>
              <a:rPr lang="en-US" dirty="0" err="1" smtClean="0"/>
              <a:t>heterochomatic</a:t>
            </a:r>
            <a:r>
              <a:rPr lang="en-US" dirty="0" smtClean="0"/>
              <a:t>, called heterochromatin.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>
                <a:solidFill>
                  <a:srgbClr val="92D050"/>
                </a:solidFill>
              </a:rPr>
              <a:t>Fecultative</a:t>
            </a:r>
            <a:r>
              <a:rPr lang="en-US" dirty="0" smtClean="0">
                <a:solidFill>
                  <a:srgbClr val="92D050"/>
                </a:solidFill>
              </a:rPr>
              <a:t> Heterochromatin</a:t>
            </a:r>
            <a:r>
              <a:rPr lang="en-US" dirty="0" smtClean="0"/>
              <a:t>: Regions of </a:t>
            </a:r>
            <a:r>
              <a:rPr lang="en-US" dirty="0" err="1" smtClean="0"/>
              <a:t>euchromatin</a:t>
            </a:r>
            <a:r>
              <a:rPr lang="en-US" dirty="0" smtClean="0"/>
              <a:t> are converted to a heterochromatic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  Structure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5842" name="Picture 2" descr="C:\Users\User\Pictures\Euchromatin-Heterochromatin-USM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739139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Chromosome Structure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7891" name="Picture 3" descr="C:\Users\User\Pictures\slide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3536"/>
            <a:ext cx="77724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9611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C000"/>
                </a:solidFill>
              </a:rPr>
              <a:t>  Secondary Constriction</a:t>
            </a:r>
            <a:r>
              <a:rPr lang="en-US" dirty="0" smtClean="0"/>
              <a:t>:  The chromosome besides having the primary constriction or the centromere possess secondary constriction at any point of the chromosome. 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Certain secondary constrictions play a vital role in the formation of the nucleus, therefore, known as </a:t>
            </a:r>
            <a:r>
              <a:rPr lang="en-US" dirty="0" err="1" smtClean="0"/>
              <a:t>nucleolar</a:t>
            </a:r>
            <a:r>
              <a:rPr lang="en-US" dirty="0" smtClean="0"/>
              <a:t> zone or </a:t>
            </a:r>
            <a:r>
              <a:rPr lang="en-US" dirty="0" smtClean="0">
                <a:solidFill>
                  <a:srgbClr val="92D050"/>
                </a:solidFill>
              </a:rPr>
              <a:t>nuclear organizer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610600" cy="4526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FF99FF"/>
                </a:solidFill>
              </a:rPr>
              <a:t>Telomere</a:t>
            </a:r>
            <a:r>
              <a:rPr lang="en-US" dirty="0" smtClean="0"/>
              <a:t>: Each </a:t>
            </a:r>
            <a:r>
              <a:rPr lang="en-US" dirty="0" err="1" smtClean="0"/>
              <a:t>extrimity</a:t>
            </a:r>
            <a:r>
              <a:rPr lang="en-US" dirty="0" smtClean="0"/>
              <a:t> of the chromosomes has a polarity and therefore, it prevents other chromosomal segments to be fused with it. The chromosomal ends are known as the telomeres.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>
                <a:solidFill>
                  <a:srgbClr val="FF9900"/>
                </a:solidFill>
              </a:rPr>
              <a:t>Satelite</a:t>
            </a:r>
            <a:r>
              <a:rPr lang="en-US" dirty="0" smtClean="0"/>
              <a:t>:  Sometimes the chromosomes bear round elongated or knob-like appendages known as satellites. The chromosomes with the </a:t>
            </a:r>
            <a:r>
              <a:rPr lang="en-US" dirty="0" err="1" smtClean="0"/>
              <a:t>satelite</a:t>
            </a:r>
            <a:r>
              <a:rPr lang="en-US" dirty="0" smtClean="0"/>
              <a:t> are designated as the sat chromosomes.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Structure of Chromosome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User\Pictures\chromosome-straucture-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858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Sat Chromosome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9938" name="Picture 2" descr="C:\Users\User\Pictures\Sat Chromoso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57200"/>
            <a:ext cx="8229600" cy="2514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>
                <a:solidFill>
                  <a:srgbClr val="FFFF00"/>
                </a:solidFill>
              </a:rPr>
              <a:t>B-Chromosome or Super </a:t>
            </a:r>
            <a:r>
              <a:rPr lang="en-US" sz="3600" dirty="0" err="1" smtClean="0">
                <a:solidFill>
                  <a:srgbClr val="FFFF00"/>
                </a:solidFill>
              </a:rPr>
              <a:t>Neumerary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chromosome</a:t>
            </a:r>
            <a:br>
              <a:rPr lang="en-US" sz="3600" dirty="0" smtClean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rgbClr val="FF6699"/>
                </a:solidFill>
              </a:rPr>
              <a:t>B-Chromosome:</a:t>
            </a:r>
            <a:r>
              <a:rPr lang="en-US" dirty="0" smtClean="0"/>
              <a:t> Many plants (Maize, etc.) and animals (such as Insects and small mammals), besides having </a:t>
            </a:r>
            <a:r>
              <a:rPr lang="en-US" dirty="0" err="1" smtClean="0"/>
              <a:t>autosomes</a:t>
            </a:r>
            <a:r>
              <a:rPr lang="en-US" dirty="0" smtClean="0"/>
              <a:t> (A-chromosomes) and Sex-chromosomes possess a special category of chromosomes called B-Chromosomes without obvious genetic function.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About 600 species of flowering plants and more than 100 animal species are now known to carry such B-chromosome (Jones, 1975).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2954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CHROMOSOME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4419600"/>
            <a:ext cx="6560234" cy="2209800"/>
          </a:xfrm>
        </p:spPr>
        <p:txBody>
          <a:bodyPr/>
          <a:lstStyle/>
          <a:p>
            <a:pPr lvl="0" algn="ctr"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Ananda</a:t>
            </a:r>
            <a:r>
              <a:rPr lang="en-US" dirty="0" smtClean="0">
                <a:solidFill>
                  <a:srgbClr val="C00000"/>
                </a:solidFill>
              </a:rPr>
              <a:t> Kumar </a:t>
            </a:r>
            <a:r>
              <a:rPr lang="en-US" dirty="0" err="1" smtClean="0">
                <a:solidFill>
                  <a:srgbClr val="C00000"/>
                </a:solidFill>
              </a:rPr>
              <a:t>Saha</a:t>
            </a:r>
            <a:endParaRPr lang="en-US" dirty="0" smtClean="0">
              <a:solidFill>
                <a:srgbClr val="C00000"/>
              </a:solidFill>
            </a:endParaRPr>
          </a:p>
          <a:p>
            <a:pPr lvl="0" algn="ctr">
              <a:defRPr/>
            </a:pPr>
            <a:r>
              <a:rPr lang="en-US" dirty="0" smtClean="0">
                <a:solidFill>
                  <a:srgbClr val="C00000"/>
                </a:solidFill>
              </a:rPr>
              <a:t>Department of Zoology</a:t>
            </a:r>
          </a:p>
          <a:p>
            <a:pPr lvl="0" algn="ctr">
              <a:defRPr/>
            </a:pPr>
            <a:r>
              <a:rPr lang="en-US" dirty="0" smtClean="0">
                <a:solidFill>
                  <a:srgbClr val="C00000"/>
                </a:solidFill>
              </a:rPr>
              <a:t>University of </a:t>
            </a:r>
            <a:r>
              <a:rPr lang="en-US" dirty="0" err="1" smtClean="0">
                <a:solidFill>
                  <a:srgbClr val="C00000"/>
                </a:solidFill>
              </a:rPr>
              <a:t>Rajshahi</a:t>
            </a:r>
            <a:endParaRPr lang="en-US" dirty="0" smtClean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B-Chromosome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9900"/>
                </a:solidFill>
              </a:rPr>
              <a:t>B-chromosomes</a:t>
            </a:r>
            <a:r>
              <a:rPr lang="en-US" dirty="0" smtClean="0"/>
              <a:t> have negative consequences for the organism, as they have deleterious effects because of abnormal nuclear divisions of the gametophytes plants. In animals, B-chromosomes occur more frequently in females and the basis is </a:t>
            </a:r>
            <a:r>
              <a:rPr lang="en-US" dirty="0" smtClean="0">
                <a:solidFill>
                  <a:srgbClr val="FF5050"/>
                </a:solidFill>
              </a:rPr>
              <a:t>non-disjunctions.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Non-disjunction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43098" y="-190497"/>
            <a:ext cx="5334004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Holokinetic Chromosome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92D050"/>
                </a:solidFill>
              </a:rPr>
              <a:t>Holokinetic Chromosome</a:t>
            </a:r>
            <a:r>
              <a:rPr lang="en-US" sz="2800" b="1" dirty="0" smtClean="0"/>
              <a:t>: </a:t>
            </a:r>
            <a:r>
              <a:rPr lang="en-US" sz="2800" dirty="0" smtClean="0"/>
              <a:t>The chromosmes of most plants and animals have centromere that are situated as one specific position in each chromosomes. 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In a number of animals, especially in insects of the order Hemiptera, the kinetic activity is distributed over the entire chromosome and such chromosomes are called </a:t>
            </a:r>
            <a:r>
              <a:rPr lang="en-US" sz="2800" dirty="0" err="1" smtClean="0"/>
              <a:t>holokinetic</a:t>
            </a:r>
            <a:r>
              <a:rPr lang="en-US" sz="2800" dirty="0" smtClean="0"/>
              <a:t> chromosomes (Sybenga, 1972).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99CC00"/>
                </a:solidFill>
              </a:rPr>
              <a:t>Holokinetic Chromosome</a:t>
            </a:r>
            <a:endParaRPr lang="en-US" sz="3600" dirty="0">
              <a:solidFill>
                <a:srgbClr val="99CC00"/>
              </a:solidFill>
            </a:endParaRPr>
          </a:p>
        </p:txBody>
      </p:sp>
      <p:pic>
        <p:nvPicPr>
          <p:cNvPr id="38914" name="Picture 2" descr="C:\Users\User\Pictures\index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562599" cy="35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Molecular Compounds of Chromosome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Chemically the Chromosomes of most Prokaryotes and Eukaryotes are composed of mainly DNA which may or may not be wrapped in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non-histone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proteins.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DNA of bacteria, viruses and cellular organelles may have some protein associated with it but this protein is not intimately associated with the nucleic acid.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Chromosome and Histone Protein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ser\Pictures\Chromosome Histone prote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01000" cy="4648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Molecular compounds of Chromosome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DNA of the eukaryotic nucleus associates with specific nuclear proteins the histone and non-histone or acidic proteins, to form a stable nucleo protein complex, the chromatin.</a:t>
            </a:r>
          </a:p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Besides the proteins a number of enzymes (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and RNA polymerase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intimately associated with chromatin.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Functions of Chromosome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algn="just"/>
            <a:r>
              <a:rPr lang="en-US" dirty="0" smtClean="0"/>
              <a:t>The Chromosome are the most significant components of the cell. They control most of the cell biological and genetical activities of a species.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They contain the genetical material, the DNA which ultimately influences all the biological phenomena at molecular, physiological and gross morphological levels.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070605.0145.w.nobel_museum,_stockholm,_swe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8839200" cy="6572248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33400" y="56388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THANK YOU</a:t>
            </a:r>
            <a:endParaRPr lang="en-US" sz="7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C000"/>
                </a:solidFill>
              </a:rPr>
              <a:t>Chromosome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Chromosome (Gr. </a:t>
            </a:r>
            <a:r>
              <a:rPr lang="en-US" dirty="0" err="1" smtClean="0"/>
              <a:t>Chroma</a:t>
            </a:r>
            <a:r>
              <a:rPr lang="en-US" dirty="0" smtClean="0"/>
              <a:t>, </a:t>
            </a:r>
            <a:r>
              <a:rPr lang="en-US" dirty="0" err="1" smtClean="0"/>
              <a:t>Colour</a:t>
            </a:r>
            <a:r>
              <a:rPr lang="en-US" dirty="0" smtClean="0"/>
              <a:t>; soma, body) are the most Significant component of the cell, particularly during mitosis and meiosis.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They are capable of self reproduction and play a vital role in heredity, mutation, variation and evolution any development of the species.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77200" cy="4419917"/>
          </a:xfrm>
        </p:spPr>
        <p:txBody>
          <a:bodyPr/>
          <a:lstStyle/>
          <a:p>
            <a:r>
              <a:rPr lang="en-US" dirty="0" smtClean="0"/>
              <a:t>  Chromosome is the highly condensed   </a:t>
            </a:r>
          </a:p>
          <a:p>
            <a:pPr>
              <a:buNone/>
            </a:pPr>
            <a:r>
              <a:rPr lang="en-US" dirty="0" smtClean="0"/>
              <a:t>      form of DNA</a:t>
            </a:r>
          </a:p>
          <a:p>
            <a:endParaRPr lang="en-US" dirty="0" smtClean="0"/>
          </a:p>
          <a:p>
            <a:r>
              <a:rPr lang="en-US" dirty="0" smtClean="0"/>
              <a:t>   Wrapped into nucleosomes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Wrapped into chromatin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Chromosome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Pictures\Chromosome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04431"/>
            <a:ext cx="8001000" cy="539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User\Pictures\chromosome-sche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07669"/>
            <a:ext cx="8001000" cy="5445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</a:t>
            </a:r>
            <a:endParaRPr lang="en-US" dirty="0"/>
          </a:p>
        </p:txBody>
      </p:sp>
      <p:pic>
        <p:nvPicPr>
          <p:cNvPr id="8194" name="Picture 2" descr="C:\Users\User\Pictures\Chromosome Kinetochore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70103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Chromosome</a:t>
            </a:r>
            <a:endParaRPr lang="en-US" dirty="0"/>
          </a:p>
        </p:txBody>
      </p:sp>
      <p:pic>
        <p:nvPicPr>
          <p:cNvPr id="7170" name="Picture 2" descr="C:\Users\User\Pictures\Chromosome Hist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5410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1024</TotalTime>
  <Words>972</Words>
  <Application>Microsoft Office PowerPoint</Application>
  <PresentationFormat>On-screen Show (4:3)</PresentationFormat>
  <Paragraphs>127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Foundry</vt:lpstr>
      <vt:lpstr>Slide 1</vt:lpstr>
      <vt:lpstr>W.  Waldeyer ( 1856-1921) </vt:lpstr>
      <vt:lpstr>CHROMOSOME</vt:lpstr>
      <vt:lpstr> Chromosome</vt:lpstr>
      <vt:lpstr>Chromosome</vt:lpstr>
      <vt:lpstr>Chromosome</vt:lpstr>
      <vt:lpstr>Chromosome</vt:lpstr>
      <vt:lpstr>Chromosome</vt:lpstr>
      <vt:lpstr>Chromosome</vt:lpstr>
      <vt:lpstr>Historical Background </vt:lpstr>
      <vt:lpstr>Historical Background</vt:lpstr>
      <vt:lpstr>                  Haploid and Diploid</vt:lpstr>
      <vt:lpstr>Chromosome</vt:lpstr>
      <vt:lpstr>Morphology</vt:lpstr>
      <vt:lpstr>Slide 15</vt:lpstr>
      <vt:lpstr>Chromosome Types:</vt:lpstr>
      <vt:lpstr> Chromosome Types</vt:lpstr>
      <vt:lpstr>Karyotype and Idiogram</vt:lpstr>
      <vt:lpstr>Chromomeres</vt:lpstr>
      <vt:lpstr>Paranemic  and Plectonemic  coils</vt:lpstr>
      <vt:lpstr>Slide 21</vt:lpstr>
      <vt:lpstr>Heterochromatin</vt:lpstr>
      <vt:lpstr>Chromosome  Structure</vt:lpstr>
      <vt:lpstr>Chromosome Structure</vt:lpstr>
      <vt:lpstr>Chromosome Structure</vt:lpstr>
      <vt:lpstr>Chromosome Structure</vt:lpstr>
      <vt:lpstr>Structure of Chromosome</vt:lpstr>
      <vt:lpstr>Sat Chromosome</vt:lpstr>
      <vt:lpstr>      B-Chromosome or Super Neumerary  chromosome </vt:lpstr>
      <vt:lpstr>B-Chromosome</vt:lpstr>
      <vt:lpstr>Non-disjunction</vt:lpstr>
      <vt:lpstr>Holokinetic Chromosome</vt:lpstr>
      <vt:lpstr>Holokinetic Chromosome</vt:lpstr>
      <vt:lpstr>Molecular Compounds of Chromosome</vt:lpstr>
      <vt:lpstr>Chromosome and Histone Protein</vt:lpstr>
      <vt:lpstr>Molecular compounds of Chromosome</vt:lpstr>
      <vt:lpstr>Functions of Chromosome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117</cp:revision>
  <dcterms:created xsi:type="dcterms:W3CDTF">2016-09-07T08:05:52Z</dcterms:created>
  <dcterms:modified xsi:type="dcterms:W3CDTF">2016-09-26T04:31:17Z</dcterms:modified>
</cp:coreProperties>
</file>