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7" r:id="rId2"/>
    <p:sldId id="257" r:id="rId3"/>
    <p:sldId id="271" r:id="rId4"/>
    <p:sldId id="258" r:id="rId5"/>
    <p:sldId id="259" r:id="rId6"/>
    <p:sldId id="272" r:id="rId7"/>
    <p:sldId id="273" r:id="rId8"/>
    <p:sldId id="260" r:id="rId9"/>
    <p:sldId id="263" r:id="rId10"/>
    <p:sldId id="261" r:id="rId11"/>
    <p:sldId id="262" r:id="rId12"/>
    <p:sldId id="264" r:id="rId13"/>
    <p:sldId id="276" r:id="rId14"/>
    <p:sldId id="268" r:id="rId15"/>
    <p:sldId id="269" r:id="rId16"/>
    <p:sldId id="270" r:id="rId17"/>
    <p:sldId id="265" r:id="rId18"/>
    <p:sldId id="266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6666"/>
    <a:srgbClr val="0000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CDCA6-C4EE-458F-830E-54017C28AAB7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CF94D-8C76-4415-BB61-721CD5EE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94D-8C76-4415-BB61-721CD5EEB8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CF94D-8C76-4415-BB61-721CD5EEB8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AB92F4-F70C-403B-877A-AD68D5BFAF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053C7D-860F-474E-8205-1EC75E8D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Rockwell" pitchFamily="18" charset="0"/>
              </a:rPr>
              <a:t>Cell Division</a:t>
            </a:r>
            <a:endParaRPr lang="en-US" sz="4000" dirty="0">
              <a:solidFill>
                <a:srgbClr val="0000FF"/>
              </a:solidFill>
              <a:latin typeface="Rockwell" pitchFamily="18" charset="0"/>
            </a:endParaRPr>
          </a:p>
        </p:txBody>
      </p:sp>
      <p:pic>
        <p:nvPicPr>
          <p:cNvPr id="6146" name="Picture 2" descr="C:\Users\User\Pictures\Cell divin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2971800" y="1582003"/>
            <a:ext cx="3189732" cy="2380397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838200" y="4114800"/>
            <a:ext cx="7835646" cy="219151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Ananda</a:t>
            </a:r>
            <a:r>
              <a:rPr lang="en-US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Kumar </a:t>
            </a:r>
            <a:r>
              <a:rPr lang="en-US" b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Saha</a:t>
            </a:r>
            <a:endParaRPr lang="en-US" b="1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         Professor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         Department of Zoology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b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Rajshahi</a:t>
            </a:r>
            <a:r>
              <a:rPr lang="en-US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  <a:endParaRPr lang="en-US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Rockwell" pitchFamily="18" charset="0"/>
              </a:rPr>
              <a:t>INTERPHASE</a:t>
            </a:r>
            <a:r>
              <a:rPr lang="en-US" dirty="0" smtClean="0">
                <a:latin typeface="Rockwell" pitchFamily="18" charset="0"/>
              </a:rPr>
              <a:t/>
            </a:r>
            <a:br>
              <a:rPr lang="en-US" dirty="0" smtClean="0">
                <a:latin typeface="Rockwell" pitchFamily="18" charset="0"/>
              </a:rPr>
            </a:br>
            <a:r>
              <a:rPr lang="en-US" dirty="0" smtClean="0">
                <a:latin typeface="Rockwell" pitchFamily="18" charset="0"/>
              </a:rPr>
              <a:t> </a:t>
            </a:r>
            <a:br>
              <a:rPr lang="en-US" dirty="0" smtClean="0">
                <a:latin typeface="Rockwell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Following events occur:</a:t>
            </a:r>
          </a:p>
          <a:p>
            <a:pPr algn="ctr">
              <a:spcBef>
                <a:spcPts val="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nuclear envelop remains intact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chromosome occurs in the form of diffused, long, coiled and indistinctly visible chromatin fiber.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DNA amounts become double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centriole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surrounded by a clear and dense zone</a:t>
            </a: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centriole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divides into two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centrioles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Rockwell" pitchFamily="18" charset="0"/>
              </a:rPr>
              <a:t>Prophase</a:t>
            </a:r>
            <a:r>
              <a:rPr lang="en-US" sz="4000" dirty="0" smtClean="0">
                <a:latin typeface="Rockwell" pitchFamily="18" charset="0"/>
              </a:rPr>
              <a:t/>
            </a:r>
            <a:br>
              <a:rPr lang="en-US" sz="4000" dirty="0" smtClean="0">
                <a:latin typeface="Rockwell" pitchFamily="18" charset="0"/>
              </a:rPr>
            </a:br>
            <a:endParaRPr lang="en-US" sz="40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1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prophase (gr., pro-before, </a:t>
            </a:r>
            <a:r>
              <a:rPr lang="en-US" sz="11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phasis</a:t>
            </a:r>
            <a:r>
              <a:rPr lang="en-US" sz="11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-appearance) is the actual first phase of the mitosis.</a:t>
            </a:r>
          </a:p>
          <a:p>
            <a:pPr>
              <a:spcBef>
                <a:spcPts val="0"/>
              </a:spcBef>
              <a:buNone/>
            </a:pPr>
            <a:r>
              <a:rPr lang="en-US" sz="1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112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The disintegration of nuclear envelop starts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12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112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112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112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remain connected with each other by </a:t>
            </a:r>
            <a:r>
              <a:rPr lang="en-US" sz="112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centromere</a:t>
            </a:r>
            <a:endParaRPr lang="en-US" sz="11200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12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112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12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112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become shortened and thickened</a:t>
            </a:r>
          </a:p>
          <a:p>
            <a:pPr algn="just">
              <a:spcBef>
                <a:spcPts val="0"/>
              </a:spcBef>
            </a:pPr>
            <a:endParaRPr lang="en-US" sz="11200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112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The nucleolus starts to disappear</a:t>
            </a:r>
          </a:p>
          <a:p>
            <a:pPr algn="just">
              <a:spcBef>
                <a:spcPts val="0"/>
              </a:spcBef>
            </a:pPr>
            <a:endParaRPr lang="en-US" sz="11200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112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12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centrioles</a:t>
            </a:r>
            <a:r>
              <a:rPr lang="en-US" sz="112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separate and migrate towards the opposite poles of the cell.</a:t>
            </a:r>
          </a:p>
          <a:p>
            <a:pPr>
              <a:spcBef>
                <a:spcPts val="0"/>
              </a:spcBef>
            </a:pP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Rockwell" pitchFamily="18" charset="0"/>
              </a:rPr>
              <a:t>Prometaphase</a:t>
            </a:r>
            <a:endParaRPr lang="en-US" sz="4000" dirty="0">
              <a:latin typeface="Rockwell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Promataphase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(Gr., Pro-before, meta –after,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phasis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-appearance) following changes usually occur in the cell.</a:t>
            </a:r>
          </a:p>
          <a:p>
            <a:endParaRPr lang="en-US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nuclear membrane completely disintegrates</a:t>
            </a:r>
          </a:p>
          <a:p>
            <a:endParaRPr lang="en-US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Chromosome move towards the equator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Rockwell" pitchFamily="18" charset="0"/>
              </a:rPr>
              <a:t>Cell Division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User\Pictures\mitosis13184826021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05" y="1219200"/>
            <a:ext cx="8451142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latin typeface="Rockwell" pitchFamily="18" charset="0"/>
              </a:rPr>
              <a:t>Metaphase</a:t>
            </a:r>
            <a:r>
              <a:rPr lang="en-US" sz="4000" dirty="0" smtClean="0">
                <a:latin typeface="Rockwell" pitchFamily="18" charset="0"/>
              </a:rPr>
              <a:t/>
            </a:r>
            <a:br>
              <a:rPr lang="en-US" sz="4000" dirty="0" smtClean="0">
                <a:latin typeface="Rockwell" pitchFamily="18" charset="0"/>
              </a:rPr>
            </a:br>
            <a:endParaRPr lang="en-US" sz="40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 </a:t>
            </a:r>
          </a:p>
          <a:p>
            <a:pPr algn="just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Metaphase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: (Gr., meta-after,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phasis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-appearance)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Each chromosome reaches to the equator and all arrange themselves readily at the periphery of the spindle.</a:t>
            </a:r>
          </a:p>
          <a:p>
            <a:pPr algn="just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The smaller chromosomes usually remain towards the interior, while the larger chromosomes remain at the periphery.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Some of the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or microtubules of the spindle attach with the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centromere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of each chromosomes and are known as the </a:t>
            </a: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chromosomal </a:t>
            </a:r>
            <a:r>
              <a:rPr lang="en-US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Some of the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or microtubules of the spindle remain attached from one end to the other end with the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centrioles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and are known as </a:t>
            </a:r>
            <a:r>
              <a:rPr lang="en-US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 </a:t>
            </a:r>
            <a:r>
              <a:rPr lang="en-US" sz="9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Rockwell" pitchFamily="18" charset="0"/>
              </a:rPr>
              <a:t>Anaphase</a:t>
            </a:r>
            <a:r>
              <a:rPr lang="en-US" sz="4000" dirty="0" smtClean="0">
                <a:latin typeface="Rockwell" pitchFamily="18" charset="0"/>
              </a:rPr>
              <a:t/>
            </a:r>
            <a:br>
              <a:rPr lang="en-US" sz="4000" dirty="0" smtClean="0">
                <a:latin typeface="Rockwell" pitchFamily="18" charset="0"/>
              </a:rPr>
            </a:br>
            <a:endParaRPr lang="en-US" sz="40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 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Anaphase : ( gr.,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-up,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phasis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-appearance)</a:t>
            </a:r>
          </a:p>
          <a:p>
            <a:pPr algn="just">
              <a:spcBef>
                <a:spcPts val="0"/>
              </a:spcBef>
            </a:pPr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centromere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of the each chromosome divides into two.</a:t>
            </a:r>
          </a:p>
          <a:p>
            <a:pPr algn="just">
              <a:spcBef>
                <a:spcPts val="0"/>
              </a:spcBef>
            </a:pPr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of the each chromosomes are separated and form two chromosomes.</a:t>
            </a:r>
          </a:p>
          <a:p>
            <a:pPr algn="just">
              <a:spcBef>
                <a:spcPts val="0"/>
              </a:spcBef>
            </a:pPr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chromosomes become shorter and thicker and migrates towards the opposite poles of the cell.</a:t>
            </a:r>
          </a:p>
          <a:p>
            <a:pPr algn="just">
              <a:spcBef>
                <a:spcPts val="0"/>
              </a:spcBef>
            </a:pP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migration of the daughter chromosomes towards the opposite poles is achieved by the contraction of 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chromosomal </a:t>
            </a:r>
            <a:r>
              <a:rPr lang="en-US" sz="1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and the stretching of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interchromosomal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interzonal</a:t>
            </a:r>
            <a:r>
              <a:rPr lang="en-US" sz="1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interzonal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push the daughter chromosomes towards the opposite poles.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endParaRPr lang="en-US" sz="1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atin typeface="Rockwell" pitchFamily="18" charset="0"/>
              </a:rPr>
              <a:t>Telophase</a:t>
            </a:r>
            <a:r>
              <a:rPr lang="en-US" sz="4000" dirty="0" smtClean="0">
                <a:latin typeface="Rockwell" pitchFamily="18" charset="0"/>
              </a:rPr>
              <a:t/>
            </a:r>
            <a:br>
              <a:rPr lang="en-US" sz="4000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 </a:t>
            </a:r>
            <a:r>
              <a:rPr lang="en-US" sz="4000" dirty="0" smtClean="0">
                <a:latin typeface="Rockwell" pitchFamily="18" charset="0"/>
              </a:rPr>
              <a:t/>
            </a:r>
            <a:br>
              <a:rPr lang="en-US" sz="4000" dirty="0" smtClean="0">
                <a:latin typeface="Rockwell" pitchFamily="18" charset="0"/>
              </a:rPr>
            </a:br>
            <a:endParaRPr lang="en-US" sz="40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 lvl="0" algn="just">
              <a:spcBef>
                <a:spcPts val="0"/>
              </a:spcBef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chromosomes which reach at the opposite poles of the cell now elongate, the coils of DNA protein fibers loosen and the chromosomes become thread like.</a:t>
            </a:r>
          </a:p>
          <a:p>
            <a:pPr algn="just">
              <a:spcBef>
                <a:spcPts val="0"/>
              </a:spcBef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nucleolus reappear</a:t>
            </a:r>
          </a:p>
          <a:p>
            <a:pPr algn="just">
              <a:spcBef>
                <a:spcPts val="0"/>
              </a:spcBef>
            </a:pP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The endoplasmic reticulum forms the new nuclear envelope around the chromosomes and the nucleolus.</a:t>
            </a:r>
          </a:p>
          <a:p>
            <a:pPr algn="just">
              <a:spcBef>
                <a:spcPts val="0"/>
              </a:spcBef>
            </a:pP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microtubules of the aster and mitotic spindle rearrange and disappear.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Bef>
                <a:spcPts val="0"/>
              </a:spcBef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Thus, after the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telophase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two daughter nuclei are formed due to the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karyokinesisis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followed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</a:t>
            </a:r>
            <a:r>
              <a:rPr lang="en-US" sz="4000" dirty="0" smtClean="0">
                <a:latin typeface="Rockwell" pitchFamily="18" charset="0"/>
              </a:rPr>
              <a:t>Mitosis</a:t>
            </a:r>
            <a:endParaRPr lang="en-US" sz="4000" dirty="0">
              <a:latin typeface="Rockwell" pitchFamily="18" charset="0"/>
            </a:endParaRPr>
          </a:p>
        </p:txBody>
      </p:sp>
      <p:pic>
        <p:nvPicPr>
          <p:cNvPr id="4098" name="Picture 2" descr="C:\Users\User\Pictures\Cell division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652" y="1223454"/>
            <a:ext cx="7854696" cy="4928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Rockwell" pitchFamily="18" charset="0"/>
              </a:rPr>
              <a:t>Cell Division Mitosis</a:t>
            </a:r>
            <a:endParaRPr lang="en-US" sz="3600" dirty="0">
              <a:latin typeface="Rockwell" pitchFamily="18" charset="0"/>
            </a:endParaRPr>
          </a:p>
        </p:txBody>
      </p:sp>
      <p:pic>
        <p:nvPicPr>
          <p:cNvPr id="5122" name="Picture 2" descr="C:\Users\User\Pictures\Cell Divis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06525"/>
            <a:ext cx="6477000" cy="499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Rockwell" pitchFamily="18" charset="0"/>
              </a:rPr>
              <a:t/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dirty="0" smtClean="0">
                <a:latin typeface="Rockwell" pitchFamily="18" charset="0"/>
              </a:rPr>
              <a:t>Significance </a:t>
            </a:r>
            <a:r>
              <a:rPr lang="en-US" sz="4000" dirty="0" smtClean="0">
                <a:latin typeface="Rockwell" pitchFamily="18" charset="0"/>
              </a:rPr>
              <a:t>of Mitosis</a:t>
            </a:r>
            <a:br>
              <a:rPr lang="en-US" sz="4000" dirty="0" smtClean="0">
                <a:latin typeface="Rockwell" pitchFamily="18" charset="0"/>
              </a:rPr>
            </a:br>
            <a:endParaRPr lang="en-US" sz="40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mitosis helps the in maintaining proper size</a:t>
            </a: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helps in the maintenance of equilibrium in the amount of DNA and RNA in the cell</a:t>
            </a: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mitosis provides the opportunity for the growth and development to organs and the body of the organisms.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old decaying and dead cells of the body are replaced by the help of mitosis.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gonads and the sex cells depend on the mitosis for the increase in number.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Rockwell" pitchFamily="18" charset="0"/>
              </a:rPr>
              <a:t>Cell Division</a:t>
            </a:r>
            <a:endParaRPr lang="en-US" sz="4000" dirty="0">
              <a:solidFill>
                <a:srgbClr val="C0000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229600" cy="3124200"/>
          </a:xfrm>
        </p:spPr>
        <p:txBody>
          <a:bodyPr/>
          <a:lstStyle/>
          <a:p>
            <a:pPr algn="just">
              <a:buNone/>
            </a:pPr>
            <a:r>
              <a:rPr lang="en-US" sz="28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	One </a:t>
            </a:r>
            <a:r>
              <a:rPr lang="en-US" sz="28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of the most important characteristics of the living cells is their power to grow and divide. The cell division is a process by which the cell duplicates itself for growth and reproduction of organisms.</a:t>
            </a:r>
          </a:p>
          <a:p>
            <a:endParaRPr lang="en-US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51f4e31a5206d821b7e36949e86947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31536" cy="5791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305800" cy="9906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sz="8800" dirty="0" smtClean="0">
                <a:latin typeface="Rockwell" pitchFamily="18" charset="0"/>
              </a:rPr>
              <a:t>Thank You</a:t>
            </a:r>
            <a:endParaRPr lang="en-US" sz="8800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Rockwell" pitchFamily="18" charset="0"/>
              </a:rPr>
              <a:t>Cell Cycle</a:t>
            </a:r>
            <a:endParaRPr lang="en-US" sz="4400" dirty="0">
              <a:solidFill>
                <a:srgbClr val="0070C0"/>
              </a:solidFill>
              <a:latin typeface="Rockwell" pitchFamily="18" charset="0"/>
            </a:endParaRPr>
          </a:p>
        </p:txBody>
      </p:sp>
      <p:pic>
        <p:nvPicPr>
          <p:cNvPr id="7170" name="Picture 2" descr="C:\Users\User\Pictures\cellcyc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096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Rockwell" pitchFamily="18" charset="0"/>
              </a:rPr>
              <a:t>Types of Cell Division</a:t>
            </a:r>
            <a:endParaRPr lang="en-US" sz="4000" dirty="0">
              <a:solidFill>
                <a:srgbClr val="00B0F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229600" cy="44196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basic types of cell divisions are recognized according to the behavior of the chromosomes.</a:t>
            </a:r>
          </a:p>
          <a:p>
            <a:pPr algn="just">
              <a:buNone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daughter cells finish up containing exactly the same number of chromosomes as the parent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Mitosis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daughter cells finish up with half the total number of chromosomes present in the parent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 (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Meiosis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33400"/>
            <a:ext cx="8077200" cy="2133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Rockwell" pitchFamily="18" charset="0"/>
              </a:rPr>
              <a:t/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/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/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/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/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Initiation of cell division</a:t>
            </a:r>
            <a:r>
              <a:rPr lang="en-US" sz="4000" dirty="0" smtClean="0">
                <a:latin typeface="Rockwell" pitchFamily="18" charset="0"/>
              </a:rPr>
              <a:t/>
            </a:r>
            <a:br>
              <a:rPr lang="en-US" sz="4000" dirty="0" smtClean="0">
                <a:latin typeface="Rockwell" pitchFamily="18" charset="0"/>
              </a:rPr>
            </a:br>
            <a:endParaRPr lang="en-US" sz="40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en-US" sz="35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86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Some workers suggested that when the ratio of cytoplasm to nucleus is upset then the cell division is occurs.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86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86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Gaulden</a:t>
            </a:r>
            <a:r>
              <a:rPr lang="en-US" sz="86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and Prey (1958) have suggested the possibility that the nucleolus has a vital role in the initiating cell division.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86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86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The chromosomes and other organelles produce a specific substance which induces the division of a cell.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86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86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Initiation of division in the doubling of DNA of the cell</a:t>
            </a:r>
            <a:r>
              <a:rPr lang="en-US" sz="86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8600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Rockwell" pitchFamily="18" charset="0"/>
              </a:rPr>
              <a:t>Amitosis</a:t>
            </a:r>
            <a:endParaRPr lang="en-US" sz="4400" dirty="0">
              <a:solidFill>
                <a:srgbClr val="00B0F0"/>
              </a:solidFill>
              <a:latin typeface="Rockwell" pitchFamily="18" charset="0"/>
            </a:endParaRPr>
          </a:p>
        </p:txBody>
      </p:sp>
      <p:pic>
        <p:nvPicPr>
          <p:cNvPr id="1026" name="Picture 2" descr="C:\Users\User\Pictures\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8917"/>
            <a:ext cx="5486400" cy="449088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00200" y="5715000"/>
            <a:ext cx="556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Diagrammatic representation of Amitosis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Rockwell" pitchFamily="18" charset="0"/>
              </a:rPr>
              <a:t>Amitosis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Pembelahan Amitosi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4937125"/>
          </a:xfrm>
        </p:spPr>
      </p:pic>
      <p:sp>
        <p:nvSpPr>
          <p:cNvPr id="6" name="Rectangle 5"/>
          <p:cNvSpPr/>
          <p:nvPr/>
        </p:nvSpPr>
        <p:spPr>
          <a:xfrm>
            <a:off x="2514600" y="5943600"/>
            <a:ext cx="403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Rockwell" pitchFamily="18" charset="0"/>
              </a:rPr>
              <a:t>INTERPHASE</a:t>
            </a:r>
            <a:r>
              <a:rPr lang="en-US" sz="4000" dirty="0" smtClean="0">
                <a:latin typeface="Rockwell" pitchFamily="18" charset="0"/>
              </a:rPr>
              <a:t/>
            </a:r>
            <a:br>
              <a:rPr lang="en-US" sz="4000" dirty="0" smtClean="0">
                <a:latin typeface="Rockwell" pitchFamily="18" charset="0"/>
              </a:rPr>
            </a:br>
            <a:r>
              <a:rPr lang="en-US" sz="4000" dirty="0" smtClean="0">
                <a:latin typeface="Rockwell" pitchFamily="18" charset="0"/>
              </a:rPr>
              <a:t> </a:t>
            </a:r>
            <a:br>
              <a:rPr lang="en-US" sz="4000" dirty="0" smtClean="0">
                <a:latin typeface="Rockwell" pitchFamily="18" charset="0"/>
              </a:rPr>
            </a:br>
            <a:endParaRPr lang="en-US" sz="40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endParaRPr lang="en-US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The resting phase between two mitotic divisions is known as the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intermitotic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phase or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(L. inter- between,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phasis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- appearance).</a:t>
            </a:r>
          </a:p>
          <a:p>
            <a:pPr algn="just">
              <a:buNone/>
            </a:pP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In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no division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occours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but in the nucleus and cytoplasm active metabolic activities occur and also increase in the volume of the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and nuclear substances take place.</a:t>
            </a:r>
          </a:p>
          <a:p>
            <a:pPr algn="just"/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Interphase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Pictures\interphas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1981200"/>
            <a:ext cx="7506761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342</TotalTime>
  <Words>177</Words>
  <Application>Microsoft Office PowerPoint</Application>
  <PresentationFormat>On-screen Show (4:3)</PresentationFormat>
  <Paragraphs>130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Origin</vt:lpstr>
      <vt:lpstr>Cell Division</vt:lpstr>
      <vt:lpstr>Cell Division</vt:lpstr>
      <vt:lpstr>Cell Cycle</vt:lpstr>
      <vt:lpstr>Types of Cell Division</vt:lpstr>
      <vt:lpstr>     Initiation of cell division </vt:lpstr>
      <vt:lpstr>Amitosis</vt:lpstr>
      <vt:lpstr>Amitosis</vt:lpstr>
      <vt:lpstr>INTERPHASE   </vt:lpstr>
      <vt:lpstr>Interphase</vt:lpstr>
      <vt:lpstr>INTERPHASE   </vt:lpstr>
      <vt:lpstr>Prophase </vt:lpstr>
      <vt:lpstr>Prometaphase</vt:lpstr>
      <vt:lpstr>Cell Division</vt:lpstr>
      <vt:lpstr>Metaphase </vt:lpstr>
      <vt:lpstr>Anaphase </vt:lpstr>
      <vt:lpstr>Telophase   </vt:lpstr>
      <vt:lpstr>    Mitosis</vt:lpstr>
      <vt:lpstr>Cell Division Mitosis</vt:lpstr>
      <vt:lpstr> Significance of Mitosis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55</cp:revision>
  <dcterms:created xsi:type="dcterms:W3CDTF">2016-07-28T08:44:41Z</dcterms:created>
  <dcterms:modified xsi:type="dcterms:W3CDTF">2016-08-01T13:03:40Z</dcterms:modified>
</cp:coreProperties>
</file>