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9" r:id="rId5"/>
    <p:sldId id="268" r:id="rId6"/>
    <p:sldId id="259" r:id="rId7"/>
    <p:sldId id="266" r:id="rId8"/>
    <p:sldId id="271" r:id="rId9"/>
    <p:sldId id="261" r:id="rId10"/>
    <p:sldId id="262" r:id="rId11"/>
    <p:sldId id="270" r:id="rId12"/>
    <p:sldId id="265"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CC"/>
    <a:srgbClr val="3333FF"/>
    <a:srgbClr val="FF6600"/>
    <a:srgbClr val="FF99CC"/>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60" d="100"/>
          <a:sy n="60" d="100"/>
        </p:scale>
        <p:origin x="-165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FD675B7-505B-4D42-9A02-427C7CBFC681}" type="datetimeFigureOut">
              <a:rPr lang="en-US" smtClean="0"/>
              <a:pPr/>
              <a:t>7/18/2016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F81E94C-36DB-4EB3-88A3-30991623C9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D675B7-505B-4D42-9A02-427C7CBFC681}"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D675B7-505B-4D42-9A02-427C7CBFC681}"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D675B7-505B-4D42-9A02-427C7CBFC681}"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D675B7-505B-4D42-9A02-427C7CBFC681}" type="datetimeFigureOut">
              <a:rPr lang="en-US" smtClean="0"/>
              <a:pPr/>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1E94C-36DB-4EB3-88A3-30991623C9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D675B7-505B-4D42-9A02-427C7CBFC681}" type="datetimeFigureOut">
              <a:rPr lang="en-US" smtClean="0"/>
              <a:pPr/>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D675B7-505B-4D42-9A02-427C7CBFC681}" type="datetimeFigureOut">
              <a:rPr lang="en-US" smtClean="0"/>
              <a:pPr/>
              <a:t>7/18/2016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D675B7-505B-4D42-9A02-427C7CBFC681}" type="datetimeFigureOut">
              <a:rPr lang="en-US" smtClean="0"/>
              <a:pPr/>
              <a:t>7/18/2016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D675B7-505B-4D42-9A02-427C7CBFC681}" type="datetimeFigureOut">
              <a:rPr lang="en-US" smtClean="0"/>
              <a:pPr/>
              <a:t>7/18/2016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D675B7-505B-4D42-9A02-427C7CBFC681}" type="datetimeFigureOut">
              <a:rPr lang="en-US" smtClean="0"/>
              <a:pPr/>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1E94C-36DB-4EB3-88A3-30991623C9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D675B7-505B-4D42-9A02-427C7CBFC681}" type="datetimeFigureOut">
              <a:rPr lang="en-US" smtClean="0"/>
              <a:pPr/>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F81E94C-36DB-4EB3-88A3-30991623C94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D675B7-505B-4D42-9A02-427C7CBFC681}" type="datetimeFigureOut">
              <a:rPr lang="en-US" smtClean="0"/>
              <a:pPr/>
              <a:t>7/18/2016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F81E94C-36DB-4EB3-88A3-30991623C94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latin typeface="Times New Roman" pitchFamily="18" charset="0"/>
                <a:cs typeface="Times New Roman" pitchFamily="18" charset="0"/>
              </a:rPr>
              <a:t>Cell</a:t>
            </a:r>
            <a:r>
              <a:rPr lang="en-US" dirty="0" smtClean="0">
                <a:latin typeface="Times New Roman" pitchFamily="18" charset="0"/>
                <a:cs typeface="Times New Roman" pitchFamily="18" charset="0"/>
              </a:rPr>
              <a:t> Biology</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7997952" cy="1143000"/>
          </a:xfrm>
        </p:spPr>
        <p:txBody>
          <a:bodyPr>
            <a:normAutofit fontScale="90000"/>
          </a:bodyPr>
          <a:lstStyle/>
          <a:p>
            <a:pPr algn="ctr"/>
            <a:r>
              <a:rPr lang="en-US" sz="3600" b="1" dirty="0" smtClean="0">
                <a:solidFill>
                  <a:srgbClr val="FFFF00"/>
                </a:solidFill>
                <a:effectLst/>
                <a:latin typeface="Times New Roman" pitchFamily="18" charset="0"/>
                <a:cs typeface="Times New Roman" pitchFamily="18" charset="0"/>
              </a:rPr>
              <a:t/>
            </a:r>
            <a:br>
              <a:rPr lang="en-US" sz="3600" b="1" dirty="0" smtClean="0">
                <a:solidFill>
                  <a:srgbClr val="FFFF00"/>
                </a:solidFill>
                <a:effectLst/>
                <a:latin typeface="Times New Roman" pitchFamily="18" charset="0"/>
                <a:cs typeface="Times New Roman" pitchFamily="18" charset="0"/>
              </a:rPr>
            </a:br>
            <a:r>
              <a:rPr sz="3600" smtClean="0">
                <a:solidFill>
                  <a:srgbClr val="FFFF00"/>
                </a:solidFill>
                <a:effectLst/>
                <a:latin typeface="Times New Roman" pitchFamily="18" charset="0"/>
                <a:cs typeface="Times New Roman" pitchFamily="18" charset="0"/>
              </a:rPr>
              <a:t/>
            </a:r>
            <a:br>
              <a:rPr sz="3600" smtClean="0">
                <a:solidFill>
                  <a:srgbClr val="FFFF00"/>
                </a:solidFill>
                <a:effectLst/>
                <a:latin typeface="Times New Roman" pitchFamily="18" charset="0"/>
                <a:cs typeface="Times New Roman" pitchFamily="18" charset="0"/>
              </a:rPr>
            </a:br>
            <a:r>
              <a:rPr sz="3600" smtClean="0">
                <a:solidFill>
                  <a:srgbClr val="FFFF00"/>
                </a:solidFill>
                <a:effectLst/>
                <a:latin typeface="Times New Roman" pitchFamily="18" charset="0"/>
                <a:cs typeface="Times New Roman" pitchFamily="18" charset="0"/>
              </a:rPr>
              <a:t/>
            </a:r>
            <a:br>
              <a:rPr sz="3600" smtClean="0">
                <a:solidFill>
                  <a:srgbClr val="FFFF00"/>
                </a:solidFill>
                <a:effectLst/>
                <a:latin typeface="Times New Roman" pitchFamily="18" charset="0"/>
                <a:cs typeface="Times New Roman" pitchFamily="18" charset="0"/>
              </a:rPr>
            </a:br>
            <a:r>
              <a:rPr sz="3600" smtClean="0">
                <a:solidFill>
                  <a:srgbClr val="FFFF00"/>
                </a:solidFill>
                <a:effectLst/>
                <a:latin typeface="Times New Roman" pitchFamily="18" charset="0"/>
                <a:cs typeface="Times New Roman" pitchFamily="18" charset="0"/>
              </a:rPr>
              <a:t/>
            </a:r>
            <a:br>
              <a:rPr sz="3600" smtClean="0">
                <a:solidFill>
                  <a:srgbClr val="FFFF00"/>
                </a:solidFill>
                <a:effectLst/>
                <a:latin typeface="Times New Roman" pitchFamily="18" charset="0"/>
                <a:cs typeface="Times New Roman" pitchFamily="18" charset="0"/>
              </a:rPr>
            </a:br>
            <a:r>
              <a:rPr sz="3600" smtClean="0">
                <a:solidFill>
                  <a:srgbClr val="FFFF00"/>
                </a:solidFill>
                <a:effectLst/>
                <a:latin typeface="Times New Roman" pitchFamily="18" charset="0"/>
                <a:cs typeface="Times New Roman" pitchFamily="18" charset="0"/>
              </a:rPr>
              <a:t/>
            </a:r>
            <a:br>
              <a:rPr sz="3600" smtClean="0">
                <a:solidFill>
                  <a:srgbClr val="FFFF00"/>
                </a:solidFill>
                <a:effectLst/>
                <a:latin typeface="Times New Roman" pitchFamily="18" charset="0"/>
                <a:cs typeface="Times New Roman" pitchFamily="18" charset="0"/>
              </a:rPr>
            </a:br>
            <a:r>
              <a:rPr sz="3600" smtClean="0">
                <a:solidFill>
                  <a:srgbClr val="FFFF00"/>
                </a:solidFill>
                <a:effectLst/>
                <a:latin typeface="Times New Roman" pitchFamily="18" charset="0"/>
                <a:cs typeface="Times New Roman" pitchFamily="18" charset="0"/>
              </a:rPr>
              <a:t/>
            </a:r>
            <a:br>
              <a:rPr sz="3600" smtClean="0">
                <a:solidFill>
                  <a:srgbClr val="FFFF00"/>
                </a:solidFill>
                <a:effectLst/>
                <a:latin typeface="Times New Roman" pitchFamily="18" charset="0"/>
                <a:cs typeface="Times New Roman" pitchFamily="18" charset="0"/>
              </a:rPr>
            </a:br>
            <a:r>
              <a:rPr lang="en-US" sz="3600" b="1" dirty="0" smtClean="0">
                <a:solidFill>
                  <a:srgbClr val="FFFF00"/>
                </a:solidFill>
                <a:effectLst/>
                <a:latin typeface="Times New Roman" pitchFamily="18" charset="0"/>
                <a:cs typeface="Times New Roman" pitchFamily="18" charset="0"/>
              </a:rPr>
              <a:t>Exception </a:t>
            </a:r>
            <a:r>
              <a:rPr lang="en-US" sz="3600" b="1" dirty="0">
                <a:solidFill>
                  <a:srgbClr val="FFFF00"/>
                </a:solidFill>
                <a:effectLst/>
                <a:latin typeface="Times New Roman" pitchFamily="18" charset="0"/>
                <a:cs typeface="Times New Roman" pitchFamily="18" charset="0"/>
              </a:rPr>
              <a:t>to cell theory</a:t>
            </a:r>
            <a:r>
              <a:rPr lang="en-US" sz="3600" dirty="0">
                <a:solidFill>
                  <a:srgbClr val="FFFF00"/>
                </a:solidFill>
              </a:rPr>
              <a:t/>
            </a:r>
            <a:br>
              <a:rPr lang="en-US" sz="3600" dirty="0">
                <a:solidFill>
                  <a:srgbClr val="FFFF00"/>
                </a:solidFill>
              </a:rPr>
            </a:br>
            <a:endParaRPr lang="en-US" sz="3600" dirty="0">
              <a:solidFill>
                <a:srgbClr val="FFFF00"/>
              </a:solidFill>
            </a:endParaRPr>
          </a:p>
        </p:txBody>
      </p:sp>
      <p:sp>
        <p:nvSpPr>
          <p:cNvPr id="3" name="Content Placeholder 2"/>
          <p:cNvSpPr>
            <a:spLocks noGrp="1"/>
          </p:cNvSpPr>
          <p:nvPr>
            <p:ph type="body" idx="1"/>
          </p:nvPr>
        </p:nvSpPr>
        <p:spPr>
          <a:xfrm>
            <a:off x="530352" y="1981200"/>
            <a:ext cx="8080248" cy="4191000"/>
          </a:xfrm>
        </p:spPr>
        <p:txBody>
          <a:bodyPr>
            <a:normAutofit fontScale="92500" lnSpcReduction="20000"/>
          </a:bodyPr>
          <a:lstStyle/>
          <a:p>
            <a:pPr algn="just">
              <a:buFont typeface="Wingdings" pitchFamily="2" charset="2"/>
              <a:buChar char="v"/>
            </a:pPr>
            <a:r>
              <a:rPr lang="en-US" sz="3100" dirty="0" smtClean="0">
                <a:latin typeface="Times New Roman" pitchFamily="18" charset="0"/>
                <a:cs typeface="Times New Roman" pitchFamily="18" charset="0"/>
              </a:rPr>
              <a:t> Various </a:t>
            </a:r>
            <a:r>
              <a:rPr lang="en-US" sz="3100" dirty="0">
                <a:latin typeface="Times New Roman" pitchFamily="18" charset="0"/>
                <a:cs typeface="Times New Roman" pitchFamily="18" charset="0"/>
              </a:rPr>
              <a:t>cytological investigations have shown that all living organisms are not cellular as considered by the cell theory and some organisms are without any true cell or </a:t>
            </a:r>
            <a:r>
              <a:rPr lang="en-US" sz="3100" b="1" dirty="0" smtClean="0">
                <a:solidFill>
                  <a:srgbClr val="FF6600"/>
                </a:solidFill>
                <a:latin typeface="Times New Roman" pitchFamily="18" charset="0"/>
                <a:cs typeface="Times New Roman" pitchFamily="18" charset="0"/>
              </a:rPr>
              <a:t>acellular.</a:t>
            </a:r>
          </a:p>
          <a:p>
            <a:pPr algn="just"/>
            <a:endParaRPr lang="en-US" sz="3100" b="1" dirty="0" smtClean="0">
              <a:latin typeface="Times New Roman" pitchFamily="18" charset="0"/>
              <a:cs typeface="Times New Roman" pitchFamily="18" charset="0"/>
            </a:endParaRPr>
          </a:p>
          <a:p>
            <a:pPr algn="just">
              <a:buFont typeface="Wingdings" pitchFamily="2" charset="2"/>
              <a:buChar char="v"/>
            </a:pPr>
            <a:r>
              <a:rPr lang="en-US" sz="3100" dirty="0" smtClean="0">
                <a:latin typeface="Times New Roman" pitchFamily="18" charset="0"/>
                <a:cs typeface="Times New Roman" pitchFamily="18" charset="0"/>
              </a:rPr>
              <a:t> A </a:t>
            </a:r>
            <a:r>
              <a:rPr lang="en-US" sz="3100" dirty="0">
                <a:latin typeface="Times New Roman" pitchFamily="18" charset="0"/>
                <a:cs typeface="Times New Roman" pitchFamily="18" charset="0"/>
              </a:rPr>
              <a:t>true cell has been defined as mass of protoplasm having a distinct nucleus and limited by plasma membrane; but most viruses have no protoplasm and nucleus but only DNA or RNA as the genetic material</a:t>
            </a:r>
            <a:r>
              <a:rPr lang="en-US" sz="31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7772400" cy="1362456"/>
          </a:xfrm>
        </p:spPr>
        <p:txBody>
          <a:bodyPr>
            <a:normAutofit fontScale="90000"/>
          </a:bodyPr>
          <a:lstStyle/>
          <a:p>
            <a:pPr algn="ctr"/>
            <a:r>
              <a:rPr lang="en-US" sz="4900" b="1" dirty="0" smtClean="0">
                <a:solidFill>
                  <a:schemeClr val="accent3"/>
                </a:solidFill>
                <a:effectLst/>
                <a:latin typeface="Times New Roman" pitchFamily="18" charset="0"/>
                <a:cs typeface="Times New Roman" pitchFamily="18" charset="0"/>
              </a:rPr>
              <a:t>Exception to cell theory</a:t>
            </a:r>
            <a:r>
              <a:rPr lang="en-US" dirty="0" smtClean="0"/>
              <a:t/>
            </a:r>
            <a:br>
              <a:rPr lang="en-US" dirty="0" smtClean="0"/>
            </a:br>
            <a:endParaRPr lang="en-US" dirty="0"/>
          </a:p>
        </p:txBody>
      </p:sp>
      <p:sp>
        <p:nvSpPr>
          <p:cNvPr id="3" name="Content Placeholder 2"/>
          <p:cNvSpPr>
            <a:spLocks noGrp="1"/>
          </p:cNvSpPr>
          <p:nvPr>
            <p:ph type="body" idx="1"/>
          </p:nvPr>
        </p:nvSpPr>
        <p:spPr>
          <a:xfrm>
            <a:off x="530352" y="1981200"/>
            <a:ext cx="8156448" cy="4343400"/>
          </a:xfrm>
        </p:spPr>
        <p:txBody>
          <a:bodyPr>
            <a:normAutofit lnSpcReduction="10000"/>
          </a:bodyPr>
          <a:lstStyle/>
          <a:p>
            <a:pPr algn="just">
              <a:buFont typeface="Wingdings" pitchFamily="2" charset="2"/>
              <a:buChar char="v"/>
            </a:pPr>
            <a:r>
              <a:rPr lang="en-US" sz="2600" dirty="0" smtClean="0">
                <a:latin typeface="Times New Roman" pitchFamily="18" charset="0"/>
                <a:cs typeface="Times New Roman" pitchFamily="18" charset="0"/>
              </a:rPr>
              <a:t> </a:t>
            </a:r>
            <a:r>
              <a:rPr lang="en-US" sz="2600" dirty="0" smtClean="0">
                <a:solidFill>
                  <a:srgbClr val="FF6600"/>
                </a:solidFill>
                <a:latin typeface="Times New Roman" pitchFamily="18" charset="0"/>
                <a:cs typeface="Times New Roman" pitchFamily="18" charset="0"/>
              </a:rPr>
              <a:t>The bacteria and blue green algae </a:t>
            </a:r>
            <a:r>
              <a:rPr lang="en-US" sz="2600" dirty="0" smtClean="0">
                <a:latin typeface="Times New Roman" pitchFamily="18" charset="0"/>
                <a:cs typeface="Times New Roman" pitchFamily="18" charset="0"/>
              </a:rPr>
              <a:t>have no true cell and in them the nuclear material does not remain bounded by the nuclear membranous and have direct contact with that of cytoplasm.</a:t>
            </a:r>
          </a:p>
          <a:p>
            <a:pPr algn="just"/>
            <a:endParaRPr lang="en-US" sz="2600" dirty="0" smtClean="0">
              <a:latin typeface="Times New Roman" pitchFamily="18" charset="0"/>
              <a:cs typeface="Times New Roman" pitchFamily="18" charset="0"/>
            </a:endParaRPr>
          </a:p>
          <a:p>
            <a:pPr algn="just">
              <a:buFont typeface="Wingdings" pitchFamily="2" charset="2"/>
              <a:buChar char="v"/>
            </a:pPr>
            <a:r>
              <a:rPr lang="en-US" sz="2600" dirty="0" smtClean="0">
                <a:latin typeface="Times New Roman" pitchFamily="18" charset="0"/>
                <a:cs typeface="Times New Roman" pitchFamily="18" charset="0"/>
              </a:rPr>
              <a:t> Moreover, certain algae such as </a:t>
            </a:r>
            <a:r>
              <a:rPr lang="en-US" sz="2600" b="1" i="1" dirty="0" err="1" smtClean="0">
                <a:solidFill>
                  <a:srgbClr val="FF0000"/>
                </a:solidFill>
                <a:latin typeface="Times New Roman" pitchFamily="18" charset="0"/>
                <a:cs typeface="Times New Roman" pitchFamily="18" charset="0"/>
              </a:rPr>
              <a:t>Vaucheria</a:t>
            </a:r>
            <a:r>
              <a:rPr lang="en-US" sz="2600" b="1" i="1" dirty="0" smtClean="0">
                <a:solidFill>
                  <a:srgbClr val="FF000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and certain fungi, such as </a:t>
            </a:r>
            <a:r>
              <a:rPr lang="en-US" sz="2600" b="1" i="1" dirty="0" err="1" smtClean="0">
                <a:solidFill>
                  <a:srgbClr val="FF6600"/>
                </a:solidFill>
                <a:latin typeface="Times New Roman" pitchFamily="18" charset="0"/>
                <a:cs typeface="Times New Roman" pitchFamily="18" charset="0"/>
              </a:rPr>
              <a:t>Rhizopus</a:t>
            </a:r>
            <a:r>
              <a:rPr lang="en-US" sz="2600" dirty="0" smtClean="0">
                <a:solidFill>
                  <a:srgbClr val="FF660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are unexplainable according to the cell theory because their bodies are made up of the undivided mass of protoplasm in which many nuclei remain scattered. These are the examples from the exceptions to cell theory.</a:t>
            </a:r>
          </a:p>
          <a:p>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851648" cy="1828800"/>
          </a:xfrm>
        </p:spPr>
        <p:txBody>
          <a:bodyPr>
            <a:normAutofit/>
          </a:bodyPr>
          <a:lstStyle/>
          <a:p>
            <a:pPr algn="ctr"/>
            <a:r>
              <a:rPr lang="en-US" sz="4400" b="1" dirty="0">
                <a:solidFill>
                  <a:schemeClr val="accent3"/>
                </a:solidFill>
                <a:effectLst/>
                <a:latin typeface="Times New Roman" pitchFamily="18" charset="0"/>
                <a:cs typeface="Times New Roman" pitchFamily="18" charset="0"/>
              </a:rPr>
              <a:t>Protoplasm Theory</a:t>
            </a:r>
            <a:r>
              <a:rPr lang="en-US" dirty="0"/>
              <a:t/>
            </a:r>
            <a:br>
              <a:rPr lang="en-US" dirty="0"/>
            </a:br>
            <a:endParaRPr lang="en-US" dirty="0"/>
          </a:p>
        </p:txBody>
      </p:sp>
      <p:sp>
        <p:nvSpPr>
          <p:cNvPr id="3" name="Content Placeholder 2"/>
          <p:cNvSpPr>
            <a:spLocks noGrp="1"/>
          </p:cNvSpPr>
          <p:nvPr>
            <p:ph type="subTitle" idx="1"/>
          </p:nvPr>
        </p:nvSpPr>
        <p:spPr>
          <a:xfrm>
            <a:off x="533400" y="1905000"/>
            <a:ext cx="8229600" cy="4495800"/>
          </a:xfrm>
        </p:spPr>
        <p:txBody>
          <a:bodyPr>
            <a:normAutofit/>
          </a:bodyPr>
          <a:lstStyle/>
          <a:p>
            <a:pPr algn="just">
              <a:buFont typeface="Wingdings" pitchFamily="2" charset="2"/>
              <a:buChar char="Ø"/>
            </a:pPr>
            <a:r>
              <a:rPr lang="en-US" dirty="0" smtClean="0">
                <a:latin typeface="Times New Roman" pitchFamily="18" charset="0"/>
                <a:cs typeface="Times New Roman" pitchFamily="18" charset="0"/>
              </a:rPr>
              <a:t> In the middle of the 19</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century, various biologist started to recognize the importance of </a:t>
            </a:r>
            <a:r>
              <a:rPr lang="en-US" b="1" dirty="0" smtClean="0">
                <a:solidFill>
                  <a:srgbClr val="FF6600"/>
                </a:solidFill>
                <a:latin typeface="Times New Roman" pitchFamily="18" charset="0"/>
                <a:cs typeface="Times New Roman" pitchFamily="18" charset="0"/>
              </a:rPr>
              <a:t>Juicy or Slimy </a:t>
            </a:r>
            <a:r>
              <a:rPr lang="en-US" dirty="0" smtClean="0">
                <a:latin typeface="Times New Roman" pitchFamily="18" charset="0"/>
                <a:cs typeface="Times New Roman" pitchFamily="18" charset="0"/>
              </a:rPr>
              <a:t>contents of the cells. Purkinje (1839) gave the name protoplasm (Gr., </a:t>
            </a:r>
            <a:r>
              <a:rPr lang="en-US" dirty="0" err="1" smtClean="0">
                <a:latin typeface="Times New Roman" pitchFamily="18" charset="0"/>
                <a:cs typeface="Times New Roman" pitchFamily="18" charset="0"/>
              </a:rPr>
              <a:t>Protos</a:t>
            </a:r>
            <a:r>
              <a:rPr lang="en-US" dirty="0" smtClean="0">
                <a:latin typeface="Times New Roman" pitchFamily="18" charset="0"/>
                <a:cs typeface="Times New Roman" pitchFamily="18" charset="0"/>
              </a:rPr>
              <a:t>- primitive or first, plasma- substance) to the contents of the cells.</a:t>
            </a:r>
          </a:p>
          <a:p>
            <a:pPr algn="just"/>
            <a:endParaRPr lang="en-US" dirty="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 This </a:t>
            </a:r>
            <a:r>
              <a:rPr lang="en-US" dirty="0">
                <a:latin typeface="Times New Roman" pitchFamily="18" charset="0"/>
                <a:cs typeface="Times New Roman" pitchFamily="18" charset="0"/>
              </a:rPr>
              <a:t>theory states that “the cell is an accumulation of living substance or protoplasm, definitely limited in space and possessing a nucleus and a cell </a:t>
            </a:r>
            <a:r>
              <a:rPr lang="en-US" dirty="0" smtClean="0">
                <a:latin typeface="Times New Roman" pitchFamily="18" charset="0"/>
                <a:cs typeface="Times New Roman" pitchFamily="18" charset="0"/>
              </a:rPr>
              <a:t>membrane”.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533400" y="762000"/>
            <a:ext cx="7851648" cy="228600"/>
          </a:xfrm>
        </p:spPr>
        <p:txBody>
          <a:bodyPr>
            <a:normAutofit fontScale="90000"/>
          </a:bodyPr>
          <a:lstStyle/>
          <a:p>
            <a:pPr algn="ctr"/>
            <a:r>
              <a:rPr lang="en-US" sz="3600" dirty="0" smtClean="0">
                <a:solidFill>
                  <a:srgbClr val="FF6600"/>
                </a:solidFill>
                <a:effectLst/>
                <a:latin typeface="Times New Roman" pitchFamily="18" charset="0"/>
                <a:cs typeface="Times New Roman" pitchFamily="18" charset="0"/>
              </a:rPr>
              <a:t>References</a:t>
            </a:r>
            <a:br>
              <a:rPr lang="en-US" sz="3600" dirty="0" smtClean="0">
                <a:solidFill>
                  <a:srgbClr val="FF6600"/>
                </a:solidFill>
                <a:effectLst/>
                <a:latin typeface="Times New Roman" pitchFamily="18" charset="0"/>
                <a:cs typeface="Times New Roman" pitchFamily="18" charset="0"/>
              </a:rPr>
            </a:br>
            <a:endParaRPr lang="en-US" sz="3600" dirty="0">
              <a:solidFill>
                <a:srgbClr val="FF6600"/>
              </a:solidFill>
              <a:effectLst/>
              <a:latin typeface="Times New Roman" pitchFamily="18" charset="0"/>
              <a:cs typeface="Times New Roman" pitchFamily="18" charset="0"/>
            </a:endParaRPr>
          </a:p>
        </p:txBody>
      </p:sp>
      <p:sp>
        <p:nvSpPr>
          <p:cNvPr id="10" name="Subtitle 9"/>
          <p:cNvSpPr>
            <a:spLocks noGrp="1"/>
          </p:cNvSpPr>
          <p:nvPr>
            <p:ph type="subTitle" idx="1"/>
          </p:nvPr>
        </p:nvSpPr>
        <p:spPr>
          <a:xfrm>
            <a:off x="533400" y="1143000"/>
            <a:ext cx="8382000" cy="5486400"/>
          </a:xfrm>
        </p:spPr>
        <p:txBody>
          <a:bodyPr>
            <a:noAutofit/>
          </a:bodyPr>
          <a:lstStyle/>
          <a:p>
            <a:pPr marL="514350" indent="-514350" algn="l"/>
            <a:r>
              <a:rPr lang="en-US" dirty="0" smtClean="0">
                <a:latin typeface="Times New Roman" pitchFamily="18" charset="0"/>
                <a:cs typeface="Times New Roman" pitchFamily="18" charset="0"/>
              </a:rPr>
              <a:t>1. </a:t>
            </a:r>
            <a:r>
              <a:rPr lang="en-US" dirty="0" smtClean="0">
                <a:solidFill>
                  <a:srgbClr val="FF6600"/>
                </a:solidFill>
                <a:latin typeface="Times New Roman" pitchFamily="18" charset="0"/>
                <a:cs typeface="Times New Roman" pitchFamily="18" charset="0"/>
              </a:rPr>
              <a:t>Cytology</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by P. S. </a:t>
            </a:r>
            <a:r>
              <a:rPr lang="en-US" dirty="0" err="1" smtClean="0">
                <a:latin typeface="Times New Roman" pitchFamily="18" charset="0"/>
                <a:cs typeface="Times New Roman" pitchFamily="18" charset="0"/>
              </a:rPr>
              <a:t>Verma</a:t>
            </a:r>
            <a:r>
              <a:rPr lang="en-US" dirty="0" smtClean="0">
                <a:latin typeface="Times New Roman" pitchFamily="18" charset="0"/>
                <a:cs typeface="Times New Roman" pitchFamily="18" charset="0"/>
              </a:rPr>
              <a:t> and V. K. </a:t>
            </a:r>
            <a:r>
              <a:rPr lang="en-US" dirty="0" err="1" smtClean="0">
                <a:latin typeface="Times New Roman" pitchFamily="18" charset="0"/>
                <a:cs typeface="Times New Roman" pitchFamily="18" charset="0"/>
              </a:rPr>
              <a:t>Agarwal</a:t>
            </a:r>
            <a:endParaRPr lang="en-US" dirty="0" smtClean="0">
              <a:latin typeface="Times New Roman" pitchFamily="18" charset="0"/>
              <a:cs typeface="Times New Roman" pitchFamily="18" charset="0"/>
            </a:endParaRPr>
          </a:p>
          <a:p>
            <a:pPr marL="971550" lvl="1" indent="-514350" algn="l">
              <a:buAutoNum type="arabicPeriod"/>
            </a:pPr>
            <a:endParaRPr lang="en-US" dirty="0" smtClean="0">
              <a:latin typeface="Times New Roman" pitchFamily="18" charset="0"/>
              <a:cs typeface="Times New Roman" pitchFamily="18" charset="0"/>
            </a:endParaRPr>
          </a:p>
          <a:p>
            <a:pPr marL="514350" indent="-514350" algn="l"/>
            <a:r>
              <a:rPr lang="en-US" dirty="0" smtClean="0">
                <a:latin typeface="Times New Roman" pitchFamily="18" charset="0"/>
                <a:cs typeface="Times New Roman" pitchFamily="18" charset="0"/>
              </a:rPr>
              <a:t>2. </a:t>
            </a:r>
            <a:r>
              <a:rPr lang="en-US" dirty="0" smtClean="0">
                <a:solidFill>
                  <a:srgbClr val="FFFF00"/>
                </a:solidFill>
                <a:latin typeface="Times New Roman" pitchFamily="18" charset="0"/>
                <a:cs typeface="Times New Roman" pitchFamily="18" charset="0"/>
              </a:rPr>
              <a:t>The World of the </a:t>
            </a:r>
            <a:r>
              <a:rPr lang="en-US" dirty="0" smtClean="0">
                <a:solidFill>
                  <a:srgbClr val="FFFF00"/>
                </a:solidFill>
                <a:latin typeface="Times New Roman" pitchFamily="18" charset="0"/>
                <a:cs typeface="Times New Roman" pitchFamily="18" charset="0"/>
              </a:rPr>
              <a:t>Cell  </a:t>
            </a:r>
            <a:r>
              <a:rPr lang="en-US" dirty="0" smtClean="0">
                <a:latin typeface="Times New Roman" pitchFamily="18" charset="0"/>
                <a:cs typeface="Times New Roman" pitchFamily="18" charset="0"/>
              </a:rPr>
              <a:t>by Wayne M. </a:t>
            </a:r>
            <a:r>
              <a:rPr lang="en-US" dirty="0" err="1" smtClean="0">
                <a:latin typeface="Times New Roman" pitchFamily="18" charset="0"/>
                <a:cs typeface="Times New Roman" pitchFamily="18" charset="0"/>
              </a:rPr>
              <a:t>Beeker</a:t>
            </a:r>
            <a:r>
              <a:rPr lang="en-US" dirty="0" smtClean="0">
                <a:latin typeface="Times New Roman" pitchFamily="18" charset="0"/>
                <a:cs typeface="Times New Roman" pitchFamily="18" charset="0"/>
              </a:rPr>
              <a:t>, Jeff Hardin </a:t>
            </a:r>
            <a:r>
              <a:rPr lang="en-US" dirty="0" smtClean="0">
                <a:latin typeface="Times New Roman" pitchFamily="18" charset="0"/>
                <a:cs typeface="Times New Roman" pitchFamily="18" charset="0"/>
              </a:rPr>
              <a:t>  and </a:t>
            </a:r>
            <a:r>
              <a:rPr lang="en-US" dirty="0" smtClean="0">
                <a:latin typeface="Times New Roman" pitchFamily="18" charset="0"/>
                <a:cs typeface="Times New Roman" pitchFamily="18" charset="0"/>
              </a:rPr>
              <a:t>Lewis J. </a:t>
            </a:r>
            <a:r>
              <a:rPr lang="en-US" dirty="0" err="1" smtClean="0">
                <a:latin typeface="Times New Roman" pitchFamily="18" charset="0"/>
                <a:cs typeface="Times New Roman" pitchFamily="18" charset="0"/>
              </a:rPr>
              <a:t>Kleinsmith</a:t>
            </a:r>
            <a:endParaRPr lang="en-US" dirty="0" smtClean="0">
              <a:latin typeface="Times New Roman" pitchFamily="18" charset="0"/>
              <a:cs typeface="Times New Roman" pitchFamily="18" charset="0"/>
            </a:endParaRPr>
          </a:p>
          <a:p>
            <a:pPr marL="514350" indent="-514350" algn="l"/>
            <a:endParaRPr lang="en-US" dirty="0" smtClean="0">
              <a:latin typeface="Times New Roman" pitchFamily="18" charset="0"/>
              <a:cs typeface="Times New Roman" pitchFamily="18" charset="0"/>
            </a:endParaRPr>
          </a:p>
          <a:p>
            <a:pPr marL="514350" indent="-514350" algn="l"/>
            <a:r>
              <a:rPr lang="en-US" dirty="0" smtClean="0">
                <a:latin typeface="Times New Roman" pitchFamily="18" charset="0"/>
                <a:cs typeface="Times New Roman" pitchFamily="18" charset="0"/>
              </a:rPr>
              <a:t>3. </a:t>
            </a:r>
            <a:r>
              <a:rPr lang="en-US" dirty="0" smtClean="0">
                <a:solidFill>
                  <a:srgbClr val="FF0000"/>
                </a:solidFill>
                <a:latin typeface="Times New Roman" pitchFamily="18" charset="0"/>
                <a:cs typeface="Times New Roman" pitchFamily="18" charset="0"/>
              </a:rPr>
              <a:t>Molecular Biology of the Cell </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by </a:t>
            </a:r>
            <a:r>
              <a:rPr lang="en-US" dirty="0" smtClean="0">
                <a:latin typeface="Times New Roman" pitchFamily="18" charset="0"/>
                <a:cs typeface="Times New Roman" pitchFamily="18" charset="0"/>
              </a:rPr>
              <a:t>Bruce </a:t>
            </a:r>
            <a:r>
              <a:rPr lang="en-US" dirty="0" err="1" smtClean="0">
                <a:latin typeface="Times New Roman" pitchFamily="18" charset="0"/>
                <a:cs typeface="Times New Roman" pitchFamily="18" charset="0"/>
              </a:rPr>
              <a:t>Alberts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Dennis</a:t>
            </a:r>
          </a:p>
          <a:p>
            <a:pPr marL="514350" indent="-514350" algn="l"/>
            <a:r>
              <a:rPr lang="en-US" dirty="0" smtClean="0">
                <a:latin typeface="Times New Roman" pitchFamily="18" charset="0"/>
                <a:cs typeface="Times New Roman" pitchFamily="18" charset="0"/>
              </a:rPr>
              <a:t>    Bray</a:t>
            </a:r>
            <a:r>
              <a:rPr lang="en-US" dirty="0" smtClean="0">
                <a:latin typeface="Times New Roman" pitchFamily="18" charset="0"/>
                <a:cs typeface="Times New Roman" pitchFamily="18" charset="0"/>
              </a:rPr>
              <a:t>, Julian Lewis, Martin Raff, Keith Roberts </a:t>
            </a:r>
            <a:r>
              <a:rPr lang="en-US" dirty="0" smtClean="0">
                <a:latin typeface="Times New Roman" pitchFamily="18" charset="0"/>
                <a:cs typeface="Times New Roman" pitchFamily="18" charset="0"/>
              </a:rPr>
              <a:t>.</a:t>
            </a:r>
          </a:p>
          <a:p>
            <a:pPr marL="514350" indent="-514350" algn="l"/>
            <a:endParaRPr lang="en-US" dirty="0" smtClean="0">
              <a:latin typeface="Times New Roman" pitchFamily="18" charset="0"/>
              <a:cs typeface="Times New Roman" pitchFamily="18" charset="0"/>
            </a:endParaRPr>
          </a:p>
          <a:p>
            <a:pPr marL="514350" indent="-514350" algn="l"/>
            <a:r>
              <a:rPr lang="en-US" dirty="0" smtClean="0">
                <a:latin typeface="Times New Roman" pitchFamily="18" charset="0"/>
                <a:cs typeface="Times New Roman" pitchFamily="18" charset="0"/>
              </a:rPr>
              <a:t>4. </a:t>
            </a:r>
            <a:r>
              <a:rPr lang="en-US" dirty="0" smtClean="0">
                <a:solidFill>
                  <a:srgbClr val="3333FF"/>
                </a:solidFill>
                <a:latin typeface="Times New Roman" pitchFamily="18" charset="0"/>
                <a:cs typeface="Times New Roman" pitchFamily="18" charset="0"/>
              </a:rPr>
              <a:t>Molecular Cell Biology</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by </a:t>
            </a:r>
            <a:r>
              <a:rPr lang="en-US" dirty="0" smtClean="0">
                <a:latin typeface="Times New Roman" pitchFamily="18" charset="0"/>
                <a:cs typeface="Times New Roman" pitchFamily="18" charset="0"/>
              </a:rPr>
              <a:t>Harvey </a:t>
            </a:r>
            <a:r>
              <a:rPr lang="en-US" dirty="0" err="1" smtClean="0">
                <a:latin typeface="Times New Roman" pitchFamily="18" charset="0"/>
                <a:cs typeface="Times New Roman" pitchFamily="18" charset="0"/>
              </a:rPr>
              <a:t>Lodish</a:t>
            </a:r>
            <a:r>
              <a:rPr lang="en-US" dirty="0" smtClean="0">
                <a:latin typeface="Times New Roman" pitchFamily="18" charset="0"/>
                <a:cs typeface="Times New Roman" pitchFamily="18" charset="0"/>
              </a:rPr>
              <a:t>, D. </a:t>
            </a:r>
            <a:r>
              <a:rPr lang="en-US" dirty="0" smtClean="0">
                <a:latin typeface="Times New Roman" pitchFamily="18" charset="0"/>
                <a:cs typeface="Times New Roman" pitchFamily="18" charset="0"/>
              </a:rPr>
              <a:t>Baltimore</a:t>
            </a:r>
          </a:p>
          <a:p>
            <a:pPr marL="514350" indent="-514350" algn="l"/>
            <a:endParaRPr lang="en-US" dirty="0" smtClean="0">
              <a:latin typeface="Times New Roman" pitchFamily="18" charset="0"/>
              <a:cs typeface="Times New Roman" pitchFamily="18" charset="0"/>
            </a:endParaRPr>
          </a:p>
          <a:p>
            <a:pPr marL="514350" indent="-514350" algn="l"/>
            <a:r>
              <a:rPr lang="en-US" dirty="0" smtClean="0">
                <a:latin typeface="Times New Roman" pitchFamily="18" charset="0"/>
                <a:cs typeface="Times New Roman" pitchFamily="18" charset="0"/>
              </a:rPr>
              <a:t>5. </a:t>
            </a:r>
            <a:r>
              <a:rPr lang="en-US" dirty="0" smtClean="0">
                <a:solidFill>
                  <a:srgbClr val="FF0000"/>
                </a:solidFill>
                <a:latin typeface="Times New Roman" pitchFamily="18" charset="0"/>
                <a:cs typeface="Times New Roman" pitchFamily="18" charset="0"/>
              </a:rPr>
              <a:t>Cell Biology </a:t>
            </a:r>
            <a:r>
              <a:rPr lang="en-US" dirty="0" smtClean="0">
                <a:latin typeface="Times New Roman" pitchFamily="18" charset="0"/>
                <a:cs typeface="Times New Roman" pitchFamily="18" charset="0"/>
              </a:rPr>
              <a:t>by De </a:t>
            </a:r>
            <a:r>
              <a:rPr lang="en-US" dirty="0" err="1" smtClean="0">
                <a:latin typeface="Times New Roman" pitchFamily="18" charset="0"/>
                <a:cs typeface="Times New Roman" pitchFamily="18" charset="0"/>
              </a:rPr>
              <a:t>Robertes</a:t>
            </a:r>
            <a:endParaRPr lang="en-US" dirty="0" smtClean="0">
              <a:latin typeface="Times New Roman" pitchFamily="18" charset="0"/>
              <a:cs typeface="Times New Roman" pitchFamily="18" charset="0"/>
            </a:endParaRPr>
          </a:p>
          <a:p>
            <a:pPr marL="514350" indent="-514350" algn="l"/>
            <a:r>
              <a:rPr lang="en-US" dirty="0" smtClean="0">
                <a:latin typeface="Times New Roman" pitchFamily="18" charset="0"/>
                <a:cs typeface="Times New Roman" pitchFamily="18" charset="0"/>
              </a:rPr>
              <a:t>6. </a:t>
            </a:r>
            <a:r>
              <a:rPr lang="en-US" dirty="0" smtClean="0">
                <a:solidFill>
                  <a:srgbClr val="FFFF00"/>
                </a:solidFill>
                <a:latin typeface="Times New Roman" pitchFamily="18" charset="0"/>
                <a:cs typeface="Times New Roman" pitchFamily="18" charset="0"/>
              </a:rPr>
              <a:t>Cell Biology </a:t>
            </a:r>
            <a:r>
              <a:rPr lang="en-US" dirty="0" smtClean="0">
                <a:latin typeface="Times New Roman" pitchFamily="18" charset="0"/>
                <a:cs typeface="Times New Roman" pitchFamily="18" charset="0"/>
              </a:rPr>
              <a:t>by S. C. </a:t>
            </a:r>
            <a:r>
              <a:rPr lang="en-US" dirty="0" err="1" smtClean="0">
                <a:latin typeface="Times New Roman" pitchFamily="18" charset="0"/>
                <a:cs typeface="Times New Roman" pitchFamily="18" charset="0"/>
              </a:rPr>
              <a:t>Rastogi</a:t>
            </a: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838200"/>
            <a:ext cx="6629400" cy="1447800"/>
          </a:xfrm>
        </p:spPr>
        <p:txBody>
          <a:bodyPr>
            <a:normAutofit fontScale="90000"/>
          </a:bodyPr>
          <a:lstStyle/>
          <a:p>
            <a:pPr algn="ctr"/>
            <a:r>
              <a:rPr lang="en-US" sz="4900" b="1" dirty="0">
                <a:solidFill>
                  <a:schemeClr val="accent3"/>
                </a:solidFill>
                <a:effectLst/>
                <a:latin typeface="Times New Roman" pitchFamily="18" charset="0"/>
                <a:cs typeface="Times New Roman" pitchFamily="18" charset="0"/>
              </a:rPr>
              <a:t>Cytology or Cell Biology</a:t>
            </a:r>
            <a:r>
              <a:rPr lang="en-US" dirty="0"/>
              <a:t/>
            </a:r>
            <a:br>
              <a:rPr lang="en-US" dirty="0"/>
            </a:br>
            <a:endParaRPr lang="en-US" dirty="0"/>
          </a:p>
        </p:txBody>
      </p:sp>
      <p:sp>
        <p:nvSpPr>
          <p:cNvPr id="3" name="Content Placeholder 2"/>
          <p:cNvSpPr>
            <a:spLocks noGrp="1"/>
          </p:cNvSpPr>
          <p:nvPr>
            <p:ph type="subTitle" idx="1"/>
          </p:nvPr>
        </p:nvSpPr>
        <p:spPr>
          <a:xfrm>
            <a:off x="304800" y="1905000"/>
            <a:ext cx="8458200" cy="4572000"/>
          </a:xfrm>
        </p:spPr>
        <p:txBody>
          <a:bodyPr>
            <a:normAutofit lnSpcReduction="10000"/>
          </a:bodyPr>
          <a:lstStyle/>
          <a:p>
            <a:pPr algn="just"/>
            <a:r>
              <a:rPr lang="en-US" b="1" dirty="0">
                <a:solidFill>
                  <a:srgbClr val="FF6600"/>
                </a:solidFill>
                <a:latin typeface="Times New Roman" pitchFamily="18" charset="0"/>
                <a:cs typeface="Times New Roman" pitchFamily="18" charset="0"/>
              </a:rPr>
              <a:t>The cytology or cell biology</a:t>
            </a:r>
            <a:r>
              <a:rPr lang="en-US" dirty="0">
                <a:solidFill>
                  <a:srgbClr val="FF6600"/>
                </a:solidFill>
                <a:latin typeface="Times New Roman" pitchFamily="18" charset="0"/>
                <a:cs typeface="Times New Roman" pitchFamily="18" charset="0"/>
              </a:rPr>
              <a:t> </a:t>
            </a:r>
            <a:r>
              <a:rPr lang="en-US" dirty="0">
                <a:latin typeface="Times New Roman" pitchFamily="18" charset="0"/>
                <a:cs typeface="Times New Roman" pitchFamily="18" charset="0"/>
              </a:rPr>
              <a:t>(Gr., </a:t>
            </a:r>
            <a:r>
              <a:rPr lang="en-US" dirty="0" err="1">
                <a:latin typeface="Times New Roman" pitchFamily="18" charset="0"/>
                <a:cs typeface="Times New Roman" pitchFamily="18" charset="0"/>
              </a:rPr>
              <a:t>Kytos</a:t>
            </a:r>
            <a:r>
              <a:rPr lang="en-US" dirty="0">
                <a:latin typeface="Times New Roman" pitchFamily="18" charset="0"/>
                <a:cs typeface="Times New Roman" pitchFamily="18" charset="0"/>
              </a:rPr>
              <a:t>-hollow vessel or cell, logos- to discourse) is a biological science which deals with the study of cells from morphological, biochemical, physiological, developmental, </a:t>
            </a:r>
            <a:r>
              <a:rPr lang="en-US" dirty="0" err="1">
                <a:latin typeface="Times New Roman" pitchFamily="18" charset="0"/>
                <a:cs typeface="Times New Roman" pitchFamily="18" charset="0"/>
              </a:rPr>
              <a:t>genetical</a:t>
            </a:r>
            <a:r>
              <a:rPr lang="en-US" dirty="0">
                <a:latin typeface="Times New Roman" pitchFamily="18" charset="0"/>
                <a:cs typeface="Times New Roman" pitchFamily="18" charset="0"/>
              </a:rPr>
              <a:t>, pathological and evolutionary point of views</a:t>
            </a:r>
            <a:r>
              <a:rPr lang="en-US" dirty="0" smtClean="0">
                <a:latin typeface="Times New Roman" pitchFamily="18" charset="0"/>
                <a:cs typeface="Times New Roman" pitchFamily="18" charset="0"/>
              </a:rPr>
              <a:t>.</a:t>
            </a:r>
          </a:p>
          <a:p>
            <a:pPr algn="just">
              <a:buNone/>
            </a:pPr>
            <a:endParaRPr lang="en-US" dirty="0" smtClean="0">
              <a:latin typeface="Times New Roman" pitchFamily="18" charset="0"/>
              <a:cs typeface="Times New Roman" pitchFamily="18" charset="0"/>
            </a:endParaRPr>
          </a:p>
          <a:p>
            <a:pPr algn="just"/>
            <a:r>
              <a:rPr lang="en-US" b="1" dirty="0">
                <a:solidFill>
                  <a:srgbClr val="FF9900"/>
                </a:solidFill>
              </a:rPr>
              <a:t>Modern Cell Biology</a:t>
            </a:r>
            <a:r>
              <a:rPr lang="en-US" dirty="0">
                <a:solidFill>
                  <a:srgbClr val="FF9900"/>
                </a:solidFill>
              </a:rPr>
              <a:t> </a:t>
            </a:r>
            <a:r>
              <a:rPr lang="en-US" dirty="0"/>
              <a:t>is attempting to interpret and explain the phenomenon of metabolism, biosynthesis, heredity, sex, variation, mutation, and evolution of living organisms in terms of molecules or macromolecules such as proteins, ribonucleic acids (RNAs) and deoxyribonucleic acid (DNA)</a:t>
            </a:r>
          </a:p>
          <a:p>
            <a:pPr algn="just"/>
            <a:endParaRPr lang="en-US" sz="2600" b="1"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851648" cy="990600"/>
          </a:xfrm>
        </p:spPr>
        <p:txBody>
          <a:bodyPr>
            <a:normAutofit/>
          </a:bodyPr>
          <a:lstStyle/>
          <a:p>
            <a:pPr algn="ctr"/>
            <a:r>
              <a:rPr lang="en-US" sz="4400" dirty="0" smtClean="0">
                <a:effectLst/>
                <a:latin typeface="Times New Roman" pitchFamily="18" charset="0"/>
                <a:cs typeface="Times New Roman" pitchFamily="18" charset="0"/>
              </a:rPr>
              <a:t>CELL</a:t>
            </a:r>
            <a:endParaRPr lang="en-US" sz="4400" dirty="0">
              <a:effectLst/>
              <a:latin typeface="Times New Roman" pitchFamily="18" charset="0"/>
              <a:cs typeface="Times New Roman" pitchFamily="18" charset="0"/>
            </a:endParaRPr>
          </a:p>
        </p:txBody>
      </p:sp>
      <p:sp>
        <p:nvSpPr>
          <p:cNvPr id="3" name="Content Placeholder 2"/>
          <p:cNvSpPr>
            <a:spLocks noGrp="1"/>
          </p:cNvSpPr>
          <p:nvPr>
            <p:ph type="subTitle" idx="1"/>
          </p:nvPr>
        </p:nvSpPr>
        <p:spPr>
          <a:xfrm>
            <a:off x="533400" y="1828800"/>
            <a:ext cx="7854696" cy="1752600"/>
          </a:xfrm>
        </p:spPr>
        <p:txBody>
          <a:bodyPr>
            <a:normAutofit lnSpcReduction="10000"/>
          </a:bodyPr>
          <a:lstStyle/>
          <a:p>
            <a:pPr algn="just">
              <a:buNone/>
            </a:pPr>
            <a:r>
              <a:rPr lang="en-US" dirty="0" smtClean="0"/>
              <a:t> </a:t>
            </a:r>
            <a:r>
              <a:rPr lang="en-US" sz="2800" dirty="0" smtClean="0">
                <a:latin typeface="Times New Roman" pitchFamily="18" charset="0"/>
                <a:cs typeface="Times New Roman" pitchFamily="18" charset="0"/>
              </a:rPr>
              <a:t>Loewy </a:t>
            </a:r>
            <a:r>
              <a:rPr lang="en-US" sz="2800" dirty="0">
                <a:latin typeface="Times New Roman" pitchFamily="18" charset="0"/>
                <a:cs typeface="Times New Roman" pitchFamily="18" charset="0"/>
              </a:rPr>
              <a:t>and </a:t>
            </a:r>
            <a:r>
              <a:rPr lang="en-US" sz="2800" dirty="0" err="1">
                <a:latin typeface="Times New Roman" pitchFamily="18" charset="0"/>
                <a:cs typeface="Times New Roman" pitchFamily="18" charset="0"/>
              </a:rPr>
              <a:t>Siekevitz</a:t>
            </a:r>
            <a:r>
              <a:rPr lang="en-US" sz="2800" dirty="0">
                <a:latin typeface="Times New Roman" pitchFamily="18" charset="0"/>
                <a:cs typeface="Times New Roman" pitchFamily="18" charset="0"/>
              </a:rPr>
              <a:t> (1963) have defined </a:t>
            </a:r>
            <a:r>
              <a:rPr lang="en-US" sz="2800" dirty="0" smtClean="0">
                <a:latin typeface="Times New Roman" pitchFamily="18" charset="0"/>
                <a:cs typeface="Times New Roman" pitchFamily="18" charset="0"/>
              </a:rPr>
              <a:t>that</a:t>
            </a:r>
          </a:p>
          <a:p>
            <a:pPr algn="just">
              <a:buNone/>
            </a:pPr>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unit of biological activity delimited by a selective permeable membrane and capable of self reproducing in a medium free of other living system”.</a:t>
            </a:r>
          </a:p>
        </p:txBody>
      </p:sp>
      <p:pic>
        <p:nvPicPr>
          <p:cNvPr id="11266" name="Picture 2" descr="http://media.web.britannica.com/eb-media/15/63515-004-6956B8D0.gif"/>
          <p:cNvPicPr>
            <a:picLocks noChangeAspect="1" noChangeArrowheads="1"/>
          </p:cNvPicPr>
          <p:nvPr/>
        </p:nvPicPr>
        <p:blipFill>
          <a:blip r:embed="rId2"/>
          <a:srcRect/>
          <a:stretch>
            <a:fillRect/>
          </a:stretch>
        </p:blipFill>
        <p:spPr bwMode="auto">
          <a:xfrm>
            <a:off x="2057400" y="3657600"/>
            <a:ext cx="5029200" cy="304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626017"/>
          </a:xfrm>
        </p:spPr>
        <p:txBody>
          <a:bodyPr>
            <a:noAutofit/>
          </a:bodyPr>
          <a:lstStyle/>
          <a:p>
            <a:pPr algn="ctr"/>
            <a:r>
              <a:rPr lang="en-US" sz="3600" dirty="0" smtClean="0">
                <a:solidFill>
                  <a:schemeClr val="tx1"/>
                </a:solidFill>
                <a:latin typeface="Times New Roman" pitchFamily="18" charset="0"/>
                <a:cs typeface="Times New Roman" pitchFamily="18" charset="0"/>
              </a:rPr>
              <a:t>Comparison of Prokaryotes and Eukaryotes</a:t>
            </a:r>
            <a:endParaRPr lang="en-US" sz="3600" dirty="0">
              <a:solidFill>
                <a:schemeClr val="tx1"/>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type="pic" idx="1"/>
          </p:nvPr>
        </p:nvGraphicFramePr>
        <p:xfrm>
          <a:off x="-1" y="838200"/>
          <a:ext cx="9144000" cy="6019799"/>
        </p:xfrm>
        <a:graphic>
          <a:graphicData uri="http://schemas.openxmlformats.org/drawingml/2006/table">
            <a:tbl>
              <a:tblPr firstRow="1" bandRow="1">
                <a:tableStyleId>{5C22544A-7EE6-4342-B048-85BDC9FD1C3A}</a:tableStyleId>
              </a:tblPr>
              <a:tblGrid>
                <a:gridCol w="1905001"/>
                <a:gridCol w="3581400"/>
                <a:gridCol w="3657599"/>
              </a:tblGrid>
              <a:tr h="382508">
                <a:tc>
                  <a:txBody>
                    <a:bodyPr/>
                    <a:lstStyle/>
                    <a:p>
                      <a:pPr algn="ctr"/>
                      <a:r>
                        <a:rPr lang="en-US" dirty="0" smtClean="0"/>
                        <a:t>Characteristics</a:t>
                      </a:r>
                      <a:endParaRPr lang="en-US" dirty="0"/>
                    </a:p>
                  </a:txBody>
                  <a:tcPr marL="51312" marR="51312"/>
                </a:tc>
                <a:tc>
                  <a:txBody>
                    <a:bodyPr/>
                    <a:lstStyle/>
                    <a:p>
                      <a:pPr algn="ctr"/>
                      <a:r>
                        <a:rPr lang="en-US" dirty="0" smtClean="0"/>
                        <a:t>Prokaryotes</a:t>
                      </a:r>
                      <a:endParaRPr lang="en-US" dirty="0"/>
                    </a:p>
                  </a:txBody>
                  <a:tcPr marL="51312" marR="51312"/>
                </a:tc>
                <a:tc>
                  <a:txBody>
                    <a:bodyPr/>
                    <a:lstStyle/>
                    <a:p>
                      <a:pPr algn="ctr"/>
                      <a:r>
                        <a:rPr lang="en-US" dirty="0" smtClean="0"/>
                        <a:t>Eukaryotes</a:t>
                      </a:r>
                      <a:endParaRPr lang="en-US" dirty="0"/>
                    </a:p>
                  </a:txBody>
                  <a:tcPr marL="51312" marR="51312"/>
                </a:tc>
              </a:tr>
              <a:tr h="594561">
                <a:tc>
                  <a:txBody>
                    <a:bodyPr/>
                    <a:lstStyle/>
                    <a:p>
                      <a:r>
                        <a:rPr lang="en-US" dirty="0" smtClean="0">
                          <a:solidFill>
                            <a:srgbClr val="FF0000"/>
                          </a:solidFill>
                        </a:rPr>
                        <a:t>Nucleus</a:t>
                      </a:r>
                      <a:endParaRPr lang="en-US" dirty="0">
                        <a:solidFill>
                          <a:srgbClr val="FF0000"/>
                        </a:solidFill>
                      </a:endParaRPr>
                    </a:p>
                  </a:txBody>
                  <a:tcPr marL="51312" marR="51312"/>
                </a:tc>
                <a:tc>
                  <a:txBody>
                    <a:bodyPr/>
                    <a:lstStyle/>
                    <a:p>
                      <a:r>
                        <a:rPr lang="en-US" dirty="0" smtClean="0"/>
                        <a:t>Absent</a:t>
                      </a:r>
                      <a:endParaRPr lang="en-US" dirty="0"/>
                    </a:p>
                  </a:txBody>
                  <a:tcPr marL="51312" marR="51312"/>
                </a:tc>
                <a:tc>
                  <a:txBody>
                    <a:bodyPr/>
                    <a:lstStyle/>
                    <a:p>
                      <a:r>
                        <a:rPr lang="en-US" dirty="0" smtClean="0"/>
                        <a:t>Present with nuclear membrane</a:t>
                      </a:r>
                      <a:endParaRPr lang="en-US" dirty="0"/>
                    </a:p>
                  </a:txBody>
                  <a:tcPr marL="51312" marR="51312"/>
                </a:tc>
              </a:tr>
              <a:tr h="594561">
                <a:tc>
                  <a:txBody>
                    <a:bodyPr/>
                    <a:lstStyle/>
                    <a:p>
                      <a:r>
                        <a:rPr lang="en-US" dirty="0" smtClean="0"/>
                        <a:t>Organelles </a:t>
                      </a:r>
                      <a:endParaRPr lang="en-US" dirty="0"/>
                    </a:p>
                  </a:txBody>
                  <a:tcPr marL="51312" marR="51312"/>
                </a:tc>
                <a:tc>
                  <a:txBody>
                    <a:bodyPr/>
                    <a:lstStyle/>
                    <a:p>
                      <a:r>
                        <a:rPr lang="en-US" dirty="0" smtClean="0"/>
                        <a:t>Absent </a:t>
                      </a:r>
                      <a:endParaRPr lang="en-US" dirty="0"/>
                    </a:p>
                  </a:txBody>
                  <a:tcPr marL="51312" marR="51312"/>
                </a:tc>
                <a:tc>
                  <a:txBody>
                    <a:bodyPr/>
                    <a:lstStyle/>
                    <a:p>
                      <a:r>
                        <a:rPr lang="en-US" dirty="0" smtClean="0"/>
                        <a:t>Present in a variety</a:t>
                      </a:r>
                      <a:r>
                        <a:rPr lang="en-US" baseline="0" dirty="0" smtClean="0"/>
                        <a:t> of forms</a:t>
                      </a:r>
                      <a:endParaRPr lang="en-US" dirty="0"/>
                    </a:p>
                  </a:txBody>
                  <a:tcPr marL="51312" marR="51312"/>
                </a:tc>
              </a:tr>
              <a:tr h="382508">
                <a:tc>
                  <a:txBody>
                    <a:bodyPr/>
                    <a:lstStyle/>
                    <a:p>
                      <a:r>
                        <a:rPr lang="en-US" dirty="0" smtClean="0"/>
                        <a:t>DNA structure</a:t>
                      </a:r>
                      <a:endParaRPr lang="en-US" dirty="0"/>
                    </a:p>
                  </a:txBody>
                  <a:tcPr marL="51312" marR="51312"/>
                </a:tc>
                <a:tc>
                  <a:txBody>
                    <a:bodyPr/>
                    <a:lstStyle/>
                    <a:p>
                      <a:r>
                        <a:rPr lang="en-US" dirty="0" smtClean="0"/>
                        <a:t>Single</a:t>
                      </a:r>
                      <a:r>
                        <a:rPr lang="en-US" baseline="0" dirty="0" smtClean="0"/>
                        <a:t> closed loop</a:t>
                      </a:r>
                      <a:endParaRPr lang="en-US" dirty="0"/>
                    </a:p>
                  </a:txBody>
                  <a:tcPr marL="51312" marR="51312"/>
                </a:tc>
                <a:tc>
                  <a:txBody>
                    <a:bodyPr/>
                    <a:lstStyle/>
                    <a:p>
                      <a:r>
                        <a:rPr lang="en-US" dirty="0" smtClean="0"/>
                        <a:t>Multiple chromosomes</a:t>
                      </a:r>
                      <a:endParaRPr lang="en-US" dirty="0"/>
                    </a:p>
                  </a:txBody>
                  <a:tcPr marL="51312" marR="51312"/>
                </a:tc>
              </a:tr>
              <a:tr h="702014">
                <a:tc>
                  <a:txBody>
                    <a:bodyPr/>
                    <a:lstStyle/>
                    <a:p>
                      <a:r>
                        <a:rPr lang="en-US" dirty="0" smtClean="0">
                          <a:solidFill>
                            <a:schemeClr val="accent4">
                              <a:lumMod val="75000"/>
                            </a:schemeClr>
                          </a:solidFill>
                        </a:rPr>
                        <a:t>Chlorophyll</a:t>
                      </a:r>
                      <a:endParaRPr lang="en-US" dirty="0">
                        <a:solidFill>
                          <a:schemeClr val="accent4">
                            <a:lumMod val="75000"/>
                          </a:schemeClr>
                        </a:solidFill>
                      </a:endParaRPr>
                    </a:p>
                  </a:txBody>
                  <a:tcPr marL="51312" marR="51312"/>
                </a:tc>
                <a:tc>
                  <a:txBody>
                    <a:bodyPr/>
                    <a:lstStyle/>
                    <a:p>
                      <a:r>
                        <a:rPr lang="en-US" dirty="0" smtClean="0"/>
                        <a:t>When present, dissolved</a:t>
                      </a:r>
                      <a:r>
                        <a:rPr lang="en-US" baseline="0" dirty="0" smtClean="0"/>
                        <a:t> in cytoplasm</a:t>
                      </a:r>
                      <a:endParaRPr lang="en-US" dirty="0"/>
                    </a:p>
                  </a:txBody>
                  <a:tcPr marL="51312" marR="51312"/>
                </a:tc>
                <a:tc>
                  <a:txBody>
                    <a:bodyPr/>
                    <a:lstStyle/>
                    <a:p>
                      <a:r>
                        <a:rPr lang="en-US" dirty="0" smtClean="0"/>
                        <a:t>When present, contained in chloroplast</a:t>
                      </a:r>
                      <a:endParaRPr lang="en-US" dirty="0"/>
                    </a:p>
                  </a:txBody>
                  <a:tcPr marL="51312" marR="51312"/>
                </a:tc>
              </a:tr>
              <a:tr h="864017">
                <a:tc>
                  <a:txBody>
                    <a:bodyPr/>
                    <a:lstStyle/>
                    <a:p>
                      <a:r>
                        <a:rPr lang="en-US" dirty="0" err="1" smtClean="0"/>
                        <a:t>Ribosomes</a:t>
                      </a:r>
                      <a:endParaRPr lang="en-US" dirty="0"/>
                    </a:p>
                  </a:txBody>
                  <a:tcPr marL="51312" marR="51312"/>
                </a:tc>
                <a:tc>
                  <a:txBody>
                    <a:bodyPr/>
                    <a:lstStyle/>
                    <a:p>
                      <a:r>
                        <a:rPr lang="en-US" dirty="0" smtClean="0"/>
                        <a:t>Smaller than eukaryotic </a:t>
                      </a:r>
                      <a:r>
                        <a:rPr lang="en-US" dirty="0" err="1" smtClean="0"/>
                        <a:t>ribosomes</a:t>
                      </a:r>
                      <a:endParaRPr lang="en-US" baseline="0" dirty="0" smtClean="0"/>
                    </a:p>
                    <a:p>
                      <a:r>
                        <a:rPr lang="en-US" baseline="0" dirty="0" smtClean="0"/>
                        <a:t>Free in cytoplasm</a:t>
                      </a:r>
                      <a:endParaRPr lang="en-US" dirty="0"/>
                    </a:p>
                  </a:txBody>
                  <a:tcPr marL="51312" marR="51312"/>
                </a:tc>
                <a:tc>
                  <a:txBody>
                    <a:bodyPr/>
                    <a:lstStyle/>
                    <a:p>
                      <a:r>
                        <a:rPr lang="en-US" dirty="0" smtClean="0"/>
                        <a:t>Larger than prokaryotic </a:t>
                      </a:r>
                      <a:r>
                        <a:rPr lang="en-US" dirty="0" err="1" smtClean="0"/>
                        <a:t>ribosomes</a:t>
                      </a:r>
                      <a:r>
                        <a:rPr lang="en-US" baseline="0" dirty="0" smtClean="0"/>
                        <a:t> </a:t>
                      </a:r>
                      <a:r>
                        <a:rPr lang="en-US" dirty="0" smtClean="0"/>
                        <a:t>Bound to membrane</a:t>
                      </a:r>
                      <a:endParaRPr lang="en-US" dirty="0"/>
                    </a:p>
                  </a:txBody>
                  <a:tcPr marL="51312" marR="51312"/>
                </a:tc>
              </a:tr>
              <a:tr h="925789">
                <a:tc>
                  <a:txBody>
                    <a:bodyPr/>
                    <a:lstStyle/>
                    <a:p>
                      <a:r>
                        <a:rPr lang="en-US" dirty="0" smtClean="0">
                          <a:solidFill>
                            <a:srgbClr val="3333FF"/>
                          </a:solidFill>
                        </a:rPr>
                        <a:t>Cell Wall </a:t>
                      </a:r>
                      <a:endParaRPr lang="en-US" dirty="0">
                        <a:solidFill>
                          <a:srgbClr val="3333FF"/>
                        </a:solidFill>
                      </a:endParaRPr>
                    </a:p>
                  </a:txBody>
                  <a:tcPr marL="51312" marR="51312"/>
                </a:tc>
                <a:tc>
                  <a:txBody>
                    <a:bodyPr/>
                    <a:lstStyle/>
                    <a:p>
                      <a:r>
                        <a:rPr lang="en-US" dirty="0" smtClean="0"/>
                        <a:t>Generally</a:t>
                      </a:r>
                      <a:r>
                        <a:rPr lang="en-US" baseline="0" dirty="0" smtClean="0"/>
                        <a:t> present</a:t>
                      </a:r>
                    </a:p>
                    <a:p>
                      <a:r>
                        <a:rPr lang="en-US" baseline="0" dirty="0" smtClean="0"/>
                        <a:t>Complex chemical composition</a:t>
                      </a:r>
                      <a:endParaRPr lang="en-US" dirty="0"/>
                    </a:p>
                  </a:txBody>
                  <a:tcPr marL="51312" marR="51312"/>
                </a:tc>
                <a:tc>
                  <a:txBody>
                    <a:bodyPr/>
                    <a:lstStyle/>
                    <a:p>
                      <a:r>
                        <a:rPr lang="en-US" sz="1600" dirty="0" smtClean="0"/>
                        <a:t>Present in some types, absent in others</a:t>
                      </a:r>
                    </a:p>
                    <a:p>
                      <a:r>
                        <a:rPr lang="en-US" dirty="0" smtClean="0"/>
                        <a:t>Simple chemical composition</a:t>
                      </a:r>
                      <a:endParaRPr lang="en-US" dirty="0"/>
                    </a:p>
                  </a:txBody>
                  <a:tcPr marL="51312" marR="51312"/>
                </a:tc>
              </a:tr>
              <a:tr h="925789">
                <a:tc>
                  <a:txBody>
                    <a:bodyPr/>
                    <a:lstStyle/>
                    <a:p>
                      <a:r>
                        <a:rPr lang="en-US" dirty="0" smtClean="0"/>
                        <a:t>Reproduction</a:t>
                      </a:r>
                      <a:endParaRPr lang="en-US" dirty="0"/>
                    </a:p>
                  </a:txBody>
                  <a:tcPr marL="51312" marR="51312"/>
                </a:tc>
                <a:tc>
                  <a:txBody>
                    <a:bodyPr/>
                    <a:lstStyle/>
                    <a:p>
                      <a:r>
                        <a:rPr lang="en-US" dirty="0" smtClean="0"/>
                        <a:t>Usually by</a:t>
                      </a:r>
                      <a:r>
                        <a:rPr lang="en-US" baseline="0" dirty="0" smtClean="0"/>
                        <a:t> fission</a:t>
                      </a:r>
                    </a:p>
                    <a:p>
                      <a:r>
                        <a:rPr lang="en-US" baseline="0" dirty="0" smtClean="0"/>
                        <a:t>No evidence of mitosis</a:t>
                      </a:r>
                    </a:p>
                    <a:p>
                      <a:r>
                        <a:rPr lang="en-US" baseline="0" dirty="0" smtClean="0"/>
                        <a:t>Sexual reproduction unusual</a:t>
                      </a:r>
                      <a:endParaRPr lang="en-US" dirty="0"/>
                    </a:p>
                  </a:txBody>
                  <a:tcPr marL="51312" marR="51312"/>
                </a:tc>
                <a:tc>
                  <a:txBody>
                    <a:bodyPr/>
                    <a:lstStyle/>
                    <a:p>
                      <a:r>
                        <a:rPr lang="en-US" dirty="0" smtClean="0"/>
                        <a:t>By mitosis</a:t>
                      </a:r>
                    </a:p>
                    <a:p>
                      <a:r>
                        <a:rPr lang="en-US" dirty="0" smtClean="0"/>
                        <a:t>Sexual reproduction usual</a:t>
                      </a:r>
                      <a:endParaRPr lang="en-US" dirty="0"/>
                    </a:p>
                  </a:txBody>
                  <a:tcPr marL="51312" marR="51312"/>
                </a:tc>
              </a:tr>
              <a:tr h="648052">
                <a:tc>
                  <a:txBody>
                    <a:bodyPr/>
                    <a:lstStyle/>
                    <a:p>
                      <a:r>
                        <a:rPr lang="en-US" dirty="0" smtClean="0">
                          <a:solidFill>
                            <a:srgbClr val="FF0000"/>
                          </a:solidFill>
                        </a:rPr>
                        <a:t>Examples </a:t>
                      </a:r>
                      <a:endParaRPr lang="en-US" dirty="0">
                        <a:solidFill>
                          <a:srgbClr val="FF0000"/>
                        </a:solidFill>
                      </a:endParaRPr>
                    </a:p>
                  </a:txBody>
                  <a:tcPr marL="51312" marR="51312"/>
                </a:tc>
                <a:tc>
                  <a:txBody>
                    <a:bodyPr/>
                    <a:lstStyle/>
                    <a:p>
                      <a:r>
                        <a:rPr lang="en-US" dirty="0" smtClean="0"/>
                        <a:t>Bacteria,</a:t>
                      </a:r>
                      <a:r>
                        <a:rPr lang="en-US" baseline="0" dirty="0" smtClean="0"/>
                        <a:t> </a:t>
                      </a:r>
                      <a:r>
                        <a:rPr lang="en-US" baseline="0" dirty="0" err="1" smtClean="0"/>
                        <a:t>Rickettsiae</a:t>
                      </a:r>
                      <a:r>
                        <a:rPr lang="en-US" baseline="0" dirty="0" smtClean="0"/>
                        <a:t>, </a:t>
                      </a:r>
                      <a:r>
                        <a:rPr lang="en-US" baseline="0" dirty="0" err="1" smtClean="0"/>
                        <a:t>Chlamydiae</a:t>
                      </a:r>
                      <a:endParaRPr lang="en-US" dirty="0"/>
                    </a:p>
                  </a:txBody>
                  <a:tcPr marL="51312" marR="51312"/>
                </a:tc>
                <a:tc>
                  <a:txBody>
                    <a:bodyPr/>
                    <a:lstStyle/>
                    <a:p>
                      <a:r>
                        <a:rPr lang="en-US" dirty="0" smtClean="0"/>
                        <a:t>Fungi, Protozoa, Plants, Animals, Humans etc</a:t>
                      </a:r>
                      <a:endParaRPr lang="en-US" dirty="0"/>
                    </a:p>
                  </a:txBody>
                  <a:tcPr marL="51312" marR="51312"/>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932688"/>
          </a:xfrm>
        </p:spPr>
        <p:txBody>
          <a:bodyPr>
            <a:normAutofit/>
          </a:bodyPr>
          <a:lstStyle/>
          <a:p>
            <a:pPr algn="ctr"/>
            <a:r>
              <a:rPr lang="en-US" sz="4400" dirty="0" smtClean="0">
                <a:solidFill>
                  <a:srgbClr val="FF0000"/>
                </a:solidFill>
                <a:latin typeface="Times New Roman" pitchFamily="18" charset="0"/>
                <a:cs typeface="Times New Roman" pitchFamily="18" charset="0"/>
              </a:rPr>
              <a:t>Eukaryotes vs. Prokaryotes</a:t>
            </a:r>
            <a:endParaRPr lang="en-US" sz="4400" dirty="0">
              <a:solidFill>
                <a:srgbClr val="FF0000"/>
              </a:solidFill>
              <a:latin typeface="Times New Roman" pitchFamily="18" charset="0"/>
              <a:cs typeface="Times New Roman" pitchFamily="18" charset="0"/>
            </a:endParaRPr>
          </a:p>
        </p:txBody>
      </p:sp>
      <p:pic>
        <p:nvPicPr>
          <p:cNvPr id="6146" name="Picture 2" descr="C:\Users\User\Desktop\cell biology\topic_1_cell_no_2.png"/>
          <p:cNvPicPr>
            <a:picLocks noChangeAspect="1" noChangeArrowheads="1"/>
          </p:cNvPicPr>
          <p:nvPr/>
        </p:nvPicPr>
        <p:blipFill>
          <a:blip r:embed="rId2"/>
          <a:srcRect/>
          <a:stretch>
            <a:fillRect/>
          </a:stretch>
        </p:blipFill>
        <p:spPr bwMode="auto">
          <a:xfrm>
            <a:off x="171045" y="2201672"/>
            <a:ext cx="8591955" cy="381812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cell biology\slide_4.jpg"/>
          <p:cNvPicPr>
            <a:picLocks noChangeAspect="1" noChangeArrowheads="1"/>
          </p:cNvPicPr>
          <p:nvPr/>
        </p:nvPicPr>
        <p:blipFill>
          <a:blip r:embed="rId2"/>
          <a:srcRect/>
          <a:stretch>
            <a:fillRect/>
          </a:stretch>
        </p:blipFill>
        <p:spPr bwMode="auto">
          <a:xfrm>
            <a:off x="-1" y="0"/>
            <a:ext cx="9144001"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78408"/>
            <a:ext cx="7772400" cy="774192"/>
          </a:xfrm>
        </p:spPr>
        <p:txBody>
          <a:bodyPr>
            <a:normAutofit/>
          </a:bodyPr>
          <a:lstStyle/>
          <a:p>
            <a:pPr algn="ctr"/>
            <a:r>
              <a:rPr lang="en-US" sz="4400" dirty="0" smtClean="0">
                <a:solidFill>
                  <a:srgbClr val="FF6600"/>
                </a:solidFill>
                <a:effectLst/>
                <a:latin typeface="Times New Roman" pitchFamily="18" charset="0"/>
                <a:cs typeface="Times New Roman" pitchFamily="18" charset="0"/>
              </a:rPr>
              <a:t>CELL THEORY</a:t>
            </a:r>
            <a:endParaRPr lang="en-US" sz="4400" dirty="0">
              <a:solidFill>
                <a:srgbClr val="FF6600"/>
              </a:solidFill>
              <a:effectLst/>
              <a:latin typeface="Times New Roman" pitchFamily="18" charset="0"/>
              <a:cs typeface="Times New Roman" pitchFamily="18" charset="0"/>
            </a:endParaRPr>
          </a:p>
        </p:txBody>
      </p:sp>
      <p:sp>
        <p:nvSpPr>
          <p:cNvPr id="3" name="Content Placeholder 2"/>
          <p:cNvSpPr>
            <a:spLocks noGrp="1"/>
          </p:cNvSpPr>
          <p:nvPr>
            <p:ph type="body" idx="1"/>
          </p:nvPr>
        </p:nvSpPr>
        <p:spPr>
          <a:xfrm>
            <a:off x="530352" y="2133600"/>
            <a:ext cx="7772400" cy="2743200"/>
          </a:xfrm>
        </p:spPr>
        <p:txBody>
          <a:bodyPr>
            <a:noAutofit/>
          </a:bodyPr>
          <a:lstStyle/>
          <a:p>
            <a:endParaRPr lang="en-US" sz="2400" dirty="0" smtClean="0">
              <a:latin typeface="Times New Roman" pitchFamily="18" charset="0"/>
              <a:cs typeface="Times New Roman" pitchFamily="18" charset="0"/>
            </a:endParaRPr>
          </a:p>
          <a:p>
            <a:pPr algn="just">
              <a:buNone/>
            </a:pPr>
            <a:r>
              <a:rPr lang="en-US" sz="2600" dirty="0" smtClean="0">
                <a:latin typeface="Times New Roman" pitchFamily="18" charset="0"/>
                <a:cs typeface="Times New Roman" pitchFamily="18" charset="0"/>
              </a:rPr>
              <a:t>The  cell theory holds that all living matter, from the simplest of unicellular organism to very complex higher plants and animals, is composed of cells and that each cell can not act independently but functions as integral part of the complete organisms.</a:t>
            </a:r>
            <a:endParaRPr lang="en-US" sz="2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1354667"/>
                <a:gridCol w="3048000"/>
                <a:gridCol w="4741333"/>
              </a:tblGrid>
              <a:tr h="386304">
                <a:tc>
                  <a:txBody>
                    <a:bodyPr/>
                    <a:lstStyle/>
                    <a:p>
                      <a:pPr algn="ctr"/>
                      <a:r>
                        <a:rPr lang="en-US" sz="1900" dirty="0" smtClean="0">
                          <a:latin typeface="Times New Roman" pitchFamily="18" charset="0"/>
                          <a:cs typeface="Times New Roman" pitchFamily="18" charset="0"/>
                        </a:rPr>
                        <a:t>Year</a:t>
                      </a:r>
                      <a:endParaRPr lang="en-US" sz="1900" dirty="0">
                        <a:latin typeface="Times New Roman" pitchFamily="18" charset="0"/>
                        <a:cs typeface="Times New Roman" pitchFamily="18" charset="0"/>
                      </a:endParaRPr>
                    </a:p>
                  </a:txBody>
                  <a:tcPr/>
                </a:tc>
                <a:tc>
                  <a:txBody>
                    <a:bodyPr/>
                    <a:lstStyle/>
                    <a:p>
                      <a:pPr algn="ctr"/>
                      <a:r>
                        <a:rPr lang="en-US" sz="1900" dirty="0" smtClean="0">
                          <a:latin typeface="Times New Roman" pitchFamily="18" charset="0"/>
                          <a:cs typeface="Times New Roman" pitchFamily="18" charset="0"/>
                        </a:rPr>
                        <a:t>Scientist</a:t>
                      </a:r>
                      <a:endParaRPr lang="en-US" sz="1900" dirty="0">
                        <a:latin typeface="Times New Roman" pitchFamily="18" charset="0"/>
                        <a:cs typeface="Times New Roman" pitchFamily="18" charset="0"/>
                      </a:endParaRPr>
                    </a:p>
                  </a:txBody>
                  <a:tcPr/>
                </a:tc>
                <a:tc>
                  <a:txBody>
                    <a:bodyPr/>
                    <a:lstStyle/>
                    <a:p>
                      <a:pPr algn="ctr"/>
                      <a:r>
                        <a:rPr lang="en-US" sz="1900" dirty="0" smtClean="0">
                          <a:latin typeface="Times New Roman" pitchFamily="18" charset="0"/>
                          <a:cs typeface="Times New Roman" pitchFamily="18" charset="0"/>
                        </a:rPr>
                        <a:t>Contribution</a:t>
                      </a:r>
                      <a:endParaRPr lang="en-US" sz="1900" dirty="0">
                        <a:latin typeface="Times New Roman" pitchFamily="18" charset="0"/>
                        <a:cs typeface="Times New Roman" pitchFamily="18" charset="0"/>
                      </a:endParaRPr>
                    </a:p>
                  </a:txBody>
                  <a:tcPr/>
                </a:tc>
              </a:tr>
              <a:tr h="386304">
                <a:tc>
                  <a:txBody>
                    <a:bodyPr/>
                    <a:lstStyle/>
                    <a:p>
                      <a:pPr algn="ctr"/>
                      <a:r>
                        <a:rPr lang="en-US" sz="1900" dirty="0" smtClean="0">
                          <a:latin typeface="Times New Roman" pitchFamily="18" charset="0"/>
                          <a:cs typeface="Times New Roman" pitchFamily="18" charset="0"/>
                        </a:rPr>
                        <a:t>1595</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Zacharias Jensen</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Creates the first compound microscope</a:t>
                      </a:r>
                      <a:endParaRPr lang="en-US" sz="1900" dirty="0">
                        <a:latin typeface="Times New Roman" pitchFamily="18" charset="0"/>
                        <a:cs typeface="Times New Roman" pitchFamily="18" charset="0"/>
                      </a:endParaRPr>
                    </a:p>
                  </a:txBody>
                  <a:tcPr/>
                </a:tc>
              </a:tr>
              <a:tr h="973487">
                <a:tc>
                  <a:txBody>
                    <a:bodyPr/>
                    <a:lstStyle/>
                    <a:p>
                      <a:pPr algn="ctr"/>
                      <a:r>
                        <a:rPr lang="en-US" sz="1900" dirty="0" smtClean="0">
                          <a:latin typeface="Times New Roman" pitchFamily="18" charset="0"/>
                          <a:cs typeface="Times New Roman" pitchFamily="18" charset="0"/>
                        </a:rPr>
                        <a:t>1655</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Robert Hooke</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Hooke, using the microscope that he devised,</a:t>
                      </a:r>
                      <a:r>
                        <a:rPr lang="en-US" sz="1900" baseline="0" dirty="0" smtClean="0">
                          <a:latin typeface="Times New Roman" pitchFamily="18" charset="0"/>
                          <a:cs typeface="Times New Roman" pitchFamily="18" charset="0"/>
                        </a:rPr>
                        <a:t> viewed the cell walls of cork for the first time. He coined the term ‘Cell’</a:t>
                      </a:r>
                      <a:endParaRPr lang="en-US" sz="1900" dirty="0">
                        <a:latin typeface="Times New Roman" pitchFamily="18" charset="0"/>
                        <a:cs typeface="Times New Roman" pitchFamily="18" charset="0"/>
                      </a:endParaRPr>
                    </a:p>
                  </a:txBody>
                  <a:tcPr/>
                </a:tc>
              </a:tr>
              <a:tr h="973487">
                <a:tc>
                  <a:txBody>
                    <a:bodyPr/>
                    <a:lstStyle/>
                    <a:p>
                      <a:pPr algn="ctr"/>
                      <a:r>
                        <a:rPr lang="en-US" sz="1900" dirty="0" smtClean="0">
                          <a:latin typeface="Times New Roman" pitchFamily="18" charset="0"/>
                          <a:cs typeface="Times New Roman" pitchFamily="18" charset="0"/>
                        </a:rPr>
                        <a:t>1670</a:t>
                      </a:r>
                      <a:endParaRPr lang="en-US" sz="1900" dirty="0">
                        <a:latin typeface="Times New Roman" pitchFamily="18" charset="0"/>
                        <a:cs typeface="Times New Roman" pitchFamily="18" charset="0"/>
                      </a:endParaRPr>
                    </a:p>
                  </a:txBody>
                  <a:tcPr/>
                </a:tc>
                <a:tc>
                  <a:txBody>
                    <a:bodyPr/>
                    <a:lstStyle/>
                    <a:p>
                      <a:pPr algn="l"/>
                      <a:r>
                        <a:rPr lang="en-US" sz="1900" dirty="0" err="1" smtClean="0">
                          <a:latin typeface="Times New Roman" pitchFamily="18" charset="0"/>
                          <a:cs typeface="Times New Roman" pitchFamily="18" charset="0"/>
                        </a:rPr>
                        <a:t>Antonie</a:t>
                      </a:r>
                      <a:r>
                        <a:rPr lang="en-US" sz="1900" baseline="0" dirty="0" smtClean="0">
                          <a:latin typeface="Times New Roman" pitchFamily="18" charset="0"/>
                          <a:cs typeface="Times New Roman" pitchFamily="18" charset="0"/>
                        </a:rPr>
                        <a:t> Van Leeuwenhoek</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Observes</a:t>
                      </a:r>
                      <a:r>
                        <a:rPr lang="en-US" sz="1900" baseline="0" dirty="0" smtClean="0">
                          <a:latin typeface="Times New Roman" pitchFamily="18" charset="0"/>
                          <a:cs typeface="Times New Roman" pitchFamily="18" charset="0"/>
                        </a:rPr>
                        <a:t> the first living cells in pond  water using  lenses that he created for his microscope</a:t>
                      </a:r>
                      <a:endParaRPr lang="en-US" sz="1900" dirty="0">
                        <a:latin typeface="Times New Roman" pitchFamily="18" charset="0"/>
                        <a:cs typeface="Times New Roman" pitchFamily="18" charset="0"/>
                      </a:endParaRPr>
                    </a:p>
                  </a:txBody>
                  <a:tcPr/>
                </a:tc>
              </a:tr>
              <a:tr h="386304">
                <a:tc>
                  <a:txBody>
                    <a:bodyPr/>
                    <a:lstStyle/>
                    <a:p>
                      <a:pPr algn="ctr"/>
                      <a:r>
                        <a:rPr lang="en-US" sz="1900" dirty="0" smtClean="0">
                          <a:latin typeface="Times New Roman" pitchFamily="18" charset="0"/>
                          <a:cs typeface="Times New Roman" pitchFamily="18" charset="0"/>
                        </a:rPr>
                        <a:t>1833</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Robert Brown</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Discovers</a:t>
                      </a:r>
                      <a:r>
                        <a:rPr lang="en-US" sz="1900" baseline="0" dirty="0" smtClean="0">
                          <a:latin typeface="Times New Roman" pitchFamily="18" charset="0"/>
                          <a:cs typeface="Times New Roman" pitchFamily="18" charset="0"/>
                        </a:rPr>
                        <a:t> the nucleus in plant cells</a:t>
                      </a:r>
                      <a:endParaRPr lang="en-US" sz="1900" dirty="0">
                        <a:latin typeface="Times New Roman" pitchFamily="18" charset="0"/>
                        <a:cs typeface="Times New Roman" pitchFamily="18" charset="0"/>
                      </a:endParaRPr>
                    </a:p>
                  </a:txBody>
                  <a:tcPr/>
                </a:tc>
              </a:tr>
              <a:tr h="679896">
                <a:tc>
                  <a:txBody>
                    <a:bodyPr/>
                    <a:lstStyle/>
                    <a:p>
                      <a:pPr algn="ctr"/>
                      <a:r>
                        <a:rPr lang="en-US" sz="1900" dirty="0" smtClean="0">
                          <a:latin typeface="Times New Roman" pitchFamily="18" charset="0"/>
                          <a:cs typeface="Times New Roman" pitchFamily="18" charset="0"/>
                        </a:rPr>
                        <a:t>1838</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Matthias </a:t>
                      </a:r>
                      <a:r>
                        <a:rPr lang="en-US" sz="1900" dirty="0" err="1" smtClean="0">
                          <a:latin typeface="Times New Roman" pitchFamily="18" charset="0"/>
                          <a:cs typeface="Times New Roman" pitchFamily="18" charset="0"/>
                        </a:rPr>
                        <a:t>Jakob</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Schleiden</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Proposed that all plant tissues are composed of cells</a:t>
                      </a:r>
                      <a:endParaRPr lang="en-US" sz="1900" dirty="0">
                        <a:latin typeface="Times New Roman" pitchFamily="18" charset="0"/>
                        <a:cs typeface="Times New Roman" pitchFamily="18" charset="0"/>
                      </a:endParaRPr>
                    </a:p>
                  </a:txBody>
                  <a:tcPr/>
                </a:tc>
              </a:tr>
              <a:tr h="1267078">
                <a:tc>
                  <a:txBody>
                    <a:bodyPr/>
                    <a:lstStyle/>
                    <a:p>
                      <a:pPr algn="ctr"/>
                      <a:r>
                        <a:rPr lang="en-US" sz="1900" dirty="0" smtClean="0">
                          <a:latin typeface="Times New Roman" pitchFamily="18" charset="0"/>
                          <a:cs typeface="Times New Roman" pitchFamily="18" charset="0"/>
                        </a:rPr>
                        <a:t>1839</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Theodor Schwann</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Concludes that not just plant tissue, but animal tissues,</a:t>
                      </a:r>
                      <a:r>
                        <a:rPr lang="en-US" sz="1900" baseline="0" dirty="0" smtClean="0">
                          <a:latin typeface="Times New Roman" pitchFamily="18" charset="0"/>
                          <a:cs typeface="Times New Roman" pitchFamily="18" charset="0"/>
                        </a:rPr>
                        <a:t> as well , are composed of one or more cells. He also states that the cell is the basic  unit for all organism.</a:t>
                      </a:r>
                      <a:endParaRPr lang="en-US" sz="1900" dirty="0">
                        <a:latin typeface="Times New Roman" pitchFamily="18" charset="0"/>
                        <a:cs typeface="Times New Roman" pitchFamily="18" charset="0"/>
                      </a:endParaRPr>
                    </a:p>
                  </a:txBody>
                  <a:tcPr/>
                </a:tc>
              </a:tr>
              <a:tr h="902570">
                <a:tc>
                  <a:txBody>
                    <a:bodyPr/>
                    <a:lstStyle/>
                    <a:p>
                      <a:pPr algn="ctr"/>
                      <a:r>
                        <a:rPr lang="en-US" sz="1900" dirty="0" smtClean="0">
                          <a:latin typeface="Times New Roman" pitchFamily="18" charset="0"/>
                          <a:cs typeface="Times New Roman" pitchFamily="18" charset="0"/>
                        </a:rPr>
                        <a:t>1845</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Carl Heinrich Braun</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Re states the second part of the cell theory proposing that cells are the basic unit of life</a:t>
                      </a:r>
                      <a:endParaRPr lang="en-US" sz="1900" dirty="0">
                        <a:latin typeface="Times New Roman" pitchFamily="18" charset="0"/>
                        <a:cs typeface="Times New Roman" pitchFamily="18" charset="0"/>
                      </a:endParaRPr>
                    </a:p>
                  </a:txBody>
                  <a:tcPr/>
                </a:tc>
              </a:tr>
              <a:tr h="902570">
                <a:tc>
                  <a:txBody>
                    <a:bodyPr/>
                    <a:lstStyle/>
                    <a:p>
                      <a:pPr algn="ctr"/>
                      <a:r>
                        <a:rPr lang="en-US" sz="1900" dirty="0" smtClean="0">
                          <a:latin typeface="Times New Roman" pitchFamily="18" charset="0"/>
                          <a:cs typeface="Times New Roman" pitchFamily="18" charset="0"/>
                        </a:rPr>
                        <a:t>1855</a:t>
                      </a:r>
                      <a:endParaRPr lang="en-US" sz="1900" dirty="0">
                        <a:latin typeface="Times New Roman" pitchFamily="18" charset="0"/>
                        <a:cs typeface="Times New Roman" pitchFamily="18" charset="0"/>
                      </a:endParaRPr>
                    </a:p>
                  </a:txBody>
                  <a:tcPr/>
                </a:tc>
                <a:tc>
                  <a:txBody>
                    <a:bodyPr/>
                    <a:lstStyle/>
                    <a:p>
                      <a:pPr algn="l"/>
                      <a:r>
                        <a:rPr lang="en-US" sz="1900" dirty="0" smtClean="0">
                          <a:latin typeface="Times New Roman" pitchFamily="18" charset="0"/>
                          <a:cs typeface="Times New Roman" pitchFamily="18" charset="0"/>
                        </a:rPr>
                        <a:t>Rudolf Virchow</a:t>
                      </a:r>
                      <a:endParaRPr lang="en-US" sz="1900" dirty="0">
                        <a:latin typeface="Times New Roman" pitchFamily="18" charset="0"/>
                        <a:cs typeface="Times New Roman" pitchFamily="18" charset="0"/>
                      </a:endParaRPr>
                    </a:p>
                  </a:txBody>
                  <a:tcPr/>
                </a:tc>
                <a:tc>
                  <a:txBody>
                    <a:bodyPr/>
                    <a:lstStyle/>
                    <a:p>
                      <a:pPr algn="just"/>
                      <a:r>
                        <a:rPr lang="en-US" sz="1900" dirty="0" smtClean="0">
                          <a:latin typeface="Times New Roman" pitchFamily="18" charset="0"/>
                          <a:cs typeface="Times New Roman" pitchFamily="18" charset="0"/>
                        </a:rPr>
                        <a:t>Add the last part of the cell theory stating that cells only come from other living cells.</a:t>
                      </a:r>
                      <a:endParaRPr lang="en-US" sz="19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066800"/>
            <a:ext cx="7772400" cy="1362456"/>
          </a:xfrm>
        </p:spPr>
        <p:txBody>
          <a:bodyPr>
            <a:normAutofit fontScale="90000"/>
          </a:bodyPr>
          <a:lstStyle/>
          <a:p>
            <a:pPr algn="ctr"/>
            <a:r>
              <a:rPr lang="en-US" sz="4000" b="1" dirty="0">
                <a:solidFill>
                  <a:srgbClr val="FFC000"/>
                </a:solidFill>
                <a:effectLst/>
                <a:latin typeface="Times New Roman" pitchFamily="18" charset="0"/>
                <a:cs typeface="Times New Roman" pitchFamily="18" charset="0"/>
              </a:rPr>
              <a:t>Objections to cell theory</a:t>
            </a:r>
            <a:r>
              <a:rPr lang="en-US" dirty="0">
                <a:solidFill>
                  <a:srgbClr val="FFC000"/>
                </a:solidFill>
              </a:rPr>
              <a:t/>
            </a:r>
            <a:br>
              <a:rPr lang="en-US" dirty="0">
                <a:solidFill>
                  <a:srgbClr val="FFC000"/>
                </a:solidFill>
              </a:rPr>
            </a:br>
            <a:endParaRPr lang="en-US" b="1" dirty="0">
              <a:solidFill>
                <a:srgbClr val="FFC000"/>
              </a:solidFill>
            </a:endParaRPr>
          </a:p>
        </p:txBody>
      </p:sp>
      <p:sp>
        <p:nvSpPr>
          <p:cNvPr id="3" name="Content Placeholder 2"/>
          <p:cNvSpPr>
            <a:spLocks noGrp="1"/>
          </p:cNvSpPr>
          <p:nvPr>
            <p:ph type="body" idx="1"/>
          </p:nvPr>
        </p:nvSpPr>
        <p:spPr>
          <a:xfrm>
            <a:off x="533400" y="2057400"/>
            <a:ext cx="8001000" cy="4343400"/>
          </a:xfrm>
        </p:spPr>
        <p:txBody>
          <a:bodyPr>
            <a:normAutofit/>
          </a:bodyPr>
          <a:lstStyle/>
          <a:p>
            <a:pPr algn="just">
              <a:buFont typeface="Wingdings" pitchFamily="2" charset="2"/>
              <a:buChar char="Ø"/>
            </a:pP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Schawan</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believed that cell could be spontaneously generated by a process analogous to crystal formation. But studies of developing embryos showed that during growth, cells duplicated themselves by cell division. </a:t>
            </a:r>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 These </a:t>
            </a:r>
            <a:r>
              <a:rPr lang="en-US" sz="2600" dirty="0">
                <a:latin typeface="Times New Roman" pitchFamily="18" charset="0"/>
                <a:cs typeface="Times New Roman" pitchFamily="18" charset="0"/>
              </a:rPr>
              <a:t>observation were summarized by </a:t>
            </a:r>
            <a:r>
              <a:rPr lang="en-US" sz="2600" b="1" dirty="0">
                <a:latin typeface="Times New Roman" pitchFamily="18" charset="0"/>
                <a:cs typeface="Times New Roman" pitchFamily="18" charset="0"/>
              </a:rPr>
              <a:t>Rudolf Virchow in 1858</a:t>
            </a:r>
            <a:r>
              <a:rPr lang="en-US" sz="2600" dirty="0">
                <a:latin typeface="Times New Roman" pitchFamily="18" charset="0"/>
                <a:cs typeface="Times New Roman" pitchFamily="18" charset="0"/>
              </a:rPr>
              <a:t> and he stated “where a cell exists there must have been a pre-existing cell, just as the animal arises only from an animal and the plant only from a plant”.</a:t>
            </a:r>
          </a:p>
          <a:p>
            <a:endParaRPr lang="en-US"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TotalTime>
  <Words>874</Words>
  <Application>Microsoft Office PowerPoint</Application>
  <PresentationFormat>On-screen Show (4:3)</PresentationFormat>
  <Paragraphs>101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Cell Biology</vt:lpstr>
      <vt:lpstr>Cytology or Cell Biology </vt:lpstr>
      <vt:lpstr>CELL</vt:lpstr>
      <vt:lpstr>Comparison of Prokaryotes and Eukaryotes</vt:lpstr>
      <vt:lpstr>Eukaryotes vs. Prokaryotes</vt:lpstr>
      <vt:lpstr>Slide 6</vt:lpstr>
      <vt:lpstr>CELL THEORY</vt:lpstr>
      <vt:lpstr>Slide 8</vt:lpstr>
      <vt:lpstr>Objections to cell theory </vt:lpstr>
      <vt:lpstr>      Exception to cell theory </vt:lpstr>
      <vt:lpstr>Exception to cell theory </vt:lpstr>
      <vt:lpstr>Protoplasm Theory </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Biology</dc:title>
  <dc:creator>User</dc:creator>
  <cp:lastModifiedBy>User</cp:lastModifiedBy>
  <cp:revision>38</cp:revision>
  <dcterms:created xsi:type="dcterms:W3CDTF">2016-07-18T08:47:11Z</dcterms:created>
  <dcterms:modified xsi:type="dcterms:W3CDTF">2016-07-18T13:47:18Z</dcterms:modified>
</cp:coreProperties>
</file>