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0" r:id="rId3"/>
    <p:sldId id="269" r:id="rId4"/>
    <p:sldId id="263" r:id="rId5"/>
    <p:sldId id="264" r:id="rId6"/>
    <p:sldId id="262" r:id="rId7"/>
    <p:sldId id="265" r:id="rId8"/>
    <p:sldId id="258" r:id="rId9"/>
    <p:sldId id="266" r:id="rId10"/>
    <p:sldId id="259" r:id="rId11"/>
    <p:sldId id="257" r:id="rId12"/>
    <p:sldId id="268" r:id="rId13"/>
    <p:sldId id="270" r:id="rId14"/>
    <p:sldId id="271" r:id="rId15"/>
    <p:sldId id="267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22E2A-2186-45F5-8174-9263B77FC52F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993BA-847B-486B-8460-C05151084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764D1-2A0C-4835-AAB7-D40DACF1EC33}" type="slidenum">
              <a:rPr lang="en-US"/>
              <a:pPr/>
              <a:t>6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23A0-3A73-4D90-B1CA-1108BC27D3BA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7633-F081-4FDB-AD1A-3326832A2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23A0-3A73-4D90-B1CA-1108BC27D3BA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7633-F081-4FDB-AD1A-3326832A2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23A0-3A73-4D90-B1CA-1108BC27D3BA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7633-F081-4FDB-AD1A-3326832A2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250CCC1-7243-4756-8B62-E3BF02CA04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23A0-3A73-4D90-B1CA-1108BC27D3BA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7633-F081-4FDB-AD1A-3326832A2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23A0-3A73-4D90-B1CA-1108BC27D3BA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7633-F081-4FDB-AD1A-3326832A2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23A0-3A73-4D90-B1CA-1108BC27D3BA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7633-F081-4FDB-AD1A-3326832A2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23A0-3A73-4D90-B1CA-1108BC27D3BA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7633-F081-4FDB-AD1A-3326832A2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23A0-3A73-4D90-B1CA-1108BC27D3BA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7633-F081-4FDB-AD1A-3326832A2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23A0-3A73-4D90-B1CA-1108BC27D3BA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7633-F081-4FDB-AD1A-3326832A2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23A0-3A73-4D90-B1CA-1108BC27D3BA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7633-F081-4FDB-AD1A-3326832A2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23A0-3A73-4D90-B1CA-1108BC27D3BA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9447633-F081-4FDB-AD1A-3326832A27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1923A0-3A73-4D90-B1CA-1108BC27D3BA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447633-F081-4FDB-AD1A-3326832A27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of Biotechnology in the Field of Agriculture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Prof. </a:t>
            </a:r>
            <a:r>
              <a:rPr lang="en-US" dirty="0" err="1" smtClean="0"/>
              <a:t>Ananda</a:t>
            </a:r>
            <a:r>
              <a:rPr lang="en-US" dirty="0" smtClean="0"/>
              <a:t> Kumar </a:t>
            </a:r>
            <a:r>
              <a:rPr lang="en-US" dirty="0" err="1" smtClean="0"/>
              <a:t>Saha</a:t>
            </a:r>
            <a:endParaRPr lang="en-US" dirty="0" smtClean="0"/>
          </a:p>
          <a:p>
            <a:r>
              <a:rPr lang="en-US" dirty="0" smtClean="0"/>
              <a:t>Dept. of Zoology</a:t>
            </a:r>
          </a:p>
          <a:p>
            <a:r>
              <a:rPr lang="en-US" dirty="0" err="1" smtClean="0"/>
              <a:t>Rajshahi</a:t>
            </a:r>
            <a:r>
              <a:rPr lang="en-US" dirty="0" smtClean="0"/>
              <a:t>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3276600" cy="2590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Herbicide resistant transgenic plant</a:t>
            </a:r>
            <a:endParaRPr lang="en-US" dirty="0"/>
          </a:p>
        </p:txBody>
      </p:sp>
      <p:pic>
        <p:nvPicPr>
          <p:cNvPr id="3074" name="Picture 2" descr="C:\Users\User\Desktop\A B agriculture\trasgen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0"/>
            <a:ext cx="5029200" cy="6799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A B agriculture\slide_5.jpg"/>
          <p:cNvPicPr>
            <a:picLocks noChangeAspect="1" noChangeArrowheads="1"/>
          </p:cNvPicPr>
          <p:nvPr/>
        </p:nvPicPr>
        <p:blipFill>
          <a:blip r:embed="rId2"/>
          <a:srcRect b="11111"/>
          <a:stretch>
            <a:fillRect/>
          </a:stretch>
        </p:blipFill>
        <p:spPr bwMode="auto">
          <a:xfrm>
            <a:off x="180536" y="838200"/>
            <a:ext cx="88011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Insect Resistant Plant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0070C0"/>
                </a:solidFill>
              </a:rPr>
              <a:t>Bt Mode Action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28674" name="Picture 2" descr="C:\Users\User\Desktop\A B agriculture\insect-resistance-future-of-bt-transgenic-crops-4-638.jpg"/>
          <p:cNvPicPr>
            <a:picLocks noChangeAspect="1" noChangeArrowheads="1"/>
          </p:cNvPicPr>
          <p:nvPr/>
        </p:nvPicPr>
        <p:blipFill>
          <a:blip r:embed="rId2"/>
          <a:srcRect t="10021"/>
          <a:stretch>
            <a:fillRect/>
          </a:stretch>
        </p:blipFill>
        <p:spPr bwMode="auto">
          <a:xfrm>
            <a:off x="914400" y="1685925"/>
            <a:ext cx="7656111" cy="517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Bt Mode Action on Insect</a:t>
            </a:r>
            <a:endParaRPr lang="en-US" dirty="0"/>
          </a:p>
        </p:txBody>
      </p:sp>
      <p:pic>
        <p:nvPicPr>
          <p:cNvPr id="29698" name="Picture 2" descr="C:\Users\User\Desktop\A B agriculture\978-1-4614-5797-8_7_Part_Fig1-239_HTM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31" y="1447800"/>
            <a:ext cx="8386704" cy="509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Insect Resistant Plant</a:t>
            </a:r>
            <a:endParaRPr lang="en-US" dirty="0"/>
          </a:p>
        </p:txBody>
      </p:sp>
      <p:pic>
        <p:nvPicPr>
          <p:cNvPr id="30722" name="Picture 2" descr="C:\Users\User\Desktop\A B agriculture\cover_article_100_en_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74" y="1600200"/>
            <a:ext cx="8791695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Virus Resistant Plant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://www.apsnet.org/publications/apsnetfeatures/Article%20Images/Tobacco_Fig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9444" y="1828800"/>
            <a:ext cx="6196756" cy="3733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90724" y="5638800"/>
            <a:ext cx="236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Tobacco Mosaic Virus Resistant Plant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62524" y="5638800"/>
            <a:ext cx="2657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Wild Plant infected with Tobacco Mosaic Virus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A B agriculture\slide_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1"/>
            <a:ext cx="84582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6858000" cy="66751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</a:rPr>
              <a:t>Agricultural Biotechnology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sz="half" idx="1"/>
          </p:nvPr>
        </p:nvSpPr>
        <p:spPr>
          <a:xfrm>
            <a:off x="76200" y="2133600"/>
            <a:ext cx="4419600" cy="34893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Agricultural biotechnology </a:t>
            </a:r>
            <a:r>
              <a:rPr lang="en-US" dirty="0" smtClean="0"/>
              <a:t>includes a range of tools that scientists employ to understand and manipulate the genetic make-up of organisms for use in the production or processing of agricultural products.</a:t>
            </a:r>
          </a:p>
        </p:txBody>
      </p:sp>
      <p:pic>
        <p:nvPicPr>
          <p:cNvPr id="5" name="Content Placeholder 6" descr="1219302625R0QqB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95800" y="1981200"/>
            <a:ext cx="44958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User\Desktop\A B agriculture\slide_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the new products of agricultural biotechnology?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685800" y="2811463"/>
          <a:ext cx="3810000" cy="2452687"/>
        </p:xfrm>
        <a:graphic>
          <a:graphicData uri="http://schemas.openxmlformats.org/presentationml/2006/ole">
            <p:oleObj spid="_x0000_s5122" name="Clip" r:id="rId3" imgW="1319040" imgH="849240" progId="">
              <p:embed/>
            </p:oleObj>
          </a:graphicData>
        </a:graphic>
      </p:graphicFrame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743200"/>
            <a:ext cx="3810000" cy="4114800"/>
          </a:xfrm>
        </p:spPr>
        <p:txBody>
          <a:bodyPr/>
          <a:lstStyle/>
          <a:p>
            <a:r>
              <a:rPr lang="en-US" sz="2800" dirty="0"/>
              <a:t>Herbicide tolerant crops, e.g., Roundup Ready soybeans and corn and Liberty Link </a:t>
            </a:r>
            <a:r>
              <a:rPr lang="en-US" sz="2800" dirty="0" smtClean="0"/>
              <a:t>corn</a:t>
            </a:r>
          </a:p>
          <a:p>
            <a:r>
              <a:rPr lang="en-US" sz="2800" dirty="0" smtClean="0"/>
              <a:t>Virus resistant Plants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the new products of agricultural biotechnology?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981200"/>
            <a:ext cx="3810000" cy="4114800"/>
          </a:xfrm>
        </p:spPr>
        <p:txBody>
          <a:bodyPr/>
          <a:lstStyle/>
          <a:p>
            <a:r>
              <a:rPr lang="en-US" sz="2800"/>
              <a:t>Insect resistant crops commercially available, e.g., Bt corn, cotton, and potatoes</a:t>
            </a:r>
          </a:p>
          <a:p>
            <a:r>
              <a:rPr lang="en-US" sz="2800"/>
              <a:t>Corn rootworm resistance in 2001? </a:t>
            </a:r>
          </a:p>
          <a:p>
            <a:endParaRPr lang="en-US" sz="2800"/>
          </a:p>
          <a:p>
            <a:endParaRPr lang="en-US" sz="2800"/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0" y="2590800"/>
          <a:ext cx="4038600" cy="2819400"/>
        </p:xfrm>
        <a:graphic>
          <a:graphicData uri="http://schemas.openxmlformats.org/presentationml/2006/ole">
            <p:oleObj spid="_x0000_s6146" name="Clip" r:id="rId3" imgW="7314286" imgH="4876190" progId="">
              <p:embed/>
            </p:oleObj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7086600" y="5334000"/>
          <a:ext cx="2057400" cy="1524000"/>
        </p:xfrm>
        <a:graphic>
          <a:graphicData uri="http://schemas.openxmlformats.org/presentationml/2006/ole">
            <p:oleObj spid="_x0000_s6147" name="Slide" r:id="rId4" imgW="4533840" imgH="339084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What are the new products of agricultural biotechnology?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685800" y="2763838"/>
          <a:ext cx="3200400" cy="2139950"/>
        </p:xfrm>
        <a:graphic>
          <a:graphicData uri="http://schemas.openxmlformats.org/presentationml/2006/ole">
            <p:oleObj spid="_x0000_s4098" name="Clip" r:id="rId4" imgW="4857143" imgH="3247619" progId="">
              <p:embed/>
            </p:oleObj>
          </a:graphicData>
        </a:graphic>
      </p:graphicFrame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3352800"/>
            <a:ext cx="3810000" cy="4114800"/>
          </a:xfrm>
        </p:spPr>
        <p:txBody>
          <a:bodyPr/>
          <a:lstStyle/>
          <a:p>
            <a:r>
              <a:rPr lang="en-US" sz="2800"/>
              <a:t>Animal growth hormones, e.g., bST</a:t>
            </a: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7086600" y="5334000"/>
          <a:ext cx="2057400" cy="1524000"/>
        </p:xfrm>
        <a:graphic>
          <a:graphicData uri="http://schemas.openxmlformats.org/presentationml/2006/ole">
            <p:oleObj spid="_x0000_s4099" name="Slide" r:id="rId5" imgW="4533840" imgH="339084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the new products of agricultural biotechnology?</a:t>
            </a: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685800" y="2852738"/>
          <a:ext cx="3810000" cy="2371725"/>
        </p:xfrm>
        <a:graphic>
          <a:graphicData uri="http://schemas.openxmlformats.org/presentationml/2006/ole">
            <p:oleObj spid="_x0000_s7170" name="Clip" r:id="rId3" imgW="2578320" imgH="1605960" progId="">
              <p:embed/>
            </p:oleObj>
          </a:graphicData>
        </a:graphic>
      </p:graphicFrame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/>
          </a:p>
          <a:p>
            <a:endParaRPr lang="en-US" sz="2800"/>
          </a:p>
          <a:p>
            <a:r>
              <a:rPr lang="en-US" sz="2800"/>
              <a:t>Identity-preserved or specific-attribute crops (vaccines, higher oil or starch content, additional amino acids)</a:t>
            </a: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7086600" y="5334000"/>
          <a:ext cx="2057400" cy="1524000"/>
        </p:xfrm>
        <a:graphic>
          <a:graphicData uri="http://schemas.openxmlformats.org/presentationml/2006/ole">
            <p:oleObj spid="_x0000_s7171" name="Slide" r:id="rId4" imgW="4533840" imgH="339084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27711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Transgenic Plant Development: </a:t>
            </a:r>
            <a:r>
              <a:rPr lang="en-US" sz="3600" b="1" i="1" dirty="0" smtClean="0"/>
              <a:t>Agrobacterium</a:t>
            </a:r>
            <a:r>
              <a:rPr lang="en-US" sz="3600" b="1" dirty="0" smtClean="0"/>
              <a:t> mediated transformation </a:t>
            </a:r>
            <a:endParaRPr lang="en-US" sz="3600" b="1" dirty="0"/>
          </a:p>
        </p:txBody>
      </p:sp>
      <p:pic>
        <p:nvPicPr>
          <p:cNvPr id="2051" name="Picture 3" descr="C:\Users\User\Desktop\A B agriculture\transgenic_plant.JPG"/>
          <p:cNvPicPr>
            <a:picLocks noChangeAspect="1" noChangeArrowheads="1"/>
          </p:cNvPicPr>
          <p:nvPr/>
        </p:nvPicPr>
        <p:blipFill>
          <a:blip r:embed="rId2"/>
          <a:srcRect b="7080"/>
          <a:stretch>
            <a:fillRect/>
          </a:stretch>
        </p:blipFill>
        <p:spPr bwMode="auto">
          <a:xfrm>
            <a:off x="56272" y="2015196"/>
            <a:ext cx="9071426" cy="4762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0"/>
            <a:ext cx="31242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Transgenic Plant Development: Leaf disc transformation</a:t>
            </a:r>
            <a:endParaRPr lang="en-US" sz="3600" b="1" dirty="0"/>
          </a:p>
        </p:txBody>
      </p:sp>
      <p:pic>
        <p:nvPicPr>
          <p:cNvPr id="8194" name="Picture 2" descr="C:\Users\User\Desktop\A B agriculture\leaf dis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3397"/>
            <a:ext cx="5638800" cy="6814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385</TotalTime>
  <Words>195</Words>
  <Application>Microsoft Office PowerPoint</Application>
  <PresentationFormat>On-screen Show (4:3)</PresentationFormat>
  <Paragraphs>30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Flow</vt:lpstr>
      <vt:lpstr>Clip</vt:lpstr>
      <vt:lpstr>Slide</vt:lpstr>
      <vt:lpstr>Application of Biotechnology in the Field of Agriculture</vt:lpstr>
      <vt:lpstr>Agricultural Biotechnology</vt:lpstr>
      <vt:lpstr>Slide 3</vt:lpstr>
      <vt:lpstr>What are the new products of agricultural biotechnology?</vt:lpstr>
      <vt:lpstr>What are the new products of agricultural biotechnology?</vt:lpstr>
      <vt:lpstr>What are the new products of agricultural biotechnology?</vt:lpstr>
      <vt:lpstr>What are the new products of agricultural biotechnology?</vt:lpstr>
      <vt:lpstr>Transgenic Plant Development: Agrobacterium mediated transformation </vt:lpstr>
      <vt:lpstr>Transgenic Plant Development: Leaf disc transformation</vt:lpstr>
      <vt:lpstr>Herbicide resistant transgenic plant</vt:lpstr>
      <vt:lpstr>Slide 11</vt:lpstr>
      <vt:lpstr>Insect Resistant Plant Bt Mode Action</vt:lpstr>
      <vt:lpstr>Bt Mode Action on Insect</vt:lpstr>
      <vt:lpstr>Insect Resistant Plant</vt:lpstr>
      <vt:lpstr>Virus Resistant Plant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61</cp:revision>
  <dcterms:created xsi:type="dcterms:W3CDTF">2016-04-23T10:59:55Z</dcterms:created>
  <dcterms:modified xsi:type="dcterms:W3CDTF">2016-10-30T04:54:25Z</dcterms:modified>
</cp:coreProperties>
</file>