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17"/>
  </p:notesMasterIdLst>
  <p:sldIdLst>
    <p:sldId id="533" r:id="rId3"/>
    <p:sldId id="612" r:id="rId4"/>
    <p:sldId id="613" r:id="rId5"/>
    <p:sldId id="614" r:id="rId6"/>
    <p:sldId id="615" r:id="rId7"/>
    <p:sldId id="616" r:id="rId8"/>
    <p:sldId id="618" r:id="rId9"/>
    <p:sldId id="567" r:id="rId10"/>
    <p:sldId id="609" r:id="rId11"/>
    <p:sldId id="610" r:id="rId12"/>
    <p:sldId id="619" r:id="rId13"/>
    <p:sldId id="314" r:id="rId14"/>
    <p:sldId id="611" r:id="rId15"/>
    <p:sldId id="318" r:id="rId16"/>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93679-8B7A-4EA9-9F70-3607655F527C}" type="datetimeFigureOut">
              <a:rPr lang="en-US" smtClean="0"/>
              <a:t>06-Jan-25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CC36A92-9A88-4A85-A71E-17A694506140}" type="slidenum">
              <a:rPr lang="en-US" smtClean="0"/>
              <a:t>‹#›</a:t>
            </a:fld>
            <a:endParaRPr lang="en-US"/>
          </a:p>
        </p:txBody>
      </p:sp>
    </p:spTree>
    <p:extLst>
      <p:ext uri="{BB962C8B-B14F-4D97-AF65-F5344CB8AC3E}">
        <p14:creationId xmlns:p14="http://schemas.microsoft.com/office/powerpoint/2010/main" val="797761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4000" b="1" i="0">
                <a:solidFill>
                  <a:srgbClr val="CC00CC"/>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3200" b="1" i="0">
                <a:solidFill>
                  <a:srgbClr val="CC00CC"/>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06-Jan-25</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101600">
              <a:lnSpc>
                <a:spcPct val="100000"/>
              </a:lnSpc>
              <a:spcBef>
                <a:spcPts val="15"/>
              </a:spcBef>
            </a:pPr>
            <a:fld id="{81D60167-4931-47E6-BA6A-407CBD079E47}" type="slidenum">
              <a:rPr spc="-50" dirty="0"/>
              <a:t>‹#›</a:t>
            </a:fld>
            <a:endParaRPr spc="-5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06-Jan-25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165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06-Jan-25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239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06-Jan-25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7450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7391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6830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9086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388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CC00C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1" i="0">
                <a:solidFill>
                  <a:srgbClr val="CC00CC"/>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06-Jan-25</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101600">
              <a:lnSpc>
                <a:spcPct val="100000"/>
              </a:lnSpc>
              <a:spcBef>
                <a:spcPts val="15"/>
              </a:spcBef>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CC00CC"/>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06-Jan-25</a:t>
            </a:fld>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101600">
              <a:lnSpc>
                <a:spcPct val="100000"/>
              </a:lnSpc>
              <a:spcBef>
                <a:spcPts val="15"/>
              </a:spcBef>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CC00C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06-Jan-25</a:t>
            </a:fld>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101600">
              <a:lnSpc>
                <a:spcPct val="100000"/>
              </a:lnSpc>
              <a:spcBef>
                <a:spcPts val="15"/>
              </a:spcBef>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06-Jan-25</a:t>
            </a:fld>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101600">
              <a:lnSpc>
                <a:spcPct val="100000"/>
              </a:lnSpc>
              <a:spcBef>
                <a:spcPts val="15"/>
              </a:spcBef>
            </a:pPr>
            <a:fld id="{81D60167-4931-47E6-BA6A-407CBD079E47}" type="slidenum">
              <a:rPr spc="-50" dirty="0"/>
              <a:t>‹#›</a:t>
            </a:fld>
            <a:endParaRPr spc="-5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05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185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873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06-Jan-25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8152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8739" y="218058"/>
            <a:ext cx="8926195" cy="953135"/>
          </a:xfrm>
          <a:prstGeom prst="rect">
            <a:avLst/>
          </a:prstGeom>
        </p:spPr>
        <p:txBody>
          <a:bodyPr wrap="square" lIns="0" tIns="0" rIns="0" bIns="0">
            <a:spAutoFit/>
          </a:bodyPr>
          <a:lstStyle>
            <a:lvl1pPr>
              <a:defRPr sz="4000" b="1" i="0">
                <a:solidFill>
                  <a:srgbClr val="CC00CC"/>
                </a:solidFill>
                <a:latin typeface="Arial"/>
                <a:cs typeface="Arial"/>
              </a:defRPr>
            </a:lvl1pPr>
          </a:lstStyle>
          <a:p>
            <a:endParaRPr/>
          </a:p>
        </p:txBody>
      </p:sp>
      <p:sp>
        <p:nvSpPr>
          <p:cNvPr id="3" name="Holder 3"/>
          <p:cNvSpPr>
            <a:spLocks noGrp="1"/>
          </p:cNvSpPr>
          <p:nvPr>
            <p:ph type="body" idx="1"/>
          </p:nvPr>
        </p:nvSpPr>
        <p:spPr>
          <a:xfrm>
            <a:off x="154939" y="1287525"/>
            <a:ext cx="8390255" cy="4726305"/>
          </a:xfrm>
          <a:prstGeom prst="rect">
            <a:avLst/>
          </a:prstGeom>
        </p:spPr>
        <p:txBody>
          <a:bodyPr wrap="square" lIns="0" tIns="0" rIns="0" bIns="0">
            <a:spAutoFit/>
          </a:bodyPr>
          <a:lstStyle>
            <a:lvl1pPr>
              <a:defRPr sz="3200" b="1" i="0">
                <a:solidFill>
                  <a:srgbClr val="CC00CC"/>
                </a:solidFill>
                <a:latin typeface="Carlito"/>
                <a:cs typeface="Carlito"/>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06-Jan-25</a:t>
            </a:fld>
            <a:endParaRPr lang="en-US"/>
          </a:p>
        </p:txBody>
      </p:sp>
      <p:sp>
        <p:nvSpPr>
          <p:cNvPr id="6" name="Holder 6"/>
          <p:cNvSpPr>
            <a:spLocks noGrp="1"/>
          </p:cNvSpPr>
          <p:nvPr>
            <p:ph type="sldNum" sz="quarter" idx="7"/>
          </p:nvPr>
        </p:nvSpPr>
        <p:spPr>
          <a:xfrm>
            <a:off x="8257667" y="6290385"/>
            <a:ext cx="388620" cy="330200"/>
          </a:xfrm>
          <a:prstGeom prst="rect">
            <a:avLst/>
          </a:prstGeom>
        </p:spPr>
        <p:txBody>
          <a:bodyPr wrap="square" lIns="0" tIns="0" rIns="0" bIns="0">
            <a:spAutoFit/>
          </a:bodyPr>
          <a:lstStyle>
            <a:lvl1pPr>
              <a:defRPr sz="900" b="0" i="0">
                <a:solidFill>
                  <a:srgbClr val="888888"/>
                </a:solidFill>
                <a:latin typeface="Arial"/>
                <a:cs typeface="Arial"/>
              </a:defRPr>
            </a:lvl1pPr>
          </a:lstStyle>
          <a:p>
            <a:pPr marL="101600">
              <a:lnSpc>
                <a:spcPct val="100000"/>
              </a:lnSpc>
              <a:spcBef>
                <a:spcPts val="15"/>
              </a:spcBef>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06-Jan-25</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872947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ehossain@yahoo.co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B30A3-A0C3-D16D-2E58-3EAD509B6276}"/>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9612FCAD-2E38-2AEC-4C82-2D7A1234DD76}"/>
              </a:ext>
            </a:extLst>
          </p:cNvPr>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5303" r="-12275" b="-2623"/>
            </a:stretch>
          </a:blipFill>
        </p:spPr>
      </p:sp>
      <p:sp>
        <p:nvSpPr>
          <p:cNvPr id="3074" name="Title 1">
            <a:extLst>
              <a:ext uri="{FF2B5EF4-FFF2-40B4-BE49-F238E27FC236}">
                <a16:creationId xmlns:a16="http://schemas.microsoft.com/office/drawing/2014/main" id="{642EF30B-DC98-6C6C-EDF9-B96D3CC43B20}"/>
              </a:ext>
            </a:extLst>
          </p:cNvPr>
          <p:cNvSpPr>
            <a:spLocks noGrp="1"/>
          </p:cNvSpPr>
          <p:nvPr>
            <p:ph type="title"/>
          </p:nvPr>
        </p:nvSpPr>
        <p:spPr>
          <a:xfrm>
            <a:off x="0" y="0"/>
            <a:ext cx="9144000" cy="1709738"/>
          </a:xfrm>
          <a:solidFill>
            <a:schemeClr val="tx2">
              <a:lumMod val="20000"/>
              <a:lumOff val="80000"/>
            </a:schemeClr>
          </a:solidFill>
          <a:ln>
            <a:noFill/>
          </a:ln>
        </p:spPr>
        <p:txBody>
          <a:bodyPr>
            <a:noAutofit/>
          </a:bodyPr>
          <a:lstStyle/>
          <a:p>
            <a:br>
              <a:rPr lang="en-GB" altLang="en-US" sz="2400" b="1" dirty="0">
                <a:latin typeface="Times New Roman" panose="02020603050405020304" pitchFamily="18" charset="0"/>
                <a:cs typeface="Times New Roman" panose="02020603050405020304" pitchFamily="18" charset="0"/>
              </a:rPr>
            </a:br>
            <a:r>
              <a:rPr lang="en-GB" altLang="en-US" sz="2400" b="1" dirty="0">
                <a:latin typeface="Times New Roman" panose="02020603050405020304" pitchFamily="18" charset="0"/>
                <a:cs typeface="Times New Roman" panose="02020603050405020304" pitchFamily="18" charset="0"/>
              </a:rPr>
              <a:t>Welcome to Writing Proposal on</a:t>
            </a:r>
            <a:br>
              <a:rPr lang="en-US" sz="2400" dirty="0">
                <a:solidFill>
                  <a:srgbClr val="000000"/>
                </a:solidFill>
                <a:latin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cs typeface="Times New Roman" panose="02020603050405020304" pitchFamily="18" charset="0"/>
              </a:rPr>
              <a:t>“Academic Transformation Fund” </a:t>
            </a:r>
            <a:br>
              <a:rPr lang="en-US" sz="2400" dirty="0">
                <a:solidFill>
                  <a:srgbClr val="000000"/>
                </a:solidFill>
                <a:latin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cs typeface="Times New Roman" panose="02020603050405020304" pitchFamily="18" charset="0"/>
              </a:rPr>
              <a:t>(Session 3)</a:t>
            </a:r>
            <a:endParaRPr lang="en-GB" altLang="en-US" sz="2400" b="1" dirty="0">
              <a:latin typeface="Times New Roman" panose="02020603050405020304" pitchFamily="18" charset="0"/>
              <a:cs typeface="Times New Roman" panose="02020603050405020304" pitchFamily="18" charset="0"/>
            </a:endParaRPr>
          </a:p>
        </p:txBody>
      </p:sp>
      <p:sp>
        <p:nvSpPr>
          <p:cNvPr id="3075" name="Content Placeholder 2">
            <a:extLst>
              <a:ext uri="{FF2B5EF4-FFF2-40B4-BE49-F238E27FC236}">
                <a16:creationId xmlns:a16="http://schemas.microsoft.com/office/drawing/2014/main" id="{B4734F86-0B45-6193-0A63-24A1A7D7297E}"/>
              </a:ext>
            </a:extLst>
          </p:cNvPr>
          <p:cNvSpPr>
            <a:spLocks noGrp="1"/>
          </p:cNvSpPr>
          <p:nvPr>
            <p:ph idx="1"/>
          </p:nvPr>
        </p:nvSpPr>
        <p:spPr>
          <a:xfrm>
            <a:off x="1400175" y="2156114"/>
            <a:ext cx="6343650" cy="2628900"/>
          </a:xfrm>
        </p:spPr>
        <p:txBody>
          <a:bodyPr/>
          <a:lstStyle/>
          <a:p>
            <a:pPr marL="0" indent="0" algn="ctr">
              <a:buNone/>
            </a:pPr>
            <a:r>
              <a:rPr lang="en-GB" altLang="en-US" sz="2700" b="1" dirty="0">
                <a:latin typeface="Times New Roman" panose="02020603050405020304" pitchFamily="18" charset="0"/>
                <a:cs typeface="Times New Roman" panose="02020603050405020304" pitchFamily="18" charset="0"/>
              </a:rPr>
              <a:t> </a:t>
            </a:r>
            <a:r>
              <a:rPr lang="en-US" altLang="en-US" sz="2700" b="1" dirty="0">
                <a:latin typeface="Times New Roman" panose="02020603050405020304" pitchFamily="18" charset="0"/>
                <a:cs typeface="Times New Roman" panose="02020603050405020304" pitchFamily="18" charset="0"/>
              </a:rPr>
              <a:t>Md. </a:t>
            </a:r>
            <a:r>
              <a:rPr lang="en-US" altLang="en-US" sz="2700" b="1" dirty="0" err="1">
                <a:latin typeface="Times New Roman" panose="02020603050405020304" pitchFamily="18" charset="0"/>
                <a:cs typeface="Times New Roman" panose="02020603050405020304" pitchFamily="18" charset="0"/>
              </a:rPr>
              <a:t>Enayet</a:t>
            </a:r>
            <a:r>
              <a:rPr lang="en-US" altLang="en-US" sz="2700" b="1" dirty="0">
                <a:latin typeface="Times New Roman" panose="02020603050405020304" pitchFamily="18" charset="0"/>
                <a:cs typeface="Times New Roman" panose="02020603050405020304" pitchFamily="18" charset="0"/>
              </a:rPr>
              <a:t> Hossain  </a:t>
            </a:r>
          </a:p>
          <a:p>
            <a:pPr marL="0" indent="0" algn="ctr">
              <a:buNone/>
            </a:pPr>
            <a:r>
              <a:rPr lang="en-US" altLang="en-US" b="1" dirty="0">
                <a:solidFill>
                  <a:srgbClr val="7030A0"/>
                </a:solidFill>
                <a:latin typeface="Times New Roman" panose="02020603050405020304" pitchFamily="18" charset="0"/>
                <a:cs typeface="Times New Roman" panose="02020603050405020304" pitchFamily="18" charset="0"/>
              </a:rPr>
              <a:t>(PhD, Curtin University, Australia)</a:t>
            </a:r>
          </a:p>
          <a:p>
            <a:pPr marL="0" indent="0" algn="ctr">
              <a:buNone/>
            </a:pPr>
            <a:r>
              <a:rPr lang="en-US" altLang="en-US" sz="2700" b="1" dirty="0">
                <a:latin typeface="Times New Roman" panose="02020603050405020304" pitchFamily="18" charset="0"/>
                <a:cs typeface="Times New Roman" panose="02020603050405020304" pitchFamily="18" charset="0"/>
              </a:rPr>
              <a:t>Professor, Department Tourism and Hospitality Management</a:t>
            </a:r>
            <a:endParaRPr lang="en-US" altLang="en-US" b="1" dirty="0">
              <a:latin typeface="Times New Roman" panose="02020603050405020304" pitchFamily="18" charset="0"/>
              <a:cs typeface="Times New Roman" panose="02020603050405020304" pitchFamily="18" charset="0"/>
            </a:endParaRPr>
          </a:p>
          <a:p>
            <a:pPr marL="0" indent="0" algn="ctr">
              <a:buNone/>
            </a:pPr>
            <a:r>
              <a:rPr lang="en-US" altLang="en-US" dirty="0">
                <a:latin typeface="Times New Roman" panose="02020603050405020304" pitchFamily="18" charset="0"/>
                <a:cs typeface="Times New Roman" panose="02020603050405020304" pitchFamily="18" charset="0"/>
              </a:rPr>
              <a:t>E-mail: </a:t>
            </a:r>
            <a:r>
              <a:rPr lang="en-US" altLang="en-US" dirty="0">
                <a:latin typeface="Times New Roman" panose="02020603050405020304" pitchFamily="18" charset="0"/>
                <a:cs typeface="Times New Roman" panose="02020603050405020304" pitchFamily="18" charset="0"/>
                <a:hlinkClick r:id="rId3"/>
              </a:rPr>
              <a:t>mehossain@yahoo.com</a:t>
            </a:r>
            <a:endParaRPr lang="en-US" altLang="en-US" dirty="0">
              <a:latin typeface="Times New Roman" panose="02020603050405020304" pitchFamily="18" charset="0"/>
              <a:cs typeface="Times New Roman" panose="02020603050405020304" pitchFamily="18" charset="0"/>
            </a:endParaRPr>
          </a:p>
          <a:p>
            <a:pPr marL="0" indent="0" algn="ctr">
              <a:buNone/>
            </a:pPr>
            <a:r>
              <a:rPr lang="en-US" altLang="en-US" dirty="0">
                <a:latin typeface="Times New Roman" panose="02020603050405020304" pitchFamily="18" charset="0"/>
                <a:cs typeface="Times New Roman" panose="02020603050405020304" pitchFamily="18" charset="0"/>
              </a:rPr>
              <a:t>Tel: 01711461460, 01746583853</a:t>
            </a:r>
            <a:endParaRPr lang="en-GB"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3050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16">
            <a:extLst>
              <a:ext uri="{FF2B5EF4-FFF2-40B4-BE49-F238E27FC236}">
                <a16:creationId xmlns:a16="http://schemas.microsoft.com/office/drawing/2014/main" id="{284966D3-D2C3-4C86-85FD-1A69B8566489}"/>
              </a:ext>
            </a:extLst>
          </p:cNvPr>
          <p:cNvSpPr txBox="1"/>
          <p:nvPr/>
        </p:nvSpPr>
        <p:spPr>
          <a:xfrm>
            <a:off x="304800" y="1154314"/>
            <a:ext cx="8686800" cy="5909310"/>
          </a:xfrm>
          <a:prstGeom prst="rect">
            <a:avLst/>
          </a:prstGeom>
        </p:spPr>
        <p:txBody>
          <a:bodyPr wrap="square" lIns="0" tIns="0" rIns="0" bIns="0" rtlCol="0" anchor="t">
            <a:spAutoFit/>
          </a:bodyPr>
          <a:lstStyle/>
          <a:p>
            <a:pPr algn="just" defTabSz="457200" rtl="0">
              <a:defRPr/>
            </a:pPr>
            <a:r>
              <a:rPr lang="en-US" sz="2400" dirty="0">
                <a:highlight>
                  <a:srgbClr val="FFFF00"/>
                </a:highlight>
                <a:latin typeface="Times New Roman" panose="02020603050405020304" pitchFamily="18" charset="0"/>
                <a:cs typeface="Times New Roman" panose="02020603050405020304" pitchFamily="18" charset="0"/>
              </a:rPr>
              <a:t>c. Host institute charges for research stay</a:t>
            </a: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r>
              <a:rPr lang="en-US" sz="2400" dirty="0">
                <a:latin typeface="Times New Roman" panose="02020603050405020304" pitchFamily="18" charset="0"/>
                <a:cs typeface="Times New Roman" panose="02020603050405020304" pitchFamily="18" charset="0"/>
              </a:rPr>
              <a:t>An amount up to BDT 500000/- may be paid to the host institution for extending research facilities for collaborative research as per sub-project design, and an incentive up to US$ 5000.00 (equivalent BDT) to the host research supervisor per Master’s/PhD student. Provided that the cost is included in the budget and financing plan of the sub-project. </a:t>
            </a: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latin typeface="Times New Roman" panose="02020603050405020304" pitchFamily="18" charset="0"/>
              <a:cs typeface="Times New Roman" panose="02020603050405020304" pitchFamily="18" charset="0"/>
            </a:endParaRPr>
          </a:p>
        </p:txBody>
      </p:sp>
      <p:sp>
        <p:nvSpPr>
          <p:cNvPr id="4" name="TextBox 15">
            <a:extLst>
              <a:ext uri="{FF2B5EF4-FFF2-40B4-BE49-F238E27FC236}">
                <a16:creationId xmlns:a16="http://schemas.microsoft.com/office/drawing/2014/main" id="{46AA3262-7EB8-4163-AE17-588B77F13B0B}"/>
              </a:ext>
            </a:extLst>
          </p:cNvPr>
          <p:cNvSpPr txBox="1"/>
          <p:nvPr/>
        </p:nvSpPr>
        <p:spPr>
          <a:xfrm>
            <a:off x="1066800" y="323702"/>
            <a:ext cx="7397623" cy="307777"/>
          </a:xfrm>
          <a:prstGeom prst="rect">
            <a:avLst/>
          </a:prstGeom>
        </p:spPr>
        <p:txBody>
          <a:bodyPr wrap="square" lIns="0" tIns="0" rIns="0" bIns="0" rtlCol="0" anchor="t">
            <a:spAutoFit/>
          </a:bodyPr>
          <a:lstStyle/>
          <a:p>
            <a:pPr marL="45720" algn="ctr">
              <a:lnSpc>
                <a:spcPts val="2358"/>
              </a:lnSpc>
            </a:pPr>
            <a:r>
              <a:rPr lang="en-US" sz="2400" spc="-28" dirty="0">
                <a:solidFill>
                  <a:srgbClr val="9900FF"/>
                </a:solidFill>
                <a:latin typeface="Britannic Bold" panose="020B0903060703020204" pitchFamily="34" charset="0"/>
                <a:cs typeface="Carlito"/>
              </a:rPr>
              <a:t>For Research (Window 1 and Window 3) sub-projects.. </a:t>
            </a:r>
          </a:p>
        </p:txBody>
      </p:sp>
      <p:cxnSp>
        <p:nvCxnSpPr>
          <p:cNvPr id="5" name="Straight Connector 4">
            <a:extLst>
              <a:ext uri="{FF2B5EF4-FFF2-40B4-BE49-F238E27FC236}">
                <a16:creationId xmlns:a16="http://schemas.microsoft.com/office/drawing/2014/main" id="{E841107B-8B72-42CB-8019-EDC577E82432}"/>
              </a:ext>
            </a:extLst>
          </p:cNvPr>
          <p:cNvCxnSpPr/>
          <p:nvPr/>
        </p:nvCxnSpPr>
        <p:spPr>
          <a:xfrm>
            <a:off x="-76200" y="805757"/>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47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16">
            <a:extLst>
              <a:ext uri="{FF2B5EF4-FFF2-40B4-BE49-F238E27FC236}">
                <a16:creationId xmlns:a16="http://schemas.microsoft.com/office/drawing/2014/main" id="{284966D3-D2C3-4C86-85FD-1A69B8566489}"/>
              </a:ext>
            </a:extLst>
          </p:cNvPr>
          <p:cNvSpPr txBox="1"/>
          <p:nvPr/>
        </p:nvSpPr>
        <p:spPr>
          <a:xfrm>
            <a:off x="304800" y="1154314"/>
            <a:ext cx="8686800" cy="2215991"/>
          </a:xfrm>
          <a:prstGeom prst="rect">
            <a:avLst/>
          </a:prstGeom>
        </p:spPr>
        <p:txBody>
          <a:bodyPr wrap="square" lIns="0" tIns="0" rIns="0" bIns="0" rtlCol="0" anchor="t">
            <a:spAutoFit/>
          </a:bodyPr>
          <a:lstStyle/>
          <a:p>
            <a:pPr algn="just" defTabSz="457200" rtl="0">
              <a:defRPr/>
            </a:pPr>
            <a:r>
              <a:rPr lang="en-US" sz="2400" dirty="0">
                <a:latin typeface="+mj-lt"/>
              </a:rPr>
              <a:t>The HEATPMU will have a designated unit for ATF with an academic/official not below the rank of </a:t>
            </a:r>
            <a:r>
              <a:rPr lang="en-US" sz="2400" dirty="0">
                <a:highlight>
                  <a:srgbClr val="FFFF00"/>
                </a:highlight>
                <a:latin typeface="+mj-lt"/>
              </a:rPr>
              <a:t>Grade 3. (Professor) </a:t>
            </a:r>
            <a:r>
              <a:rPr lang="en-US" sz="2400" dirty="0">
                <a:latin typeface="+mj-lt"/>
              </a:rPr>
              <a:t>S/he will work under the project director who will lead the PMU and the implementation of all activities of the project including of ATF. PD will be directly accountable to the Chairman, UGC. </a:t>
            </a:r>
          </a:p>
          <a:p>
            <a:pPr algn="just" defTabSz="457200" rtl="0">
              <a:defRPr/>
            </a:pPr>
            <a:endParaRPr lang="en-US" sz="2400" dirty="0">
              <a:latin typeface="+mj-lt"/>
              <a:cs typeface="Times New Roman" panose="02020603050405020304" pitchFamily="18" charset="0"/>
            </a:endParaRPr>
          </a:p>
        </p:txBody>
      </p:sp>
      <p:sp>
        <p:nvSpPr>
          <p:cNvPr id="4" name="TextBox 15">
            <a:extLst>
              <a:ext uri="{FF2B5EF4-FFF2-40B4-BE49-F238E27FC236}">
                <a16:creationId xmlns:a16="http://schemas.microsoft.com/office/drawing/2014/main" id="{46AA3262-7EB8-4163-AE17-588B77F13B0B}"/>
              </a:ext>
            </a:extLst>
          </p:cNvPr>
          <p:cNvSpPr txBox="1"/>
          <p:nvPr/>
        </p:nvSpPr>
        <p:spPr>
          <a:xfrm>
            <a:off x="1066800" y="323702"/>
            <a:ext cx="7397623" cy="307777"/>
          </a:xfrm>
          <a:prstGeom prst="rect">
            <a:avLst/>
          </a:prstGeom>
        </p:spPr>
        <p:txBody>
          <a:bodyPr wrap="square" lIns="0" tIns="0" rIns="0" bIns="0" rtlCol="0" anchor="t">
            <a:spAutoFit/>
          </a:bodyPr>
          <a:lstStyle/>
          <a:p>
            <a:pPr marL="45720" algn="ctr">
              <a:lnSpc>
                <a:spcPts val="2358"/>
              </a:lnSpc>
            </a:pPr>
            <a:r>
              <a:rPr lang="en-US" sz="2400" spc="-28" dirty="0">
                <a:solidFill>
                  <a:srgbClr val="9900FF"/>
                </a:solidFill>
                <a:latin typeface="Britannic Bold" panose="020B0903060703020204" pitchFamily="34" charset="0"/>
                <a:cs typeface="Carlito"/>
              </a:rPr>
              <a:t>Administrative Structure of ATF</a:t>
            </a:r>
          </a:p>
        </p:txBody>
      </p:sp>
      <p:cxnSp>
        <p:nvCxnSpPr>
          <p:cNvPr id="5" name="Straight Connector 4">
            <a:extLst>
              <a:ext uri="{FF2B5EF4-FFF2-40B4-BE49-F238E27FC236}">
                <a16:creationId xmlns:a16="http://schemas.microsoft.com/office/drawing/2014/main" id="{E841107B-8B72-42CB-8019-EDC577E82432}"/>
              </a:ext>
            </a:extLst>
          </p:cNvPr>
          <p:cNvCxnSpPr/>
          <p:nvPr/>
        </p:nvCxnSpPr>
        <p:spPr>
          <a:xfrm>
            <a:off x="-76200" y="805757"/>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476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527050"/>
            <a:ext cx="0" cy="6025515"/>
          </a:xfrm>
          <a:custGeom>
            <a:avLst/>
            <a:gdLst/>
            <a:ahLst/>
            <a:cxnLst/>
            <a:rect l="l" t="t" r="r" b="b"/>
            <a:pathLst>
              <a:path h="6025515">
                <a:moveTo>
                  <a:pt x="0" y="0"/>
                </a:moveTo>
                <a:lnTo>
                  <a:pt x="0" y="6025197"/>
                </a:lnTo>
              </a:path>
            </a:pathLst>
          </a:custGeom>
          <a:ln w="28575">
            <a:solidFill>
              <a:srgbClr val="000000"/>
            </a:solidFill>
          </a:ln>
        </p:spPr>
        <p:txBody>
          <a:bodyPr wrap="square" lIns="0" tIns="0" rIns="0" bIns="0" rtlCol="0"/>
          <a:lstStyle/>
          <a:p>
            <a:endParaRPr/>
          </a:p>
        </p:txBody>
      </p:sp>
      <p:sp>
        <p:nvSpPr>
          <p:cNvPr id="6" name="object 6"/>
          <p:cNvSpPr txBox="1"/>
          <p:nvPr/>
        </p:nvSpPr>
        <p:spPr>
          <a:xfrm>
            <a:off x="448945" y="560120"/>
            <a:ext cx="8725535" cy="6160917"/>
          </a:xfrm>
          <a:prstGeom prst="rect">
            <a:avLst/>
          </a:prstGeom>
        </p:spPr>
        <p:txBody>
          <a:bodyPr vert="horz" wrap="square" lIns="0" tIns="12700" rIns="0" bIns="0" rtlCol="0">
            <a:spAutoFit/>
          </a:bodyPr>
          <a:lstStyle/>
          <a:p>
            <a:pPr marL="12700">
              <a:lnSpc>
                <a:spcPts val="2870"/>
              </a:lnSpc>
              <a:spcBef>
                <a:spcPts val="100"/>
              </a:spcBef>
            </a:pPr>
            <a:r>
              <a:rPr sz="2300" dirty="0">
                <a:latin typeface="Carlito"/>
                <a:cs typeface="Carlito"/>
              </a:rPr>
              <a:t>SPP</a:t>
            </a:r>
            <a:r>
              <a:rPr sz="2300" spc="-85" dirty="0">
                <a:latin typeface="Carlito"/>
                <a:cs typeface="Carlito"/>
              </a:rPr>
              <a:t> </a:t>
            </a:r>
            <a:r>
              <a:rPr sz="2300" dirty="0">
                <a:latin typeface="Carlito"/>
                <a:cs typeface="Carlito"/>
              </a:rPr>
              <a:t>Annex</a:t>
            </a:r>
            <a:r>
              <a:rPr sz="2300" spc="-85" dirty="0">
                <a:latin typeface="Carlito"/>
                <a:cs typeface="Carlito"/>
              </a:rPr>
              <a:t> </a:t>
            </a:r>
            <a:r>
              <a:rPr sz="2300" dirty="0">
                <a:latin typeface="Carlito"/>
                <a:cs typeface="Carlito"/>
              </a:rPr>
              <a:t>1:</a:t>
            </a:r>
            <a:r>
              <a:rPr sz="2300" spc="-90" dirty="0">
                <a:latin typeface="Carlito"/>
                <a:cs typeface="Carlito"/>
              </a:rPr>
              <a:t> </a:t>
            </a:r>
            <a:r>
              <a:rPr sz="2300" dirty="0">
                <a:latin typeface="Carlito"/>
                <a:cs typeface="Liberation Sans Narrow"/>
              </a:rPr>
              <a:t>Milestones,</a:t>
            </a:r>
            <a:r>
              <a:rPr sz="2300" spc="-40" dirty="0">
                <a:latin typeface="Carlito"/>
                <a:cs typeface="Liberation Sans Narrow"/>
              </a:rPr>
              <a:t> </a:t>
            </a:r>
            <a:r>
              <a:rPr sz="2300" dirty="0">
                <a:latin typeface="Carlito"/>
                <a:cs typeface="Liberation Sans Narrow"/>
              </a:rPr>
              <a:t>Performance</a:t>
            </a:r>
            <a:r>
              <a:rPr sz="2300" spc="-65" dirty="0">
                <a:latin typeface="Carlito"/>
                <a:cs typeface="Liberation Sans Narrow"/>
              </a:rPr>
              <a:t> </a:t>
            </a:r>
            <a:r>
              <a:rPr sz="2300" dirty="0">
                <a:latin typeface="Carlito"/>
                <a:cs typeface="Liberation Sans Narrow"/>
              </a:rPr>
              <a:t>Indicators</a:t>
            </a:r>
            <a:r>
              <a:rPr sz="2300" spc="-55" dirty="0">
                <a:latin typeface="Carlito"/>
                <a:cs typeface="Liberation Sans Narrow"/>
              </a:rPr>
              <a:t> </a:t>
            </a:r>
            <a:r>
              <a:rPr sz="2300" dirty="0">
                <a:latin typeface="Carlito"/>
                <a:cs typeface="Liberation Sans Narrow"/>
              </a:rPr>
              <a:t>and</a:t>
            </a:r>
            <a:r>
              <a:rPr sz="2300" spc="-60" dirty="0">
                <a:latin typeface="Carlito"/>
                <a:cs typeface="Liberation Sans Narrow"/>
              </a:rPr>
              <a:t> </a:t>
            </a:r>
            <a:r>
              <a:rPr sz="2300" dirty="0">
                <a:latin typeface="Carlito"/>
                <a:cs typeface="Liberation Sans Narrow"/>
              </a:rPr>
              <a:t>Logical</a:t>
            </a:r>
            <a:r>
              <a:rPr sz="2300" spc="-50" dirty="0">
                <a:latin typeface="Carlito"/>
                <a:cs typeface="Liberation Sans Narrow"/>
              </a:rPr>
              <a:t> </a:t>
            </a:r>
            <a:r>
              <a:rPr sz="2300" spc="-10" dirty="0">
                <a:latin typeface="Carlito"/>
                <a:cs typeface="Liberation Sans Narrow"/>
              </a:rPr>
              <a:t>Framework</a:t>
            </a:r>
            <a:endParaRPr sz="2300" dirty="0">
              <a:latin typeface="Carlito"/>
              <a:cs typeface="Liberation Sans Narrow"/>
            </a:endParaRPr>
          </a:p>
          <a:p>
            <a:pPr marL="12700" marR="1999614">
              <a:lnSpc>
                <a:spcPts val="2880"/>
              </a:lnSpc>
              <a:spcBef>
                <a:spcPts val="80"/>
              </a:spcBef>
            </a:pPr>
            <a:r>
              <a:rPr sz="2300" dirty="0">
                <a:latin typeface="Carlito"/>
                <a:cs typeface="Carlito"/>
              </a:rPr>
              <a:t>SPP</a:t>
            </a:r>
            <a:r>
              <a:rPr sz="2300" spc="-45" dirty="0">
                <a:latin typeface="Carlito"/>
                <a:cs typeface="Carlito"/>
              </a:rPr>
              <a:t> </a:t>
            </a:r>
            <a:r>
              <a:rPr sz="2300" dirty="0">
                <a:latin typeface="Carlito"/>
                <a:cs typeface="Carlito"/>
              </a:rPr>
              <a:t>Annex</a:t>
            </a:r>
            <a:r>
              <a:rPr sz="2300" spc="-40" dirty="0">
                <a:latin typeface="Carlito"/>
                <a:cs typeface="Carlito"/>
              </a:rPr>
              <a:t> </a:t>
            </a:r>
            <a:r>
              <a:rPr sz="2300" dirty="0">
                <a:latin typeface="Carlito"/>
                <a:cs typeface="Carlito"/>
              </a:rPr>
              <a:t>2:</a:t>
            </a:r>
            <a:r>
              <a:rPr sz="2300" spc="-50" dirty="0">
                <a:latin typeface="Carlito"/>
                <a:cs typeface="Carlito"/>
              </a:rPr>
              <a:t> </a:t>
            </a:r>
            <a:r>
              <a:rPr sz="2300" spc="-20" dirty="0">
                <a:latin typeface="Carlito"/>
                <a:cs typeface="Carlito"/>
              </a:rPr>
              <a:t>Work/Activities</a:t>
            </a:r>
            <a:r>
              <a:rPr sz="2300" spc="-60" dirty="0">
                <a:latin typeface="Carlito"/>
                <a:cs typeface="Carlito"/>
              </a:rPr>
              <a:t> </a:t>
            </a:r>
            <a:r>
              <a:rPr sz="2300" dirty="0">
                <a:latin typeface="Carlito"/>
                <a:cs typeface="Carlito"/>
              </a:rPr>
              <a:t>Plan</a:t>
            </a:r>
            <a:r>
              <a:rPr sz="2300" spc="-35" dirty="0">
                <a:latin typeface="Carlito"/>
                <a:cs typeface="Carlito"/>
              </a:rPr>
              <a:t> </a:t>
            </a:r>
            <a:r>
              <a:rPr sz="2300" spc="-10" dirty="0">
                <a:latin typeface="Carlito"/>
                <a:cs typeface="Carlito"/>
              </a:rPr>
              <a:t>(excel</a:t>
            </a:r>
            <a:r>
              <a:rPr sz="2300" spc="-70" dirty="0">
                <a:latin typeface="Carlito"/>
                <a:cs typeface="Carlito"/>
              </a:rPr>
              <a:t> </a:t>
            </a:r>
            <a:r>
              <a:rPr sz="2300" dirty="0">
                <a:latin typeface="Carlito"/>
                <a:cs typeface="Carlito"/>
              </a:rPr>
              <a:t>spread</a:t>
            </a:r>
            <a:r>
              <a:rPr sz="2300" spc="-40" dirty="0">
                <a:latin typeface="Carlito"/>
                <a:cs typeface="Carlito"/>
              </a:rPr>
              <a:t> </a:t>
            </a:r>
            <a:r>
              <a:rPr sz="2300" spc="-10" dirty="0">
                <a:latin typeface="Carlito"/>
                <a:cs typeface="Carlito"/>
              </a:rPr>
              <a:t>sheet) </a:t>
            </a:r>
            <a:r>
              <a:rPr sz="2300" dirty="0">
                <a:latin typeface="Carlito"/>
                <a:cs typeface="Carlito"/>
              </a:rPr>
              <a:t>SPP</a:t>
            </a:r>
            <a:r>
              <a:rPr sz="2300" spc="-50" dirty="0">
                <a:latin typeface="Carlito"/>
                <a:cs typeface="Carlito"/>
              </a:rPr>
              <a:t> </a:t>
            </a:r>
            <a:r>
              <a:rPr sz="2300" dirty="0">
                <a:latin typeface="Carlito"/>
                <a:cs typeface="Carlito"/>
              </a:rPr>
              <a:t>Annex</a:t>
            </a:r>
            <a:r>
              <a:rPr sz="2300" spc="-45" dirty="0">
                <a:latin typeface="Carlito"/>
                <a:cs typeface="Carlito"/>
              </a:rPr>
              <a:t> </a:t>
            </a:r>
            <a:r>
              <a:rPr sz="2300" dirty="0">
                <a:latin typeface="Carlito"/>
                <a:cs typeface="Carlito"/>
              </a:rPr>
              <a:t>3:</a:t>
            </a:r>
            <a:r>
              <a:rPr sz="2300" spc="-50" dirty="0">
                <a:latin typeface="Carlito"/>
                <a:cs typeface="Carlito"/>
              </a:rPr>
              <a:t> </a:t>
            </a:r>
            <a:r>
              <a:rPr sz="2300" dirty="0">
                <a:latin typeface="Carlito"/>
                <a:cs typeface="Carlito"/>
              </a:rPr>
              <a:t>Financing</a:t>
            </a:r>
            <a:r>
              <a:rPr sz="2300" spc="-60" dirty="0">
                <a:latin typeface="Carlito"/>
                <a:cs typeface="Carlito"/>
              </a:rPr>
              <a:t> </a:t>
            </a:r>
            <a:r>
              <a:rPr sz="2300" dirty="0">
                <a:latin typeface="Carlito"/>
                <a:cs typeface="Carlito"/>
              </a:rPr>
              <a:t>Plan</a:t>
            </a:r>
            <a:r>
              <a:rPr sz="2300" spc="-55" dirty="0">
                <a:latin typeface="Carlito"/>
                <a:cs typeface="Carlito"/>
              </a:rPr>
              <a:t> </a:t>
            </a:r>
            <a:r>
              <a:rPr sz="2300" spc="-10" dirty="0">
                <a:latin typeface="Carlito"/>
                <a:cs typeface="Carlito"/>
              </a:rPr>
              <a:t>(excel</a:t>
            </a:r>
            <a:r>
              <a:rPr sz="2300" spc="-65" dirty="0">
                <a:latin typeface="Carlito"/>
                <a:cs typeface="Carlito"/>
              </a:rPr>
              <a:t> </a:t>
            </a:r>
            <a:r>
              <a:rPr sz="2300" dirty="0">
                <a:latin typeface="Carlito"/>
                <a:cs typeface="Carlito"/>
              </a:rPr>
              <a:t>spread</a:t>
            </a:r>
            <a:r>
              <a:rPr sz="2300" spc="-40" dirty="0">
                <a:latin typeface="Carlito"/>
                <a:cs typeface="Carlito"/>
              </a:rPr>
              <a:t> </a:t>
            </a:r>
            <a:r>
              <a:rPr sz="2300" spc="-10" dirty="0">
                <a:latin typeface="Carlito"/>
                <a:cs typeface="Carlito"/>
              </a:rPr>
              <a:t>sheet)</a:t>
            </a:r>
            <a:endParaRPr sz="2300" dirty="0">
              <a:latin typeface="Carlito"/>
              <a:cs typeface="Carlito"/>
            </a:endParaRPr>
          </a:p>
          <a:p>
            <a:pPr marL="12700">
              <a:lnSpc>
                <a:spcPts val="2785"/>
              </a:lnSpc>
            </a:pPr>
            <a:r>
              <a:rPr sz="2300" dirty="0">
                <a:latin typeface="Carlito"/>
                <a:cs typeface="Carlito"/>
              </a:rPr>
              <a:t>SPP</a:t>
            </a:r>
            <a:r>
              <a:rPr sz="2300" spc="-60" dirty="0">
                <a:latin typeface="Carlito"/>
                <a:cs typeface="Carlito"/>
              </a:rPr>
              <a:t> </a:t>
            </a:r>
            <a:r>
              <a:rPr sz="2300" dirty="0">
                <a:latin typeface="Carlito"/>
                <a:cs typeface="Carlito"/>
              </a:rPr>
              <a:t>Annex</a:t>
            </a:r>
            <a:r>
              <a:rPr sz="2300" spc="-60" dirty="0">
                <a:latin typeface="Carlito"/>
                <a:cs typeface="Carlito"/>
              </a:rPr>
              <a:t> </a:t>
            </a:r>
            <a:r>
              <a:rPr sz="2300" dirty="0">
                <a:latin typeface="Carlito"/>
                <a:cs typeface="Carlito"/>
              </a:rPr>
              <a:t>4:</a:t>
            </a:r>
            <a:r>
              <a:rPr sz="2300" spc="-65" dirty="0">
                <a:latin typeface="Carlito"/>
                <a:cs typeface="Carlito"/>
              </a:rPr>
              <a:t> </a:t>
            </a:r>
            <a:r>
              <a:rPr sz="2300" spc="-10" dirty="0">
                <a:latin typeface="Carlito"/>
                <a:cs typeface="Carlito"/>
              </a:rPr>
              <a:t>Procurement</a:t>
            </a:r>
            <a:r>
              <a:rPr sz="2300" spc="-65" dirty="0">
                <a:latin typeface="Carlito"/>
                <a:cs typeface="Carlito"/>
              </a:rPr>
              <a:t> </a:t>
            </a:r>
            <a:r>
              <a:rPr sz="2300" dirty="0">
                <a:latin typeface="Carlito"/>
                <a:cs typeface="Carlito"/>
              </a:rPr>
              <a:t>Plan</a:t>
            </a:r>
            <a:r>
              <a:rPr sz="2300" spc="-60" dirty="0">
                <a:latin typeface="Carlito"/>
                <a:cs typeface="Carlito"/>
              </a:rPr>
              <a:t> </a:t>
            </a:r>
            <a:r>
              <a:rPr sz="2300" dirty="0">
                <a:latin typeface="Carlito"/>
                <a:cs typeface="Carlito"/>
              </a:rPr>
              <a:t>Summary</a:t>
            </a:r>
            <a:r>
              <a:rPr sz="2300" spc="-85" dirty="0">
                <a:latin typeface="Carlito"/>
                <a:cs typeface="Carlito"/>
              </a:rPr>
              <a:t> </a:t>
            </a:r>
            <a:r>
              <a:rPr sz="2300" spc="-25" dirty="0">
                <a:latin typeface="Carlito"/>
                <a:cs typeface="Carlito"/>
              </a:rPr>
              <a:t>(Table</a:t>
            </a:r>
            <a:r>
              <a:rPr sz="2300" spc="-40" dirty="0">
                <a:latin typeface="Carlito"/>
                <a:cs typeface="Carlito"/>
              </a:rPr>
              <a:t> </a:t>
            </a:r>
            <a:r>
              <a:rPr sz="2300" dirty="0">
                <a:latin typeface="Carlito"/>
                <a:cs typeface="Carlito"/>
              </a:rPr>
              <a:t>A,</a:t>
            </a:r>
            <a:r>
              <a:rPr sz="2300" spc="-60" dirty="0">
                <a:latin typeface="Carlito"/>
                <a:cs typeface="Carlito"/>
              </a:rPr>
              <a:t> </a:t>
            </a:r>
            <a:r>
              <a:rPr sz="2300" spc="-30" dirty="0">
                <a:latin typeface="Carlito"/>
                <a:cs typeface="Carlito"/>
              </a:rPr>
              <a:t>Table</a:t>
            </a:r>
            <a:r>
              <a:rPr sz="2300" spc="-40" dirty="0">
                <a:latin typeface="Carlito"/>
                <a:cs typeface="Carlito"/>
              </a:rPr>
              <a:t> </a:t>
            </a:r>
            <a:r>
              <a:rPr sz="2300" dirty="0">
                <a:latin typeface="Carlito"/>
                <a:cs typeface="Carlito"/>
              </a:rPr>
              <a:t>B,</a:t>
            </a:r>
            <a:r>
              <a:rPr sz="2300" spc="-45" dirty="0">
                <a:latin typeface="Carlito"/>
                <a:cs typeface="Carlito"/>
              </a:rPr>
              <a:t> </a:t>
            </a:r>
            <a:r>
              <a:rPr sz="2300" spc="-30" dirty="0">
                <a:latin typeface="Carlito"/>
                <a:cs typeface="Carlito"/>
              </a:rPr>
              <a:t>Table</a:t>
            </a:r>
            <a:r>
              <a:rPr sz="2300" spc="-40" dirty="0">
                <a:latin typeface="Carlito"/>
                <a:cs typeface="Carlito"/>
              </a:rPr>
              <a:t> </a:t>
            </a:r>
            <a:r>
              <a:rPr sz="2300" spc="-25" dirty="0">
                <a:latin typeface="Carlito"/>
                <a:cs typeface="Carlito"/>
              </a:rPr>
              <a:t>C,</a:t>
            </a:r>
            <a:endParaRPr sz="2300" dirty="0">
              <a:latin typeface="Carlito"/>
              <a:cs typeface="Carlito"/>
            </a:endParaRPr>
          </a:p>
          <a:p>
            <a:pPr marL="12700" marR="2237105" indent="1638300">
              <a:lnSpc>
                <a:spcPct val="100000"/>
              </a:lnSpc>
              <a:spcBef>
                <a:spcPts val="5"/>
              </a:spcBef>
            </a:pPr>
            <a:r>
              <a:rPr sz="2300" spc="-30" dirty="0">
                <a:latin typeface="Carlito"/>
                <a:cs typeface="Carlito"/>
              </a:rPr>
              <a:t>Table</a:t>
            </a:r>
            <a:r>
              <a:rPr sz="2300" spc="-60" dirty="0">
                <a:latin typeface="Carlito"/>
                <a:cs typeface="Carlito"/>
              </a:rPr>
              <a:t> </a:t>
            </a:r>
            <a:r>
              <a:rPr sz="2300" dirty="0">
                <a:latin typeface="Carlito"/>
                <a:cs typeface="Carlito"/>
              </a:rPr>
              <a:t>D</a:t>
            </a:r>
            <a:r>
              <a:rPr sz="2300" spc="-65" dirty="0">
                <a:latin typeface="Carlito"/>
                <a:cs typeface="Carlito"/>
              </a:rPr>
              <a:t> </a:t>
            </a:r>
            <a:r>
              <a:rPr sz="2300" dirty="0">
                <a:latin typeface="Carlito"/>
                <a:cs typeface="Carlito"/>
              </a:rPr>
              <a:t>and</a:t>
            </a:r>
            <a:r>
              <a:rPr sz="2300" spc="-70" dirty="0">
                <a:latin typeface="Carlito"/>
                <a:cs typeface="Carlito"/>
              </a:rPr>
              <a:t> </a:t>
            </a:r>
            <a:r>
              <a:rPr sz="2300" spc="-30" dirty="0">
                <a:latin typeface="Carlito"/>
                <a:cs typeface="Carlito"/>
              </a:rPr>
              <a:t>Table</a:t>
            </a:r>
            <a:r>
              <a:rPr sz="2300" spc="-55" dirty="0">
                <a:latin typeface="Carlito"/>
                <a:cs typeface="Carlito"/>
              </a:rPr>
              <a:t> </a:t>
            </a:r>
            <a:r>
              <a:rPr sz="2300" dirty="0">
                <a:latin typeface="Carlito"/>
                <a:cs typeface="Carlito"/>
              </a:rPr>
              <a:t>E)</a:t>
            </a:r>
            <a:r>
              <a:rPr sz="2300" spc="-70" dirty="0">
                <a:latin typeface="Carlito"/>
                <a:cs typeface="Carlito"/>
              </a:rPr>
              <a:t> </a:t>
            </a:r>
            <a:r>
              <a:rPr sz="2300" spc="-10" dirty="0">
                <a:latin typeface="Carlito"/>
                <a:cs typeface="Carlito"/>
              </a:rPr>
              <a:t>excel</a:t>
            </a:r>
            <a:r>
              <a:rPr sz="2300" spc="-90" dirty="0">
                <a:latin typeface="Carlito"/>
                <a:cs typeface="Carlito"/>
              </a:rPr>
              <a:t> </a:t>
            </a:r>
            <a:r>
              <a:rPr sz="2300" dirty="0">
                <a:latin typeface="Carlito"/>
                <a:cs typeface="Carlito"/>
              </a:rPr>
              <a:t>spread</a:t>
            </a:r>
            <a:r>
              <a:rPr sz="2300" spc="-70" dirty="0">
                <a:latin typeface="Carlito"/>
                <a:cs typeface="Carlito"/>
              </a:rPr>
              <a:t> </a:t>
            </a:r>
            <a:r>
              <a:rPr sz="2300" spc="-10" dirty="0">
                <a:latin typeface="Carlito"/>
                <a:cs typeface="Carlito"/>
              </a:rPr>
              <a:t>sheet </a:t>
            </a:r>
            <a:r>
              <a:rPr sz="2300" dirty="0">
                <a:latin typeface="Carlito"/>
                <a:cs typeface="Carlito"/>
              </a:rPr>
              <a:t>SPP</a:t>
            </a:r>
            <a:r>
              <a:rPr sz="2300" spc="-50" dirty="0">
                <a:latin typeface="Carlito"/>
                <a:cs typeface="Carlito"/>
              </a:rPr>
              <a:t> </a:t>
            </a:r>
            <a:r>
              <a:rPr sz="2300" dirty="0">
                <a:latin typeface="Carlito"/>
                <a:cs typeface="Carlito"/>
              </a:rPr>
              <a:t>Annex</a:t>
            </a:r>
            <a:r>
              <a:rPr sz="2300" spc="-45" dirty="0">
                <a:latin typeface="Carlito"/>
                <a:cs typeface="Carlito"/>
              </a:rPr>
              <a:t> </a:t>
            </a:r>
            <a:r>
              <a:rPr sz="2300" dirty="0">
                <a:latin typeface="Carlito"/>
                <a:cs typeface="Carlito"/>
              </a:rPr>
              <a:t>5:</a:t>
            </a:r>
            <a:r>
              <a:rPr sz="2300" spc="-50" dirty="0">
                <a:latin typeface="Carlito"/>
                <a:cs typeface="Carlito"/>
              </a:rPr>
              <a:t> </a:t>
            </a:r>
            <a:r>
              <a:rPr sz="2300" spc="-20" dirty="0">
                <a:latin typeface="Carlito"/>
                <a:cs typeface="Carlito"/>
              </a:rPr>
              <a:t>Training</a:t>
            </a:r>
            <a:r>
              <a:rPr sz="2300" spc="-40" dirty="0">
                <a:latin typeface="Carlito"/>
                <a:cs typeface="Carlito"/>
              </a:rPr>
              <a:t> </a:t>
            </a:r>
            <a:r>
              <a:rPr sz="2300" dirty="0">
                <a:latin typeface="Carlito"/>
                <a:cs typeface="Carlito"/>
              </a:rPr>
              <a:t>visit/</a:t>
            </a:r>
            <a:r>
              <a:rPr sz="2300" spc="-40" dirty="0">
                <a:latin typeface="Carlito"/>
                <a:cs typeface="Carlito"/>
              </a:rPr>
              <a:t> </a:t>
            </a:r>
            <a:r>
              <a:rPr sz="2300" dirty="0">
                <a:latin typeface="Carlito"/>
                <a:cs typeface="Carlito"/>
              </a:rPr>
              <a:t>Study</a:t>
            </a:r>
            <a:r>
              <a:rPr sz="2300" spc="-55" dirty="0">
                <a:latin typeface="Carlito"/>
                <a:cs typeface="Carlito"/>
              </a:rPr>
              <a:t> </a:t>
            </a:r>
            <a:r>
              <a:rPr sz="2300" spc="-40" dirty="0">
                <a:latin typeface="Carlito"/>
                <a:cs typeface="Carlito"/>
              </a:rPr>
              <a:t>Tour</a:t>
            </a:r>
            <a:r>
              <a:rPr sz="2300" spc="-30" dirty="0">
                <a:latin typeface="Carlito"/>
                <a:cs typeface="Carlito"/>
              </a:rPr>
              <a:t> </a:t>
            </a:r>
            <a:r>
              <a:rPr sz="2300" spc="-20" dirty="0">
                <a:latin typeface="Carlito"/>
                <a:cs typeface="Carlito"/>
              </a:rPr>
              <a:t>Plan</a:t>
            </a:r>
            <a:endParaRPr sz="2300" dirty="0">
              <a:latin typeface="Carlito"/>
              <a:cs typeface="Carlito"/>
            </a:endParaRPr>
          </a:p>
          <a:p>
            <a:pPr marL="12700" marR="699135">
              <a:lnSpc>
                <a:spcPct val="100000"/>
              </a:lnSpc>
            </a:pPr>
            <a:r>
              <a:rPr sz="2300" dirty="0">
                <a:latin typeface="Carlito"/>
                <a:cs typeface="Carlito"/>
              </a:rPr>
              <a:t>SPP</a:t>
            </a:r>
            <a:r>
              <a:rPr sz="2300" spc="-60" dirty="0">
                <a:latin typeface="Carlito"/>
                <a:cs typeface="Carlito"/>
              </a:rPr>
              <a:t> </a:t>
            </a:r>
            <a:r>
              <a:rPr sz="2300" dirty="0">
                <a:latin typeface="Carlito"/>
                <a:cs typeface="Carlito"/>
              </a:rPr>
              <a:t>Annex</a:t>
            </a:r>
            <a:r>
              <a:rPr sz="2300" spc="-60" dirty="0">
                <a:latin typeface="Carlito"/>
                <a:cs typeface="Carlito"/>
              </a:rPr>
              <a:t> </a:t>
            </a:r>
            <a:r>
              <a:rPr sz="2300" dirty="0">
                <a:latin typeface="Carlito"/>
                <a:cs typeface="Carlito"/>
              </a:rPr>
              <a:t>6:</a:t>
            </a:r>
            <a:r>
              <a:rPr sz="2300" spc="-65" dirty="0">
                <a:latin typeface="Carlito"/>
                <a:cs typeface="Carlito"/>
              </a:rPr>
              <a:t> </a:t>
            </a:r>
            <a:r>
              <a:rPr sz="2300" dirty="0">
                <a:latin typeface="Carlito"/>
                <a:cs typeface="Carlito"/>
              </a:rPr>
              <a:t>Details</a:t>
            </a:r>
            <a:r>
              <a:rPr sz="2300" spc="-80" dirty="0">
                <a:latin typeface="Carlito"/>
                <a:cs typeface="Carlito"/>
              </a:rPr>
              <a:t> </a:t>
            </a:r>
            <a:r>
              <a:rPr sz="2300" dirty="0">
                <a:latin typeface="Carlito"/>
                <a:cs typeface="Carlito"/>
              </a:rPr>
              <a:t>of</a:t>
            </a:r>
            <a:r>
              <a:rPr sz="2300" spc="-55" dirty="0">
                <a:latin typeface="Carlito"/>
                <a:cs typeface="Carlito"/>
              </a:rPr>
              <a:t> </a:t>
            </a:r>
            <a:r>
              <a:rPr sz="2300" spc="-10" dirty="0">
                <a:latin typeface="Carlito"/>
                <a:cs typeface="Carlito"/>
              </a:rPr>
              <a:t>estimated</a:t>
            </a:r>
            <a:r>
              <a:rPr sz="2300" spc="-75" dirty="0">
                <a:latin typeface="Carlito"/>
                <a:cs typeface="Carlito"/>
              </a:rPr>
              <a:t> </a:t>
            </a:r>
            <a:r>
              <a:rPr sz="2300" dirty="0">
                <a:latin typeface="Carlito"/>
                <a:cs typeface="Carlito"/>
              </a:rPr>
              <a:t>Budget</a:t>
            </a:r>
            <a:r>
              <a:rPr sz="2300" spc="-70" dirty="0">
                <a:latin typeface="Carlito"/>
                <a:cs typeface="Carlito"/>
              </a:rPr>
              <a:t> </a:t>
            </a:r>
            <a:r>
              <a:rPr sz="2300" dirty="0">
                <a:latin typeface="Carlito"/>
                <a:cs typeface="Carlito"/>
              </a:rPr>
              <a:t>(Excel</a:t>
            </a:r>
            <a:r>
              <a:rPr sz="2300" spc="-80" dirty="0">
                <a:latin typeface="Carlito"/>
                <a:cs typeface="Carlito"/>
              </a:rPr>
              <a:t> </a:t>
            </a:r>
            <a:r>
              <a:rPr sz="2300" dirty="0">
                <a:latin typeface="Carlito"/>
                <a:cs typeface="Carlito"/>
              </a:rPr>
              <a:t>spread</a:t>
            </a:r>
            <a:r>
              <a:rPr sz="2300" spc="-55" dirty="0">
                <a:latin typeface="Carlito"/>
                <a:cs typeface="Carlito"/>
              </a:rPr>
              <a:t> </a:t>
            </a:r>
            <a:r>
              <a:rPr sz="2300" spc="-10" dirty="0">
                <a:latin typeface="Carlito"/>
                <a:cs typeface="Carlito"/>
              </a:rPr>
              <a:t>sheet) </a:t>
            </a:r>
            <a:r>
              <a:rPr sz="2300" dirty="0">
                <a:latin typeface="Carlito"/>
                <a:cs typeface="Carlito"/>
              </a:rPr>
              <a:t>SPP</a:t>
            </a:r>
            <a:r>
              <a:rPr sz="2300" spc="-55" dirty="0">
                <a:latin typeface="Carlito"/>
                <a:cs typeface="Carlito"/>
              </a:rPr>
              <a:t> </a:t>
            </a:r>
            <a:r>
              <a:rPr sz="2300" dirty="0">
                <a:latin typeface="Carlito"/>
                <a:cs typeface="Carlito"/>
              </a:rPr>
              <a:t>Annex</a:t>
            </a:r>
            <a:r>
              <a:rPr sz="2300" spc="-55" dirty="0">
                <a:latin typeface="Carlito"/>
                <a:cs typeface="Carlito"/>
              </a:rPr>
              <a:t> </a:t>
            </a:r>
            <a:r>
              <a:rPr sz="2300" dirty="0">
                <a:latin typeface="Carlito"/>
                <a:cs typeface="Carlito"/>
              </a:rPr>
              <a:t>7:</a:t>
            </a:r>
            <a:r>
              <a:rPr sz="2300" spc="-65" dirty="0">
                <a:latin typeface="Carlito"/>
                <a:cs typeface="Carlito"/>
              </a:rPr>
              <a:t> </a:t>
            </a:r>
            <a:r>
              <a:rPr sz="2300" dirty="0">
                <a:latin typeface="Carlito"/>
                <a:cs typeface="Liberation Sans Narrow"/>
              </a:rPr>
              <a:t>Environment</a:t>
            </a:r>
            <a:r>
              <a:rPr sz="2300" spc="-35" dirty="0">
                <a:latin typeface="Carlito"/>
                <a:cs typeface="Liberation Sans Narrow"/>
              </a:rPr>
              <a:t> </a:t>
            </a:r>
            <a:r>
              <a:rPr sz="2300" dirty="0">
                <a:latin typeface="Carlito"/>
                <a:cs typeface="Liberation Sans Narrow"/>
              </a:rPr>
              <a:t>and</a:t>
            </a:r>
            <a:r>
              <a:rPr sz="2300" spc="-35" dirty="0">
                <a:latin typeface="Carlito"/>
                <a:cs typeface="Liberation Sans Narrow"/>
              </a:rPr>
              <a:t> </a:t>
            </a:r>
            <a:r>
              <a:rPr sz="2300" dirty="0">
                <a:latin typeface="Carlito"/>
                <a:cs typeface="Liberation Sans Narrow"/>
              </a:rPr>
              <a:t>Safety</a:t>
            </a:r>
            <a:r>
              <a:rPr sz="2300" spc="-40" dirty="0">
                <a:latin typeface="Carlito"/>
                <a:cs typeface="Liberation Sans Narrow"/>
              </a:rPr>
              <a:t> </a:t>
            </a:r>
            <a:r>
              <a:rPr sz="2300" dirty="0">
                <a:latin typeface="Carlito"/>
                <a:cs typeface="Liberation Sans Narrow"/>
              </a:rPr>
              <a:t>Check</a:t>
            </a:r>
            <a:r>
              <a:rPr sz="2300" spc="-35" dirty="0">
                <a:latin typeface="Carlito"/>
                <a:cs typeface="Liberation Sans Narrow"/>
              </a:rPr>
              <a:t> </a:t>
            </a:r>
            <a:r>
              <a:rPr sz="2300" dirty="0">
                <a:latin typeface="Carlito"/>
                <a:cs typeface="Liberation Sans Narrow"/>
              </a:rPr>
              <a:t>List</a:t>
            </a:r>
            <a:r>
              <a:rPr sz="2300" spc="-35" dirty="0">
                <a:latin typeface="Carlito"/>
                <a:cs typeface="Liberation Sans Narrow"/>
              </a:rPr>
              <a:t> </a:t>
            </a:r>
            <a:r>
              <a:rPr sz="2300" dirty="0">
                <a:latin typeface="Carlito"/>
                <a:cs typeface="Liberation Sans Narrow"/>
              </a:rPr>
              <a:t>for</a:t>
            </a:r>
            <a:r>
              <a:rPr sz="2300" spc="-45" dirty="0">
                <a:latin typeface="Carlito"/>
                <a:cs typeface="Liberation Sans Narrow"/>
              </a:rPr>
              <a:t> </a:t>
            </a:r>
            <a:r>
              <a:rPr sz="2300" dirty="0">
                <a:latin typeface="Carlito"/>
                <a:cs typeface="Liberation Sans Narrow"/>
              </a:rPr>
              <a:t>Research</a:t>
            </a:r>
            <a:r>
              <a:rPr sz="2300" spc="-30" dirty="0">
                <a:latin typeface="Carlito"/>
                <a:cs typeface="Liberation Sans Narrow"/>
              </a:rPr>
              <a:t> </a:t>
            </a:r>
            <a:r>
              <a:rPr sz="2300" dirty="0">
                <a:latin typeface="Carlito"/>
                <a:cs typeface="Liberation Sans Narrow"/>
              </a:rPr>
              <a:t>and</a:t>
            </a:r>
            <a:r>
              <a:rPr sz="2300" spc="-60" dirty="0">
                <a:latin typeface="Carlito"/>
                <a:cs typeface="Liberation Sans Narrow"/>
              </a:rPr>
              <a:t> </a:t>
            </a:r>
            <a:r>
              <a:rPr sz="2300" spc="-10" dirty="0">
                <a:latin typeface="Carlito"/>
                <a:cs typeface="Liberation Sans Narrow"/>
              </a:rPr>
              <a:t>Innovation </a:t>
            </a:r>
            <a:r>
              <a:rPr sz="2300" dirty="0">
                <a:latin typeface="Carlito"/>
                <a:cs typeface="Carlito"/>
              </a:rPr>
              <a:t>SPP</a:t>
            </a:r>
            <a:r>
              <a:rPr sz="2300" spc="-45" dirty="0">
                <a:latin typeface="Carlito"/>
                <a:cs typeface="Carlito"/>
              </a:rPr>
              <a:t> </a:t>
            </a:r>
            <a:r>
              <a:rPr sz="2300" dirty="0">
                <a:latin typeface="Carlito"/>
                <a:cs typeface="Carlito"/>
              </a:rPr>
              <a:t>Annex</a:t>
            </a:r>
            <a:r>
              <a:rPr sz="2300" spc="-40" dirty="0">
                <a:latin typeface="Carlito"/>
                <a:cs typeface="Carlito"/>
              </a:rPr>
              <a:t> </a:t>
            </a:r>
            <a:r>
              <a:rPr sz="2300" dirty="0">
                <a:latin typeface="Carlito"/>
                <a:cs typeface="Carlito"/>
              </a:rPr>
              <a:t>8:</a:t>
            </a:r>
            <a:r>
              <a:rPr sz="2300" spc="-50" dirty="0">
                <a:latin typeface="Carlito"/>
                <a:cs typeface="Carlito"/>
              </a:rPr>
              <a:t> </a:t>
            </a:r>
            <a:r>
              <a:rPr sz="2300" spc="-20" dirty="0">
                <a:latin typeface="Carlito"/>
                <a:cs typeface="Carlito"/>
              </a:rPr>
              <a:t>Attachment</a:t>
            </a:r>
            <a:r>
              <a:rPr sz="2300" spc="-25" dirty="0">
                <a:latin typeface="Carlito"/>
                <a:cs typeface="Carlito"/>
              </a:rPr>
              <a:t> </a:t>
            </a:r>
            <a:r>
              <a:rPr sz="2300" dirty="0">
                <a:latin typeface="Carlito"/>
                <a:cs typeface="Carlito"/>
              </a:rPr>
              <a:t>A:</a:t>
            </a:r>
            <a:r>
              <a:rPr sz="2300" spc="-25" dirty="0">
                <a:latin typeface="Carlito"/>
                <a:cs typeface="Carlito"/>
              </a:rPr>
              <a:t> </a:t>
            </a:r>
            <a:r>
              <a:rPr sz="2300" spc="-10" dirty="0">
                <a:latin typeface="Carlito"/>
                <a:cs typeface="Carlito"/>
              </a:rPr>
              <a:t>Environmental</a:t>
            </a:r>
            <a:r>
              <a:rPr sz="2300" spc="-25" dirty="0">
                <a:latin typeface="Carlito"/>
                <a:cs typeface="Carlito"/>
              </a:rPr>
              <a:t> </a:t>
            </a:r>
            <a:r>
              <a:rPr sz="2300" dirty="0">
                <a:latin typeface="Carlito"/>
                <a:cs typeface="Carlito"/>
              </a:rPr>
              <a:t>Monitoring</a:t>
            </a:r>
            <a:r>
              <a:rPr sz="2300" spc="-40" dirty="0">
                <a:latin typeface="Carlito"/>
                <a:cs typeface="Carlito"/>
              </a:rPr>
              <a:t> </a:t>
            </a:r>
            <a:r>
              <a:rPr sz="2300" dirty="0">
                <a:latin typeface="Carlito"/>
                <a:cs typeface="Carlito"/>
              </a:rPr>
              <a:t>and</a:t>
            </a:r>
            <a:r>
              <a:rPr sz="2300" spc="-30" dirty="0">
                <a:latin typeface="Carlito"/>
                <a:cs typeface="Carlito"/>
              </a:rPr>
              <a:t> </a:t>
            </a:r>
            <a:r>
              <a:rPr sz="2300" spc="-10" dirty="0">
                <a:latin typeface="Carlito"/>
                <a:cs typeface="Carlito"/>
              </a:rPr>
              <a:t>Mitigation</a:t>
            </a:r>
            <a:r>
              <a:rPr sz="2300" spc="-30" dirty="0">
                <a:latin typeface="Carlito"/>
                <a:cs typeface="Carlito"/>
              </a:rPr>
              <a:t> </a:t>
            </a:r>
            <a:r>
              <a:rPr sz="2300" spc="-20" dirty="0">
                <a:latin typeface="Carlito"/>
                <a:cs typeface="Carlito"/>
              </a:rPr>
              <a:t>Plan </a:t>
            </a:r>
            <a:r>
              <a:rPr sz="2300" dirty="0">
                <a:latin typeface="Carlito"/>
                <a:cs typeface="Carlito"/>
              </a:rPr>
              <a:t>SPP</a:t>
            </a:r>
            <a:r>
              <a:rPr sz="2300" spc="-40" dirty="0">
                <a:latin typeface="Carlito"/>
                <a:cs typeface="Carlito"/>
              </a:rPr>
              <a:t> </a:t>
            </a:r>
            <a:r>
              <a:rPr sz="2300" dirty="0">
                <a:latin typeface="Carlito"/>
                <a:cs typeface="Carlito"/>
              </a:rPr>
              <a:t>Annex</a:t>
            </a:r>
            <a:r>
              <a:rPr sz="2300" spc="-40" dirty="0">
                <a:latin typeface="Carlito"/>
                <a:cs typeface="Carlito"/>
              </a:rPr>
              <a:t> </a:t>
            </a:r>
            <a:r>
              <a:rPr sz="2300" dirty="0">
                <a:latin typeface="Carlito"/>
                <a:cs typeface="Carlito"/>
              </a:rPr>
              <a:t>9:</a:t>
            </a:r>
            <a:r>
              <a:rPr sz="2300" spc="-45" dirty="0">
                <a:latin typeface="Carlito"/>
                <a:cs typeface="Carlito"/>
              </a:rPr>
              <a:t> </a:t>
            </a:r>
            <a:r>
              <a:rPr sz="2300" dirty="0">
                <a:latin typeface="Carlito"/>
                <a:cs typeface="Carlito"/>
              </a:rPr>
              <a:t>Social</a:t>
            </a:r>
            <a:r>
              <a:rPr sz="2300" spc="-50" dirty="0">
                <a:latin typeface="Carlito"/>
                <a:cs typeface="Carlito"/>
              </a:rPr>
              <a:t> </a:t>
            </a:r>
            <a:r>
              <a:rPr sz="2300" dirty="0">
                <a:latin typeface="Carlito"/>
                <a:cs typeface="Carlito"/>
              </a:rPr>
              <a:t>Screening</a:t>
            </a:r>
            <a:r>
              <a:rPr sz="2300" spc="-50" dirty="0">
                <a:latin typeface="Carlito"/>
                <a:cs typeface="Carlito"/>
              </a:rPr>
              <a:t> </a:t>
            </a:r>
            <a:r>
              <a:rPr sz="2300" spc="-20" dirty="0">
                <a:latin typeface="Carlito"/>
                <a:cs typeface="Carlito"/>
              </a:rPr>
              <a:t>Form</a:t>
            </a:r>
            <a:endParaRPr sz="2300" dirty="0">
              <a:latin typeface="Carlito"/>
              <a:cs typeface="Carlito"/>
            </a:endParaRPr>
          </a:p>
          <a:p>
            <a:pPr marL="12700">
              <a:lnSpc>
                <a:spcPct val="100000"/>
              </a:lnSpc>
              <a:spcBef>
                <a:spcPts val="5"/>
              </a:spcBef>
            </a:pPr>
            <a:r>
              <a:rPr sz="2300" dirty="0">
                <a:latin typeface="Carlito"/>
                <a:cs typeface="Carlito"/>
              </a:rPr>
              <a:t>SPP</a:t>
            </a:r>
            <a:r>
              <a:rPr sz="2300" spc="-55" dirty="0">
                <a:latin typeface="Carlito"/>
                <a:cs typeface="Carlito"/>
              </a:rPr>
              <a:t> </a:t>
            </a:r>
            <a:r>
              <a:rPr sz="2300" dirty="0">
                <a:latin typeface="Carlito"/>
                <a:cs typeface="Carlito"/>
              </a:rPr>
              <a:t>Annex</a:t>
            </a:r>
            <a:r>
              <a:rPr sz="2300" spc="-50" dirty="0">
                <a:latin typeface="Carlito"/>
                <a:cs typeface="Carlito"/>
              </a:rPr>
              <a:t> </a:t>
            </a:r>
            <a:r>
              <a:rPr sz="2300" dirty="0">
                <a:latin typeface="Carlito"/>
                <a:cs typeface="Carlito"/>
              </a:rPr>
              <a:t>10:</a:t>
            </a:r>
            <a:r>
              <a:rPr sz="2300" spc="-60" dirty="0">
                <a:latin typeface="Carlito"/>
                <a:cs typeface="Carlito"/>
              </a:rPr>
              <a:t> </a:t>
            </a:r>
            <a:r>
              <a:rPr sz="2300" spc="-10" dirty="0">
                <a:latin typeface="Carlito"/>
                <a:cs typeface="Carlito"/>
              </a:rPr>
              <a:t>Indicative</a:t>
            </a:r>
            <a:r>
              <a:rPr sz="2300" spc="-35" dirty="0">
                <a:latin typeface="Carlito"/>
                <a:cs typeface="Carlito"/>
              </a:rPr>
              <a:t> </a:t>
            </a:r>
            <a:r>
              <a:rPr sz="2300" spc="-10" dirty="0">
                <a:latin typeface="Carlito"/>
                <a:cs typeface="Carlito"/>
              </a:rPr>
              <a:t>Organogram</a:t>
            </a:r>
            <a:r>
              <a:rPr sz="2300" spc="-75" dirty="0">
                <a:latin typeface="Carlito"/>
                <a:cs typeface="Carlito"/>
              </a:rPr>
              <a:t> </a:t>
            </a:r>
            <a:r>
              <a:rPr sz="2300" dirty="0">
                <a:latin typeface="Carlito"/>
                <a:cs typeface="Carlito"/>
              </a:rPr>
              <a:t>of</a:t>
            </a:r>
            <a:r>
              <a:rPr sz="2300" spc="-45" dirty="0">
                <a:latin typeface="Carlito"/>
                <a:cs typeface="Carlito"/>
              </a:rPr>
              <a:t> </a:t>
            </a:r>
            <a:r>
              <a:rPr sz="2300" dirty="0">
                <a:latin typeface="Carlito"/>
                <a:cs typeface="Carlito"/>
              </a:rPr>
              <a:t>the</a:t>
            </a:r>
            <a:r>
              <a:rPr sz="2300" spc="-35" dirty="0">
                <a:latin typeface="Carlito"/>
                <a:cs typeface="Carlito"/>
              </a:rPr>
              <a:t> </a:t>
            </a:r>
            <a:r>
              <a:rPr sz="2300" dirty="0">
                <a:latin typeface="Carlito"/>
                <a:cs typeface="Carlito"/>
              </a:rPr>
              <a:t>Sub-project</a:t>
            </a:r>
            <a:r>
              <a:rPr sz="2300" spc="-55" dirty="0">
                <a:latin typeface="Carlito"/>
                <a:cs typeface="Carlito"/>
              </a:rPr>
              <a:t> </a:t>
            </a:r>
            <a:r>
              <a:rPr sz="2300" dirty="0">
                <a:latin typeface="Carlito"/>
                <a:cs typeface="Carlito"/>
              </a:rPr>
              <a:t>Management</a:t>
            </a:r>
            <a:r>
              <a:rPr sz="2300" spc="-45" dirty="0">
                <a:latin typeface="Carlito"/>
                <a:cs typeface="Carlito"/>
              </a:rPr>
              <a:t> </a:t>
            </a:r>
            <a:r>
              <a:rPr sz="2300" spc="-10" dirty="0">
                <a:latin typeface="Carlito"/>
                <a:cs typeface="Carlito"/>
              </a:rPr>
              <a:t>Office</a:t>
            </a:r>
            <a:endParaRPr sz="2300" dirty="0">
              <a:latin typeface="Carlito"/>
              <a:cs typeface="Carlito"/>
            </a:endParaRPr>
          </a:p>
          <a:p>
            <a:pPr marL="1652270" marR="5080" indent="-1640205">
              <a:lnSpc>
                <a:spcPct val="100000"/>
              </a:lnSpc>
            </a:pPr>
            <a:r>
              <a:rPr sz="2300" dirty="0">
                <a:latin typeface="Carlito"/>
                <a:cs typeface="Carlito"/>
              </a:rPr>
              <a:t>SPP</a:t>
            </a:r>
            <a:r>
              <a:rPr sz="2300" spc="-60" dirty="0">
                <a:latin typeface="Carlito"/>
                <a:cs typeface="Carlito"/>
              </a:rPr>
              <a:t> </a:t>
            </a:r>
            <a:r>
              <a:rPr sz="2300" dirty="0">
                <a:latin typeface="Carlito"/>
                <a:cs typeface="Carlito"/>
              </a:rPr>
              <a:t>Annex</a:t>
            </a:r>
            <a:r>
              <a:rPr sz="2300" spc="-55" dirty="0">
                <a:latin typeface="Carlito"/>
                <a:cs typeface="Carlito"/>
              </a:rPr>
              <a:t> </a:t>
            </a:r>
            <a:r>
              <a:rPr sz="2300" dirty="0">
                <a:latin typeface="Carlito"/>
                <a:cs typeface="Carlito"/>
              </a:rPr>
              <a:t>11:</a:t>
            </a:r>
            <a:r>
              <a:rPr sz="2300" spc="-55" dirty="0">
                <a:latin typeface="Carlito"/>
                <a:cs typeface="Carlito"/>
              </a:rPr>
              <a:t> </a:t>
            </a:r>
            <a:r>
              <a:rPr sz="2300" spc="-25" dirty="0">
                <a:latin typeface="Carlito"/>
                <a:cs typeface="Carlito"/>
              </a:rPr>
              <a:t>Sub-</a:t>
            </a:r>
            <a:r>
              <a:rPr sz="2300" dirty="0">
                <a:latin typeface="Carlito"/>
                <a:cs typeface="Carlito"/>
              </a:rPr>
              <a:t>project</a:t>
            </a:r>
            <a:r>
              <a:rPr sz="2300" spc="-55" dirty="0">
                <a:latin typeface="Carlito"/>
                <a:cs typeface="Carlito"/>
              </a:rPr>
              <a:t> </a:t>
            </a:r>
            <a:r>
              <a:rPr sz="2300" dirty="0">
                <a:latin typeface="Carlito"/>
                <a:cs typeface="Carlito"/>
              </a:rPr>
              <a:t>Management</a:t>
            </a:r>
            <a:r>
              <a:rPr sz="2300" spc="-60" dirty="0">
                <a:latin typeface="Carlito"/>
                <a:cs typeface="Carlito"/>
              </a:rPr>
              <a:t> </a:t>
            </a:r>
            <a:r>
              <a:rPr sz="2300" spc="-50" dirty="0">
                <a:latin typeface="Carlito"/>
                <a:cs typeface="Carlito"/>
              </a:rPr>
              <a:t>Team </a:t>
            </a:r>
            <a:r>
              <a:rPr sz="2300" dirty="0">
                <a:latin typeface="Carlito"/>
                <a:cs typeface="Carlito"/>
              </a:rPr>
              <a:t>and</a:t>
            </a:r>
            <a:r>
              <a:rPr sz="2300" spc="-50" dirty="0">
                <a:latin typeface="Carlito"/>
                <a:cs typeface="Carlito"/>
              </a:rPr>
              <a:t> </a:t>
            </a:r>
            <a:r>
              <a:rPr sz="2300" spc="-10" dirty="0">
                <a:latin typeface="Carlito"/>
                <a:cs typeface="Carlito"/>
              </a:rPr>
              <a:t>Resume Attachment:</a:t>
            </a:r>
            <a:r>
              <a:rPr sz="2300" spc="-80" dirty="0">
                <a:latin typeface="Carlito"/>
                <a:cs typeface="Carlito"/>
              </a:rPr>
              <a:t> </a:t>
            </a:r>
            <a:r>
              <a:rPr sz="2300" dirty="0">
                <a:latin typeface="Carlito"/>
                <a:cs typeface="Carlito"/>
              </a:rPr>
              <a:t>Resume</a:t>
            </a:r>
            <a:r>
              <a:rPr sz="2300" spc="-50" dirty="0">
                <a:latin typeface="Carlito"/>
                <a:cs typeface="Carlito"/>
              </a:rPr>
              <a:t> </a:t>
            </a:r>
            <a:r>
              <a:rPr sz="2300" dirty="0">
                <a:latin typeface="Carlito"/>
                <a:cs typeface="Carlito"/>
              </a:rPr>
              <a:t>of</a:t>
            </a:r>
            <a:r>
              <a:rPr sz="2300" spc="-45" dirty="0">
                <a:latin typeface="Carlito"/>
                <a:cs typeface="Carlito"/>
              </a:rPr>
              <a:t> </a:t>
            </a:r>
            <a:r>
              <a:rPr sz="2300" dirty="0">
                <a:latin typeface="Carlito"/>
                <a:cs typeface="Carlito"/>
              </a:rPr>
              <a:t>SPM,</a:t>
            </a:r>
            <a:r>
              <a:rPr sz="2300" spc="-35" dirty="0">
                <a:latin typeface="Carlito"/>
                <a:cs typeface="Carlito"/>
              </a:rPr>
              <a:t> </a:t>
            </a:r>
            <a:r>
              <a:rPr sz="2300" dirty="0">
                <a:latin typeface="Carlito"/>
                <a:cs typeface="Carlito"/>
              </a:rPr>
              <a:t>ASPM</a:t>
            </a:r>
            <a:r>
              <a:rPr sz="2300" spc="-55" dirty="0">
                <a:latin typeface="Carlito"/>
                <a:cs typeface="Carlito"/>
              </a:rPr>
              <a:t> </a:t>
            </a:r>
            <a:r>
              <a:rPr sz="2300" dirty="0">
                <a:latin typeface="Carlito"/>
                <a:cs typeface="Carlito"/>
              </a:rPr>
              <a:t>and</a:t>
            </a:r>
            <a:r>
              <a:rPr sz="2300" spc="-45" dirty="0">
                <a:latin typeface="Carlito"/>
                <a:cs typeface="Carlito"/>
              </a:rPr>
              <a:t> </a:t>
            </a:r>
            <a:r>
              <a:rPr sz="2300" dirty="0">
                <a:latin typeface="Carlito"/>
                <a:cs typeface="Carlito"/>
              </a:rPr>
              <a:t>SPMT</a:t>
            </a:r>
            <a:r>
              <a:rPr sz="2300" spc="-50" dirty="0">
                <a:latin typeface="Carlito"/>
                <a:cs typeface="Carlito"/>
              </a:rPr>
              <a:t> </a:t>
            </a:r>
            <a:r>
              <a:rPr sz="2300" spc="-10" dirty="0">
                <a:latin typeface="Carlito"/>
                <a:cs typeface="Carlito"/>
              </a:rPr>
              <a:t>Members. </a:t>
            </a:r>
            <a:r>
              <a:rPr sz="2300" dirty="0">
                <a:latin typeface="Carlito"/>
                <a:cs typeface="Carlito"/>
              </a:rPr>
              <a:t>Upload:</a:t>
            </a:r>
            <a:r>
              <a:rPr sz="2300" spc="-35" dirty="0">
                <a:latin typeface="Carlito"/>
                <a:cs typeface="Carlito"/>
              </a:rPr>
              <a:t> </a:t>
            </a:r>
            <a:r>
              <a:rPr sz="2300" dirty="0">
                <a:latin typeface="Carlito"/>
                <a:cs typeface="Carlito"/>
              </a:rPr>
              <a:t>CV</a:t>
            </a:r>
            <a:r>
              <a:rPr sz="2300" spc="-25" dirty="0">
                <a:latin typeface="Carlito"/>
                <a:cs typeface="Carlito"/>
              </a:rPr>
              <a:t> </a:t>
            </a:r>
            <a:r>
              <a:rPr sz="2300" dirty="0">
                <a:latin typeface="Carlito"/>
                <a:cs typeface="Carlito"/>
              </a:rPr>
              <a:t>of</a:t>
            </a:r>
            <a:r>
              <a:rPr sz="2300" spc="-25" dirty="0">
                <a:latin typeface="Carlito"/>
                <a:cs typeface="Carlito"/>
              </a:rPr>
              <a:t> </a:t>
            </a:r>
            <a:r>
              <a:rPr sz="2300" dirty="0">
                <a:latin typeface="Carlito"/>
                <a:cs typeface="Carlito"/>
              </a:rPr>
              <a:t>SPM,</a:t>
            </a:r>
            <a:r>
              <a:rPr sz="2300" spc="-35" dirty="0">
                <a:latin typeface="Carlito"/>
                <a:cs typeface="Carlito"/>
              </a:rPr>
              <a:t> </a:t>
            </a:r>
            <a:r>
              <a:rPr sz="2300" dirty="0">
                <a:latin typeface="Carlito"/>
                <a:cs typeface="Carlito"/>
              </a:rPr>
              <a:t>ASPM</a:t>
            </a:r>
            <a:r>
              <a:rPr sz="2300" spc="-35" dirty="0">
                <a:latin typeface="Carlito"/>
                <a:cs typeface="Carlito"/>
              </a:rPr>
              <a:t> </a:t>
            </a:r>
            <a:r>
              <a:rPr sz="2300" dirty="0">
                <a:latin typeface="Carlito"/>
                <a:cs typeface="Carlito"/>
              </a:rPr>
              <a:t>and</a:t>
            </a:r>
            <a:r>
              <a:rPr sz="2300" spc="-25" dirty="0">
                <a:latin typeface="Carlito"/>
                <a:cs typeface="Carlito"/>
              </a:rPr>
              <a:t> </a:t>
            </a:r>
            <a:r>
              <a:rPr sz="2300" dirty="0">
                <a:latin typeface="Carlito"/>
                <a:cs typeface="Carlito"/>
              </a:rPr>
              <a:t>SPMT</a:t>
            </a:r>
            <a:r>
              <a:rPr sz="2300" spc="-40" dirty="0">
                <a:latin typeface="Carlito"/>
                <a:cs typeface="Carlito"/>
              </a:rPr>
              <a:t> </a:t>
            </a:r>
            <a:r>
              <a:rPr sz="2300" dirty="0">
                <a:latin typeface="Carlito"/>
                <a:cs typeface="Carlito"/>
              </a:rPr>
              <a:t>members</a:t>
            </a:r>
            <a:r>
              <a:rPr sz="2300" spc="-40" dirty="0">
                <a:latin typeface="Carlito"/>
                <a:cs typeface="Carlito"/>
              </a:rPr>
              <a:t> </a:t>
            </a:r>
            <a:r>
              <a:rPr sz="2300" spc="-10" dirty="0">
                <a:latin typeface="Carlito"/>
                <a:cs typeface="Carlito"/>
              </a:rPr>
              <a:t>online.</a:t>
            </a:r>
            <a:endParaRPr sz="2300" dirty="0">
              <a:latin typeface="Carlito"/>
              <a:cs typeface="Carlito"/>
            </a:endParaRPr>
          </a:p>
          <a:p>
            <a:pPr marL="12700">
              <a:lnSpc>
                <a:spcPts val="2865"/>
              </a:lnSpc>
            </a:pPr>
            <a:r>
              <a:rPr sz="2300" dirty="0">
                <a:latin typeface="Carlito"/>
                <a:cs typeface="Carlito"/>
              </a:rPr>
              <a:t>SPP</a:t>
            </a:r>
            <a:r>
              <a:rPr sz="2300" spc="-55" dirty="0">
                <a:latin typeface="Carlito"/>
                <a:cs typeface="Carlito"/>
              </a:rPr>
              <a:t> </a:t>
            </a:r>
            <a:r>
              <a:rPr sz="2300" dirty="0">
                <a:latin typeface="Carlito"/>
                <a:cs typeface="Carlito"/>
              </a:rPr>
              <a:t>Annex</a:t>
            </a:r>
            <a:r>
              <a:rPr sz="2300" spc="-55" dirty="0">
                <a:latin typeface="Carlito"/>
                <a:cs typeface="Carlito"/>
              </a:rPr>
              <a:t> </a:t>
            </a:r>
            <a:r>
              <a:rPr sz="2300" dirty="0">
                <a:latin typeface="Carlito"/>
                <a:cs typeface="Carlito"/>
              </a:rPr>
              <a:t>12:</a:t>
            </a:r>
            <a:r>
              <a:rPr sz="2300" spc="-50" dirty="0">
                <a:latin typeface="Carlito"/>
                <a:cs typeface="Carlito"/>
              </a:rPr>
              <a:t> </a:t>
            </a:r>
            <a:r>
              <a:rPr sz="2300" dirty="0">
                <a:latin typeface="Carlito"/>
                <a:cs typeface="Carlito"/>
              </a:rPr>
              <a:t>Proposal</a:t>
            </a:r>
            <a:r>
              <a:rPr sz="2300" spc="-45" dirty="0">
                <a:latin typeface="Carlito"/>
                <a:cs typeface="Carlito"/>
              </a:rPr>
              <a:t> </a:t>
            </a:r>
            <a:r>
              <a:rPr sz="2300" spc="-10" dirty="0">
                <a:latin typeface="Carlito"/>
                <a:cs typeface="Carlito"/>
              </a:rPr>
              <a:t>Endorsement</a:t>
            </a:r>
            <a:r>
              <a:rPr sz="2300" spc="-60" dirty="0">
                <a:latin typeface="Carlito"/>
                <a:cs typeface="Carlito"/>
              </a:rPr>
              <a:t> </a:t>
            </a:r>
            <a:r>
              <a:rPr sz="2300" dirty="0">
                <a:latin typeface="Carlito"/>
                <a:cs typeface="Carlito"/>
              </a:rPr>
              <a:t>by</a:t>
            </a:r>
            <a:r>
              <a:rPr sz="2300" spc="-40" dirty="0">
                <a:latin typeface="Carlito"/>
                <a:cs typeface="Carlito"/>
              </a:rPr>
              <a:t> </a:t>
            </a:r>
            <a:r>
              <a:rPr sz="2300" spc="-10" dirty="0">
                <a:latin typeface="Carlito"/>
                <a:cs typeface="Carlito"/>
              </a:rPr>
              <a:t>University</a:t>
            </a:r>
            <a:r>
              <a:rPr sz="2300" spc="-60" dirty="0">
                <a:latin typeface="Carlito"/>
                <a:cs typeface="Carlito"/>
              </a:rPr>
              <a:t> </a:t>
            </a:r>
            <a:r>
              <a:rPr sz="2300" spc="-10" dirty="0">
                <a:latin typeface="Carlito"/>
                <a:cs typeface="Carlito"/>
              </a:rPr>
              <a:t>Management</a:t>
            </a:r>
            <a:endParaRPr sz="2300" dirty="0">
              <a:latin typeface="Carlito"/>
              <a:cs typeface="Carlito"/>
            </a:endParaRPr>
          </a:p>
          <a:p>
            <a:pPr marL="12700">
              <a:lnSpc>
                <a:spcPts val="3345"/>
              </a:lnSpc>
            </a:pPr>
            <a:r>
              <a:rPr sz="2300" dirty="0">
                <a:solidFill>
                  <a:srgbClr val="CC0099"/>
                </a:solidFill>
                <a:latin typeface="Carlito"/>
                <a:cs typeface="Carlito"/>
              </a:rPr>
              <a:t>13.</a:t>
            </a:r>
            <a:r>
              <a:rPr sz="2300" spc="-70" dirty="0">
                <a:solidFill>
                  <a:srgbClr val="CC0099"/>
                </a:solidFill>
                <a:latin typeface="Carlito"/>
                <a:cs typeface="Carlito"/>
              </a:rPr>
              <a:t> </a:t>
            </a:r>
            <a:r>
              <a:rPr sz="2300" b="1" spc="-10" dirty="0">
                <a:solidFill>
                  <a:srgbClr val="CC0099"/>
                </a:solidFill>
                <a:latin typeface="Carlito"/>
                <a:cs typeface="Carlito"/>
              </a:rPr>
              <a:t>Collaboration</a:t>
            </a:r>
            <a:r>
              <a:rPr sz="2300" b="1" spc="-50" dirty="0">
                <a:solidFill>
                  <a:srgbClr val="CC0099"/>
                </a:solidFill>
                <a:latin typeface="Carlito"/>
                <a:cs typeface="Carlito"/>
              </a:rPr>
              <a:t> </a:t>
            </a:r>
            <a:r>
              <a:rPr sz="2300" b="1" dirty="0">
                <a:solidFill>
                  <a:srgbClr val="CC0099"/>
                </a:solidFill>
                <a:latin typeface="Carlito"/>
                <a:cs typeface="Carlito"/>
              </a:rPr>
              <a:t>MoU</a:t>
            </a:r>
            <a:r>
              <a:rPr sz="2300" dirty="0">
                <a:solidFill>
                  <a:srgbClr val="CC0099"/>
                </a:solidFill>
                <a:latin typeface="Carlito"/>
                <a:cs typeface="Carlito"/>
              </a:rPr>
              <a:t>,</a:t>
            </a:r>
            <a:r>
              <a:rPr sz="2300" spc="-90" dirty="0">
                <a:solidFill>
                  <a:srgbClr val="CC0099"/>
                </a:solidFill>
                <a:latin typeface="Carlito"/>
                <a:cs typeface="Carlito"/>
              </a:rPr>
              <a:t> </a:t>
            </a:r>
            <a:r>
              <a:rPr sz="2300" dirty="0">
                <a:solidFill>
                  <a:srgbClr val="CC0099"/>
                </a:solidFill>
                <a:latin typeface="Carlito"/>
                <a:cs typeface="Carlito"/>
              </a:rPr>
              <a:t>for</a:t>
            </a:r>
            <a:r>
              <a:rPr sz="2300" spc="-95" dirty="0">
                <a:solidFill>
                  <a:srgbClr val="CC0099"/>
                </a:solidFill>
                <a:latin typeface="Carlito"/>
                <a:cs typeface="Carlito"/>
              </a:rPr>
              <a:t> </a:t>
            </a:r>
            <a:r>
              <a:rPr sz="2300" spc="-10" dirty="0">
                <a:solidFill>
                  <a:srgbClr val="CC0099"/>
                </a:solidFill>
                <a:latin typeface="Carlito"/>
                <a:cs typeface="Carlito"/>
              </a:rPr>
              <a:t>collaboration</a:t>
            </a:r>
            <a:r>
              <a:rPr sz="2300" spc="-80" dirty="0">
                <a:solidFill>
                  <a:srgbClr val="CC0099"/>
                </a:solidFill>
                <a:latin typeface="Carlito"/>
                <a:cs typeface="Carlito"/>
              </a:rPr>
              <a:t> </a:t>
            </a:r>
            <a:r>
              <a:rPr sz="2300" spc="-25" dirty="0">
                <a:solidFill>
                  <a:srgbClr val="CC0099"/>
                </a:solidFill>
                <a:latin typeface="Carlito"/>
                <a:cs typeface="Carlito"/>
              </a:rPr>
              <a:t>SPP</a:t>
            </a:r>
            <a:endParaRPr sz="2300" dirty="0">
              <a:latin typeface="Carlito"/>
              <a:cs typeface="Carlito"/>
            </a:endParaRPr>
          </a:p>
        </p:txBody>
      </p:sp>
      <p:sp>
        <p:nvSpPr>
          <p:cNvPr id="7" name="object 7"/>
          <p:cNvSpPr/>
          <p:nvPr/>
        </p:nvSpPr>
        <p:spPr>
          <a:xfrm>
            <a:off x="0" y="0"/>
            <a:ext cx="9144000" cy="533400"/>
          </a:xfrm>
          <a:custGeom>
            <a:avLst/>
            <a:gdLst/>
            <a:ahLst/>
            <a:cxnLst/>
            <a:rect l="l" t="t" r="r" b="b"/>
            <a:pathLst>
              <a:path w="8229600" h="533400">
                <a:moveTo>
                  <a:pt x="8229600" y="0"/>
                </a:moveTo>
                <a:lnTo>
                  <a:pt x="0" y="0"/>
                </a:lnTo>
                <a:lnTo>
                  <a:pt x="0" y="533400"/>
                </a:lnTo>
                <a:lnTo>
                  <a:pt x="8229600" y="533400"/>
                </a:lnTo>
                <a:lnTo>
                  <a:pt x="8229600" y="0"/>
                </a:lnTo>
                <a:close/>
              </a:path>
            </a:pathLst>
          </a:custGeom>
          <a:solidFill>
            <a:srgbClr val="F1F1F1"/>
          </a:solidFill>
        </p:spPr>
        <p:txBody>
          <a:bodyPr wrap="square" lIns="0" tIns="0" rIns="0" bIns="0" rtlCol="0"/>
          <a:lstStyle/>
          <a:p>
            <a:endParaRPr/>
          </a:p>
        </p:txBody>
      </p:sp>
      <p:sp>
        <p:nvSpPr>
          <p:cNvPr id="8" name="object 8"/>
          <p:cNvSpPr txBox="1">
            <a:spLocks noGrp="1"/>
          </p:cNvSpPr>
          <p:nvPr>
            <p:ph type="title"/>
          </p:nvPr>
        </p:nvSpPr>
        <p:spPr>
          <a:xfrm>
            <a:off x="78739" y="-26720"/>
            <a:ext cx="9065261" cy="514350"/>
          </a:xfrm>
          <a:prstGeom prst="rect">
            <a:avLst/>
          </a:prstGeom>
        </p:spPr>
        <p:txBody>
          <a:bodyPr vert="horz" wrap="square" lIns="0" tIns="13335" rIns="0" bIns="0" rtlCol="0">
            <a:spAutoFit/>
          </a:bodyPr>
          <a:lstStyle/>
          <a:p>
            <a:pPr marL="12700" algn="ctr">
              <a:lnSpc>
                <a:spcPct val="100000"/>
              </a:lnSpc>
              <a:spcBef>
                <a:spcPts val="105"/>
              </a:spcBef>
            </a:pPr>
            <a:r>
              <a:rPr sz="3200" dirty="0"/>
              <a:t>Annexes</a:t>
            </a:r>
            <a:r>
              <a:rPr sz="3200" spc="-50" dirty="0"/>
              <a:t> </a:t>
            </a:r>
            <a:r>
              <a:rPr sz="3200" dirty="0"/>
              <a:t>in</a:t>
            </a:r>
            <a:r>
              <a:rPr sz="3200" spc="-25" dirty="0"/>
              <a:t> SPP</a:t>
            </a:r>
            <a:endParaRPr sz="3200" dirty="0"/>
          </a:p>
        </p:txBody>
      </p:sp>
      <p:sp>
        <p:nvSpPr>
          <p:cNvPr id="9" name="object 9"/>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12</a:t>
            </a:fld>
            <a:endParaRPr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0"/>
            <a:ext cx="9144000" cy="533400"/>
          </a:xfrm>
          <a:custGeom>
            <a:avLst/>
            <a:gdLst/>
            <a:ahLst/>
            <a:cxnLst/>
            <a:rect l="l" t="t" r="r" b="b"/>
            <a:pathLst>
              <a:path w="8229600" h="533400">
                <a:moveTo>
                  <a:pt x="8229600" y="0"/>
                </a:moveTo>
                <a:lnTo>
                  <a:pt x="0" y="0"/>
                </a:lnTo>
                <a:lnTo>
                  <a:pt x="0" y="533400"/>
                </a:lnTo>
                <a:lnTo>
                  <a:pt x="8229600" y="533400"/>
                </a:lnTo>
                <a:lnTo>
                  <a:pt x="8229600" y="0"/>
                </a:lnTo>
                <a:close/>
              </a:path>
            </a:pathLst>
          </a:custGeom>
          <a:solidFill>
            <a:srgbClr val="F1F1F1"/>
          </a:solidFill>
        </p:spPr>
        <p:txBody>
          <a:bodyPr wrap="square" lIns="0" tIns="0" rIns="0" bIns="0" rtlCol="0"/>
          <a:lstStyle/>
          <a:p>
            <a:endParaRPr/>
          </a:p>
        </p:txBody>
      </p:sp>
      <p:sp>
        <p:nvSpPr>
          <p:cNvPr id="8" name="object 8"/>
          <p:cNvSpPr txBox="1">
            <a:spLocks noGrp="1"/>
          </p:cNvSpPr>
          <p:nvPr>
            <p:ph type="title"/>
          </p:nvPr>
        </p:nvSpPr>
        <p:spPr>
          <a:xfrm>
            <a:off x="78739" y="-26720"/>
            <a:ext cx="9065261" cy="514350"/>
          </a:xfrm>
          <a:prstGeom prst="rect">
            <a:avLst/>
          </a:prstGeom>
        </p:spPr>
        <p:txBody>
          <a:bodyPr vert="horz" wrap="square" lIns="0" tIns="13335" rIns="0" bIns="0" rtlCol="0">
            <a:spAutoFit/>
          </a:bodyPr>
          <a:lstStyle/>
          <a:p>
            <a:pPr marL="12700" algn="ctr">
              <a:lnSpc>
                <a:spcPct val="100000"/>
              </a:lnSpc>
              <a:spcBef>
                <a:spcPts val="105"/>
              </a:spcBef>
            </a:pPr>
            <a:r>
              <a:rPr lang="en-US" sz="3200" dirty="0"/>
              <a:t>Sub Project Evaluation Criteria</a:t>
            </a:r>
            <a:endParaRPr sz="3200" dirty="0"/>
          </a:p>
        </p:txBody>
      </p:sp>
      <p:graphicFrame>
        <p:nvGraphicFramePr>
          <p:cNvPr id="3" name="Table 2">
            <a:extLst>
              <a:ext uri="{FF2B5EF4-FFF2-40B4-BE49-F238E27FC236}">
                <a16:creationId xmlns:a16="http://schemas.microsoft.com/office/drawing/2014/main" id="{4D10A052-D652-417E-A03B-4A21FF4F7FC4}"/>
              </a:ext>
            </a:extLst>
          </p:cNvPr>
          <p:cNvGraphicFramePr>
            <a:graphicFrameLocks noGrp="1"/>
          </p:cNvGraphicFramePr>
          <p:nvPr>
            <p:extLst>
              <p:ext uri="{D42A27DB-BD31-4B8C-83A1-F6EECF244321}">
                <p14:modId xmlns:p14="http://schemas.microsoft.com/office/powerpoint/2010/main" val="3015442094"/>
              </p:ext>
            </p:extLst>
          </p:nvPr>
        </p:nvGraphicFramePr>
        <p:xfrm>
          <a:off x="347741" y="514350"/>
          <a:ext cx="8527256" cy="6273386"/>
        </p:xfrm>
        <a:graphic>
          <a:graphicData uri="http://schemas.openxmlformats.org/drawingml/2006/table">
            <a:tbl>
              <a:tblPr firstRow="1" firstCol="1" bandRow="1"/>
              <a:tblGrid>
                <a:gridCol w="4892149">
                  <a:extLst>
                    <a:ext uri="{9D8B030D-6E8A-4147-A177-3AD203B41FA5}">
                      <a16:colId xmlns:a16="http://schemas.microsoft.com/office/drawing/2014/main" val="2628708590"/>
                    </a:ext>
                  </a:extLst>
                </a:gridCol>
                <a:gridCol w="890230">
                  <a:extLst>
                    <a:ext uri="{9D8B030D-6E8A-4147-A177-3AD203B41FA5}">
                      <a16:colId xmlns:a16="http://schemas.microsoft.com/office/drawing/2014/main" val="3280026091"/>
                    </a:ext>
                  </a:extLst>
                </a:gridCol>
                <a:gridCol w="741858">
                  <a:extLst>
                    <a:ext uri="{9D8B030D-6E8A-4147-A177-3AD203B41FA5}">
                      <a16:colId xmlns:a16="http://schemas.microsoft.com/office/drawing/2014/main" val="2043252623"/>
                    </a:ext>
                  </a:extLst>
                </a:gridCol>
                <a:gridCol w="667673">
                  <a:extLst>
                    <a:ext uri="{9D8B030D-6E8A-4147-A177-3AD203B41FA5}">
                      <a16:colId xmlns:a16="http://schemas.microsoft.com/office/drawing/2014/main" val="195251052"/>
                    </a:ext>
                  </a:extLst>
                </a:gridCol>
                <a:gridCol w="667673">
                  <a:extLst>
                    <a:ext uri="{9D8B030D-6E8A-4147-A177-3AD203B41FA5}">
                      <a16:colId xmlns:a16="http://schemas.microsoft.com/office/drawing/2014/main" val="4247643859"/>
                    </a:ext>
                  </a:extLst>
                </a:gridCol>
                <a:gridCol w="667673">
                  <a:extLst>
                    <a:ext uri="{9D8B030D-6E8A-4147-A177-3AD203B41FA5}">
                      <a16:colId xmlns:a16="http://schemas.microsoft.com/office/drawing/2014/main" val="719318415"/>
                    </a:ext>
                  </a:extLst>
                </a:gridCol>
              </a:tblGrid>
              <a:tr h="476766">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EVALUATION CRITERIA</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W-1 &amp; </a:t>
                      </a:r>
                    </a:p>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W-3a</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W-3b</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W-2, </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W-4</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W-5</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689024"/>
                  </a:ext>
                </a:extLst>
              </a:tr>
              <a:tr h="234320">
                <a:tc>
                  <a:txBody>
                    <a:bodyPr/>
                    <a:lstStyle/>
                    <a:p>
                      <a:pPr marL="0" marR="0" algn="just">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 Clarity and Quality of Strategic Analysis and Proposal Design</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20.0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20.0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20.0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20.0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20.0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1664271"/>
                  </a:ext>
                </a:extLst>
              </a:tr>
              <a:tr h="355543">
                <a:tc>
                  <a:txBody>
                    <a:bodyPr/>
                    <a:lstStyle/>
                    <a:p>
                      <a:pPr marL="0" marR="0" algn="just">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2. Quality and Clarity of the Milestones and Performance Indicators</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3725374"/>
                  </a:ext>
                </a:extLst>
              </a:tr>
              <a:tr h="234320">
                <a:tc>
                  <a:txBody>
                    <a:bodyPr/>
                    <a:lstStyle/>
                    <a:p>
                      <a:pPr marL="0" marR="0" algn="just">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3. Access to Higher Education and Research</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15.0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15.0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15.0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679322"/>
                  </a:ext>
                </a:extLst>
              </a:tr>
              <a:tr h="234320">
                <a:tc>
                  <a:txBody>
                    <a:bodyPr/>
                    <a:lstStyle/>
                    <a:p>
                      <a:pPr marL="0" marR="0" algn="just">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4. Justification of the Budget</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7646871"/>
                  </a:ext>
                </a:extLst>
              </a:tr>
              <a:tr h="234320">
                <a:tc>
                  <a:txBody>
                    <a:bodyPr/>
                    <a:lstStyle/>
                    <a:p>
                      <a:pPr marL="0" marR="0" algn="just">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5. Quality of the Management Plan</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6850483"/>
                  </a:ext>
                </a:extLst>
              </a:tr>
              <a:tr h="234320">
                <a:tc>
                  <a:txBody>
                    <a:bodyPr/>
                    <a:lstStyle/>
                    <a:p>
                      <a:pPr marL="0" marR="0" algn="just">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6. Experience of SPMT</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20.0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20.0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3248493"/>
                  </a:ext>
                </a:extLst>
              </a:tr>
              <a:tr h="234320">
                <a:tc>
                  <a:txBody>
                    <a:bodyPr/>
                    <a:lstStyle/>
                    <a:p>
                      <a:pPr marL="0" marR="0" algn="just">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7. Clarity of Impact Analysis</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4955310"/>
                  </a:ext>
                </a:extLst>
              </a:tr>
              <a:tr h="234320">
                <a:tc>
                  <a:txBody>
                    <a:bodyPr/>
                    <a:lstStyle/>
                    <a:p>
                      <a:pPr marL="0" marR="0" algn="just">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8. Sustainability</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15.0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15.0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15.0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4775736"/>
                  </a:ext>
                </a:extLst>
              </a:tr>
              <a:tr h="116312">
                <a:tc>
                  <a:txBody>
                    <a:bodyPr/>
                    <a:lstStyle/>
                    <a:p>
                      <a:pPr marL="0" marR="0" algn="just">
                        <a:lnSpc>
                          <a:spcPct val="107000"/>
                        </a:lnSpc>
                        <a:spcBef>
                          <a:spcPts val="0"/>
                        </a:spcBef>
                        <a:spcAft>
                          <a:spcPts val="0"/>
                        </a:spcAft>
                      </a:pPr>
                      <a:r>
                        <a:rPr lang="en-US" sz="1200" b="1">
                          <a:effectLst/>
                          <a:highlight>
                            <a:srgbClr val="FFFF00"/>
                          </a:highlight>
                          <a:latin typeface="Times New Roman" panose="02020603050405020304" pitchFamily="18" charset="0"/>
                          <a:ea typeface="Calibri" panose="020F0502020204030204" pitchFamily="34" charset="0"/>
                        </a:rPr>
                        <a:t>Total Mark</a:t>
                      </a:r>
                      <a:endParaRPr lang="en-US" sz="1200" b="1">
                        <a:effectLst/>
                        <a:latin typeface="Times New Roman" panose="02020603050405020304" pitchFamily="18" charset="0"/>
                        <a:ea typeface="Calibri" panose="020F0502020204030204" pitchFamily="34" charset="0"/>
                      </a:endParaRP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highlight>
                            <a:srgbClr val="FFFF00"/>
                          </a:highlight>
                          <a:latin typeface="Times New Roman" panose="02020603050405020304" pitchFamily="18" charset="0"/>
                          <a:ea typeface="Calibri" panose="020F0502020204030204" pitchFamily="34" charset="0"/>
                        </a:rPr>
                        <a:t>100</a:t>
                      </a:r>
                      <a:endParaRPr lang="en-US" sz="1200" b="1">
                        <a:effectLst/>
                        <a:latin typeface="Times New Roman" panose="02020603050405020304" pitchFamily="18" charset="0"/>
                        <a:ea typeface="Calibri" panose="020F0502020204030204" pitchFamily="34" charset="0"/>
                      </a:endParaRP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highlight>
                            <a:srgbClr val="FFFF00"/>
                          </a:highlight>
                          <a:latin typeface="Times New Roman" panose="02020603050405020304" pitchFamily="18" charset="0"/>
                          <a:ea typeface="Calibri" panose="020F0502020204030204" pitchFamily="34" charset="0"/>
                        </a:rPr>
                        <a:t>100</a:t>
                      </a:r>
                      <a:endParaRPr lang="en-US" sz="1200" b="1">
                        <a:effectLst/>
                        <a:latin typeface="Times New Roman" panose="02020603050405020304" pitchFamily="18" charset="0"/>
                        <a:ea typeface="Calibri" panose="020F0502020204030204" pitchFamily="34" charset="0"/>
                      </a:endParaRP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highlight>
                            <a:srgbClr val="FFFF00"/>
                          </a:highlight>
                          <a:latin typeface="Times New Roman" panose="02020603050405020304" pitchFamily="18" charset="0"/>
                          <a:ea typeface="Calibri" panose="020F0502020204030204" pitchFamily="34" charset="0"/>
                        </a:rPr>
                        <a:t>100</a:t>
                      </a:r>
                      <a:endParaRPr lang="en-US" sz="1200" b="1">
                        <a:effectLst/>
                        <a:latin typeface="Times New Roman" panose="02020603050405020304" pitchFamily="18" charset="0"/>
                        <a:ea typeface="Calibri" panose="020F0502020204030204" pitchFamily="34" charset="0"/>
                      </a:endParaRP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highlight>
                            <a:srgbClr val="FFFF00"/>
                          </a:highlight>
                          <a:latin typeface="Times New Roman" panose="02020603050405020304" pitchFamily="18" charset="0"/>
                          <a:ea typeface="Calibri" panose="020F0502020204030204" pitchFamily="34" charset="0"/>
                        </a:rPr>
                        <a:t>100</a:t>
                      </a:r>
                      <a:endParaRPr lang="en-US" sz="1200" b="1">
                        <a:effectLst/>
                        <a:latin typeface="Times New Roman" panose="02020603050405020304" pitchFamily="18" charset="0"/>
                        <a:ea typeface="Calibri" panose="020F0502020204030204" pitchFamily="34" charset="0"/>
                      </a:endParaRP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highlight>
                            <a:srgbClr val="FFFF00"/>
                          </a:highlight>
                          <a:latin typeface="Times New Roman" panose="02020603050405020304" pitchFamily="18" charset="0"/>
                          <a:ea typeface="Calibri" panose="020F0502020204030204" pitchFamily="34" charset="0"/>
                        </a:rPr>
                        <a:t>100</a:t>
                      </a:r>
                      <a:endParaRPr lang="en-US" sz="1200" b="1">
                        <a:effectLst/>
                        <a:latin typeface="Times New Roman" panose="02020603050405020304" pitchFamily="18" charset="0"/>
                        <a:ea typeface="Calibri" panose="020F0502020204030204" pitchFamily="34" charset="0"/>
                      </a:endParaRP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5836889"/>
                  </a:ext>
                </a:extLst>
              </a:tr>
              <a:tr h="116312">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EVALUATION QUESTIONNAIRE</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 </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 </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 </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 </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 </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2751804"/>
                  </a:ext>
                </a:extLst>
              </a:tr>
              <a:tr h="476766">
                <a:tc>
                  <a:txBody>
                    <a:bodyPr/>
                    <a:lstStyle/>
                    <a:p>
                      <a:pPr marL="0" marR="0" algn="just">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 Clarity and quality of the strategic analysis, objectives and expected results and innovative nature of the proposal</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20.0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20.0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20.0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20.0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20.0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5119153"/>
                  </a:ext>
                </a:extLst>
              </a:tr>
              <a:tr h="476766">
                <a:tc>
                  <a:txBody>
                    <a:bodyPr/>
                    <a:lstStyle/>
                    <a:p>
                      <a:pPr marL="0" marR="0" algn="just">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2. Quality and clarity of the milestones and performance indicators to measure progress, results and impact</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8564865"/>
                  </a:ext>
                </a:extLst>
              </a:tr>
              <a:tr h="234320">
                <a:tc>
                  <a:txBody>
                    <a:bodyPr/>
                    <a:lstStyle/>
                    <a:p>
                      <a:pPr marL="0" marR="0" algn="just">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3. Access to Higher Education and Research</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15.0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15.0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15.0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3214969"/>
                  </a:ext>
                </a:extLst>
              </a:tr>
              <a:tr h="234320">
                <a:tc>
                  <a:txBody>
                    <a:bodyPr/>
                    <a:lstStyle/>
                    <a:p>
                      <a:pPr marL="0" marR="0" algn="just">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4. Clarity and justification of the proposal budget</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20.0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9852404"/>
                  </a:ext>
                </a:extLst>
              </a:tr>
              <a:tr h="355543">
                <a:tc>
                  <a:txBody>
                    <a:bodyPr/>
                    <a:lstStyle/>
                    <a:p>
                      <a:pPr marL="0" marR="0" algn="just">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5. Quality and clarity of the proposed work, financing and procurement plans</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6231632"/>
                  </a:ext>
                </a:extLst>
              </a:tr>
              <a:tr h="234320">
                <a:tc>
                  <a:txBody>
                    <a:bodyPr/>
                    <a:lstStyle/>
                    <a:p>
                      <a:pPr marL="0" marR="0" algn="just">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6. Experience of SPMT</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20.0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20.0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5752017"/>
                  </a:ext>
                </a:extLst>
              </a:tr>
              <a:tr h="840436">
                <a:tc>
                  <a:txBody>
                    <a:bodyPr/>
                    <a:lstStyle/>
                    <a:p>
                      <a:pPr marL="0" marR="0" algn="just">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7. Impact the sub-project will have on environment/eco-system, gender inequality, employment, poverty reduction, academic programs, human development, research, food security, production innovation, governance and disaster management</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132172"/>
                  </a:ext>
                </a:extLst>
              </a:tr>
              <a:tr h="355543">
                <a:tc>
                  <a:txBody>
                    <a:bodyPr/>
                    <a:lstStyle/>
                    <a:p>
                      <a:pPr marL="0" marR="0" algn="just">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8. Academic and financial sustainability of the implementation after the ATF support has ended </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10.0</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3995193"/>
                  </a:ext>
                </a:extLst>
              </a:tr>
              <a:tr h="116312">
                <a:tc>
                  <a:txBody>
                    <a:bodyPr/>
                    <a:lstStyle/>
                    <a:p>
                      <a:pPr marL="0" marR="0" algn="just">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rPr>
                        <a:t>Total Marks </a:t>
                      </a: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highlight>
                            <a:srgbClr val="FFFF00"/>
                          </a:highlight>
                          <a:latin typeface="Times New Roman" panose="02020603050405020304" pitchFamily="18" charset="0"/>
                          <a:ea typeface="Calibri" panose="020F0502020204030204" pitchFamily="34" charset="0"/>
                        </a:rPr>
                        <a:t>100</a:t>
                      </a:r>
                      <a:endParaRPr lang="en-US" sz="1200" b="1">
                        <a:effectLst/>
                        <a:latin typeface="Times New Roman" panose="02020603050405020304" pitchFamily="18" charset="0"/>
                        <a:ea typeface="Calibri" panose="020F0502020204030204" pitchFamily="34" charset="0"/>
                      </a:endParaRP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highlight>
                            <a:srgbClr val="FFFF00"/>
                          </a:highlight>
                          <a:latin typeface="Times New Roman" panose="02020603050405020304" pitchFamily="18" charset="0"/>
                          <a:ea typeface="Calibri" panose="020F0502020204030204" pitchFamily="34" charset="0"/>
                        </a:rPr>
                        <a:t>100</a:t>
                      </a:r>
                      <a:endParaRPr lang="en-US" sz="1200" b="1">
                        <a:effectLst/>
                        <a:latin typeface="Times New Roman" panose="02020603050405020304" pitchFamily="18" charset="0"/>
                        <a:ea typeface="Calibri" panose="020F0502020204030204" pitchFamily="34" charset="0"/>
                      </a:endParaRP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highlight>
                            <a:srgbClr val="FFFF00"/>
                          </a:highlight>
                          <a:latin typeface="Times New Roman" panose="02020603050405020304" pitchFamily="18" charset="0"/>
                          <a:ea typeface="Calibri" panose="020F0502020204030204" pitchFamily="34" charset="0"/>
                        </a:rPr>
                        <a:t>100</a:t>
                      </a:r>
                      <a:endParaRPr lang="en-US" sz="1200" b="1">
                        <a:effectLst/>
                        <a:latin typeface="Times New Roman" panose="02020603050405020304" pitchFamily="18" charset="0"/>
                        <a:ea typeface="Calibri" panose="020F0502020204030204" pitchFamily="34" charset="0"/>
                      </a:endParaRP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a:effectLst/>
                          <a:highlight>
                            <a:srgbClr val="FFFF00"/>
                          </a:highlight>
                          <a:latin typeface="Times New Roman" panose="02020603050405020304" pitchFamily="18" charset="0"/>
                          <a:ea typeface="Calibri" panose="020F0502020204030204" pitchFamily="34" charset="0"/>
                        </a:rPr>
                        <a:t>100</a:t>
                      </a:r>
                      <a:endParaRPr lang="en-US" sz="1200" b="1">
                        <a:effectLst/>
                        <a:latin typeface="Times New Roman" panose="02020603050405020304" pitchFamily="18" charset="0"/>
                        <a:ea typeface="Calibri" panose="020F0502020204030204" pitchFamily="34" charset="0"/>
                      </a:endParaRP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1" dirty="0">
                          <a:effectLst/>
                          <a:highlight>
                            <a:srgbClr val="FFFF00"/>
                          </a:highlight>
                          <a:latin typeface="Times New Roman" panose="02020603050405020304" pitchFamily="18" charset="0"/>
                          <a:ea typeface="Calibri" panose="020F0502020204030204" pitchFamily="34" charset="0"/>
                        </a:rPr>
                        <a:t>100</a:t>
                      </a:r>
                      <a:endParaRPr lang="en-US" sz="1200" b="1" dirty="0">
                        <a:effectLst/>
                        <a:latin typeface="Times New Roman" panose="02020603050405020304" pitchFamily="18" charset="0"/>
                        <a:ea typeface="Calibri" panose="020F0502020204030204" pitchFamily="34" charset="0"/>
                      </a:endParaRPr>
                    </a:p>
                  </a:txBody>
                  <a:tcPr marL="28590" marR="2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5095794"/>
                  </a:ext>
                </a:extLst>
              </a:tr>
            </a:tbl>
          </a:graphicData>
        </a:graphic>
      </p:graphicFrame>
    </p:spTree>
    <p:extLst>
      <p:ext uri="{BB962C8B-B14F-4D97-AF65-F5344CB8AC3E}">
        <p14:creationId xmlns:p14="http://schemas.microsoft.com/office/powerpoint/2010/main" val="6112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07794" y="3892372"/>
            <a:ext cx="3834765" cy="1353185"/>
          </a:xfrm>
          <a:prstGeom prst="rect">
            <a:avLst/>
          </a:prstGeom>
        </p:spPr>
        <p:txBody>
          <a:bodyPr vert="horz" wrap="square" lIns="0" tIns="13335" rIns="0" bIns="0" rtlCol="0">
            <a:spAutoFit/>
          </a:bodyPr>
          <a:lstStyle/>
          <a:p>
            <a:pPr marL="583565" indent="-570865">
              <a:lnSpc>
                <a:spcPts val="5220"/>
              </a:lnSpc>
              <a:spcBef>
                <a:spcPts val="105"/>
              </a:spcBef>
              <a:buClr>
                <a:srgbClr val="6600CC"/>
              </a:buClr>
              <a:buFont typeface="Wingdings"/>
              <a:buChar char=""/>
              <a:tabLst>
                <a:tab pos="583565" algn="l"/>
              </a:tabLst>
            </a:pPr>
            <a:r>
              <a:rPr sz="4400" b="1" dirty="0">
                <a:solidFill>
                  <a:srgbClr val="9900FF"/>
                </a:solidFill>
                <a:latin typeface="Carlito"/>
                <a:cs typeface="Carlito"/>
              </a:rPr>
              <a:t>Questions</a:t>
            </a:r>
            <a:r>
              <a:rPr sz="4400" b="1" spc="-100" dirty="0">
                <a:solidFill>
                  <a:srgbClr val="9900FF"/>
                </a:solidFill>
                <a:latin typeface="Carlito"/>
                <a:cs typeface="Carlito"/>
              </a:rPr>
              <a:t> </a:t>
            </a:r>
            <a:r>
              <a:rPr sz="4400" b="1" spc="-25" dirty="0">
                <a:latin typeface="Carlito"/>
                <a:cs typeface="Carlito"/>
              </a:rPr>
              <a:t>???</a:t>
            </a:r>
            <a:endParaRPr sz="4400">
              <a:latin typeface="Carlito"/>
              <a:cs typeface="Carlito"/>
            </a:endParaRPr>
          </a:p>
          <a:p>
            <a:pPr marL="583565" indent="-570865">
              <a:lnSpc>
                <a:spcPts val="5220"/>
              </a:lnSpc>
              <a:buClr>
                <a:srgbClr val="6600CC"/>
              </a:buClr>
              <a:buFont typeface="Wingdings"/>
              <a:buChar char=""/>
              <a:tabLst>
                <a:tab pos="583565" algn="l"/>
              </a:tabLst>
            </a:pPr>
            <a:r>
              <a:rPr sz="4400" b="1" dirty="0">
                <a:solidFill>
                  <a:srgbClr val="0000FF"/>
                </a:solidFill>
                <a:latin typeface="Carlito"/>
                <a:cs typeface="Carlito"/>
              </a:rPr>
              <a:t>Comments</a:t>
            </a:r>
            <a:r>
              <a:rPr sz="4400" b="1" spc="-75" dirty="0">
                <a:solidFill>
                  <a:srgbClr val="0000FF"/>
                </a:solidFill>
                <a:latin typeface="Carlito"/>
                <a:cs typeface="Carlito"/>
              </a:rPr>
              <a:t> </a:t>
            </a:r>
            <a:r>
              <a:rPr sz="4400" b="1" spc="-25" dirty="0">
                <a:solidFill>
                  <a:srgbClr val="0000FF"/>
                </a:solidFill>
                <a:latin typeface="Carlito"/>
                <a:cs typeface="Carlito"/>
              </a:rPr>
              <a:t>!!!</a:t>
            </a:r>
            <a:endParaRPr sz="4400">
              <a:latin typeface="Carlito"/>
              <a:cs typeface="Carlito"/>
            </a:endParaRPr>
          </a:p>
        </p:txBody>
      </p:sp>
      <p:sp>
        <p:nvSpPr>
          <p:cNvPr id="3" name="object 3"/>
          <p:cNvSpPr txBox="1"/>
          <p:nvPr/>
        </p:nvSpPr>
        <p:spPr>
          <a:xfrm>
            <a:off x="8283067" y="6456070"/>
            <a:ext cx="15367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888888"/>
                </a:solidFill>
                <a:latin typeface="Arial"/>
                <a:cs typeface="Arial"/>
              </a:rPr>
              <a:t>63</a:t>
            </a:r>
            <a:endParaRPr sz="900">
              <a:latin typeface="Arial"/>
              <a:cs typeface="Arial"/>
            </a:endParaRPr>
          </a:p>
        </p:txBody>
      </p:sp>
      <p:grpSp>
        <p:nvGrpSpPr>
          <p:cNvPr id="4" name="object 4"/>
          <p:cNvGrpSpPr/>
          <p:nvPr/>
        </p:nvGrpSpPr>
        <p:grpSpPr>
          <a:xfrm>
            <a:off x="752094" y="912875"/>
            <a:ext cx="3236595" cy="1894839"/>
            <a:chOff x="752094" y="912875"/>
            <a:chExt cx="3236595" cy="1894839"/>
          </a:xfrm>
        </p:grpSpPr>
        <p:pic>
          <p:nvPicPr>
            <p:cNvPr id="5" name="object 5"/>
            <p:cNvPicPr/>
            <p:nvPr/>
          </p:nvPicPr>
          <p:blipFill>
            <a:blip r:embed="rId2" cstate="print"/>
            <a:stretch>
              <a:fillRect/>
            </a:stretch>
          </p:blipFill>
          <p:spPr>
            <a:xfrm>
              <a:off x="775716" y="937259"/>
              <a:ext cx="3212592" cy="1869948"/>
            </a:xfrm>
            <a:prstGeom prst="rect">
              <a:avLst/>
            </a:prstGeom>
          </p:spPr>
        </p:pic>
        <p:pic>
          <p:nvPicPr>
            <p:cNvPr id="6" name="object 6"/>
            <p:cNvPicPr/>
            <p:nvPr/>
          </p:nvPicPr>
          <p:blipFill>
            <a:blip r:embed="rId3" cstate="print"/>
            <a:stretch>
              <a:fillRect/>
            </a:stretch>
          </p:blipFill>
          <p:spPr>
            <a:xfrm>
              <a:off x="752094" y="912875"/>
              <a:ext cx="3209671" cy="1867026"/>
            </a:xfrm>
            <a:prstGeom prst="rect">
              <a:avLst/>
            </a:prstGeom>
          </p:spPr>
        </p:pic>
      </p:grpSp>
      <p:grpSp>
        <p:nvGrpSpPr>
          <p:cNvPr id="7" name="object 7"/>
          <p:cNvGrpSpPr/>
          <p:nvPr/>
        </p:nvGrpSpPr>
        <p:grpSpPr>
          <a:xfrm>
            <a:off x="4269613" y="564856"/>
            <a:ext cx="4072890" cy="2367915"/>
            <a:chOff x="4269613" y="564856"/>
            <a:chExt cx="4072890" cy="2367915"/>
          </a:xfrm>
        </p:grpSpPr>
        <p:pic>
          <p:nvPicPr>
            <p:cNvPr id="8" name="object 8"/>
            <p:cNvPicPr/>
            <p:nvPr/>
          </p:nvPicPr>
          <p:blipFill>
            <a:blip r:embed="rId4" cstate="print"/>
            <a:stretch>
              <a:fillRect/>
            </a:stretch>
          </p:blipFill>
          <p:spPr>
            <a:xfrm>
              <a:off x="4293108" y="588264"/>
              <a:ext cx="4049267" cy="2343912"/>
            </a:xfrm>
            <a:prstGeom prst="rect">
              <a:avLst/>
            </a:prstGeom>
          </p:spPr>
        </p:pic>
        <p:pic>
          <p:nvPicPr>
            <p:cNvPr id="9" name="object 9"/>
            <p:cNvPicPr/>
            <p:nvPr/>
          </p:nvPicPr>
          <p:blipFill>
            <a:blip r:embed="rId5" cstate="print"/>
            <a:stretch>
              <a:fillRect/>
            </a:stretch>
          </p:blipFill>
          <p:spPr>
            <a:xfrm>
              <a:off x="4269613" y="564856"/>
              <a:ext cx="4046092" cy="2340649"/>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6AA3262-7EB8-4163-AE17-588B77F13B0B}"/>
              </a:ext>
            </a:extLst>
          </p:cNvPr>
          <p:cNvSpPr txBox="1"/>
          <p:nvPr/>
        </p:nvSpPr>
        <p:spPr>
          <a:xfrm>
            <a:off x="1066800" y="323702"/>
            <a:ext cx="7397623" cy="307777"/>
          </a:xfrm>
          <a:prstGeom prst="rect">
            <a:avLst/>
          </a:prstGeom>
        </p:spPr>
        <p:txBody>
          <a:bodyPr wrap="square" lIns="0" tIns="0" rIns="0" bIns="0" rtlCol="0" anchor="t">
            <a:spAutoFit/>
          </a:bodyPr>
          <a:lstStyle/>
          <a:p>
            <a:pPr marL="45720" algn="ctr">
              <a:lnSpc>
                <a:spcPts val="2358"/>
              </a:lnSpc>
            </a:pPr>
            <a:r>
              <a:rPr lang="en-US" sz="2400" spc="-28" dirty="0">
                <a:solidFill>
                  <a:srgbClr val="9900FF"/>
                </a:solidFill>
                <a:latin typeface="Britannic Bold" panose="020B0903060703020204" pitchFamily="34" charset="0"/>
                <a:cs typeface="Carlito"/>
              </a:rPr>
              <a:t>Eligible Entities for submitting Sub-project Proposal </a:t>
            </a:r>
          </a:p>
        </p:txBody>
      </p:sp>
      <p:cxnSp>
        <p:nvCxnSpPr>
          <p:cNvPr id="5" name="Straight Connector 4">
            <a:extLst>
              <a:ext uri="{FF2B5EF4-FFF2-40B4-BE49-F238E27FC236}">
                <a16:creationId xmlns:a16="http://schemas.microsoft.com/office/drawing/2014/main" id="{E841107B-8B72-42CB-8019-EDC577E82432}"/>
              </a:ext>
            </a:extLst>
          </p:cNvPr>
          <p:cNvCxnSpPr/>
          <p:nvPr/>
        </p:nvCxnSpPr>
        <p:spPr>
          <a:xfrm>
            <a:off x="-76200" y="805757"/>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9428F17-3FA7-45BE-AACD-2FF7C0F25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4378"/>
            <a:ext cx="9144000" cy="5129243"/>
          </a:xfrm>
          <a:prstGeom prst="rect">
            <a:avLst/>
          </a:prstGeom>
        </p:spPr>
      </p:pic>
    </p:spTree>
    <p:extLst>
      <p:ext uri="{BB962C8B-B14F-4D97-AF65-F5344CB8AC3E}">
        <p14:creationId xmlns:p14="http://schemas.microsoft.com/office/powerpoint/2010/main" val="44219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6AA3262-7EB8-4163-AE17-588B77F13B0B}"/>
              </a:ext>
            </a:extLst>
          </p:cNvPr>
          <p:cNvSpPr txBox="1"/>
          <p:nvPr/>
        </p:nvSpPr>
        <p:spPr>
          <a:xfrm>
            <a:off x="1066800" y="323702"/>
            <a:ext cx="7397623" cy="307777"/>
          </a:xfrm>
          <a:prstGeom prst="rect">
            <a:avLst/>
          </a:prstGeom>
        </p:spPr>
        <p:txBody>
          <a:bodyPr wrap="square" lIns="0" tIns="0" rIns="0" bIns="0" rtlCol="0" anchor="t">
            <a:spAutoFit/>
          </a:bodyPr>
          <a:lstStyle/>
          <a:p>
            <a:pPr marL="45720" algn="ctr">
              <a:lnSpc>
                <a:spcPts val="2358"/>
              </a:lnSpc>
            </a:pPr>
            <a:r>
              <a:rPr lang="en-US" sz="2400" spc="-28" dirty="0">
                <a:solidFill>
                  <a:srgbClr val="9900FF"/>
                </a:solidFill>
                <a:latin typeface="Britannic Bold" panose="020B0903060703020204" pitchFamily="34" charset="0"/>
                <a:cs typeface="Carlito"/>
              </a:rPr>
              <a:t>Eligible Entities for submitting Sub-project Proposal </a:t>
            </a:r>
          </a:p>
        </p:txBody>
      </p:sp>
      <p:cxnSp>
        <p:nvCxnSpPr>
          <p:cNvPr id="5" name="Straight Connector 4">
            <a:extLst>
              <a:ext uri="{FF2B5EF4-FFF2-40B4-BE49-F238E27FC236}">
                <a16:creationId xmlns:a16="http://schemas.microsoft.com/office/drawing/2014/main" id="{E841107B-8B72-42CB-8019-EDC577E82432}"/>
              </a:ext>
            </a:extLst>
          </p:cNvPr>
          <p:cNvCxnSpPr/>
          <p:nvPr/>
        </p:nvCxnSpPr>
        <p:spPr>
          <a:xfrm>
            <a:off x="-76200" y="805757"/>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C78EFF6-0C1B-419C-89E6-75C42E3A7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043"/>
            <a:ext cx="9144000" cy="4871913"/>
          </a:xfrm>
          <a:prstGeom prst="rect">
            <a:avLst/>
          </a:prstGeom>
        </p:spPr>
      </p:pic>
    </p:spTree>
    <p:extLst>
      <p:ext uri="{BB962C8B-B14F-4D97-AF65-F5344CB8AC3E}">
        <p14:creationId xmlns:p14="http://schemas.microsoft.com/office/powerpoint/2010/main" val="385150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6AA3262-7EB8-4163-AE17-588B77F13B0B}"/>
              </a:ext>
            </a:extLst>
          </p:cNvPr>
          <p:cNvSpPr txBox="1"/>
          <p:nvPr/>
        </p:nvSpPr>
        <p:spPr>
          <a:xfrm>
            <a:off x="1066800" y="323702"/>
            <a:ext cx="7397623" cy="307777"/>
          </a:xfrm>
          <a:prstGeom prst="rect">
            <a:avLst/>
          </a:prstGeom>
        </p:spPr>
        <p:txBody>
          <a:bodyPr wrap="square" lIns="0" tIns="0" rIns="0" bIns="0" rtlCol="0" anchor="t">
            <a:spAutoFit/>
          </a:bodyPr>
          <a:lstStyle/>
          <a:p>
            <a:pPr marL="45720" algn="ctr">
              <a:lnSpc>
                <a:spcPts val="2358"/>
              </a:lnSpc>
            </a:pPr>
            <a:r>
              <a:rPr lang="en-US" sz="2400" spc="-28" dirty="0">
                <a:solidFill>
                  <a:srgbClr val="9900FF"/>
                </a:solidFill>
                <a:latin typeface="Britannic Bold" panose="020B0903060703020204" pitchFamily="34" charset="0"/>
                <a:cs typeface="Carlito"/>
              </a:rPr>
              <a:t>Window 2</a:t>
            </a:r>
          </a:p>
        </p:txBody>
      </p:sp>
      <p:cxnSp>
        <p:nvCxnSpPr>
          <p:cNvPr id="5" name="Straight Connector 4">
            <a:extLst>
              <a:ext uri="{FF2B5EF4-FFF2-40B4-BE49-F238E27FC236}">
                <a16:creationId xmlns:a16="http://schemas.microsoft.com/office/drawing/2014/main" id="{E841107B-8B72-42CB-8019-EDC577E82432}"/>
              </a:ext>
            </a:extLst>
          </p:cNvPr>
          <p:cNvCxnSpPr/>
          <p:nvPr/>
        </p:nvCxnSpPr>
        <p:spPr>
          <a:xfrm>
            <a:off x="-76200" y="805757"/>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FFB675-ED2D-4793-A78E-BD194B98F280}"/>
              </a:ext>
            </a:extLst>
          </p:cNvPr>
          <p:cNvSpPr txBox="1"/>
          <p:nvPr/>
        </p:nvSpPr>
        <p:spPr>
          <a:xfrm>
            <a:off x="574876" y="1120676"/>
            <a:ext cx="8340524" cy="5355312"/>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Every sub-project will require a SPMT, consisting of a Sub-project Manager (SPM), one or two Associate Sub-project Managers (ASPM), and if required, one or two members. However, the total number of members should not exceed 4 including the SPM. The SPMT will prepare the proposal, and both the SPMT as well as the proposal will require the formal approval of the academic committee of the entity, which will own the proposal and submit it after obtaining VC’s approval. The SPM and ASPMs shall be selected from the regular/permanent teaching staff of the proposal submitting entity. </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expected that the Dean of a Faculty, the Chairperson/Head of a Department or the Director of an Institute will be the SPM of a Window 2 sub-project. In the event the entity is awarded more than one sub-project or the Dean of a Faculty, the Chairperson/Head of a Department or the Director of an Institute unable to become the SPM, a senior faculty may be nominated as SPM by the Faculty/Academic Committee or the Governing Body as the case may be. The Same committee shall form the SPM team to prepare the SPP and place it before the Faculty/Academic Committee (AC) or the Governing Body as the case may be, and upon approval, submit it to the UATFS for obtaining endorsement of the Vice-Chancellor and onward transmission to ATF unit of HEAT PMU.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753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6AA3262-7EB8-4163-AE17-588B77F13B0B}"/>
              </a:ext>
            </a:extLst>
          </p:cNvPr>
          <p:cNvSpPr txBox="1"/>
          <p:nvPr/>
        </p:nvSpPr>
        <p:spPr>
          <a:xfrm>
            <a:off x="1066800" y="323702"/>
            <a:ext cx="7397623" cy="307777"/>
          </a:xfrm>
          <a:prstGeom prst="rect">
            <a:avLst/>
          </a:prstGeom>
        </p:spPr>
        <p:txBody>
          <a:bodyPr wrap="square" lIns="0" tIns="0" rIns="0" bIns="0" rtlCol="0" anchor="t">
            <a:spAutoFit/>
          </a:bodyPr>
          <a:lstStyle/>
          <a:p>
            <a:pPr marL="45720" algn="ctr">
              <a:lnSpc>
                <a:spcPts val="2358"/>
              </a:lnSpc>
            </a:pPr>
            <a:r>
              <a:rPr lang="en-US" sz="2400" spc="-28" dirty="0">
                <a:solidFill>
                  <a:srgbClr val="9900FF"/>
                </a:solidFill>
                <a:latin typeface="Britannic Bold" panose="020B0903060703020204" pitchFamily="34" charset="0"/>
                <a:cs typeface="Carlito"/>
              </a:rPr>
              <a:t>Window 3 (a) Sub-projects</a:t>
            </a:r>
          </a:p>
        </p:txBody>
      </p:sp>
      <p:cxnSp>
        <p:nvCxnSpPr>
          <p:cNvPr id="5" name="Straight Connector 4">
            <a:extLst>
              <a:ext uri="{FF2B5EF4-FFF2-40B4-BE49-F238E27FC236}">
                <a16:creationId xmlns:a16="http://schemas.microsoft.com/office/drawing/2014/main" id="{E841107B-8B72-42CB-8019-EDC577E82432}"/>
              </a:ext>
            </a:extLst>
          </p:cNvPr>
          <p:cNvCxnSpPr/>
          <p:nvPr/>
        </p:nvCxnSpPr>
        <p:spPr>
          <a:xfrm>
            <a:off x="-76200" y="805757"/>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FFB675-ED2D-4793-A78E-BD194B98F280}"/>
              </a:ext>
            </a:extLst>
          </p:cNvPr>
          <p:cNvSpPr txBox="1"/>
          <p:nvPr/>
        </p:nvSpPr>
        <p:spPr>
          <a:xfrm>
            <a:off x="401738" y="819753"/>
            <a:ext cx="8340524" cy="2862322"/>
          </a:xfrm>
          <a:prstGeom prst="rect">
            <a:avLst/>
          </a:prstGeom>
          <a:noFill/>
        </p:spPr>
        <p:txBody>
          <a:bodyPr wrap="square">
            <a:spAutoFit/>
          </a:bodyPr>
          <a:lstStyle/>
          <a:p>
            <a:pPr marL="285750" indent="-285750" algn="just">
              <a:buFont typeface="Arial" panose="020B0604020202020204" pitchFamily="34" charset="0"/>
              <a:buChar char="•"/>
            </a:pPr>
            <a:r>
              <a:rPr lang="en-US" dirty="0"/>
              <a:t>Sub-project proposals may be initiated by an individual academic in consultation with a group of colleagues in the same entity or a partner entity, which may be a neighboring entity, or even an entity in another university. The objective of the proposal is to establish facilities for carrying out cutting-edge research in a priority area relevant to needs of the country. The initiator of the proposal is expected to be selected by the entity as the SPM, the ASPMs and team members who will be academics having full time positions in the entity. The SPMT will prepare the SPP and submit it to the Department/Center/Institute for approval by the Academic Committee/Board of Governors and forward it to the UATFS for obtaining VC’s approval.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892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6AA3262-7EB8-4163-AE17-588B77F13B0B}"/>
              </a:ext>
            </a:extLst>
          </p:cNvPr>
          <p:cNvSpPr txBox="1"/>
          <p:nvPr/>
        </p:nvSpPr>
        <p:spPr>
          <a:xfrm>
            <a:off x="1066800" y="323702"/>
            <a:ext cx="7397623" cy="307777"/>
          </a:xfrm>
          <a:prstGeom prst="rect">
            <a:avLst/>
          </a:prstGeom>
        </p:spPr>
        <p:txBody>
          <a:bodyPr wrap="square" lIns="0" tIns="0" rIns="0" bIns="0" rtlCol="0" anchor="t">
            <a:spAutoFit/>
          </a:bodyPr>
          <a:lstStyle/>
          <a:p>
            <a:pPr marL="45720" algn="ctr">
              <a:lnSpc>
                <a:spcPts val="2358"/>
              </a:lnSpc>
            </a:pPr>
            <a:r>
              <a:rPr lang="en-US" sz="2400" spc="-28" dirty="0">
                <a:solidFill>
                  <a:srgbClr val="9900FF"/>
                </a:solidFill>
                <a:latin typeface="Britannic Bold" panose="020B0903060703020204" pitchFamily="34" charset="0"/>
                <a:cs typeface="Carlito"/>
              </a:rPr>
              <a:t>Window 3 (b) Sub-projects: </a:t>
            </a:r>
          </a:p>
        </p:txBody>
      </p:sp>
      <p:cxnSp>
        <p:nvCxnSpPr>
          <p:cNvPr id="5" name="Straight Connector 4">
            <a:extLst>
              <a:ext uri="{FF2B5EF4-FFF2-40B4-BE49-F238E27FC236}">
                <a16:creationId xmlns:a16="http://schemas.microsoft.com/office/drawing/2014/main" id="{E841107B-8B72-42CB-8019-EDC577E82432}"/>
              </a:ext>
            </a:extLst>
          </p:cNvPr>
          <p:cNvCxnSpPr/>
          <p:nvPr/>
        </p:nvCxnSpPr>
        <p:spPr>
          <a:xfrm>
            <a:off x="-76200" y="805757"/>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FFB675-ED2D-4793-A78E-BD194B98F280}"/>
              </a:ext>
            </a:extLst>
          </p:cNvPr>
          <p:cNvSpPr txBox="1"/>
          <p:nvPr/>
        </p:nvSpPr>
        <p:spPr>
          <a:xfrm>
            <a:off x="363638" y="889843"/>
            <a:ext cx="8704162" cy="5909310"/>
          </a:xfrm>
          <a:prstGeom prst="rect">
            <a:avLst/>
          </a:prstGeom>
          <a:noFill/>
        </p:spPr>
        <p:txBody>
          <a:bodyPr wrap="square">
            <a:spAutoFit/>
          </a:bodyPr>
          <a:lstStyle/>
          <a:p>
            <a:pPr marL="285750" indent="-285750" algn="just">
              <a:buFont typeface="Arial" panose="020B0604020202020204" pitchFamily="34" charset="0"/>
              <a:buChar char="•"/>
            </a:pPr>
            <a:r>
              <a:rPr lang="en-US" dirty="0"/>
              <a:t>First, an individual teacher or a group of teachers of a department or Institute may have developed certain technology which they think, have commercial value, or may have ideas for developing a marketable technology out of their own research findings or existing knowledge available in literature. The proposed technology should be innovative, in the sense that it should be based on “doing something differently” than how it is done currently. They should have proven research experience relevant to the technology, and basic research facilities at their disposal. </a:t>
            </a:r>
          </a:p>
          <a:p>
            <a:pPr marL="285750" indent="-285750" algn="just">
              <a:buFont typeface="Arial" panose="020B0604020202020204" pitchFamily="34" charset="0"/>
              <a:buChar char="•"/>
            </a:pPr>
            <a:r>
              <a:rPr lang="en-US" dirty="0"/>
              <a:t>Second, this group will undertake a survey of the industries (small, medium or big) and identify the enterprise that produces and markets products/processes/technologies in relevant technology fields and would be the appropriate partner for jointly developing and marketing the technology and products that would fulfill the purpose of the innovative research planned by the academician-researcher. The names of such appropriate enterprises shall be listed and then each of them will be individually contacted by the proposal writer academician. Discussion with the enterprise owner/manager will be initiated to make him/her interested to involve in the collaborative research. </a:t>
            </a:r>
          </a:p>
          <a:p>
            <a:pPr marL="285750" indent="-285750" algn="just">
              <a:buFont typeface="Arial" panose="020B0604020202020204" pitchFamily="34" charset="0"/>
              <a:buChar char="•"/>
            </a:pPr>
            <a:r>
              <a:rPr lang="en-US" dirty="0"/>
              <a:t>The faculty will choose an industry partner who would be interested in adopting the technology for commercial benefits and investing in the development of the technology through collaborative research with the assistance of experienced researchers including Postdoctoral Fellows and PhD students.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14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6AA3262-7EB8-4163-AE17-588B77F13B0B}"/>
              </a:ext>
            </a:extLst>
          </p:cNvPr>
          <p:cNvSpPr txBox="1"/>
          <p:nvPr/>
        </p:nvSpPr>
        <p:spPr>
          <a:xfrm>
            <a:off x="1066800" y="323702"/>
            <a:ext cx="7397623" cy="307777"/>
          </a:xfrm>
          <a:prstGeom prst="rect">
            <a:avLst/>
          </a:prstGeom>
        </p:spPr>
        <p:txBody>
          <a:bodyPr wrap="square" lIns="0" tIns="0" rIns="0" bIns="0" rtlCol="0" anchor="t">
            <a:spAutoFit/>
          </a:bodyPr>
          <a:lstStyle/>
          <a:p>
            <a:pPr marL="45720" algn="ctr">
              <a:lnSpc>
                <a:spcPts val="2358"/>
              </a:lnSpc>
            </a:pPr>
            <a:r>
              <a:rPr lang="en-US" sz="2400" spc="-28" dirty="0">
                <a:solidFill>
                  <a:srgbClr val="9900FF"/>
                </a:solidFill>
                <a:latin typeface="Britannic Bold" panose="020B0903060703020204" pitchFamily="34" charset="0"/>
                <a:cs typeface="Carlito"/>
              </a:rPr>
              <a:t>Window 3 (b) Sub-projects: </a:t>
            </a:r>
          </a:p>
        </p:txBody>
      </p:sp>
      <p:cxnSp>
        <p:nvCxnSpPr>
          <p:cNvPr id="5" name="Straight Connector 4">
            <a:extLst>
              <a:ext uri="{FF2B5EF4-FFF2-40B4-BE49-F238E27FC236}">
                <a16:creationId xmlns:a16="http://schemas.microsoft.com/office/drawing/2014/main" id="{E841107B-8B72-42CB-8019-EDC577E82432}"/>
              </a:ext>
            </a:extLst>
          </p:cNvPr>
          <p:cNvCxnSpPr/>
          <p:nvPr/>
        </p:nvCxnSpPr>
        <p:spPr>
          <a:xfrm>
            <a:off x="-76200" y="805757"/>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FFB675-ED2D-4793-A78E-BD194B98F280}"/>
              </a:ext>
            </a:extLst>
          </p:cNvPr>
          <p:cNvSpPr txBox="1"/>
          <p:nvPr/>
        </p:nvSpPr>
        <p:spPr>
          <a:xfrm>
            <a:off x="363638" y="889843"/>
            <a:ext cx="8704162" cy="3416320"/>
          </a:xfrm>
          <a:prstGeom prst="rect">
            <a:avLst/>
          </a:prstGeom>
          <a:noFill/>
        </p:spPr>
        <p:txBody>
          <a:bodyPr wrap="square">
            <a:spAutoFit/>
          </a:bodyPr>
          <a:lstStyle/>
          <a:p>
            <a:pPr marL="285750" indent="-285750" algn="just">
              <a:buFont typeface="Arial" panose="020B0604020202020204" pitchFamily="34" charset="0"/>
              <a:buChar char="•"/>
            </a:pPr>
            <a:r>
              <a:rPr lang="en-US" dirty="0"/>
              <a:t>Third, once the two parties agree in principle to start the collaborative venture, the terms and conditions of collaboration shall be worked out through negotiation and presented in a draft Memorandum of Understanding (MoU).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Fourth, the draft MoU shall be submitted to the VC of the university for obtaining approval.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t>Fifth, the entity will form a Sub-project Management Team (SPMT) headed by the SMP including one or two Associate SPM (ASPM) and one or two members, one of the ASPM/Member will be a representative of the industry partner. The SPMT will formulate the proposal and submit it to the Academic Committee/Governing Body, as the case may be for approval and necessary further action.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6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16">
            <a:extLst>
              <a:ext uri="{FF2B5EF4-FFF2-40B4-BE49-F238E27FC236}">
                <a16:creationId xmlns:a16="http://schemas.microsoft.com/office/drawing/2014/main" id="{284966D3-D2C3-4C86-85FD-1A69B8566489}"/>
              </a:ext>
            </a:extLst>
          </p:cNvPr>
          <p:cNvSpPr txBox="1"/>
          <p:nvPr/>
        </p:nvSpPr>
        <p:spPr>
          <a:xfrm>
            <a:off x="304800" y="1154314"/>
            <a:ext cx="8686800" cy="7755969"/>
          </a:xfrm>
          <a:prstGeom prst="rect">
            <a:avLst/>
          </a:prstGeom>
        </p:spPr>
        <p:txBody>
          <a:bodyPr wrap="square" lIns="0" tIns="0" rIns="0" bIns="0" rtlCol="0" anchor="t">
            <a:spAutoFit/>
          </a:bodyPr>
          <a:lstStyle/>
          <a:p>
            <a:pPr algn="just" defTabSz="457200" rtl="0">
              <a:defRPr/>
            </a:pPr>
            <a:endParaRPr lang="en-US" sz="2400" dirty="0">
              <a:latin typeface="Times New Roman" panose="02020603050405020304" pitchFamily="18" charset="0"/>
              <a:cs typeface="Times New Roman" panose="02020603050405020304" pitchFamily="18" charset="0"/>
            </a:endParaRPr>
          </a:p>
          <a:p>
            <a:pPr algn="just" defTabSz="457200" rtl="0">
              <a:defRPr/>
            </a:pPr>
            <a:r>
              <a:rPr lang="en-US" sz="2400" dirty="0">
                <a:highlight>
                  <a:srgbClr val="FFFF00"/>
                </a:highlight>
                <a:latin typeface="Times New Roman" panose="02020603050405020304" pitchFamily="18" charset="0"/>
                <a:cs typeface="Times New Roman" panose="02020603050405020304" pitchFamily="18" charset="0"/>
              </a:rPr>
              <a:t>a. Financial support to candidates enrolled for Master’s and PhD:</a:t>
            </a:r>
          </a:p>
          <a:p>
            <a:pPr algn="just" defTabSz="457200" rtl="0">
              <a:defRPr/>
            </a:pPr>
            <a:endParaRPr lang="en-US" sz="2400" dirty="0">
              <a:latin typeface="Times New Roman" panose="02020603050405020304" pitchFamily="18" charset="0"/>
              <a:cs typeface="Times New Roman" panose="02020603050405020304" pitchFamily="18" charset="0"/>
            </a:endParaRPr>
          </a:p>
          <a:p>
            <a:pPr algn="just" defTabSz="457200" rtl="0">
              <a:defRPr/>
            </a:pPr>
            <a:r>
              <a:rPr lang="en-US" sz="2400" dirty="0">
                <a:latin typeface="Times New Roman" panose="02020603050405020304" pitchFamily="18" charset="0"/>
                <a:cs typeface="Times New Roman" panose="02020603050405020304" pitchFamily="18" charset="0"/>
              </a:rPr>
              <a:t>A particular Master’s and PhD student may be paid allowances at the monthly rate of Taka 30,000 and Taka 50,000 respectively for a maximum period of </a:t>
            </a:r>
            <a:r>
              <a:rPr lang="en-US" sz="2400" dirty="0">
                <a:highlight>
                  <a:srgbClr val="FFFF00"/>
                </a:highlight>
                <a:latin typeface="Times New Roman" panose="02020603050405020304" pitchFamily="18" charset="0"/>
                <a:cs typeface="Times New Roman" panose="02020603050405020304" pitchFamily="18" charset="0"/>
              </a:rPr>
              <a:t>18 months</a:t>
            </a:r>
            <a:r>
              <a:rPr lang="en-US" sz="2400" dirty="0">
                <a:latin typeface="Times New Roman" panose="02020603050405020304" pitchFamily="18" charset="0"/>
                <a:cs typeface="Times New Roman" panose="02020603050405020304" pitchFamily="18" charset="0"/>
              </a:rPr>
              <a:t> for Master’s and </a:t>
            </a:r>
            <a:r>
              <a:rPr lang="en-US" sz="2400" dirty="0">
                <a:highlight>
                  <a:srgbClr val="FFFF00"/>
                </a:highlight>
                <a:latin typeface="Times New Roman" panose="02020603050405020304" pitchFamily="18" charset="0"/>
                <a:cs typeface="Times New Roman" panose="02020603050405020304" pitchFamily="18" charset="0"/>
              </a:rPr>
              <a:t>36 months</a:t>
            </a:r>
            <a:r>
              <a:rPr lang="en-US" sz="2400" dirty="0">
                <a:latin typeface="Times New Roman" panose="02020603050405020304" pitchFamily="18" charset="0"/>
                <a:cs typeface="Times New Roman" panose="02020603050405020304" pitchFamily="18" charset="0"/>
              </a:rPr>
              <a:t> for PhD student</a:t>
            </a:r>
            <a:r>
              <a:rPr lang="en-US" sz="2400" dirty="0">
                <a:solidFill>
                  <a:srgbClr val="C00000"/>
                </a:solidFill>
                <a:latin typeface="Times New Roman" panose="02020603050405020304" pitchFamily="18" charset="0"/>
                <a:cs typeface="Times New Roman" panose="02020603050405020304" pitchFamily="18" charset="0"/>
              </a:rPr>
              <a:t>. A maximum of four Master’s and four PhD students may be engaged in a sub-project.</a:t>
            </a:r>
            <a:r>
              <a:rPr lang="en-US" sz="2400" dirty="0">
                <a:latin typeface="Times New Roman" panose="02020603050405020304" pitchFamily="18" charset="0"/>
                <a:cs typeface="Times New Roman" panose="02020603050405020304" pitchFamily="18" charset="0"/>
              </a:rPr>
              <a:t> The number of Master’s students must not exceed four in any given academic session. Tuition fees and other mandatory fees of all registered research students will be paid from the sub-project. </a:t>
            </a: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endParaRPr lang="en-US" sz="2400" dirty="0">
              <a:highlight>
                <a:srgbClr val="FFFF00"/>
              </a:highlight>
              <a:latin typeface="Times New Roman" panose="02020603050405020304" pitchFamily="18" charset="0"/>
              <a:cs typeface="Times New Roman" panose="02020603050405020304" pitchFamily="18" charset="0"/>
            </a:endParaRPr>
          </a:p>
          <a:p>
            <a:pPr algn="just" defTabSz="457200" rtl="0">
              <a:defRPr/>
            </a:pPr>
            <a:r>
              <a:rPr lang="en-US" sz="2400" dirty="0">
                <a:highlight>
                  <a:srgbClr val="FFFF00"/>
                </a:highlight>
                <a:latin typeface="Times New Roman" panose="02020603050405020304" pitchFamily="18" charset="0"/>
                <a:cs typeface="Times New Roman" panose="02020603050405020304" pitchFamily="18" charset="0"/>
              </a:rPr>
              <a:t> </a:t>
            </a:r>
            <a:endParaRPr lang="en-US" sz="2400" b="1" kern="1200" dirty="0">
              <a:highlight>
                <a:srgbClr val="FFFF00"/>
              </a:highlight>
              <a:latin typeface="Times New Roman" panose="02020603050405020304" pitchFamily="18" charset="0"/>
              <a:ea typeface="Monterchi Sans"/>
              <a:cs typeface="Times New Roman" panose="02020603050405020304" pitchFamily="18" charset="0"/>
              <a:sym typeface="Monterchi Sans"/>
            </a:endParaRPr>
          </a:p>
        </p:txBody>
      </p:sp>
      <p:sp>
        <p:nvSpPr>
          <p:cNvPr id="4" name="TextBox 15">
            <a:extLst>
              <a:ext uri="{FF2B5EF4-FFF2-40B4-BE49-F238E27FC236}">
                <a16:creationId xmlns:a16="http://schemas.microsoft.com/office/drawing/2014/main" id="{46AA3262-7EB8-4163-AE17-588B77F13B0B}"/>
              </a:ext>
            </a:extLst>
          </p:cNvPr>
          <p:cNvSpPr txBox="1"/>
          <p:nvPr/>
        </p:nvSpPr>
        <p:spPr>
          <a:xfrm>
            <a:off x="1066800" y="323702"/>
            <a:ext cx="7397623" cy="307777"/>
          </a:xfrm>
          <a:prstGeom prst="rect">
            <a:avLst/>
          </a:prstGeom>
        </p:spPr>
        <p:txBody>
          <a:bodyPr wrap="square" lIns="0" tIns="0" rIns="0" bIns="0" rtlCol="0" anchor="t">
            <a:spAutoFit/>
          </a:bodyPr>
          <a:lstStyle/>
          <a:p>
            <a:pPr marL="45720" algn="ctr">
              <a:lnSpc>
                <a:spcPts val="2358"/>
              </a:lnSpc>
            </a:pPr>
            <a:r>
              <a:rPr lang="en-US" sz="2400" spc="-28" dirty="0">
                <a:solidFill>
                  <a:srgbClr val="9900FF"/>
                </a:solidFill>
                <a:latin typeface="Britannic Bold" panose="020B0903060703020204" pitchFamily="34" charset="0"/>
                <a:cs typeface="Carlito"/>
              </a:rPr>
              <a:t>For Research (Window 1 and Window 3) sub-projects: </a:t>
            </a:r>
          </a:p>
        </p:txBody>
      </p:sp>
      <p:cxnSp>
        <p:nvCxnSpPr>
          <p:cNvPr id="5" name="Straight Connector 4">
            <a:extLst>
              <a:ext uri="{FF2B5EF4-FFF2-40B4-BE49-F238E27FC236}">
                <a16:creationId xmlns:a16="http://schemas.microsoft.com/office/drawing/2014/main" id="{E841107B-8B72-42CB-8019-EDC577E82432}"/>
              </a:ext>
            </a:extLst>
          </p:cNvPr>
          <p:cNvCxnSpPr/>
          <p:nvPr/>
        </p:nvCxnSpPr>
        <p:spPr>
          <a:xfrm>
            <a:off x="-76200" y="805757"/>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26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16">
            <a:extLst>
              <a:ext uri="{FF2B5EF4-FFF2-40B4-BE49-F238E27FC236}">
                <a16:creationId xmlns:a16="http://schemas.microsoft.com/office/drawing/2014/main" id="{284966D3-D2C3-4C86-85FD-1A69B8566489}"/>
              </a:ext>
            </a:extLst>
          </p:cNvPr>
          <p:cNvSpPr txBox="1"/>
          <p:nvPr/>
        </p:nvSpPr>
        <p:spPr>
          <a:xfrm>
            <a:off x="304800" y="1154314"/>
            <a:ext cx="8686800" cy="5170646"/>
          </a:xfrm>
          <a:prstGeom prst="rect">
            <a:avLst/>
          </a:prstGeom>
        </p:spPr>
        <p:txBody>
          <a:bodyPr wrap="square" lIns="0" tIns="0" rIns="0" bIns="0" rtlCol="0" anchor="t">
            <a:spAutoFit/>
          </a:bodyPr>
          <a:lstStyle/>
          <a:p>
            <a:pPr algn="just" defTabSz="457200" rtl="0">
              <a:defRPr/>
            </a:pPr>
            <a:r>
              <a:rPr lang="en-US" sz="2400" dirty="0">
                <a:highlight>
                  <a:srgbClr val="FFFF00"/>
                </a:highlight>
                <a:latin typeface="Times New Roman" panose="02020603050405020304" pitchFamily="18" charset="0"/>
                <a:cs typeface="Times New Roman" panose="02020603050405020304" pitchFamily="18" charset="0"/>
              </a:rPr>
              <a:t>b. Research stay allowances for Master’s/PhD students</a:t>
            </a:r>
          </a:p>
          <a:p>
            <a:pPr algn="just" defTabSz="457200" rtl="0">
              <a:defRPr/>
            </a:pPr>
            <a:endParaRPr lang="en-US" sz="2400" dirty="0">
              <a:latin typeface="Times New Roman" panose="02020603050405020304" pitchFamily="18" charset="0"/>
              <a:cs typeface="Times New Roman" panose="02020603050405020304" pitchFamily="18" charset="0"/>
            </a:endParaRPr>
          </a:p>
          <a:p>
            <a:pPr algn="just" defTabSz="457200" rtl="0">
              <a:defRPr/>
            </a:pPr>
            <a:r>
              <a:rPr lang="en-US" sz="2400" dirty="0">
                <a:latin typeface="Times New Roman" panose="02020603050405020304" pitchFamily="18" charset="0"/>
                <a:cs typeface="Times New Roman" panose="02020603050405020304" pitchFamily="18" charset="0"/>
              </a:rPr>
              <a:t>A researcher’s stay of up to six months for Master’s and twelve months for PhD students in a foreign university/institute is permissible for collaborative research; they will be entitled to most economic return air fare and allowances at the following rates: </a:t>
            </a:r>
          </a:p>
          <a:p>
            <a:pPr algn="just" defTabSz="457200" rtl="0">
              <a:defRPr/>
            </a:pPr>
            <a:endParaRPr lang="en-US" sz="2400" dirty="0">
              <a:latin typeface="Times New Roman" panose="02020603050405020304" pitchFamily="18" charset="0"/>
              <a:cs typeface="Times New Roman" panose="02020603050405020304" pitchFamily="18" charset="0"/>
            </a:endParaRPr>
          </a:p>
          <a:p>
            <a:pPr marL="342900" indent="-342900" algn="just" defTabSz="457200" rtl="0">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Category-A: Tk:120,000/month (</a:t>
            </a:r>
            <a:r>
              <a:rPr lang="en-US" sz="2400" dirty="0">
                <a:highlight>
                  <a:srgbClr val="FFFF00"/>
                </a:highlight>
                <a:latin typeface="Times New Roman" panose="02020603050405020304" pitchFamily="18" charset="0"/>
                <a:cs typeface="Times New Roman" panose="02020603050405020304" pitchFamily="18" charset="0"/>
              </a:rPr>
              <a:t>US, Canada, Australia, Europe, New Zealand, Japan, Singapore) </a:t>
            </a:r>
          </a:p>
          <a:p>
            <a:pPr marL="342900" indent="-342900" algn="just" defTabSz="457200" rtl="0">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Category-B: Tk:100,000/month </a:t>
            </a:r>
            <a:r>
              <a:rPr lang="en-US" sz="2400" dirty="0">
                <a:highlight>
                  <a:srgbClr val="FFFF00"/>
                </a:highlight>
                <a:latin typeface="Times New Roman" panose="02020603050405020304" pitchFamily="18" charset="0"/>
                <a:cs typeface="Times New Roman" panose="02020603050405020304" pitchFamily="18" charset="0"/>
              </a:rPr>
              <a:t>(The Union of Soviet Socialist Republics (USSR), Hong Kong, South Korea), </a:t>
            </a:r>
          </a:p>
          <a:p>
            <a:pPr marL="342900" indent="-342900" algn="just" defTabSz="457200" rtl="0">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Category-C: Tk:70,000/month </a:t>
            </a:r>
            <a:r>
              <a:rPr lang="en-US" sz="2400" dirty="0">
                <a:highlight>
                  <a:srgbClr val="FFFF00"/>
                </a:highlight>
                <a:latin typeface="Times New Roman" panose="02020603050405020304" pitchFamily="18" charset="0"/>
                <a:cs typeface="Times New Roman" panose="02020603050405020304" pitchFamily="18" charset="0"/>
              </a:rPr>
              <a:t>(India, China, Malaysia, Thailand, Indonesia, </a:t>
            </a:r>
            <a:r>
              <a:rPr lang="en-US" sz="2400" dirty="0" err="1">
                <a:highlight>
                  <a:srgbClr val="FFFF00"/>
                </a:highlight>
                <a:latin typeface="Times New Roman" panose="02020603050405020304" pitchFamily="18" charset="0"/>
                <a:cs typeface="Times New Roman" panose="02020603050405020304" pitchFamily="18" charset="0"/>
              </a:rPr>
              <a:t>Phillippines</a:t>
            </a:r>
            <a:r>
              <a:rPr lang="en-US" sz="2400" dirty="0">
                <a:highlight>
                  <a:srgbClr val="FFFF00"/>
                </a:highlight>
                <a:latin typeface="Times New Roman" panose="02020603050405020304" pitchFamily="18" charset="0"/>
                <a:cs typeface="Times New Roman" panose="02020603050405020304" pitchFamily="18" charset="0"/>
              </a:rPr>
              <a:t>, Turkey) </a:t>
            </a:r>
          </a:p>
          <a:p>
            <a:pPr marL="342900" indent="-342900" algn="just" defTabSz="457200" rtl="0">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For any other counties, decision of UGCBATF will be the final.</a:t>
            </a:r>
          </a:p>
        </p:txBody>
      </p:sp>
      <p:sp>
        <p:nvSpPr>
          <p:cNvPr id="4" name="TextBox 15">
            <a:extLst>
              <a:ext uri="{FF2B5EF4-FFF2-40B4-BE49-F238E27FC236}">
                <a16:creationId xmlns:a16="http://schemas.microsoft.com/office/drawing/2014/main" id="{46AA3262-7EB8-4163-AE17-588B77F13B0B}"/>
              </a:ext>
            </a:extLst>
          </p:cNvPr>
          <p:cNvSpPr txBox="1"/>
          <p:nvPr/>
        </p:nvSpPr>
        <p:spPr>
          <a:xfrm>
            <a:off x="1066800" y="323702"/>
            <a:ext cx="7397623" cy="307777"/>
          </a:xfrm>
          <a:prstGeom prst="rect">
            <a:avLst/>
          </a:prstGeom>
        </p:spPr>
        <p:txBody>
          <a:bodyPr wrap="square" lIns="0" tIns="0" rIns="0" bIns="0" rtlCol="0" anchor="t">
            <a:spAutoFit/>
          </a:bodyPr>
          <a:lstStyle/>
          <a:p>
            <a:pPr marL="45720" algn="ctr">
              <a:lnSpc>
                <a:spcPts val="2358"/>
              </a:lnSpc>
            </a:pPr>
            <a:r>
              <a:rPr lang="en-US" sz="2400" spc="-28" dirty="0">
                <a:solidFill>
                  <a:srgbClr val="9900FF"/>
                </a:solidFill>
                <a:latin typeface="Britannic Bold" panose="020B0903060703020204" pitchFamily="34" charset="0"/>
                <a:cs typeface="Carlito"/>
              </a:rPr>
              <a:t>For Research (Window 1 and Window 3) sub-projects.. </a:t>
            </a:r>
          </a:p>
        </p:txBody>
      </p:sp>
      <p:cxnSp>
        <p:nvCxnSpPr>
          <p:cNvPr id="5" name="Straight Connector 4">
            <a:extLst>
              <a:ext uri="{FF2B5EF4-FFF2-40B4-BE49-F238E27FC236}">
                <a16:creationId xmlns:a16="http://schemas.microsoft.com/office/drawing/2014/main" id="{E841107B-8B72-42CB-8019-EDC577E82432}"/>
              </a:ext>
            </a:extLst>
          </p:cNvPr>
          <p:cNvCxnSpPr/>
          <p:nvPr/>
        </p:nvCxnSpPr>
        <p:spPr>
          <a:xfrm>
            <a:off x="-76200" y="805757"/>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722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749</TotalTime>
  <Words>1756</Words>
  <Application>Microsoft Office PowerPoint</Application>
  <PresentationFormat>On-screen Show (4:3)</PresentationFormat>
  <Paragraphs>196</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Britannic Bold</vt:lpstr>
      <vt:lpstr>Calibri</vt:lpstr>
      <vt:lpstr>Carlito</vt:lpstr>
      <vt:lpstr>Times New Roman</vt:lpstr>
      <vt:lpstr>Wingdings</vt:lpstr>
      <vt:lpstr>Office Theme</vt:lpstr>
      <vt:lpstr>1_Office Theme</vt:lpstr>
      <vt:lpstr> Welcome to Writing Proposal on “Academic Transformation Fund”  (Session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Annexes in SPP</vt:lpstr>
      <vt:lpstr>Sub Project Evaluation Criteria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ToNMoY</dc:creator>
  <cp:lastModifiedBy>LENOVO</cp:lastModifiedBy>
  <cp:revision>69</cp:revision>
  <dcterms:created xsi:type="dcterms:W3CDTF">2024-12-22T11:26:38Z</dcterms:created>
  <dcterms:modified xsi:type="dcterms:W3CDTF">2025-01-06T02:05:35Z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2024-12-13T00:00:00Z</vt:filetime>
  </property>
  <property fmtid="{D5CDD505-2E9C-101B-9397-08002B2CF9AE}" pid="3" name="Creator">
    <vt:lpwstr>Microsoft® PowerPoint® 2013</vt:lpwstr>
  </property>
  <property fmtid="{D5CDD505-2E9C-101B-9397-08002B2CF9AE}" pid="4" name="LastSaved">
    <vt:filetime>2024-12-22T00:00:00Z</vt:filetime>
  </property>
  <property fmtid="{D5CDD505-2E9C-101B-9397-08002B2CF9AE}" pid="5" name="Producer">
    <vt:lpwstr>3-Heights(TM) PDF Security Shell 4.8.25.2 (http://www.pdf-tools.com)</vt:lpwstr>
  </property>
</Properties>
</file>