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72"/>
  </p:notesMasterIdLst>
  <p:sldIdLst>
    <p:sldId id="533" r:id="rId3"/>
    <p:sldId id="284" r:id="rId4"/>
    <p:sldId id="285" r:id="rId5"/>
    <p:sldId id="286" r:id="rId6"/>
    <p:sldId id="287" r:id="rId7"/>
    <p:sldId id="279" r:id="rId8"/>
    <p:sldId id="534" r:id="rId9"/>
    <p:sldId id="289" r:id="rId10"/>
    <p:sldId id="567" r:id="rId11"/>
    <p:sldId id="290" r:id="rId12"/>
    <p:sldId id="568" r:id="rId13"/>
    <p:sldId id="288" r:id="rId14"/>
    <p:sldId id="597" r:id="rId15"/>
    <p:sldId id="598" r:id="rId16"/>
    <p:sldId id="291" r:id="rId17"/>
    <p:sldId id="263" r:id="rId18"/>
    <p:sldId id="293" r:id="rId19"/>
    <p:sldId id="292" r:id="rId20"/>
    <p:sldId id="545" r:id="rId21"/>
    <p:sldId id="600" r:id="rId22"/>
    <p:sldId id="544" r:id="rId23"/>
    <p:sldId id="546" r:id="rId24"/>
    <p:sldId id="547" r:id="rId25"/>
    <p:sldId id="294" r:id="rId26"/>
    <p:sldId id="549" r:id="rId27"/>
    <p:sldId id="579" r:id="rId28"/>
    <p:sldId id="582" r:id="rId29"/>
    <p:sldId id="602" r:id="rId30"/>
    <p:sldId id="295" r:id="rId31"/>
    <p:sldId id="296" r:id="rId32"/>
    <p:sldId id="554" r:id="rId33"/>
    <p:sldId id="555" r:id="rId34"/>
    <p:sldId id="298" r:id="rId35"/>
    <p:sldId id="297" r:id="rId36"/>
    <p:sldId id="299" r:id="rId37"/>
    <p:sldId id="300" r:id="rId38"/>
    <p:sldId id="563" r:id="rId39"/>
    <p:sldId id="301" r:id="rId40"/>
    <p:sldId id="573" r:id="rId41"/>
    <p:sldId id="576" r:id="rId42"/>
    <p:sldId id="313" r:id="rId43"/>
    <p:sldId id="580" r:id="rId44"/>
    <p:sldId id="581" r:id="rId45"/>
    <p:sldId id="302" r:id="rId46"/>
    <p:sldId id="303" r:id="rId47"/>
    <p:sldId id="589" r:id="rId48"/>
    <p:sldId id="306" r:id="rId49"/>
    <p:sldId id="590" r:id="rId50"/>
    <p:sldId id="591" r:id="rId51"/>
    <p:sldId id="307" r:id="rId52"/>
    <p:sldId id="592" r:id="rId53"/>
    <p:sldId id="308" r:id="rId54"/>
    <p:sldId id="593" r:id="rId55"/>
    <p:sldId id="304" r:id="rId56"/>
    <p:sldId id="305" r:id="rId57"/>
    <p:sldId id="315" r:id="rId58"/>
    <p:sldId id="316" r:id="rId59"/>
    <p:sldId id="309" r:id="rId60"/>
    <p:sldId id="310" r:id="rId61"/>
    <p:sldId id="603" r:id="rId62"/>
    <p:sldId id="604" r:id="rId63"/>
    <p:sldId id="311" r:id="rId64"/>
    <p:sldId id="312" r:id="rId65"/>
    <p:sldId id="314" r:id="rId66"/>
    <p:sldId id="317" r:id="rId67"/>
    <p:sldId id="594" r:id="rId68"/>
    <p:sldId id="595" r:id="rId69"/>
    <p:sldId id="596" r:id="rId70"/>
    <p:sldId id="318" r:id="rId71"/>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93679-8B7A-4EA9-9F70-3607655F527C}" type="datetimeFigureOut">
              <a:rPr lang="en-US" smtClean="0"/>
              <a:t>06-Jan-25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CC36A92-9A88-4A85-A71E-17A694506140}" type="slidenum">
              <a:rPr lang="en-US" smtClean="0"/>
              <a:t>‹#›</a:t>
            </a:fld>
            <a:endParaRPr lang="en-US"/>
          </a:p>
        </p:txBody>
      </p:sp>
    </p:spTree>
    <p:extLst>
      <p:ext uri="{BB962C8B-B14F-4D97-AF65-F5344CB8AC3E}">
        <p14:creationId xmlns:p14="http://schemas.microsoft.com/office/powerpoint/2010/main" val="797761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C36A92-9A88-4A85-A71E-17A694506140}" type="slidenum">
              <a:rPr lang="en-US" smtClean="0"/>
              <a:t>46</a:t>
            </a:fld>
            <a:endParaRPr lang="en-US"/>
          </a:p>
        </p:txBody>
      </p:sp>
    </p:spTree>
    <p:extLst>
      <p:ext uri="{BB962C8B-B14F-4D97-AF65-F5344CB8AC3E}">
        <p14:creationId xmlns:p14="http://schemas.microsoft.com/office/powerpoint/2010/main" val="1821341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4000" b="1" i="0">
                <a:solidFill>
                  <a:srgbClr val="CC00CC"/>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3200" b="1" i="0">
                <a:solidFill>
                  <a:srgbClr val="CC00CC"/>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06-Jan-25</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101600">
              <a:lnSpc>
                <a:spcPct val="100000"/>
              </a:lnSpc>
              <a:spcBef>
                <a:spcPts val="15"/>
              </a:spcBef>
            </a:pPr>
            <a:fld id="{81D60167-4931-47E6-BA6A-407CBD079E47}" type="slidenum">
              <a:rPr spc="-50" dirty="0"/>
              <a:t>‹#›</a:t>
            </a:fld>
            <a:endParaRPr spc="-5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06-Jan-25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165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06-Jan-25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2399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06-Jan-25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7450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06-Jan-25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7391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06-Jan-25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6830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9086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388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CC00C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1" i="0">
                <a:solidFill>
                  <a:srgbClr val="CC00CC"/>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06-Jan-25</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101600">
              <a:lnSpc>
                <a:spcPct val="100000"/>
              </a:lnSpc>
              <a:spcBef>
                <a:spcPts val="15"/>
              </a:spcBef>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CC00CC"/>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06-Jan-25</a:t>
            </a:fld>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101600">
              <a:lnSpc>
                <a:spcPct val="100000"/>
              </a:lnSpc>
              <a:spcBef>
                <a:spcPts val="15"/>
              </a:spcBef>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CC00C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06-Jan-25</a:t>
            </a:fld>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101600">
              <a:lnSpc>
                <a:spcPct val="100000"/>
              </a:lnSpc>
              <a:spcBef>
                <a:spcPts val="15"/>
              </a:spcBef>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06-Jan-25</a:t>
            </a:fld>
            <a:endParaRPr lang="en-US"/>
          </a:p>
        </p:txBody>
      </p:sp>
      <p:sp>
        <p:nvSpPr>
          <p:cNvPr id="4" name="Holder 4"/>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101600">
              <a:lnSpc>
                <a:spcPct val="100000"/>
              </a:lnSpc>
              <a:spcBef>
                <a:spcPts val="15"/>
              </a:spcBef>
            </a:pPr>
            <a:fld id="{81D60167-4931-47E6-BA6A-407CBD079E47}" type="slidenum">
              <a:rPr spc="-50" dirty="0"/>
              <a:t>‹#›</a:t>
            </a:fld>
            <a:endParaRPr spc="-5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05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185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06-Jan-25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873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06-Jan-25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8152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8739" y="218058"/>
            <a:ext cx="8926195" cy="953135"/>
          </a:xfrm>
          <a:prstGeom prst="rect">
            <a:avLst/>
          </a:prstGeom>
        </p:spPr>
        <p:txBody>
          <a:bodyPr wrap="square" lIns="0" tIns="0" rIns="0" bIns="0">
            <a:spAutoFit/>
          </a:bodyPr>
          <a:lstStyle>
            <a:lvl1pPr>
              <a:defRPr sz="4000" b="1" i="0">
                <a:solidFill>
                  <a:srgbClr val="CC00CC"/>
                </a:solidFill>
                <a:latin typeface="Arial"/>
                <a:cs typeface="Arial"/>
              </a:defRPr>
            </a:lvl1pPr>
          </a:lstStyle>
          <a:p>
            <a:endParaRPr/>
          </a:p>
        </p:txBody>
      </p:sp>
      <p:sp>
        <p:nvSpPr>
          <p:cNvPr id="3" name="Holder 3"/>
          <p:cNvSpPr>
            <a:spLocks noGrp="1"/>
          </p:cNvSpPr>
          <p:nvPr>
            <p:ph type="body" idx="1"/>
          </p:nvPr>
        </p:nvSpPr>
        <p:spPr>
          <a:xfrm>
            <a:off x="154939" y="1287525"/>
            <a:ext cx="8390255" cy="4726305"/>
          </a:xfrm>
          <a:prstGeom prst="rect">
            <a:avLst/>
          </a:prstGeom>
        </p:spPr>
        <p:txBody>
          <a:bodyPr wrap="square" lIns="0" tIns="0" rIns="0" bIns="0">
            <a:spAutoFit/>
          </a:bodyPr>
          <a:lstStyle>
            <a:lvl1pPr>
              <a:defRPr sz="3200" b="1" i="0">
                <a:solidFill>
                  <a:srgbClr val="CC00CC"/>
                </a:solidFill>
                <a:latin typeface="Carlito"/>
                <a:cs typeface="Carlito"/>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06-Jan-25</a:t>
            </a:fld>
            <a:endParaRPr lang="en-US"/>
          </a:p>
        </p:txBody>
      </p:sp>
      <p:sp>
        <p:nvSpPr>
          <p:cNvPr id="6" name="Holder 6"/>
          <p:cNvSpPr>
            <a:spLocks noGrp="1"/>
          </p:cNvSpPr>
          <p:nvPr>
            <p:ph type="sldNum" sz="quarter" idx="7"/>
          </p:nvPr>
        </p:nvSpPr>
        <p:spPr>
          <a:xfrm>
            <a:off x="8257667" y="6290385"/>
            <a:ext cx="388620" cy="330200"/>
          </a:xfrm>
          <a:prstGeom prst="rect">
            <a:avLst/>
          </a:prstGeom>
        </p:spPr>
        <p:txBody>
          <a:bodyPr wrap="square" lIns="0" tIns="0" rIns="0" bIns="0">
            <a:spAutoFit/>
          </a:bodyPr>
          <a:lstStyle>
            <a:lvl1pPr>
              <a:defRPr sz="900" b="0" i="0">
                <a:solidFill>
                  <a:srgbClr val="888888"/>
                </a:solidFill>
                <a:latin typeface="Arial"/>
                <a:cs typeface="Arial"/>
              </a:defRPr>
            </a:lvl1pPr>
          </a:lstStyle>
          <a:p>
            <a:pPr marL="101600">
              <a:lnSpc>
                <a:spcPct val="100000"/>
              </a:lnSpc>
              <a:spcBef>
                <a:spcPts val="15"/>
              </a:spcBef>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06-Jan-25</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8729471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ehossain@yahoo.com"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B30A3-A0C3-D16D-2E58-3EAD509B6276}"/>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9612FCAD-2E38-2AEC-4C82-2D7A1234DD76}"/>
              </a:ext>
            </a:extLst>
          </p:cNvPr>
          <p:cNvSpPr/>
          <p:nvPr/>
        </p:nvSpPr>
        <p:spPr>
          <a:xfrm>
            <a:off x="0" y="85725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5303" r="-12275" b="-2623"/>
            </a:stretch>
          </a:blipFill>
        </p:spPr>
      </p:sp>
      <p:sp>
        <p:nvSpPr>
          <p:cNvPr id="3074" name="Title 1">
            <a:extLst>
              <a:ext uri="{FF2B5EF4-FFF2-40B4-BE49-F238E27FC236}">
                <a16:creationId xmlns:a16="http://schemas.microsoft.com/office/drawing/2014/main" id="{642EF30B-DC98-6C6C-EDF9-B96D3CC43B20}"/>
              </a:ext>
            </a:extLst>
          </p:cNvPr>
          <p:cNvSpPr>
            <a:spLocks noGrp="1"/>
          </p:cNvSpPr>
          <p:nvPr>
            <p:ph type="title"/>
          </p:nvPr>
        </p:nvSpPr>
        <p:spPr>
          <a:xfrm>
            <a:off x="0" y="0"/>
            <a:ext cx="9144000" cy="1709738"/>
          </a:xfrm>
          <a:solidFill>
            <a:schemeClr val="tx2">
              <a:lumMod val="20000"/>
              <a:lumOff val="80000"/>
            </a:schemeClr>
          </a:solidFill>
          <a:ln>
            <a:noFill/>
          </a:ln>
        </p:spPr>
        <p:txBody>
          <a:bodyPr>
            <a:noAutofit/>
          </a:bodyPr>
          <a:lstStyle/>
          <a:p>
            <a:br>
              <a:rPr lang="en-GB" altLang="en-US" sz="2400" b="1" dirty="0">
                <a:latin typeface="Times New Roman" panose="02020603050405020304" pitchFamily="18" charset="0"/>
                <a:cs typeface="Times New Roman" panose="02020603050405020304" pitchFamily="18" charset="0"/>
              </a:rPr>
            </a:br>
            <a:r>
              <a:rPr lang="en-GB" altLang="en-US" sz="2400" b="1" dirty="0">
                <a:latin typeface="Times New Roman" panose="02020603050405020304" pitchFamily="18" charset="0"/>
                <a:cs typeface="Times New Roman" panose="02020603050405020304" pitchFamily="18" charset="0"/>
              </a:rPr>
              <a:t>Welcome to Writing Proposal on</a:t>
            </a:r>
            <a:br>
              <a:rPr lang="en-US" sz="2400" dirty="0">
                <a:solidFill>
                  <a:srgbClr val="000000"/>
                </a:solidFill>
                <a:latin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cs typeface="Times New Roman" panose="02020603050405020304" pitchFamily="18" charset="0"/>
              </a:rPr>
              <a:t>“Academic Transformation Fund” </a:t>
            </a:r>
            <a:br>
              <a:rPr lang="en-US" sz="2400" dirty="0">
                <a:solidFill>
                  <a:srgbClr val="000000"/>
                </a:solidFill>
                <a:latin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cs typeface="Times New Roman" panose="02020603050405020304" pitchFamily="18" charset="0"/>
              </a:rPr>
              <a:t>(Session 2)</a:t>
            </a:r>
            <a:endParaRPr lang="en-GB" altLang="en-US" sz="2400" b="1" dirty="0">
              <a:latin typeface="Times New Roman" panose="02020603050405020304" pitchFamily="18" charset="0"/>
              <a:cs typeface="Times New Roman" panose="02020603050405020304" pitchFamily="18" charset="0"/>
            </a:endParaRPr>
          </a:p>
        </p:txBody>
      </p:sp>
      <p:sp>
        <p:nvSpPr>
          <p:cNvPr id="3075" name="Content Placeholder 2">
            <a:extLst>
              <a:ext uri="{FF2B5EF4-FFF2-40B4-BE49-F238E27FC236}">
                <a16:creationId xmlns:a16="http://schemas.microsoft.com/office/drawing/2014/main" id="{B4734F86-0B45-6193-0A63-24A1A7D7297E}"/>
              </a:ext>
            </a:extLst>
          </p:cNvPr>
          <p:cNvSpPr>
            <a:spLocks noGrp="1"/>
          </p:cNvSpPr>
          <p:nvPr>
            <p:ph idx="1"/>
          </p:nvPr>
        </p:nvSpPr>
        <p:spPr>
          <a:xfrm>
            <a:off x="1400175" y="2156114"/>
            <a:ext cx="6343650" cy="2628900"/>
          </a:xfrm>
        </p:spPr>
        <p:txBody>
          <a:bodyPr/>
          <a:lstStyle/>
          <a:p>
            <a:pPr marL="0" indent="0" algn="ctr">
              <a:buNone/>
            </a:pPr>
            <a:r>
              <a:rPr lang="en-GB" altLang="en-US" sz="2700" b="1" dirty="0">
                <a:latin typeface="Times New Roman" panose="02020603050405020304" pitchFamily="18" charset="0"/>
                <a:cs typeface="Times New Roman" panose="02020603050405020304" pitchFamily="18" charset="0"/>
              </a:rPr>
              <a:t> </a:t>
            </a:r>
            <a:r>
              <a:rPr lang="en-US" altLang="en-US" sz="2700" b="1" dirty="0">
                <a:latin typeface="Times New Roman" panose="02020603050405020304" pitchFamily="18" charset="0"/>
                <a:cs typeface="Times New Roman" panose="02020603050405020304" pitchFamily="18" charset="0"/>
              </a:rPr>
              <a:t>Md. </a:t>
            </a:r>
            <a:r>
              <a:rPr lang="en-US" altLang="en-US" sz="2700" b="1" dirty="0" err="1">
                <a:latin typeface="Times New Roman" panose="02020603050405020304" pitchFamily="18" charset="0"/>
                <a:cs typeface="Times New Roman" panose="02020603050405020304" pitchFamily="18" charset="0"/>
              </a:rPr>
              <a:t>Enayet</a:t>
            </a:r>
            <a:r>
              <a:rPr lang="en-US" altLang="en-US" sz="2700" b="1" dirty="0">
                <a:latin typeface="Times New Roman" panose="02020603050405020304" pitchFamily="18" charset="0"/>
                <a:cs typeface="Times New Roman" panose="02020603050405020304" pitchFamily="18" charset="0"/>
              </a:rPr>
              <a:t> Hossain  </a:t>
            </a:r>
          </a:p>
          <a:p>
            <a:pPr marL="0" indent="0" algn="ctr">
              <a:buNone/>
            </a:pPr>
            <a:r>
              <a:rPr lang="en-US" altLang="en-US" b="1" dirty="0">
                <a:solidFill>
                  <a:srgbClr val="7030A0"/>
                </a:solidFill>
                <a:latin typeface="Times New Roman" panose="02020603050405020304" pitchFamily="18" charset="0"/>
                <a:cs typeface="Times New Roman" panose="02020603050405020304" pitchFamily="18" charset="0"/>
              </a:rPr>
              <a:t>(PhD, Curtin University, Australia)</a:t>
            </a:r>
          </a:p>
          <a:p>
            <a:pPr marL="0" indent="0" algn="ctr">
              <a:buNone/>
            </a:pPr>
            <a:r>
              <a:rPr lang="en-US" altLang="en-US" sz="2700" b="1" dirty="0">
                <a:latin typeface="Times New Roman" panose="02020603050405020304" pitchFamily="18" charset="0"/>
                <a:cs typeface="Times New Roman" panose="02020603050405020304" pitchFamily="18" charset="0"/>
              </a:rPr>
              <a:t>Professor, Department Tourism and Hospitality Management</a:t>
            </a:r>
            <a:endParaRPr lang="en-US" altLang="en-US" b="1" dirty="0">
              <a:latin typeface="Times New Roman" panose="02020603050405020304" pitchFamily="18" charset="0"/>
              <a:cs typeface="Times New Roman" panose="02020603050405020304" pitchFamily="18" charset="0"/>
            </a:endParaRPr>
          </a:p>
          <a:p>
            <a:pPr marL="0" indent="0" algn="ctr">
              <a:buNone/>
            </a:pPr>
            <a:r>
              <a:rPr lang="en-US" altLang="en-US" dirty="0">
                <a:latin typeface="Times New Roman" panose="02020603050405020304" pitchFamily="18" charset="0"/>
                <a:cs typeface="Times New Roman" panose="02020603050405020304" pitchFamily="18" charset="0"/>
              </a:rPr>
              <a:t>E-mail: </a:t>
            </a:r>
            <a:r>
              <a:rPr lang="en-US" altLang="en-US" dirty="0">
                <a:latin typeface="Times New Roman" panose="02020603050405020304" pitchFamily="18" charset="0"/>
                <a:cs typeface="Times New Roman" panose="02020603050405020304" pitchFamily="18" charset="0"/>
                <a:hlinkClick r:id="rId3"/>
              </a:rPr>
              <a:t>mehossain@yahoo.com</a:t>
            </a:r>
            <a:endParaRPr lang="en-US" altLang="en-US" dirty="0">
              <a:latin typeface="Times New Roman" panose="02020603050405020304" pitchFamily="18" charset="0"/>
              <a:cs typeface="Times New Roman" panose="02020603050405020304" pitchFamily="18" charset="0"/>
            </a:endParaRPr>
          </a:p>
          <a:p>
            <a:pPr marL="0" indent="0" algn="ctr">
              <a:buNone/>
            </a:pPr>
            <a:r>
              <a:rPr lang="en-US" altLang="en-US" dirty="0">
                <a:latin typeface="Times New Roman" panose="02020603050405020304" pitchFamily="18" charset="0"/>
                <a:cs typeface="Times New Roman" panose="02020603050405020304" pitchFamily="18" charset="0"/>
              </a:rPr>
              <a:t>Tel: 01711461460, 01746583853</a:t>
            </a:r>
            <a:endParaRPr lang="en-GB"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3050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10</a:t>
            </a:fld>
            <a:endParaRPr spc="-25" dirty="0"/>
          </a:p>
        </p:txBody>
      </p:sp>
      <p:sp>
        <p:nvSpPr>
          <p:cNvPr id="2" name="object 2"/>
          <p:cNvSpPr txBox="1">
            <a:spLocks noGrp="1"/>
          </p:cNvSpPr>
          <p:nvPr>
            <p:ph type="title"/>
          </p:nvPr>
        </p:nvSpPr>
        <p:spPr>
          <a:xfrm>
            <a:off x="685800" y="274320"/>
            <a:ext cx="7010400" cy="716280"/>
          </a:xfrm>
          <a:prstGeom prst="rect">
            <a:avLst/>
          </a:prstGeom>
          <a:solidFill>
            <a:srgbClr val="F1F1F1"/>
          </a:solidFill>
        </p:spPr>
        <p:txBody>
          <a:bodyPr vert="horz" wrap="square" lIns="0" tIns="8890" rIns="0" bIns="0" rtlCol="0">
            <a:spAutoFit/>
          </a:bodyPr>
          <a:lstStyle/>
          <a:p>
            <a:pPr marL="91440">
              <a:lnSpc>
                <a:spcPct val="100000"/>
              </a:lnSpc>
              <a:spcBef>
                <a:spcPts val="70"/>
              </a:spcBef>
            </a:pPr>
            <a:r>
              <a:rPr dirty="0">
                <a:solidFill>
                  <a:srgbClr val="9900FF"/>
                </a:solidFill>
              </a:rPr>
              <a:t>Specific</a:t>
            </a:r>
            <a:r>
              <a:rPr spc="-130" dirty="0">
                <a:solidFill>
                  <a:srgbClr val="9900FF"/>
                </a:solidFill>
              </a:rPr>
              <a:t> </a:t>
            </a:r>
            <a:r>
              <a:rPr spc="-10" dirty="0">
                <a:solidFill>
                  <a:srgbClr val="9900FF"/>
                </a:solidFill>
              </a:rPr>
              <a:t>objectives</a:t>
            </a:r>
          </a:p>
        </p:txBody>
      </p:sp>
      <p:sp>
        <p:nvSpPr>
          <p:cNvPr id="3" name="object 3"/>
          <p:cNvSpPr txBox="1"/>
          <p:nvPr/>
        </p:nvSpPr>
        <p:spPr>
          <a:xfrm>
            <a:off x="318643" y="1145794"/>
            <a:ext cx="8327644" cy="4363182"/>
          </a:xfrm>
          <a:prstGeom prst="rect">
            <a:avLst/>
          </a:prstGeom>
        </p:spPr>
        <p:txBody>
          <a:bodyPr vert="horz" wrap="square" lIns="0" tIns="13335" rIns="0" bIns="0" rtlCol="0">
            <a:spAutoFit/>
          </a:bodyPr>
          <a:lstStyle/>
          <a:p>
            <a:pPr marL="546100" indent="-533400">
              <a:lnSpc>
                <a:spcPts val="3654"/>
              </a:lnSpc>
              <a:spcBef>
                <a:spcPts val="105"/>
              </a:spcBef>
              <a:buFont typeface="Wingdings"/>
              <a:buChar char=""/>
              <a:tabLst>
                <a:tab pos="546100" algn="l"/>
              </a:tabLst>
            </a:pPr>
            <a:r>
              <a:rPr sz="2400" b="1" dirty="0">
                <a:latin typeface="Times New Roman" panose="02020603050405020304" pitchFamily="18" charset="0"/>
                <a:cs typeface="Times New Roman" panose="02020603050405020304" pitchFamily="18" charset="0"/>
              </a:rPr>
              <a:t>Should</a:t>
            </a:r>
            <a:r>
              <a:rPr sz="2400" b="1" spc="-5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support</a:t>
            </a:r>
            <a:r>
              <a:rPr sz="2400" b="1" spc="-3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the</a:t>
            </a:r>
            <a:r>
              <a:rPr sz="2400" b="1" spc="-1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General</a:t>
            </a:r>
            <a:r>
              <a:rPr sz="2400" b="1" spc="-30" dirty="0">
                <a:latin typeface="Times New Roman" panose="02020603050405020304" pitchFamily="18" charset="0"/>
                <a:cs typeface="Times New Roman" panose="02020603050405020304" pitchFamily="18" charset="0"/>
              </a:rPr>
              <a:t> </a:t>
            </a:r>
            <a:r>
              <a:rPr sz="2400" b="1" spc="-10" dirty="0">
                <a:latin typeface="Times New Roman" panose="02020603050405020304" pitchFamily="18" charset="0"/>
                <a:cs typeface="Times New Roman" panose="02020603050405020304" pitchFamily="18" charset="0"/>
              </a:rPr>
              <a:t>Objectives</a:t>
            </a:r>
            <a:endParaRPr sz="2400" dirty="0">
              <a:latin typeface="Times New Roman" panose="02020603050405020304" pitchFamily="18" charset="0"/>
              <a:cs typeface="Times New Roman" panose="02020603050405020304" pitchFamily="18" charset="0"/>
            </a:endParaRPr>
          </a:p>
          <a:p>
            <a:pPr marL="546100" marR="691515" indent="-534035">
              <a:lnSpc>
                <a:spcPts val="3080"/>
              </a:lnSpc>
              <a:spcBef>
                <a:spcPts val="545"/>
              </a:spcBef>
              <a:buFont typeface="Wingdings"/>
              <a:buChar char=""/>
              <a:tabLst>
                <a:tab pos="546100" algn="l"/>
              </a:tabLst>
            </a:pPr>
            <a:r>
              <a:rPr sz="2400" b="1" dirty="0">
                <a:latin typeface="Times New Roman" panose="02020603050405020304" pitchFamily="18" charset="0"/>
                <a:cs typeface="Times New Roman" panose="02020603050405020304" pitchFamily="18" charset="0"/>
              </a:rPr>
              <a:t>Several</a:t>
            </a:r>
            <a:r>
              <a:rPr sz="2400" b="1" spc="-2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specific</a:t>
            </a:r>
            <a:r>
              <a:rPr sz="2400" b="1" spc="-4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objectives</a:t>
            </a:r>
            <a:r>
              <a:rPr sz="2400" b="1" spc="-6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against</a:t>
            </a:r>
            <a:r>
              <a:rPr sz="2400" b="1" spc="-45" dirty="0">
                <a:latin typeface="Times New Roman" panose="02020603050405020304" pitchFamily="18" charset="0"/>
                <a:cs typeface="Times New Roman" panose="02020603050405020304" pitchFamily="18" charset="0"/>
              </a:rPr>
              <a:t> </a:t>
            </a:r>
            <a:r>
              <a:rPr sz="2400" b="1" spc="-25" dirty="0">
                <a:latin typeface="Times New Roman" panose="02020603050405020304" pitchFamily="18" charset="0"/>
                <a:cs typeface="Times New Roman" panose="02020603050405020304" pitchFamily="18" charset="0"/>
              </a:rPr>
              <a:t>one </a:t>
            </a:r>
            <a:r>
              <a:rPr sz="2400" b="1" dirty="0">
                <a:latin typeface="Times New Roman" panose="02020603050405020304" pitchFamily="18" charset="0"/>
                <a:cs typeface="Times New Roman" panose="02020603050405020304" pitchFamily="18" charset="0"/>
              </a:rPr>
              <a:t>General</a:t>
            </a:r>
            <a:r>
              <a:rPr sz="2400" b="1" spc="-45" dirty="0">
                <a:latin typeface="Times New Roman" panose="02020603050405020304" pitchFamily="18" charset="0"/>
                <a:cs typeface="Times New Roman" panose="02020603050405020304" pitchFamily="18" charset="0"/>
              </a:rPr>
              <a:t> </a:t>
            </a:r>
            <a:r>
              <a:rPr sz="2400" b="1" spc="-10" dirty="0">
                <a:latin typeface="Times New Roman" panose="02020603050405020304" pitchFamily="18" charset="0"/>
                <a:cs typeface="Times New Roman" panose="02020603050405020304" pitchFamily="18" charset="0"/>
              </a:rPr>
              <a:t>objective</a:t>
            </a:r>
            <a:endParaRPr sz="2400" dirty="0">
              <a:latin typeface="Times New Roman" panose="02020603050405020304" pitchFamily="18" charset="0"/>
              <a:cs typeface="Times New Roman" panose="02020603050405020304" pitchFamily="18" charset="0"/>
            </a:endParaRPr>
          </a:p>
          <a:p>
            <a:pPr marL="546100" indent="-533400">
              <a:lnSpc>
                <a:spcPts val="3170"/>
              </a:lnSpc>
              <a:buFont typeface="Wingdings"/>
              <a:buChar char=""/>
              <a:tabLst>
                <a:tab pos="546100" algn="l"/>
              </a:tabLst>
            </a:pPr>
            <a:r>
              <a:rPr sz="2400" b="1" dirty="0">
                <a:latin typeface="Times New Roman" panose="02020603050405020304" pitchFamily="18" charset="0"/>
                <a:cs typeface="Times New Roman" panose="02020603050405020304" pitchFamily="18" charset="0"/>
              </a:rPr>
              <a:t>Identified</a:t>
            </a:r>
            <a:r>
              <a:rPr sz="2400" b="1" spc="-4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and</a:t>
            </a:r>
            <a:r>
              <a:rPr sz="2400" b="1" spc="-15" dirty="0">
                <a:latin typeface="Times New Roman" panose="02020603050405020304" pitchFamily="18" charset="0"/>
                <a:cs typeface="Times New Roman" panose="02020603050405020304" pitchFamily="18" charset="0"/>
              </a:rPr>
              <a:t> </a:t>
            </a:r>
            <a:r>
              <a:rPr sz="2400" b="1" spc="-10" dirty="0">
                <a:latin typeface="Times New Roman" panose="02020603050405020304" pitchFamily="18" charset="0"/>
                <a:cs typeface="Times New Roman" panose="02020603050405020304" pitchFamily="18" charset="0"/>
              </a:rPr>
              <a:t>numbered</a:t>
            </a:r>
            <a:endParaRPr sz="2400" dirty="0">
              <a:latin typeface="Times New Roman" panose="02020603050405020304" pitchFamily="18" charset="0"/>
              <a:cs typeface="Times New Roman" panose="02020603050405020304" pitchFamily="18" charset="0"/>
            </a:endParaRPr>
          </a:p>
          <a:p>
            <a:pPr marL="546100" indent="-533400">
              <a:lnSpc>
                <a:spcPts val="4190"/>
              </a:lnSpc>
              <a:buClr>
                <a:srgbClr val="000000"/>
              </a:buClr>
              <a:buFont typeface="Wingdings"/>
              <a:buChar char=""/>
              <a:tabLst>
                <a:tab pos="546100" algn="l"/>
              </a:tabLst>
            </a:pPr>
            <a:r>
              <a:rPr sz="2400" b="1" dirty="0">
                <a:solidFill>
                  <a:srgbClr val="CC00CC"/>
                </a:solidFill>
                <a:latin typeface="Times New Roman" panose="02020603050405020304" pitchFamily="18" charset="0"/>
                <a:cs typeface="Times New Roman" panose="02020603050405020304" pitchFamily="18" charset="0"/>
              </a:rPr>
              <a:t>Clear</a:t>
            </a:r>
            <a:r>
              <a:rPr sz="2400" b="1" spc="-90" dirty="0">
                <a:solidFill>
                  <a:srgbClr val="CC00CC"/>
                </a:solidFill>
                <a:latin typeface="Times New Roman" panose="02020603050405020304" pitchFamily="18" charset="0"/>
                <a:cs typeface="Times New Roman" panose="02020603050405020304" pitchFamily="18" charset="0"/>
              </a:rPr>
              <a:t> </a:t>
            </a:r>
            <a:r>
              <a:rPr sz="2400" b="1" dirty="0">
                <a:solidFill>
                  <a:srgbClr val="CC00CC"/>
                </a:solidFill>
                <a:latin typeface="Times New Roman" panose="02020603050405020304" pitchFamily="18" charset="0"/>
                <a:cs typeface="Times New Roman" panose="02020603050405020304" pitchFamily="18" charset="0"/>
              </a:rPr>
              <a:t>and</a:t>
            </a:r>
            <a:r>
              <a:rPr sz="2400" b="1" spc="-75" dirty="0">
                <a:solidFill>
                  <a:srgbClr val="CC00CC"/>
                </a:solidFill>
                <a:latin typeface="Times New Roman" panose="02020603050405020304" pitchFamily="18" charset="0"/>
                <a:cs typeface="Times New Roman" panose="02020603050405020304" pitchFamily="18" charset="0"/>
              </a:rPr>
              <a:t> </a:t>
            </a:r>
            <a:r>
              <a:rPr sz="2400" b="1" spc="-10" dirty="0">
                <a:solidFill>
                  <a:srgbClr val="CC00CC"/>
                </a:solidFill>
                <a:latin typeface="Times New Roman" panose="02020603050405020304" pitchFamily="18" charset="0"/>
                <a:cs typeface="Times New Roman" panose="02020603050405020304" pitchFamily="18" charset="0"/>
              </a:rPr>
              <a:t>Specific</a:t>
            </a:r>
            <a:endParaRPr sz="2400" dirty="0">
              <a:latin typeface="Times New Roman" panose="02020603050405020304" pitchFamily="18" charset="0"/>
              <a:cs typeface="Times New Roman" panose="02020603050405020304" pitchFamily="18" charset="0"/>
            </a:endParaRPr>
          </a:p>
          <a:p>
            <a:pPr marL="546100" indent="-533400">
              <a:lnSpc>
                <a:spcPts val="4245"/>
              </a:lnSpc>
              <a:buClr>
                <a:srgbClr val="000000"/>
              </a:buClr>
              <a:buFont typeface="Wingdings"/>
              <a:buChar char=""/>
              <a:tabLst>
                <a:tab pos="546100" algn="l"/>
              </a:tabLst>
            </a:pPr>
            <a:r>
              <a:rPr sz="2400" b="1" spc="-20" dirty="0">
                <a:solidFill>
                  <a:srgbClr val="CC00CC"/>
                </a:solidFill>
                <a:latin typeface="Times New Roman" panose="02020603050405020304" pitchFamily="18" charset="0"/>
                <a:cs typeface="Times New Roman" panose="02020603050405020304" pitchFamily="18" charset="0"/>
              </a:rPr>
              <a:t>Measurable</a:t>
            </a:r>
            <a:r>
              <a:rPr sz="2400" b="1" spc="-20" dirty="0">
                <a:latin typeface="Times New Roman" panose="02020603050405020304" pitchFamily="18" charset="0"/>
                <a:cs typeface="Times New Roman" panose="02020603050405020304" pitchFamily="18" charset="0"/>
              </a:rPr>
              <a:t>,</a:t>
            </a:r>
            <a:r>
              <a:rPr sz="2400" b="1" spc="-1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not</a:t>
            </a:r>
            <a:r>
              <a:rPr sz="2400" b="1" spc="-5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necessarily</a:t>
            </a:r>
            <a:r>
              <a:rPr sz="2400" b="1" spc="-50" dirty="0">
                <a:latin typeface="Times New Roman" panose="02020603050405020304" pitchFamily="18" charset="0"/>
                <a:cs typeface="Times New Roman" panose="02020603050405020304" pitchFamily="18" charset="0"/>
              </a:rPr>
              <a:t> </a:t>
            </a:r>
            <a:r>
              <a:rPr sz="2400" b="1" spc="-10" dirty="0">
                <a:latin typeface="Times New Roman" panose="02020603050405020304" pitchFamily="18" charset="0"/>
                <a:cs typeface="Times New Roman" panose="02020603050405020304" pitchFamily="18" charset="0"/>
              </a:rPr>
              <a:t>quantified</a:t>
            </a:r>
            <a:endParaRPr sz="2400" dirty="0">
              <a:latin typeface="Times New Roman" panose="02020603050405020304" pitchFamily="18" charset="0"/>
              <a:cs typeface="Times New Roman" panose="02020603050405020304" pitchFamily="18" charset="0"/>
            </a:endParaRPr>
          </a:p>
          <a:p>
            <a:pPr marL="546100" marR="5080" indent="-534035">
              <a:lnSpc>
                <a:spcPct val="83100"/>
              </a:lnSpc>
              <a:spcBef>
                <a:spcPts val="540"/>
              </a:spcBef>
              <a:buClr>
                <a:srgbClr val="000000"/>
              </a:buClr>
              <a:buFont typeface="Wingdings"/>
              <a:buChar char=""/>
              <a:tabLst>
                <a:tab pos="546100" algn="l"/>
              </a:tabLst>
            </a:pPr>
            <a:r>
              <a:rPr sz="2400" b="1" spc="-35" dirty="0">
                <a:solidFill>
                  <a:srgbClr val="CC00CC"/>
                </a:solidFill>
                <a:latin typeface="Times New Roman" panose="02020603050405020304" pitchFamily="18" charset="0"/>
                <a:cs typeface="Times New Roman" panose="02020603050405020304" pitchFamily="18" charset="0"/>
              </a:rPr>
              <a:t>Achievable</a:t>
            </a:r>
            <a:r>
              <a:rPr sz="2400" b="1" spc="-330" dirty="0">
                <a:solidFill>
                  <a:srgbClr val="CC00CC"/>
                </a:solidFill>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during</a:t>
            </a:r>
            <a:r>
              <a:rPr sz="2400" b="1" spc="-3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lifetime</a:t>
            </a:r>
            <a:r>
              <a:rPr sz="2400" b="1" spc="-2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of</a:t>
            </a:r>
            <a:r>
              <a:rPr sz="2400" b="1" spc="-1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the</a:t>
            </a:r>
            <a:r>
              <a:rPr sz="2400" b="1" spc="-5" dirty="0">
                <a:latin typeface="Times New Roman" panose="02020603050405020304" pitchFamily="18" charset="0"/>
                <a:cs typeface="Times New Roman" panose="02020603050405020304" pitchFamily="18" charset="0"/>
              </a:rPr>
              <a:t> </a:t>
            </a:r>
            <a:r>
              <a:rPr sz="2400" b="1" spc="-10" dirty="0">
                <a:latin typeface="Times New Roman" panose="02020603050405020304" pitchFamily="18" charset="0"/>
                <a:cs typeface="Times New Roman" panose="02020603050405020304" pitchFamily="18" charset="0"/>
              </a:rPr>
              <a:t>project </a:t>
            </a:r>
            <a:r>
              <a:rPr sz="2400" b="1" dirty="0">
                <a:latin typeface="Times New Roman" panose="02020603050405020304" pitchFamily="18" charset="0"/>
                <a:cs typeface="Times New Roman" panose="02020603050405020304" pitchFamily="18" charset="0"/>
              </a:rPr>
              <a:t>but</a:t>
            </a:r>
            <a:r>
              <a:rPr sz="2400" b="1" spc="-2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outreach</a:t>
            </a:r>
            <a:r>
              <a:rPr sz="2400" b="1" spc="-25" dirty="0">
                <a:latin typeface="Times New Roman" panose="02020603050405020304" pitchFamily="18" charset="0"/>
                <a:cs typeface="Times New Roman" panose="02020603050405020304" pitchFamily="18" charset="0"/>
              </a:rPr>
              <a:t> </a:t>
            </a:r>
            <a:r>
              <a:rPr sz="2400" b="1" spc="-10" dirty="0">
                <a:latin typeface="Times New Roman" panose="02020603050405020304" pitchFamily="18" charset="0"/>
                <a:cs typeface="Times New Roman" panose="02020603050405020304" pitchFamily="18" charset="0"/>
              </a:rPr>
              <a:t>beyond</a:t>
            </a:r>
            <a:endParaRPr sz="2400" dirty="0">
              <a:latin typeface="Times New Roman" panose="02020603050405020304" pitchFamily="18" charset="0"/>
              <a:cs typeface="Times New Roman" panose="02020603050405020304" pitchFamily="18" charset="0"/>
            </a:endParaRPr>
          </a:p>
          <a:p>
            <a:pPr marL="546100" indent="-533400">
              <a:lnSpc>
                <a:spcPts val="3285"/>
              </a:lnSpc>
              <a:buFont typeface="Wingdings"/>
              <a:buChar char=""/>
              <a:tabLst>
                <a:tab pos="546100" algn="l"/>
              </a:tabLst>
            </a:pPr>
            <a:r>
              <a:rPr sz="2400" b="1" dirty="0">
                <a:latin typeface="Times New Roman" panose="02020603050405020304" pitchFamily="18" charset="0"/>
                <a:cs typeface="Times New Roman" panose="02020603050405020304" pitchFamily="18" charset="0"/>
              </a:rPr>
              <a:t>Relevant</a:t>
            </a:r>
            <a:r>
              <a:rPr sz="2400" b="1" spc="-4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in</a:t>
            </a:r>
            <a:r>
              <a:rPr sz="2400" b="1" spc="-4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the</a:t>
            </a:r>
            <a:r>
              <a:rPr sz="2400" b="1" spc="-3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local</a:t>
            </a:r>
            <a:r>
              <a:rPr sz="2400" b="1" spc="-60" dirty="0">
                <a:latin typeface="Times New Roman" panose="02020603050405020304" pitchFamily="18" charset="0"/>
                <a:cs typeface="Times New Roman" panose="02020603050405020304" pitchFamily="18" charset="0"/>
              </a:rPr>
              <a:t> </a:t>
            </a:r>
            <a:r>
              <a:rPr sz="2400" b="1" spc="-10" dirty="0">
                <a:latin typeface="Times New Roman" panose="02020603050405020304" pitchFamily="18" charset="0"/>
                <a:cs typeface="Times New Roman" panose="02020603050405020304" pitchFamily="18" charset="0"/>
              </a:rPr>
              <a:t>context</a:t>
            </a:r>
            <a:endParaRPr sz="2400" dirty="0">
              <a:latin typeface="Times New Roman" panose="02020603050405020304" pitchFamily="18" charset="0"/>
              <a:cs typeface="Times New Roman" panose="02020603050405020304" pitchFamily="18" charset="0"/>
            </a:endParaRPr>
          </a:p>
          <a:p>
            <a:pPr marL="546100" indent="-533400">
              <a:lnSpc>
                <a:spcPts val="3654"/>
              </a:lnSpc>
              <a:buFont typeface="Wingdings"/>
              <a:buChar char=""/>
              <a:tabLst>
                <a:tab pos="546100" algn="l"/>
              </a:tabLst>
            </a:pPr>
            <a:r>
              <a:rPr sz="2400" b="1" dirty="0">
                <a:latin typeface="Times New Roman" panose="02020603050405020304" pitchFamily="18" charset="0"/>
                <a:cs typeface="Times New Roman" panose="02020603050405020304" pitchFamily="18" charset="0"/>
              </a:rPr>
              <a:t>Should</a:t>
            </a:r>
            <a:r>
              <a:rPr sz="2400" b="1" spc="-4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allow</a:t>
            </a:r>
            <a:r>
              <a:rPr sz="2400" b="1" spc="-3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periodic</a:t>
            </a:r>
            <a:r>
              <a:rPr sz="2400" b="1" spc="-30" dirty="0">
                <a:latin typeface="Times New Roman" panose="02020603050405020304" pitchFamily="18" charset="0"/>
                <a:cs typeface="Times New Roman" panose="02020603050405020304" pitchFamily="18" charset="0"/>
              </a:rPr>
              <a:t> </a:t>
            </a:r>
            <a:r>
              <a:rPr sz="2400" b="1" spc="-25" dirty="0">
                <a:latin typeface="Times New Roman" panose="02020603050405020304" pitchFamily="18" charset="0"/>
                <a:cs typeface="Times New Roman" panose="02020603050405020304" pitchFamily="18" charset="0"/>
              </a:rPr>
              <a:t>M&amp;E</a:t>
            </a: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16">
            <a:extLst>
              <a:ext uri="{FF2B5EF4-FFF2-40B4-BE49-F238E27FC236}">
                <a16:creationId xmlns:a16="http://schemas.microsoft.com/office/drawing/2014/main" id="{284966D3-D2C3-4C86-85FD-1A69B8566489}"/>
              </a:ext>
            </a:extLst>
          </p:cNvPr>
          <p:cNvSpPr txBox="1"/>
          <p:nvPr/>
        </p:nvSpPr>
        <p:spPr>
          <a:xfrm>
            <a:off x="185371" y="1627287"/>
            <a:ext cx="8773258" cy="5230713"/>
          </a:xfrm>
          <a:prstGeom prst="rect">
            <a:avLst/>
          </a:prstGeom>
        </p:spPr>
        <p:txBody>
          <a:bodyPr wrap="square" lIns="0" tIns="0" rIns="0" bIns="0" rtlCol="0" anchor="t">
            <a:spAutoFit/>
          </a:bodyPr>
          <a:lstStyle/>
          <a:p>
            <a:pPr algn="just" defTabSz="457200" rtl="0">
              <a:defRPr/>
            </a:pPr>
            <a:r>
              <a:rPr lang="en-US" sz="2200" b="1" kern="1200" dirty="0">
                <a:solidFill>
                  <a:schemeClr val="accent2"/>
                </a:solidFill>
                <a:latin typeface="Monterchi Sans"/>
                <a:ea typeface="Monterchi Sans"/>
                <a:cs typeface="Monterchi Sans"/>
                <a:sym typeface="Monterchi Sans"/>
              </a:rPr>
              <a:t>Industry Collaboration: </a:t>
            </a:r>
            <a:r>
              <a:rPr lang="en-US" sz="2200" kern="1200" dirty="0">
                <a:latin typeface="Monterchi Sans"/>
                <a:ea typeface="Monterchi Sans"/>
                <a:cs typeface="Monterchi Sans"/>
                <a:sym typeface="Monterchi Sans"/>
              </a:rPr>
              <a:t>To establish strong partnerships with tourism and hospitality organizations for internships, mentorship, and job placement opportunities.</a:t>
            </a:r>
          </a:p>
          <a:p>
            <a:pPr algn="just" defTabSz="457200" rtl="0">
              <a:defRPr/>
            </a:pPr>
            <a:r>
              <a:rPr lang="en-US" sz="2200" b="1" kern="1200" dirty="0">
                <a:solidFill>
                  <a:schemeClr val="accent2"/>
                </a:solidFill>
                <a:latin typeface="Monterchi Sans"/>
                <a:ea typeface="Monterchi Sans"/>
                <a:cs typeface="Monterchi Sans"/>
                <a:sym typeface="Monterchi Sans"/>
              </a:rPr>
              <a:t>Global Competency: </a:t>
            </a:r>
            <a:r>
              <a:rPr lang="en-US" sz="2200" kern="1200" dirty="0">
                <a:latin typeface="Monterchi Sans"/>
                <a:ea typeface="Monterchi Sans"/>
                <a:cs typeface="Monterchi Sans"/>
                <a:sym typeface="Monterchi Sans"/>
              </a:rPr>
              <a:t>To prepare graduates for international markets by integrating global best practices, foreign language training, and international certifications/recognition.</a:t>
            </a:r>
          </a:p>
          <a:p>
            <a:pPr algn="just" defTabSz="457200" rtl="0">
              <a:defRPr/>
            </a:pPr>
            <a:r>
              <a:rPr lang="en-US" sz="2200" b="1" kern="1200" dirty="0">
                <a:solidFill>
                  <a:schemeClr val="accent2"/>
                </a:solidFill>
                <a:latin typeface="Monterchi Sans"/>
                <a:ea typeface="Monterchi Sans"/>
                <a:cs typeface="Monterchi Sans"/>
                <a:sym typeface="Monterchi Sans"/>
              </a:rPr>
              <a:t>Entrepreneurship Development: </a:t>
            </a:r>
            <a:r>
              <a:rPr lang="en-US" sz="2200" kern="1200" dirty="0">
                <a:latin typeface="Monterchi Sans"/>
                <a:ea typeface="Monterchi Sans"/>
                <a:cs typeface="Monterchi Sans"/>
                <a:sym typeface="Monterchi Sans"/>
              </a:rPr>
              <a:t>To foster entrepreneurial skills among students, enabling them to create innovative tourism and hospitality businesses in Bangladesh.</a:t>
            </a:r>
          </a:p>
          <a:p>
            <a:pPr algn="just" defTabSz="457200" rtl="0">
              <a:defRPr/>
            </a:pPr>
            <a:r>
              <a:rPr lang="en-US" sz="2200" b="1" kern="1200" dirty="0">
                <a:solidFill>
                  <a:schemeClr val="accent2"/>
                </a:solidFill>
                <a:latin typeface="Monterchi Sans"/>
                <a:ea typeface="Monterchi Sans"/>
                <a:cs typeface="Monterchi Sans"/>
                <a:sym typeface="Monterchi Sans"/>
              </a:rPr>
              <a:t>Research and Innovation: </a:t>
            </a:r>
            <a:r>
              <a:rPr lang="en-US" sz="2200" kern="1200" dirty="0">
                <a:latin typeface="Monterchi Sans"/>
                <a:ea typeface="Monterchi Sans"/>
                <a:cs typeface="Monterchi Sans"/>
                <a:sym typeface="Monterchi Sans"/>
              </a:rPr>
              <a:t>To promote research and innovation in tourism and hospitality, addressing both local and global challenges and contributing to industry advancements.</a:t>
            </a:r>
          </a:p>
          <a:p>
            <a:pPr algn="just" defTabSz="457200" rtl="0">
              <a:defRPr/>
            </a:pPr>
            <a:endParaRPr lang="en-US" sz="2200" kern="1200" dirty="0">
              <a:latin typeface="Monterchi Sans"/>
              <a:ea typeface="Monterchi Sans"/>
              <a:cs typeface="Monterchi Sans"/>
              <a:sym typeface="Monterchi Sans"/>
            </a:endParaRPr>
          </a:p>
          <a:p>
            <a:pPr algn="just" defTabSz="457200" rtl="0">
              <a:defRPr/>
            </a:pPr>
            <a:endParaRPr lang="en-US" sz="2200" kern="1200" dirty="0">
              <a:latin typeface="Monterchi Sans"/>
              <a:ea typeface="Monterchi Sans"/>
              <a:cs typeface="Monterchi Sans"/>
              <a:sym typeface="Monterchi Sans"/>
            </a:endParaRPr>
          </a:p>
          <a:p>
            <a:pPr algn="just" defTabSz="457200" rtl="0">
              <a:defRPr/>
            </a:pPr>
            <a:endParaRPr lang="en-US" sz="2200" kern="1200" dirty="0">
              <a:latin typeface="Monterchi Sans"/>
              <a:ea typeface="Monterchi Sans"/>
              <a:cs typeface="Monterchi Sans"/>
              <a:sym typeface="Monterchi Sans"/>
            </a:endParaRPr>
          </a:p>
        </p:txBody>
      </p:sp>
      <p:sp>
        <p:nvSpPr>
          <p:cNvPr id="4" name="TextBox 15">
            <a:extLst>
              <a:ext uri="{FF2B5EF4-FFF2-40B4-BE49-F238E27FC236}">
                <a16:creationId xmlns:a16="http://schemas.microsoft.com/office/drawing/2014/main" id="{62349FA1-0852-45C7-BCF0-721A24F24653}"/>
              </a:ext>
            </a:extLst>
          </p:cNvPr>
          <p:cNvSpPr txBox="1"/>
          <p:nvPr/>
        </p:nvSpPr>
        <p:spPr>
          <a:xfrm>
            <a:off x="533400" y="1076147"/>
            <a:ext cx="7397623" cy="348557"/>
          </a:xfrm>
          <a:prstGeom prst="rect">
            <a:avLst/>
          </a:prstGeom>
        </p:spPr>
        <p:txBody>
          <a:bodyPr wrap="square" lIns="0" tIns="0" rIns="0" bIns="0" rtlCol="0" anchor="t">
            <a:spAutoFit/>
          </a:bodyPr>
          <a:lstStyle/>
          <a:p>
            <a:pPr marL="45720" algn="ctr">
              <a:lnSpc>
                <a:spcPts val="2358"/>
              </a:lnSpc>
            </a:pPr>
            <a:r>
              <a:rPr lang="en-US" sz="4000" spc="-28" dirty="0">
                <a:solidFill>
                  <a:srgbClr val="9900FF"/>
                </a:solidFill>
                <a:latin typeface="Britannic Bold" panose="020B0903060703020204" pitchFamily="34" charset="0"/>
                <a:cs typeface="Carlito"/>
              </a:rPr>
              <a:t>Example</a:t>
            </a:r>
            <a:endParaRPr lang="en-US" sz="4000" dirty="0">
              <a:latin typeface="Britannic Bold" panose="020B0903060703020204" pitchFamily="34" charset="0"/>
              <a:cs typeface="Carlito"/>
            </a:endParaRPr>
          </a:p>
        </p:txBody>
      </p:sp>
      <p:cxnSp>
        <p:nvCxnSpPr>
          <p:cNvPr id="5" name="Straight Connector 4">
            <a:extLst>
              <a:ext uri="{FF2B5EF4-FFF2-40B4-BE49-F238E27FC236}">
                <a16:creationId xmlns:a16="http://schemas.microsoft.com/office/drawing/2014/main" id="{C1A973D6-FE60-4815-B492-95F18888F5D5}"/>
              </a:ext>
            </a:extLst>
          </p:cNvPr>
          <p:cNvCxnSpPr/>
          <p:nvPr/>
        </p:nvCxnSpPr>
        <p:spPr>
          <a:xfrm>
            <a:off x="-38100" y="1509023"/>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531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12</a:t>
            </a:fld>
            <a:endParaRPr spc="-25" dirty="0"/>
          </a:p>
        </p:txBody>
      </p:sp>
      <p:sp>
        <p:nvSpPr>
          <p:cNvPr id="2" name="object 2"/>
          <p:cNvSpPr txBox="1">
            <a:spLocks noGrp="1"/>
          </p:cNvSpPr>
          <p:nvPr>
            <p:ph type="title"/>
          </p:nvPr>
        </p:nvSpPr>
        <p:spPr>
          <a:xfrm>
            <a:off x="457200" y="381000"/>
            <a:ext cx="8229600" cy="716280"/>
          </a:xfrm>
          <a:prstGeom prst="rect">
            <a:avLst/>
          </a:prstGeom>
          <a:solidFill>
            <a:srgbClr val="F1F1F1"/>
          </a:solidFill>
        </p:spPr>
        <p:txBody>
          <a:bodyPr vert="horz" wrap="square" lIns="0" tIns="0" rIns="0" bIns="0" rtlCol="0">
            <a:spAutoFit/>
          </a:bodyPr>
          <a:lstStyle/>
          <a:p>
            <a:pPr marL="91440">
              <a:lnSpc>
                <a:spcPts val="4725"/>
              </a:lnSpc>
            </a:pPr>
            <a:r>
              <a:rPr b="0" spc="-60" dirty="0">
                <a:solidFill>
                  <a:srgbClr val="9900FF"/>
                </a:solidFill>
                <a:latin typeface="Carlito"/>
                <a:cs typeface="Carlito"/>
              </a:rPr>
              <a:t>Institutional</a:t>
            </a:r>
            <a:r>
              <a:rPr b="0" spc="-114" dirty="0">
                <a:solidFill>
                  <a:srgbClr val="9900FF"/>
                </a:solidFill>
                <a:latin typeface="Carlito"/>
                <a:cs typeface="Carlito"/>
              </a:rPr>
              <a:t> </a:t>
            </a:r>
            <a:r>
              <a:rPr b="0" spc="-10" dirty="0">
                <a:solidFill>
                  <a:srgbClr val="9900FF"/>
                </a:solidFill>
                <a:latin typeface="Carlito"/>
                <a:cs typeface="Carlito"/>
              </a:rPr>
              <a:t>information</a:t>
            </a:r>
          </a:p>
        </p:txBody>
      </p:sp>
      <p:sp>
        <p:nvSpPr>
          <p:cNvPr id="3" name="object 3"/>
          <p:cNvSpPr txBox="1"/>
          <p:nvPr/>
        </p:nvSpPr>
        <p:spPr>
          <a:xfrm>
            <a:off x="838200" y="2290002"/>
            <a:ext cx="7239000" cy="1982594"/>
          </a:xfrm>
          <a:prstGeom prst="rect">
            <a:avLst/>
          </a:prstGeom>
        </p:spPr>
        <p:txBody>
          <a:bodyPr vert="horz" wrap="square" lIns="0" tIns="12700" rIns="0" bIns="0" rtlCol="0">
            <a:spAutoFit/>
          </a:bodyPr>
          <a:lstStyle/>
          <a:p>
            <a:pPr marL="12700" algn="just">
              <a:lnSpc>
                <a:spcPct val="100000"/>
              </a:lnSpc>
              <a:spcBef>
                <a:spcPts val="100"/>
              </a:spcBef>
            </a:pPr>
            <a:r>
              <a:rPr lang="en-US" sz="3200" spc="-10" dirty="0">
                <a:latin typeface="Times New Roman" panose="02020603050405020304" pitchFamily="18" charset="0"/>
                <a:cs typeface="Times New Roman" panose="02020603050405020304" pitchFamily="18" charset="0"/>
              </a:rPr>
              <a:t>Information should be based on the importance of the Department/institute. It would be wise to emphasize the relevance of the project (implied)</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25295-D295-DD18-5140-246AD8EDD590}"/>
              </a:ext>
            </a:extLst>
          </p:cNvPr>
          <p:cNvSpPr>
            <a:spLocks noGrp="1"/>
          </p:cNvSpPr>
          <p:nvPr>
            <p:ph type="title"/>
          </p:nvPr>
        </p:nvSpPr>
        <p:spPr>
          <a:xfrm>
            <a:off x="78739" y="0"/>
            <a:ext cx="8926195" cy="609601"/>
          </a:xfrm>
        </p:spPr>
        <p:txBody>
          <a:bodyPr/>
          <a:lstStyle/>
          <a:p>
            <a:pPr algn="ctr"/>
            <a:r>
              <a:rPr lang="en-US" dirty="0"/>
              <a:t>Example</a:t>
            </a:r>
          </a:p>
        </p:txBody>
      </p:sp>
      <p:sp>
        <p:nvSpPr>
          <p:cNvPr id="3" name="Text Placeholder 2">
            <a:extLst>
              <a:ext uri="{FF2B5EF4-FFF2-40B4-BE49-F238E27FC236}">
                <a16:creationId xmlns:a16="http://schemas.microsoft.com/office/drawing/2014/main" id="{E19C4F56-37D0-001D-D15C-6668DD76F570}"/>
              </a:ext>
            </a:extLst>
          </p:cNvPr>
          <p:cNvSpPr>
            <a:spLocks noGrp="1"/>
          </p:cNvSpPr>
          <p:nvPr>
            <p:ph type="body" idx="1"/>
          </p:nvPr>
        </p:nvSpPr>
        <p:spPr>
          <a:xfrm>
            <a:off x="154939" y="914401"/>
            <a:ext cx="8390255" cy="5170646"/>
          </a:xfrm>
        </p:spPr>
        <p:txBody>
          <a:bodyPr/>
          <a:lstStyle/>
          <a:p>
            <a:pPr algn="just"/>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tourism industry is considered as one of the largest and the most diverse industries in the world. It has been drawing attention as a modern service industry and the device to create connectivity among nations and various people across the world. This industry has the most potential in the world. Every 1 in 10 jobs; generating 10% of global GDP and 9 % of the world’s jobs are part of this industry. Currently there are more than 5 million jobs available in the world; and roughly 0.5 million jobs are in Bangladesh. It is expected that by 2022 more than 2.5 million jobs will be created in Bangladesh in this field. The estimated statistics indicate that there are many possibilities and potentials existing in our country as well as </a:t>
            </a:r>
            <a:r>
              <a:rPr lang="en-US" sz="24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abroaod</a:t>
            </a: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Unfortunately, due to the lack of strategic attention, tourism industry has not shown considerable progress.</a:t>
            </a:r>
          </a:p>
          <a:p>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078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E4E4-633E-FB57-D935-77B49E4AFDEE}"/>
              </a:ext>
            </a:extLst>
          </p:cNvPr>
          <p:cNvSpPr>
            <a:spLocks noGrp="1"/>
          </p:cNvSpPr>
          <p:nvPr>
            <p:ph type="title"/>
          </p:nvPr>
        </p:nvSpPr>
        <p:spPr>
          <a:xfrm>
            <a:off x="78739" y="218058"/>
            <a:ext cx="8926195" cy="369332"/>
          </a:xfrm>
        </p:spPr>
        <p:txBody>
          <a:bodyPr/>
          <a:lstStyle/>
          <a:p>
            <a:pPr algn="ctr"/>
            <a:r>
              <a:rPr lang="en-US" sz="2400" dirty="0">
                <a:latin typeface="Times New Roman" panose="02020603050405020304" pitchFamily="18" charset="0"/>
                <a:cs typeface="Times New Roman" panose="02020603050405020304" pitchFamily="18" charset="0"/>
              </a:rPr>
              <a:t>Example only</a:t>
            </a:r>
          </a:p>
        </p:txBody>
      </p:sp>
      <p:sp>
        <p:nvSpPr>
          <p:cNvPr id="3" name="Text Placeholder 2">
            <a:extLst>
              <a:ext uri="{FF2B5EF4-FFF2-40B4-BE49-F238E27FC236}">
                <a16:creationId xmlns:a16="http://schemas.microsoft.com/office/drawing/2014/main" id="{5FB04F14-C029-A1B6-A572-477AE867420B}"/>
              </a:ext>
            </a:extLst>
          </p:cNvPr>
          <p:cNvSpPr>
            <a:spLocks noGrp="1"/>
          </p:cNvSpPr>
          <p:nvPr>
            <p:ph type="body" idx="1"/>
          </p:nvPr>
        </p:nvSpPr>
        <p:spPr>
          <a:xfrm>
            <a:off x="154939" y="914400"/>
            <a:ext cx="8390255" cy="5170646"/>
          </a:xfrm>
        </p:spPr>
        <p:txBody>
          <a:bodyPr/>
          <a:lstStyle/>
          <a:p>
            <a:pPr algn="just"/>
            <a:r>
              <a:rPr lang="en-US" sz="2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economy of the country is growing at over 7%; the government has set a target of over 8% economic growth in the next fiscal year and employment generation will be 15 million within next five years. Obviously, tourism industry will play significant role for fulfill these targets.</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Department is also committed to achieve quality and to establish an effective system that helps in elevating the educational process, in reaching the department to leadership. It wants see itself as iconic department through an even balance between theoretical and practical expertise, while also keeping aligned with the labor market to promote tourism industry in a way that goes with the Bangladesh status regionally and globally.</a:t>
            </a:r>
          </a:p>
          <a:p>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1807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1000" y="381000"/>
            <a:ext cx="8229600" cy="696594"/>
          </a:xfrm>
          <a:custGeom>
            <a:avLst/>
            <a:gdLst/>
            <a:ahLst/>
            <a:cxnLst/>
            <a:rect l="l" t="t" r="r" b="b"/>
            <a:pathLst>
              <a:path w="8229600" h="533400">
                <a:moveTo>
                  <a:pt x="8229600" y="0"/>
                </a:moveTo>
                <a:lnTo>
                  <a:pt x="0" y="0"/>
                </a:lnTo>
                <a:lnTo>
                  <a:pt x="0" y="533400"/>
                </a:lnTo>
                <a:lnTo>
                  <a:pt x="8229600" y="533400"/>
                </a:lnTo>
                <a:lnTo>
                  <a:pt x="8229600" y="0"/>
                </a:lnTo>
                <a:close/>
              </a:path>
            </a:pathLst>
          </a:custGeom>
          <a:solidFill>
            <a:srgbClr val="F1F1F1"/>
          </a:solidFill>
        </p:spPr>
        <p:txBody>
          <a:bodyPr wrap="square" lIns="0" tIns="0" rIns="0" bIns="0" rtlCol="0"/>
          <a:lstStyle/>
          <a:p>
            <a:endParaRPr/>
          </a:p>
        </p:txBody>
      </p:sp>
      <p:sp>
        <p:nvSpPr>
          <p:cNvPr id="3" name="object 3"/>
          <p:cNvSpPr txBox="1">
            <a:spLocks noGrp="1"/>
          </p:cNvSpPr>
          <p:nvPr>
            <p:ph type="title"/>
          </p:nvPr>
        </p:nvSpPr>
        <p:spPr>
          <a:xfrm>
            <a:off x="1894840" y="277876"/>
            <a:ext cx="5123180" cy="696595"/>
          </a:xfrm>
          <a:prstGeom prst="rect">
            <a:avLst/>
          </a:prstGeom>
        </p:spPr>
        <p:txBody>
          <a:bodyPr vert="horz" wrap="square" lIns="0" tIns="12700" rIns="0" bIns="0" rtlCol="0">
            <a:spAutoFit/>
          </a:bodyPr>
          <a:lstStyle/>
          <a:p>
            <a:pPr marL="12700" algn="ctr">
              <a:lnSpc>
                <a:spcPct val="100000"/>
              </a:lnSpc>
              <a:spcBef>
                <a:spcPts val="100"/>
              </a:spcBef>
            </a:pPr>
            <a:r>
              <a:rPr sz="4400" dirty="0">
                <a:solidFill>
                  <a:srgbClr val="9900FF"/>
                </a:solidFill>
              </a:rPr>
              <a:t>Proposal </a:t>
            </a:r>
            <a:r>
              <a:rPr sz="4400" spc="-10" dirty="0">
                <a:solidFill>
                  <a:srgbClr val="9900FF"/>
                </a:solidFill>
              </a:rPr>
              <a:t>Summary</a:t>
            </a:r>
            <a:endParaRPr sz="4400" dirty="0"/>
          </a:p>
        </p:txBody>
      </p:sp>
      <p:sp>
        <p:nvSpPr>
          <p:cNvPr id="4" name="object 4"/>
          <p:cNvSpPr txBox="1"/>
          <p:nvPr/>
        </p:nvSpPr>
        <p:spPr>
          <a:xfrm>
            <a:off x="612140" y="1034542"/>
            <a:ext cx="6405880" cy="5253355"/>
          </a:xfrm>
          <a:prstGeom prst="rect">
            <a:avLst/>
          </a:prstGeom>
        </p:spPr>
        <p:txBody>
          <a:bodyPr vert="horz" wrap="square" lIns="0" tIns="12065" rIns="0" bIns="0" rtlCol="0">
            <a:spAutoFit/>
          </a:bodyPr>
          <a:lstStyle/>
          <a:p>
            <a:pPr marL="622300" indent="-609600">
              <a:lnSpc>
                <a:spcPct val="100000"/>
              </a:lnSpc>
              <a:spcBef>
                <a:spcPts val="95"/>
              </a:spcBef>
              <a:buClr>
                <a:srgbClr val="000000"/>
              </a:buClr>
              <a:buFont typeface="Wingdings"/>
              <a:buChar char=""/>
              <a:tabLst>
                <a:tab pos="622300" algn="l"/>
              </a:tabLst>
            </a:pPr>
            <a:r>
              <a:rPr sz="4000" b="1" dirty="0">
                <a:solidFill>
                  <a:srgbClr val="CC00CC"/>
                </a:solidFill>
                <a:latin typeface="Carlito"/>
                <a:cs typeface="Carlito"/>
              </a:rPr>
              <a:t>250</a:t>
            </a:r>
            <a:r>
              <a:rPr sz="4000" b="1" spc="-105" dirty="0">
                <a:solidFill>
                  <a:srgbClr val="CC00CC"/>
                </a:solidFill>
                <a:latin typeface="Carlito"/>
                <a:cs typeface="Carlito"/>
              </a:rPr>
              <a:t> </a:t>
            </a:r>
            <a:r>
              <a:rPr sz="4000" b="1" dirty="0">
                <a:solidFill>
                  <a:srgbClr val="CC00CC"/>
                </a:solidFill>
                <a:latin typeface="Carlito"/>
                <a:cs typeface="Carlito"/>
              </a:rPr>
              <a:t>words</a:t>
            </a:r>
            <a:r>
              <a:rPr sz="4000" b="1" spc="-85" dirty="0">
                <a:solidFill>
                  <a:srgbClr val="CC00CC"/>
                </a:solidFill>
                <a:latin typeface="Carlito"/>
                <a:cs typeface="Carlito"/>
              </a:rPr>
              <a:t> </a:t>
            </a:r>
            <a:r>
              <a:rPr sz="4000" b="1" dirty="0">
                <a:solidFill>
                  <a:srgbClr val="CC00CC"/>
                </a:solidFill>
                <a:latin typeface="Carlito"/>
                <a:cs typeface="Carlito"/>
              </a:rPr>
              <a:t>for</a:t>
            </a:r>
            <a:r>
              <a:rPr sz="4000" b="1" spc="-100" dirty="0">
                <a:solidFill>
                  <a:srgbClr val="CC00CC"/>
                </a:solidFill>
                <a:latin typeface="Carlito"/>
                <a:cs typeface="Carlito"/>
              </a:rPr>
              <a:t> </a:t>
            </a:r>
            <a:r>
              <a:rPr sz="4000" b="1" spc="-25" dirty="0">
                <a:solidFill>
                  <a:srgbClr val="CC00CC"/>
                </a:solidFill>
                <a:latin typeface="Carlito"/>
                <a:cs typeface="Carlito"/>
              </a:rPr>
              <a:t>SPP</a:t>
            </a:r>
            <a:endParaRPr sz="4000" dirty="0">
              <a:latin typeface="Carlito"/>
              <a:cs typeface="Carlito"/>
            </a:endParaRPr>
          </a:p>
          <a:p>
            <a:pPr marL="622300" indent="-609600">
              <a:lnSpc>
                <a:spcPct val="100000"/>
              </a:lnSpc>
              <a:spcBef>
                <a:spcPts val="70"/>
              </a:spcBef>
              <a:buFont typeface="Wingdings"/>
              <a:buChar char=""/>
              <a:tabLst>
                <a:tab pos="622300" algn="l"/>
              </a:tabLst>
            </a:pPr>
            <a:r>
              <a:rPr sz="3200" dirty="0">
                <a:latin typeface="Carlito"/>
                <a:cs typeface="Carlito"/>
              </a:rPr>
              <a:t>A</a:t>
            </a:r>
            <a:r>
              <a:rPr sz="3200" spc="-30" dirty="0">
                <a:latin typeface="Carlito"/>
                <a:cs typeface="Carlito"/>
              </a:rPr>
              <a:t> </a:t>
            </a:r>
            <a:r>
              <a:rPr sz="3200" dirty="0">
                <a:latin typeface="Carlito"/>
                <a:cs typeface="Carlito"/>
              </a:rPr>
              <a:t>first</a:t>
            </a:r>
            <a:r>
              <a:rPr sz="3200" spc="-20" dirty="0">
                <a:latin typeface="Carlito"/>
                <a:cs typeface="Carlito"/>
              </a:rPr>
              <a:t> </a:t>
            </a:r>
            <a:r>
              <a:rPr sz="3200" dirty="0">
                <a:latin typeface="Carlito"/>
                <a:cs typeface="Carlito"/>
              </a:rPr>
              <a:t>concise</a:t>
            </a:r>
            <a:r>
              <a:rPr sz="3200" spc="-55" dirty="0">
                <a:latin typeface="Carlito"/>
                <a:cs typeface="Carlito"/>
              </a:rPr>
              <a:t> </a:t>
            </a:r>
            <a:r>
              <a:rPr sz="3200" dirty="0">
                <a:latin typeface="Carlito"/>
                <a:cs typeface="Carlito"/>
              </a:rPr>
              <a:t>view</a:t>
            </a:r>
            <a:r>
              <a:rPr sz="3200" spc="-40" dirty="0">
                <a:latin typeface="Carlito"/>
                <a:cs typeface="Carlito"/>
              </a:rPr>
              <a:t> </a:t>
            </a:r>
            <a:r>
              <a:rPr sz="3200" dirty="0">
                <a:latin typeface="Carlito"/>
                <a:cs typeface="Carlito"/>
              </a:rPr>
              <a:t>of</a:t>
            </a:r>
            <a:r>
              <a:rPr sz="3200" spc="-30" dirty="0">
                <a:latin typeface="Carlito"/>
                <a:cs typeface="Carlito"/>
              </a:rPr>
              <a:t> </a:t>
            </a:r>
            <a:r>
              <a:rPr sz="3200" dirty="0">
                <a:latin typeface="Carlito"/>
                <a:cs typeface="Carlito"/>
              </a:rPr>
              <a:t>the</a:t>
            </a:r>
            <a:r>
              <a:rPr sz="3200" spc="-30" dirty="0">
                <a:latin typeface="Carlito"/>
                <a:cs typeface="Carlito"/>
              </a:rPr>
              <a:t> </a:t>
            </a:r>
            <a:r>
              <a:rPr sz="3200" spc="-10" dirty="0">
                <a:latin typeface="Carlito"/>
                <a:cs typeface="Carlito"/>
              </a:rPr>
              <a:t>proposal</a:t>
            </a:r>
            <a:endParaRPr sz="3200" dirty="0">
              <a:latin typeface="Carlito"/>
              <a:cs typeface="Carlito"/>
            </a:endParaRPr>
          </a:p>
          <a:p>
            <a:pPr marL="622300" indent="-609600">
              <a:lnSpc>
                <a:spcPts val="3715"/>
              </a:lnSpc>
              <a:spcBef>
                <a:spcPts val="25"/>
              </a:spcBef>
              <a:buFont typeface="Wingdings"/>
              <a:buChar char=""/>
              <a:tabLst>
                <a:tab pos="622300" algn="l"/>
              </a:tabLst>
            </a:pPr>
            <a:r>
              <a:rPr sz="3200" dirty="0">
                <a:latin typeface="Carlito"/>
                <a:cs typeface="Carlito"/>
              </a:rPr>
              <a:t>Follow</a:t>
            </a:r>
            <a:r>
              <a:rPr sz="3200" spc="-125" dirty="0">
                <a:latin typeface="Carlito"/>
                <a:cs typeface="Carlito"/>
              </a:rPr>
              <a:t> </a:t>
            </a:r>
            <a:r>
              <a:rPr sz="3200" dirty="0">
                <a:latin typeface="Carlito"/>
                <a:cs typeface="Carlito"/>
              </a:rPr>
              <a:t>logical</a:t>
            </a:r>
            <a:r>
              <a:rPr sz="3200" spc="-120" dirty="0">
                <a:latin typeface="Carlito"/>
                <a:cs typeface="Carlito"/>
              </a:rPr>
              <a:t> </a:t>
            </a:r>
            <a:r>
              <a:rPr sz="3200" dirty="0">
                <a:latin typeface="Carlito"/>
                <a:cs typeface="Carlito"/>
              </a:rPr>
              <a:t>framework</a:t>
            </a:r>
            <a:r>
              <a:rPr sz="3200" spc="-155" dirty="0">
                <a:latin typeface="Carlito"/>
                <a:cs typeface="Carlito"/>
              </a:rPr>
              <a:t> </a:t>
            </a:r>
            <a:r>
              <a:rPr sz="3200" spc="-10" dirty="0">
                <a:latin typeface="Carlito"/>
                <a:cs typeface="Carlito"/>
              </a:rPr>
              <a:t>approach</a:t>
            </a:r>
            <a:endParaRPr sz="3200" dirty="0">
              <a:latin typeface="Carlito"/>
              <a:cs typeface="Carlito"/>
            </a:endParaRPr>
          </a:p>
          <a:p>
            <a:pPr marL="1022985" lvl="1" indent="-609600">
              <a:lnSpc>
                <a:spcPts val="3100"/>
              </a:lnSpc>
              <a:buClr>
                <a:srgbClr val="000000"/>
              </a:buClr>
              <a:buAutoNum type="alphaLcPeriod"/>
              <a:tabLst>
                <a:tab pos="1022985" algn="l"/>
              </a:tabLst>
            </a:pPr>
            <a:r>
              <a:rPr sz="2800" b="1" dirty="0">
                <a:solidFill>
                  <a:srgbClr val="9900FF"/>
                </a:solidFill>
                <a:latin typeface="Carlito"/>
                <a:cs typeface="Carlito"/>
              </a:rPr>
              <a:t>Goal</a:t>
            </a:r>
            <a:r>
              <a:rPr sz="2800" b="1" spc="-30" dirty="0">
                <a:solidFill>
                  <a:srgbClr val="9900FF"/>
                </a:solidFill>
                <a:latin typeface="Carlito"/>
                <a:cs typeface="Carlito"/>
              </a:rPr>
              <a:t> </a:t>
            </a:r>
            <a:r>
              <a:rPr sz="2800" b="1" dirty="0">
                <a:solidFill>
                  <a:srgbClr val="9900FF"/>
                </a:solidFill>
                <a:latin typeface="Carlito"/>
                <a:cs typeface="Carlito"/>
              </a:rPr>
              <a:t>&amp;</a:t>
            </a:r>
            <a:r>
              <a:rPr sz="2800" b="1" spc="-30" dirty="0">
                <a:solidFill>
                  <a:srgbClr val="9900FF"/>
                </a:solidFill>
                <a:latin typeface="Carlito"/>
                <a:cs typeface="Carlito"/>
              </a:rPr>
              <a:t> </a:t>
            </a:r>
            <a:r>
              <a:rPr sz="2800" b="1" spc="-10" dirty="0">
                <a:solidFill>
                  <a:srgbClr val="9900FF"/>
                </a:solidFill>
                <a:latin typeface="Carlito"/>
                <a:cs typeface="Carlito"/>
              </a:rPr>
              <a:t>Purpose</a:t>
            </a:r>
            <a:endParaRPr sz="2800" dirty="0">
              <a:latin typeface="Carlito"/>
              <a:cs typeface="Carlito"/>
            </a:endParaRPr>
          </a:p>
          <a:p>
            <a:pPr marL="1422400" lvl="2" indent="-609600">
              <a:lnSpc>
                <a:spcPts val="3085"/>
              </a:lnSpc>
              <a:buFont typeface="Wingdings"/>
              <a:buChar char=""/>
              <a:tabLst>
                <a:tab pos="1422400" algn="l"/>
              </a:tabLst>
            </a:pPr>
            <a:r>
              <a:rPr sz="2800" dirty="0">
                <a:latin typeface="Carlito"/>
                <a:cs typeface="Carlito"/>
              </a:rPr>
              <a:t>General</a:t>
            </a:r>
            <a:r>
              <a:rPr sz="2800" spc="-90" dirty="0">
                <a:latin typeface="Carlito"/>
                <a:cs typeface="Carlito"/>
              </a:rPr>
              <a:t> </a:t>
            </a:r>
            <a:r>
              <a:rPr sz="2800" spc="-10" dirty="0">
                <a:latin typeface="Carlito"/>
                <a:cs typeface="Carlito"/>
              </a:rPr>
              <a:t>Objectives</a:t>
            </a:r>
            <a:endParaRPr sz="2800" dirty="0">
              <a:latin typeface="Carlito"/>
              <a:cs typeface="Carlito"/>
            </a:endParaRPr>
          </a:p>
          <a:p>
            <a:pPr marL="1022985" lvl="1" indent="-609600">
              <a:lnSpc>
                <a:spcPts val="3090"/>
              </a:lnSpc>
              <a:buClr>
                <a:srgbClr val="000000"/>
              </a:buClr>
              <a:buAutoNum type="alphaLcPeriod"/>
              <a:tabLst>
                <a:tab pos="1022985" algn="l"/>
              </a:tabLst>
            </a:pPr>
            <a:r>
              <a:rPr sz="2800" b="1" dirty="0">
                <a:solidFill>
                  <a:srgbClr val="9900FF"/>
                </a:solidFill>
                <a:latin typeface="Carlito"/>
                <a:cs typeface="Carlito"/>
              </a:rPr>
              <a:t>Purpose</a:t>
            </a:r>
            <a:r>
              <a:rPr sz="2800" b="1" spc="-70" dirty="0">
                <a:solidFill>
                  <a:srgbClr val="9900FF"/>
                </a:solidFill>
                <a:latin typeface="Carlito"/>
                <a:cs typeface="Carlito"/>
              </a:rPr>
              <a:t> </a:t>
            </a:r>
            <a:r>
              <a:rPr sz="2800" b="1" dirty="0">
                <a:solidFill>
                  <a:srgbClr val="9900FF"/>
                </a:solidFill>
                <a:latin typeface="Carlito"/>
                <a:cs typeface="Carlito"/>
              </a:rPr>
              <a:t>&amp;</a:t>
            </a:r>
            <a:r>
              <a:rPr sz="2800" b="1" spc="-60" dirty="0">
                <a:solidFill>
                  <a:srgbClr val="9900FF"/>
                </a:solidFill>
                <a:latin typeface="Carlito"/>
                <a:cs typeface="Carlito"/>
              </a:rPr>
              <a:t> </a:t>
            </a:r>
            <a:r>
              <a:rPr sz="2800" b="1" spc="-10" dirty="0">
                <a:solidFill>
                  <a:srgbClr val="9900FF"/>
                </a:solidFill>
                <a:latin typeface="Carlito"/>
                <a:cs typeface="Carlito"/>
              </a:rPr>
              <a:t>Output</a:t>
            </a:r>
            <a:endParaRPr sz="2800" dirty="0">
              <a:latin typeface="Carlito"/>
              <a:cs typeface="Carlito"/>
            </a:endParaRPr>
          </a:p>
          <a:p>
            <a:pPr marL="1422400" lvl="2" indent="-609600">
              <a:lnSpc>
                <a:spcPts val="3090"/>
              </a:lnSpc>
              <a:buFont typeface="Wingdings"/>
              <a:buChar char=""/>
              <a:tabLst>
                <a:tab pos="1422400" algn="l"/>
              </a:tabLst>
            </a:pPr>
            <a:r>
              <a:rPr sz="2800" dirty="0">
                <a:latin typeface="Carlito"/>
                <a:cs typeface="Carlito"/>
              </a:rPr>
              <a:t>Specific</a:t>
            </a:r>
            <a:r>
              <a:rPr sz="2800" spc="-15" dirty="0">
                <a:latin typeface="Carlito"/>
                <a:cs typeface="Carlito"/>
              </a:rPr>
              <a:t> </a:t>
            </a:r>
            <a:r>
              <a:rPr sz="2800" spc="-10" dirty="0">
                <a:latin typeface="Carlito"/>
                <a:cs typeface="Carlito"/>
              </a:rPr>
              <a:t>Objective</a:t>
            </a:r>
            <a:endParaRPr sz="2800" dirty="0">
              <a:latin typeface="Carlito"/>
              <a:cs typeface="Carlito"/>
            </a:endParaRPr>
          </a:p>
          <a:p>
            <a:pPr marL="1422400" lvl="2" indent="-609600">
              <a:lnSpc>
                <a:spcPts val="3085"/>
              </a:lnSpc>
              <a:buFont typeface="Wingdings"/>
              <a:buChar char=""/>
              <a:tabLst>
                <a:tab pos="1422400" algn="l"/>
              </a:tabLst>
            </a:pPr>
            <a:r>
              <a:rPr sz="2800" dirty="0">
                <a:latin typeface="Carlito"/>
                <a:cs typeface="Carlito"/>
              </a:rPr>
              <a:t>Expected</a:t>
            </a:r>
            <a:r>
              <a:rPr sz="2800" spc="-120" dirty="0">
                <a:latin typeface="Carlito"/>
                <a:cs typeface="Carlito"/>
              </a:rPr>
              <a:t> </a:t>
            </a:r>
            <a:r>
              <a:rPr sz="2800" spc="-10" dirty="0">
                <a:latin typeface="Carlito"/>
                <a:cs typeface="Carlito"/>
              </a:rPr>
              <a:t>Result</a:t>
            </a:r>
            <a:endParaRPr sz="2800" dirty="0">
              <a:latin typeface="Carlito"/>
              <a:cs typeface="Carlito"/>
            </a:endParaRPr>
          </a:p>
          <a:p>
            <a:pPr marL="1422400" lvl="2" indent="-609600">
              <a:lnSpc>
                <a:spcPts val="3090"/>
              </a:lnSpc>
              <a:buFont typeface="Wingdings"/>
              <a:buChar char=""/>
              <a:tabLst>
                <a:tab pos="1422400" algn="l"/>
              </a:tabLst>
            </a:pPr>
            <a:r>
              <a:rPr sz="2800" spc="-10" dirty="0">
                <a:latin typeface="Carlito"/>
                <a:cs typeface="Carlito"/>
              </a:rPr>
              <a:t>Outcome</a:t>
            </a:r>
            <a:endParaRPr sz="2800" dirty="0">
              <a:latin typeface="Carlito"/>
              <a:cs typeface="Carlito"/>
            </a:endParaRPr>
          </a:p>
          <a:p>
            <a:pPr marL="1022985" lvl="1" indent="-609600">
              <a:lnSpc>
                <a:spcPts val="3090"/>
              </a:lnSpc>
              <a:buClr>
                <a:srgbClr val="000000"/>
              </a:buClr>
              <a:buAutoNum type="alphaLcPeriod"/>
              <a:tabLst>
                <a:tab pos="1022985" algn="l"/>
                <a:tab pos="2242820" algn="l"/>
              </a:tabLst>
            </a:pPr>
            <a:r>
              <a:rPr sz="2800" b="1" spc="-10" dirty="0">
                <a:solidFill>
                  <a:srgbClr val="9900FF"/>
                </a:solidFill>
                <a:latin typeface="Carlito"/>
                <a:cs typeface="Carlito"/>
              </a:rPr>
              <a:t>Output</a:t>
            </a:r>
            <a:r>
              <a:rPr sz="2800" b="1" dirty="0">
                <a:solidFill>
                  <a:srgbClr val="9900FF"/>
                </a:solidFill>
                <a:latin typeface="Carlito"/>
                <a:cs typeface="Carlito"/>
              </a:rPr>
              <a:t>	&amp;</a:t>
            </a:r>
            <a:r>
              <a:rPr sz="2800" b="1" spc="-10" dirty="0">
                <a:solidFill>
                  <a:srgbClr val="9900FF"/>
                </a:solidFill>
                <a:latin typeface="Carlito"/>
                <a:cs typeface="Carlito"/>
              </a:rPr>
              <a:t> Input</a:t>
            </a:r>
            <a:endParaRPr sz="2800" dirty="0">
              <a:latin typeface="Carlito"/>
              <a:cs typeface="Carlito"/>
            </a:endParaRPr>
          </a:p>
          <a:p>
            <a:pPr marL="1422400" lvl="2" indent="-609600">
              <a:lnSpc>
                <a:spcPts val="3220"/>
              </a:lnSpc>
              <a:buFont typeface="Wingdings"/>
              <a:buChar char=""/>
              <a:tabLst>
                <a:tab pos="1422400" algn="l"/>
                <a:tab pos="2987040" algn="l"/>
                <a:tab pos="4448810" algn="l"/>
              </a:tabLst>
            </a:pPr>
            <a:r>
              <a:rPr sz="2800" spc="-10" dirty="0">
                <a:latin typeface="Carlito"/>
                <a:cs typeface="Carlito"/>
              </a:rPr>
              <a:t>Activities,</a:t>
            </a:r>
            <a:r>
              <a:rPr sz="2800" dirty="0">
                <a:latin typeface="Carlito"/>
                <a:cs typeface="Carlito"/>
              </a:rPr>
              <a:t>	</a:t>
            </a:r>
            <a:r>
              <a:rPr sz="2800" spc="-10" dirty="0">
                <a:latin typeface="Carlito"/>
                <a:cs typeface="Carlito"/>
              </a:rPr>
              <a:t>Methods</a:t>
            </a:r>
            <a:r>
              <a:rPr sz="2800" dirty="0">
                <a:latin typeface="Carlito"/>
                <a:cs typeface="Carlito"/>
              </a:rPr>
              <a:t>	</a:t>
            </a:r>
            <a:r>
              <a:rPr sz="2800" spc="-20" dirty="0">
                <a:latin typeface="Carlito"/>
                <a:cs typeface="Carlito"/>
              </a:rPr>
              <a:t>etc.</a:t>
            </a:r>
            <a:endParaRPr sz="2800" dirty="0">
              <a:latin typeface="Carlito"/>
              <a:cs typeface="Carlito"/>
            </a:endParaRPr>
          </a:p>
          <a:p>
            <a:pPr marL="713740" indent="-701040">
              <a:lnSpc>
                <a:spcPct val="100000"/>
              </a:lnSpc>
              <a:spcBef>
                <a:spcPts val="20"/>
              </a:spcBef>
              <a:buFont typeface="Wingdings"/>
              <a:buChar char=""/>
              <a:tabLst>
                <a:tab pos="713740" algn="l"/>
              </a:tabLst>
            </a:pPr>
            <a:r>
              <a:rPr sz="3200" spc="-20" dirty="0">
                <a:latin typeface="Carlito"/>
                <a:cs typeface="Carlito"/>
              </a:rPr>
              <a:t>Item-</a:t>
            </a:r>
            <a:r>
              <a:rPr sz="3200" dirty="0">
                <a:latin typeface="Carlito"/>
                <a:cs typeface="Carlito"/>
              </a:rPr>
              <a:t>wise</a:t>
            </a:r>
            <a:r>
              <a:rPr sz="3200" spc="-40" dirty="0">
                <a:latin typeface="Carlito"/>
                <a:cs typeface="Carlito"/>
              </a:rPr>
              <a:t> </a:t>
            </a:r>
            <a:r>
              <a:rPr sz="3200" spc="-10" dirty="0">
                <a:latin typeface="Carlito"/>
                <a:cs typeface="Carlito"/>
              </a:rPr>
              <a:t>paragrapgh</a:t>
            </a:r>
            <a:r>
              <a:rPr sz="3200" spc="-55" dirty="0">
                <a:latin typeface="Carlito"/>
                <a:cs typeface="Carlito"/>
              </a:rPr>
              <a:t> </a:t>
            </a:r>
            <a:r>
              <a:rPr sz="3200" spc="-10" dirty="0">
                <a:latin typeface="Carlito"/>
                <a:cs typeface="Carlito"/>
              </a:rPr>
              <a:t>captions</a:t>
            </a:r>
            <a:endParaRPr sz="3200" dirty="0">
              <a:latin typeface="Carlito"/>
              <a:cs typeface="Carlito"/>
            </a:endParaRPr>
          </a:p>
        </p:txBody>
      </p:sp>
      <p:sp>
        <p:nvSpPr>
          <p:cNvPr id="6" name="object 6"/>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15</a:t>
            </a:fld>
            <a:endParaRPr spc="-2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45880" y="228600"/>
            <a:ext cx="7031320" cy="720069"/>
          </a:xfrm>
          <a:prstGeom prst="rect">
            <a:avLst/>
          </a:prstGeom>
        </p:spPr>
        <p:txBody>
          <a:bodyPr wrap="square" lIns="0" tIns="0" rIns="0" bIns="0" rtlCol="0" anchor="t">
            <a:spAutoFit/>
          </a:bodyPr>
          <a:lstStyle/>
          <a:p>
            <a:pPr algn="ctr" defTabSz="457200" rtl="0">
              <a:lnSpc>
                <a:spcPts val="5950"/>
              </a:lnSpc>
              <a:defRPr/>
            </a:pPr>
            <a:r>
              <a:rPr lang="en-US" sz="4250" kern="1200" dirty="0">
                <a:solidFill>
                  <a:srgbClr val="414B3B"/>
                </a:solidFill>
                <a:latin typeface="Anton"/>
                <a:ea typeface="Anton"/>
                <a:cs typeface="Anton"/>
                <a:sym typeface="Anton"/>
              </a:rPr>
              <a:t>PROPOSAL SUMMARY (EXAMPLE)</a:t>
            </a:r>
          </a:p>
        </p:txBody>
      </p:sp>
      <p:sp>
        <p:nvSpPr>
          <p:cNvPr id="16" name="TextBox 16"/>
          <p:cNvSpPr txBox="1"/>
          <p:nvPr/>
        </p:nvSpPr>
        <p:spPr>
          <a:xfrm>
            <a:off x="294340" y="1295400"/>
            <a:ext cx="8534399" cy="5030608"/>
          </a:xfrm>
          <a:prstGeom prst="rect">
            <a:avLst/>
          </a:prstGeom>
        </p:spPr>
        <p:txBody>
          <a:bodyPr wrap="square" lIns="0" tIns="0" rIns="0" bIns="0" rtlCol="0" anchor="t">
            <a:spAutoFit/>
          </a:bodyPr>
          <a:lstStyle/>
          <a:p>
            <a:pPr algn="just" defTabSz="457200" rtl="0">
              <a:lnSpc>
                <a:spcPct val="150000"/>
              </a:lnSpc>
              <a:defRPr/>
            </a:pPr>
            <a:r>
              <a:rPr lang="en-US" sz="2000" kern="1200" dirty="0">
                <a:solidFill>
                  <a:prstClr val="black"/>
                </a:solidFill>
                <a:latin typeface="Carlito"/>
                <a:ea typeface="Monterchi Sans"/>
                <a:cs typeface="Monterchi Sans"/>
                <a:sym typeface="Monterchi Sans"/>
              </a:rPr>
              <a:t>Tourism and hospitality are rapidly growing sectors with significant economic potential. However, a gap between academic teaching and industry needs hinders graduates’ success. This project aims to bridge this gap by aligning curricula with industry requirements, incorporating practical skills, and fostering global competencies. The project emphasizes hands-on training, industry-led internships, and strong academia-industry partnerships, both locally and internationally. Key areas include global acceptance, language training, international exposure, sustainability, ethical practices, and entrepreneurship. The goal is to enhance graduate employability, support economic growth, and position Bangladesh as a competitive destination in the global tourism and hospitality market.</a:t>
            </a:r>
          </a:p>
          <a:p>
            <a:pPr algn="just" defTabSz="457200" rtl="0">
              <a:lnSpc>
                <a:spcPct val="150000"/>
              </a:lnSpc>
              <a:defRPr/>
            </a:pPr>
            <a:endParaRPr lang="en-US" sz="2000" kern="1200" dirty="0">
              <a:solidFill>
                <a:prstClr val="black"/>
              </a:solidFill>
              <a:latin typeface="Carlito"/>
              <a:ea typeface="Monterchi Sans"/>
              <a:cs typeface="Monterchi Sans"/>
              <a:sym typeface="Monterchi Sans"/>
            </a:endParaRPr>
          </a:p>
        </p:txBody>
      </p:sp>
      <p:cxnSp>
        <p:nvCxnSpPr>
          <p:cNvPr id="23" name="Straight Connector 22">
            <a:extLst>
              <a:ext uri="{FF2B5EF4-FFF2-40B4-BE49-F238E27FC236}">
                <a16:creationId xmlns:a16="http://schemas.microsoft.com/office/drawing/2014/main" id="{1BB84E30-9D9D-47EA-B218-26ABBB28ABD9}"/>
              </a:ext>
            </a:extLst>
          </p:cNvPr>
          <p:cNvCxnSpPr/>
          <p:nvPr/>
        </p:nvCxnSpPr>
        <p:spPr>
          <a:xfrm>
            <a:off x="-48560" y="997861"/>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17</a:t>
            </a:fld>
            <a:endParaRPr spc="-25" dirty="0"/>
          </a:p>
        </p:txBody>
      </p:sp>
      <p:sp>
        <p:nvSpPr>
          <p:cNvPr id="2" name="object 2"/>
          <p:cNvSpPr txBox="1">
            <a:spLocks noGrp="1"/>
          </p:cNvSpPr>
          <p:nvPr>
            <p:ph type="title"/>
          </p:nvPr>
        </p:nvSpPr>
        <p:spPr>
          <a:xfrm>
            <a:off x="457200" y="381000"/>
            <a:ext cx="8229600" cy="523861"/>
          </a:xfrm>
          <a:prstGeom prst="rect">
            <a:avLst/>
          </a:prstGeom>
          <a:solidFill>
            <a:srgbClr val="F1F1F1"/>
          </a:solidFill>
        </p:spPr>
        <p:txBody>
          <a:bodyPr vert="horz" wrap="square" lIns="0" tIns="15875" rIns="0" bIns="0" rtlCol="0">
            <a:spAutoFit/>
          </a:bodyPr>
          <a:lstStyle/>
          <a:p>
            <a:pPr marL="91440" algn="ctr">
              <a:lnSpc>
                <a:spcPct val="100000"/>
              </a:lnSpc>
              <a:spcBef>
                <a:spcPts val="125"/>
              </a:spcBef>
              <a:tabLst>
                <a:tab pos="2101215" algn="l"/>
              </a:tabLst>
            </a:pPr>
            <a:r>
              <a:rPr sz="3300" spc="-10" dirty="0">
                <a:solidFill>
                  <a:srgbClr val="9900FF"/>
                </a:solidFill>
              </a:rPr>
              <a:t>Strategic</a:t>
            </a:r>
            <a:r>
              <a:rPr sz="3300" dirty="0">
                <a:solidFill>
                  <a:srgbClr val="9900FF"/>
                </a:solidFill>
              </a:rPr>
              <a:t>	</a:t>
            </a:r>
            <a:r>
              <a:rPr sz="3300" spc="-10" dirty="0">
                <a:solidFill>
                  <a:srgbClr val="9900FF"/>
                </a:solidFill>
              </a:rPr>
              <a:t>Analysis</a:t>
            </a:r>
            <a:endParaRPr sz="3300" dirty="0"/>
          </a:p>
        </p:txBody>
      </p:sp>
      <p:sp>
        <p:nvSpPr>
          <p:cNvPr id="3" name="object 3"/>
          <p:cNvSpPr txBox="1"/>
          <p:nvPr/>
        </p:nvSpPr>
        <p:spPr>
          <a:xfrm>
            <a:off x="535940" y="1179902"/>
            <a:ext cx="7370445" cy="4697095"/>
          </a:xfrm>
          <a:prstGeom prst="rect">
            <a:avLst/>
          </a:prstGeom>
        </p:spPr>
        <p:txBody>
          <a:bodyPr vert="horz" wrap="square" lIns="0" tIns="64769" rIns="0" bIns="0" rtlCol="0">
            <a:spAutoFit/>
          </a:bodyPr>
          <a:lstStyle/>
          <a:p>
            <a:pPr marL="12700">
              <a:lnSpc>
                <a:spcPct val="100000"/>
              </a:lnSpc>
              <a:spcBef>
                <a:spcPts val="509"/>
              </a:spcBef>
            </a:pPr>
            <a:r>
              <a:rPr sz="3200" dirty="0">
                <a:solidFill>
                  <a:srgbClr val="9900FF"/>
                </a:solidFill>
                <a:latin typeface="Carlito"/>
                <a:cs typeface="Carlito"/>
              </a:rPr>
              <a:t>-</a:t>
            </a:r>
            <a:r>
              <a:rPr sz="3200" spc="-360" dirty="0">
                <a:solidFill>
                  <a:srgbClr val="9900FF"/>
                </a:solidFill>
                <a:latin typeface="Carlito"/>
                <a:cs typeface="Carlito"/>
              </a:rPr>
              <a:t> </a:t>
            </a:r>
            <a:r>
              <a:rPr sz="3200" b="1" dirty="0">
                <a:solidFill>
                  <a:srgbClr val="9900FF"/>
                </a:solidFill>
                <a:latin typeface="Carlito"/>
                <a:cs typeface="Carlito"/>
              </a:rPr>
              <a:t>Basically</a:t>
            </a:r>
            <a:r>
              <a:rPr lang="en-US" sz="3200" b="1" dirty="0">
                <a:solidFill>
                  <a:srgbClr val="9900FF"/>
                </a:solidFill>
                <a:latin typeface="Carlito"/>
                <a:cs typeface="Carlito"/>
              </a:rPr>
              <a:t>,</a:t>
            </a:r>
            <a:r>
              <a:rPr sz="3200" b="1" spc="-130" dirty="0">
                <a:solidFill>
                  <a:srgbClr val="9900FF"/>
                </a:solidFill>
                <a:latin typeface="Carlito"/>
                <a:cs typeface="Carlito"/>
              </a:rPr>
              <a:t> </a:t>
            </a:r>
            <a:r>
              <a:rPr sz="3200" b="1" dirty="0">
                <a:solidFill>
                  <a:srgbClr val="9900FF"/>
                </a:solidFill>
                <a:latin typeface="Carlito"/>
                <a:cs typeface="Carlito"/>
              </a:rPr>
              <a:t>SWOT</a:t>
            </a:r>
            <a:r>
              <a:rPr sz="3200" b="1" spc="-60" dirty="0">
                <a:solidFill>
                  <a:srgbClr val="9900FF"/>
                </a:solidFill>
                <a:latin typeface="Carlito"/>
                <a:cs typeface="Carlito"/>
              </a:rPr>
              <a:t> </a:t>
            </a:r>
            <a:r>
              <a:rPr sz="3200" b="1" spc="-10" dirty="0">
                <a:solidFill>
                  <a:srgbClr val="9900FF"/>
                </a:solidFill>
                <a:latin typeface="Carlito"/>
                <a:cs typeface="Carlito"/>
              </a:rPr>
              <a:t>analysis</a:t>
            </a:r>
            <a:endParaRPr sz="3200" dirty="0">
              <a:latin typeface="Carlito"/>
              <a:cs typeface="Carlito"/>
            </a:endParaRPr>
          </a:p>
          <a:p>
            <a:pPr marL="12700">
              <a:lnSpc>
                <a:spcPts val="3650"/>
              </a:lnSpc>
              <a:spcBef>
                <a:spcPts val="409"/>
              </a:spcBef>
            </a:pPr>
            <a:r>
              <a:rPr sz="3200" dirty="0">
                <a:solidFill>
                  <a:srgbClr val="008000"/>
                </a:solidFill>
                <a:latin typeface="Carlito"/>
                <a:cs typeface="Carlito"/>
              </a:rPr>
              <a:t>-</a:t>
            </a:r>
            <a:r>
              <a:rPr sz="3200" spc="-350" dirty="0">
                <a:solidFill>
                  <a:srgbClr val="008000"/>
                </a:solidFill>
                <a:latin typeface="Carlito"/>
                <a:cs typeface="Carlito"/>
              </a:rPr>
              <a:t> </a:t>
            </a:r>
            <a:r>
              <a:rPr sz="3200" dirty="0">
                <a:solidFill>
                  <a:srgbClr val="008000"/>
                </a:solidFill>
                <a:latin typeface="Carlito"/>
                <a:cs typeface="Carlito"/>
              </a:rPr>
              <a:t>Should</a:t>
            </a:r>
            <a:r>
              <a:rPr sz="3200" spc="-95" dirty="0">
                <a:solidFill>
                  <a:srgbClr val="008000"/>
                </a:solidFill>
                <a:latin typeface="Carlito"/>
                <a:cs typeface="Carlito"/>
              </a:rPr>
              <a:t> </a:t>
            </a:r>
            <a:r>
              <a:rPr sz="3200" dirty="0">
                <a:solidFill>
                  <a:srgbClr val="008000"/>
                </a:solidFill>
                <a:latin typeface="Carlito"/>
                <a:cs typeface="Carlito"/>
              </a:rPr>
              <a:t>clearly</a:t>
            </a:r>
            <a:r>
              <a:rPr sz="3200" spc="-65" dirty="0">
                <a:solidFill>
                  <a:srgbClr val="008000"/>
                </a:solidFill>
                <a:latin typeface="Carlito"/>
                <a:cs typeface="Carlito"/>
              </a:rPr>
              <a:t> </a:t>
            </a:r>
            <a:r>
              <a:rPr sz="3200" spc="-10" dirty="0">
                <a:solidFill>
                  <a:srgbClr val="008000"/>
                </a:solidFill>
                <a:latin typeface="Carlito"/>
                <a:cs typeface="Carlito"/>
              </a:rPr>
              <a:t>indicate</a:t>
            </a:r>
            <a:r>
              <a:rPr sz="3200" spc="-50" dirty="0">
                <a:solidFill>
                  <a:srgbClr val="008000"/>
                </a:solidFill>
                <a:latin typeface="Carlito"/>
                <a:cs typeface="Carlito"/>
              </a:rPr>
              <a:t> </a:t>
            </a:r>
            <a:r>
              <a:rPr sz="3200" dirty="0">
                <a:solidFill>
                  <a:srgbClr val="008000"/>
                </a:solidFill>
                <a:latin typeface="Carlito"/>
                <a:cs typeface="Carlito"/>
              </a:rPr>
              <a:t>that</a:t>
            </a:r>
            <a:r>
              <a:rPr sz="3200" spc="-55" dirty="0">
                <a:solidFill>
                  <a:srgbClr val="008000"/>
                </a:solidFill>
                <a:latin typeface="Carlito"/>
                <a:cs typeface="Carlito"/>
              </a:rPr>
              <a:t> </a:t>
            </a:r>
            <a:r>
              <a:rPr sz="3200" dirty="0">
                <a:solidFill>
                  <a:srgbClr val="008000"/>
                </a:solidFill>
                <a:latin typeface="Carlito"/>
                <a:cs typeface="Carlito"/>
              </a:rPr>
              <a:t>all</a:t>
            </a:r>
            <a:r>
              <a:rPr sz="3200" spc="-65" dirty="0">
                <a:solidFill>
                  <a:srgbClr val="008000"/>
                </a:solidFill>
                <a:latin typeface="Carlito"/>
                <a:cs typeface="Carlito"/>
              </a:rPr>
              <a:t> </a:t>
            </a:r>
            <a:r>
              <a:rPr sz="3200" spc="-10" dirty="0">
                <a:solidFill>
                  <a:srgbClr val="008000"/>
                </a:solidFill>
                <a:latin typeface="Carlito"/>
                <a:cs typeface="Carlito"/>
              </a:rPr>
              <a:t>categories</a:t>
            </a:r>
            <a:r>
              <a:rPr sz="3200" spc="-95" dirty="0">
                <a:solidFill>
                  <a:srgbClr val="008000"/>
                </a:solidFill>
                <a:latin typeface="Carlito"/>
                <a:cs typeface="Carlito"/>
              </a:rPr>
              <a:t> </a:t>
            </a:r>
            <a:r>
              <a:rPr sz="3200" spc="-25" dirty="0">
                <a:solidFill>
                  <a:srgbClr val="008000"/>
                </a:solidFill>
                <a:latin typeface="Carlito"/>
                <a:cs typeface="Carlito"/>
              </a:rPr>
              <a:t>of</a:t>
            </a:r>
            <a:endParaRPr sz="3200" dirty="0">
              <a:latin typeface="Carlito"/>
              <a:cs typeface="Carlito"/>
            </a:endParaRPr>
          </a:p>
          <a:p>
            <a:pPr marL="184785">
              <a:lnSpc>
                <a:spcPts val="3650"/>
              </a:lnSpc>
            </a:pPr>
            <a:r>
              <a:rPr sz="3200" b="1" spc="-10" dirty="0">
                <a:solidFill>
                  <a:srgbClr val="CC0099"/>
                </a:solidFill>
                <a:latin typeface="Carlito"/>
                <a:cs typeface="Carlito"/>
              </a:rPr>
              <a:t>stakeholders</a:t>
            </a:r>
            <a:r>
              <a:rPr sz="3200" b="1" spc="-80" dirty="0">
                <a:solidFill>
                  <a:srgbClr val="CC0099"/>
                </a:solidFill>
                <a:latin typeface="Carlito"/>
                <a:cs typeface="Carlito"/>
              </a:rPr>
              <a:t> </a:t>
            </a:r>
            <a:r>
              <a:rPr sz="3200" spc="-10" dirty="0">
                <a:solidFill>
                  <a:srgbClr val="008000"/>
                </a:solidFill>
                <a:latin typeface="Carlito"/>
                <a:cs typeface="Carlito"/>
              </a:rPr>
              <a:t>participated</a:t>
            </a:r>
            <a:r>
              <a:rPr sz="3200" spc="-40" dirty="0">
                <a:solidFill>
                  <a:srgbClr val="008000"/>
                </a:solidFill>
                <a:latin typeface="Carlito"/>
                <a:cs typeface="Carlito"/>
              </a:rPr>
              <a:t> </a:t>
            </a:r>
            <a:r>
              <a:rPr sz="3200" dirty="0">
                <a:solidFill>
                  <a:srgbClr val="008000"/>
                </a:solidFill>
                <a:latin typeface="Carlito"/>
                <a:cs typeface="Carlito"/>
              </a:rPr>
              <a:t>in</a:t>
            </a:r>
            <a:r>
              <a:rPr sz="3200" spc="-65" dirty="0">
                <a:solidFill>
                  <a:srgbClr val="008000"/>
                </a:solidFill>
                <a:latin typeface="Carlito"/>
                <a:cs typeface="Carlito"/>
              </a:rPr>
              <a:t> </a:t>
            </a:r>
            <a:r>
              <a:rPr sz="3200" dirty="0">
                <a:solidFill>
                  <a:srgbClr val="008000"/>
                </a:solidFill>
                <a:latin typeface="Carlito"/>
                <a:cs typeface="Carlito"/>
              </a:rPr>
              <a:t>the</a:t>
            </a:r>
            <a:r>
              <a:rPr sz="3200" spc="-65" dirty="0">
                <a:solidFill>
                  <a:srgbClr val="008000"/>
                </a:solidFill>
                <a:latin typeface="Carlito"/>
                <a:cs typeface="Carlito"/>
              </a:rPr>
              <a:t> </a:t>
            </a:r>
            <a:r>
              <a:rPr sz="3200" spc="-10" dirty="0">
                <a:solidFill>
                  <a:srgbClr val="008000"/>
                </a:solidFill>
                <a:latin typeface="Carlito"/>
                <a:cs typeface="Carlito"/>
              </a:rPr>
              <a:t>exercise</a:t>
            </a:r>
            <a:endParaRPr sz="3200" dirty="0">
              <a:latin typeface="Carlito"/>
              <a:cs typeface="Carlito"/>
            </a:endParaRPr>
          </a:p>
          <a:p>
            <a:pPr marL="184785" marR="106045" indent="-172720">
              <a:lnSpc>
                <a:spcPct val="90000"/>
              </a:lnSpc>
              <a:spcBef>
                <a:spcPts val="1920"/>
              </a:spcBef>
            </a:pPr>
            <a:r>
              <a:rPr sz="3200" dirty="0">
                <a:solidFill>
                  <a:srgbClr val="CC0099"/>
                </a:solidFill>
                <a:latin typeface="Carlito"/>
                <a:cs typeface="Carlito"/>
              </a:rPr>
              <a:t>-</a:t>
            </a:r>
            <a:r>
              <a:rPr sz="3200" spc="-350" dirty="0">
                <a:solidFill>
                  <a:srgbClr val="CC0099"/>
                </a:solidFill>
                <a:latin typeface="Carlito"/>
                <a:cs typeface="Carlito"/>
              </a:rPr>
              <a:t> </a:t>
            </a:r>
            <a:r>
              <a:rPr sz="3200" b="1" dirty="0">
                <a:solidFill>
                  <a:srgbClr val="CC0099"/>
                </a:solidFill>
                <a:latin typeface="Carlito"/>
                <a:cs typeface="Carlito"/>
              </a:rPr>
              <a:t>Both</a:t>
            </a:r>
            <a:r>
              <a:rPr sz="3200" b="1" spc="-125" dirty="0">
                <a:solidFill>
                  <a:srgbClr val="CC0099"/>
                </a:solidFill>
                <a:latin typeface="Carlito"/>
                <a:cs typeface="Carlito"/>
              </a:rPr>
              <a:t> </a:t>
            </a:r>
            <a:r>
              <a:rPr sz="3200" b="1" dirty="0">
                <a:solidFill>
                  <a:srgbClr val="CC0099"/>
                </a:solidFill>
                <a:latin typeface="Carlito"/>
                <a:cs typeface="Carlito"/>
              </a:rPr>
              <a:t>internal</a:t>
            </a:r>
            <a:r>
              <a:rPr sz="3200" b="1" spc="-114" dirty="0">
                <a:solidFill>
                  <a:srgbClr val="CC0099"/>
                </a:solidFill>
                <a:latin typeface="Carlito"/>
                <a:cs typeface="Carlito"/>
              </a:rPr>
              <a:t> </a:t>
            </a:r>
            <a:r>
              <a:rPr sz="3200" dirty="0">
                <a:latin typeface="Carlito"/>
                <a:cs typeface="Carlito"/>
              </a:rPr>
              <a:t>(strength</a:t>
            </a:r>
            <a:r>
              <a:rPr sz="3200" spc="-70" dirty="0">
                <a:latin typeface="Carlito"/>
                <a:cs typeface="Carlito"/>
              </a:rPr>
              <a:t> </a:t>
            </a:r>
            <a:r>
              <a:rPr sz="3200" dirty="0">
                <a:latin typeface="Carlito"/>
                <a:cs typeface="Carlito"/>
              </a:rPr>
              <a:t>&amp;</a:t>
            </a:r>
            <a:r>
              <a:rPr sz="3200" spc="-75" dirty="0">
                <a:latin typeface="Carlito"/>
                <a:cs typeface="Carlito"/>
              </a:rPr>
              <a:t> </a:t>
            </a:r>
            <a:r>
              <a:rPr sz="3200" dirty="0">
                <a:latin typeface="Carlito"/>
                <a:cs typeface="Carlito"/>
              </a:rPr>
              <a:t>weaknesses)</a:t>
            </a:r>
            <a:r>
              <a:rPr sz="3200" spc="-105" dirty="0">
                <a:latin typeface="Carlito"/>
                <a:cs typeface="Carlito"/>
              </a:rPr>
              <a:t> </a:t>
            </a:r>
            <a:r>
              <a:rPr sz="3200" spc="-25" dirty="0">
                <a:latin typeface="Carlito"/>
                <a:cs typeface="Carlito"/>
              </a:rPr>
              <a:t>and </a:t>
            </a:r>
            <a:r>
              <a:rPr sz="3200" b="1" dirty="0">
                <a:solidFill>
                  <a:srgbClr val="CC0099"/>
                </a:solidFill>
                <a:latin typeface="Carlito"/>
                <a:cs typeface="Carlito"/>
              </a:rPr>
              <a:t>external</a:t>
            </a:r>
            <a:r>
              <a:rPr sz="3200" b="1" spc="-135" dirty="0">
                <a:solidFill>
                  <a:srgbClr val="CC0099"/>
                </a:solidFill>
                <a:latin typeface="Carlito"/>
                <a:cs typeface="Carlito"/>
              </a:rPr>
              <a:t> </a:t>
            </a:r>
            <a:r>
              <a:rPr sz="3200" dirty="0">
                <a:latin typeface="Carlito"/>
                <a:cs typeface="Carlito"/>
              </a:rPr>
              <a:t>(opportunities</a:t>
            </a:r>
            <a:r>
              <a:rPr sz="3200" spc="-90" dirty="0">
                <a:latin typeface="Carlito"/>
                <a:cs typeface="Carlito"/>
              </a:rPr>
              <a:t> </a:t>
            </a:r>
            <a:r>
              <a:rPr sz="3200" dirty="0">
                <a:latin typeface="Carlito"/>
                <a:cs typeface="Carlito"/>
              </a:rPr>
              <a:t>&amp;</a:t>
            </a:r>
            <a:r>
              <a:rPr sz="3200" spc="-110" dirty="0">
                <a:latin typeface="Carlito"/>
                <a:cs typeface="Carlito"/>
              </a:rPr>
              <a:t> </a:t>
            </a:r>
            <a:r>
              <a:rPr sz="3200" dirty="0">
                <a:latin typeface="Carlito"/>
                <a:cs typeface="Carlito"/>
              </a:rPr>
              <a:t>threats)</a:t>
            </a:r>
            <a:r>
              <a:rPr sz="3200" spc="-110" dirty="0">
                <a:latin typeface="Carlito"/>
                <a:cs typeface="Carlito"/>
              </a:rPr>
              <a:t> </a:t>
            </a:r>
            <a:r>
              <a:rPr sz="3200" spc="-10" dirty="0">
                <a:latin typeface="Carlito"/>
                <a:cs typeface="Carlito"/>
              </a:rPr>
              <a:t>factors </a:t>
            </a:r>
            <a:r>
              <a:rPr sz="3200" dirty="0">
                <a:latin typeface="Carlito"/>
                <a:cs typeface="Carlito"/>
              </a:rPr>
              <a:t>should</a:t>
            </a:r>
            <a:r>
              <a:rPr sz="3200" spc="-55" dirty="0">
                <a:latin typeface="Carlito"/>
                <a:cs typeface="Carlito"/>
              </a:rPr>
              <a:t> </a:t>
            </a:r>
            <a:r>
              <a:rPr sz="3200" dirty="0">
                <a:latin typeface="Carlito"/>
                <a:cs typeface="Carlito"/>
              </a:rPr>
              <a:t>be</a:t>
            </a:r>
            <a:r>
              <a:rPr sz="3200" spc="-70" dirty="0">
                <a:latin typeface="Carlito"/>
                <a:cs typeface="Carlito"/>
              </a:rPr>
              <a:t> </a:t>
            </a:r>
            <a:r>
              <a:rPr sz="3200" dirty="0">
                <a:latin typeface="Carlito"/>
                <a:cs typeface="Carlito"/>
              </a:rPr>
              <a:t>analyzed</a:t>
            </a:r>
            <a:r>
              <a:rPr sz="3200" spc="-80" dirty="0">
                <a:latin typeface="Carlito"/>
                <a:cs typeface="Carlito"/>
              </a:rPr>
              <a:t> </a:t>
            </a:r>
            <a:r>
              <a:rPr sz="3200" dirty="0">
                <a:latin typeface="Carlito"/>
                <a:cs typeface="Carlito"/>
              </a:rPr>
              <a:t>&amp;</a:t>
            </a:r>
            <a:r>
              <a:rPr sz="3200" spc="-60" dirty="0">
                <a:latin typeface="Carlito"/>
                <a:cs typeface="Carlito"/>
              </a:rPr>
              <a:t> </a:t>
            </a:r>
            <a:r>
              <a:rPr sz="3200" spc="-10" dirty="0">
                <a:latin typeface="Carlito"/>
                <a:cs typeface="Carlito"/>
              </a:rPr>
              <a:t>highlighted</a:t>
            </a:r>
            <a:endParaRPr sz="3200" dirty="0">
              <a:latin typeface="Carlito"/>
              <a:cs typeface="Carlito"/>
            </a:endParaRPr>
          </a:p>
          <a:p>
            <a:pPr marL="184150" indent="-171450">
              <a:lnSpc>
                <a:spcPts val="3360"/>
              </a:lnSpc>
              <a:spcBef>
                <a:spcPts val="1495"/>
              </a:spcBef>
              <a:buFont typeface="Liberation Sans Narrow"/>
              <a:buChar char="-"/>
              <a:tabLst>
                <a:tab pos="184150" algn="l"/>
              </a:tabLst>
            </a:pPr>
            <a:r>
              <a:rPr sz="2800" b="1" dirty="0">
                <a:solidFill>
                  <a:srgbClr val="CC0099"/>
                </a:solidFill>
                <a:latin typeface="Liberation Sans Narrow"/>
                <a:cs typeface="Liberation Sans Narrow"/>
              </a:rPr>
              <a:t>Link</a:t>
            </a:r>
            <a:r>
              <a:rPr sz="2800" b="1" spc="-50" dirty="0">
                <a:solidFill>
                  <a:srgbClr val="CC0099"/>
                </a:solidFill>
                <a:latin typeface="Liberation Sans Narrow"/>
                <a:cs typeface="Liberation Sans Narrow"/>
              </a:rPr>
              <a:t> </a:t>
            </a:r>
            <a:r>
              <a:rPr sz="2800" b="1" dirty="0">
                <a:solidFill>
                  <a:srgbClr val="CC0099"/>
                </a:solidFill>
                <a:latin typeface="Liberation Sans Narrow"/>
                <a:cs typeface="Liberation Sans Narrow"/>
              </a:rPr>
              <a:t>SWOT</a:t>
            </a:r>
            <a:r>
              <a:rPr sz="2800" b="1" spc="-35" dirty="0">
                <a:solidFill>
                  <a:srgbClr val="CC0099"/>
                </a:solidFill>
                <a:latin typeface="Liberation Sans Narrow"/>
                <a:cs typeface="Liberation Sans Narrow"/>
              </a:rPr>
              <a:t> </a:t>
            </a:r>
            <a:r>
              <a:rPr sz="2800" b="1" dirty="0">
                <a:solidFill>
                  <a:srgbClr val="CC0099"/>
                </a:solidFill>
                <a:latin typeface="Liberation Sans Narrow"/>
                <a:cs typeface="Liberation Sans Narrow"/>
              </a:rPr>
              <a:t>results</a:t>
            </a:r>
            <a:r>
              <a:rPr sz="2800" b="1" spc="-45" dirty="0">
                <a:solidFill>
                  <a:srgbClr val="CC0099"/>
                </a:solidFill>
                <a:latin typeface="Liberation Sans Narrow"/>
                <a:cs typeface="Liberation Sans Narrow"/>
              </a:rPr>
              <a:t> </a:t>
            </a:r>
            <a:r>
              <a:rPr sz="2800" b="1" spc="-10" dirty="0">
                <a:solidFill>
                  <a:srgbClr val="CC0099"/>
                </a:solidFill>
                <a:latin typeface="Liberation Sans Narrow"/>
                <a:cs typeface="Liberation Sans Narrow"/>
              </a:rPr>
              <a:t>with:</a:t>
            </a:r>
            <a:endParaRPr sz="2800" dirty="0">
              <a:latin typeface="Liberation Sans Narrow"/>
              <a:cs typeface="Liberation Sans Narrow"/>
            </a:endParaRPr>
          </a:p>
          <a:p>
            <a:pPr marL="541020" lvl="1" indent="-192405">
              <a:lnSpc>
                <a:spcPts val="3840"/>
              </a:lnSpc>
              <a:buSzPct val="96875"/>
              <a:buFont typeface="Wingdings"/>
              <a:buChar char=""/>
              <a:tabLst>
                <a:tab pos="541020" algn="l"/>
              </a:tabLst>
            </a:pPr>
            <a:r>
              <a:rPr sz="3200" b="1" dirty="0">
                <a:latin typeface="Liberation Sans Narrow"/>
                <a:cs typeface="Liberation Sans Narrow"/>
              </a:rPr>
              <a:t>objective,</a:t>
            </a:r>
            <a:r>
              <a:rPr sz="3200" b="1" spc="-70" dirty="0">
                <a:latin typeface="Liberation Sans Narrow"/>
                <a:cs typeface="Liberation Sans Narrow"/>
              </a:rPr>
              <a:t> </a:t>
            </a:r>
            <a:r>
              <a:rPr sz="3200" b="1" spc="-10" dirty="0">
                <a:latin typeface="Liberation Sans Narrow"/>
                <a:cs typeface="Liberation Sans Narrow"/>
              </a:rPr>
              <a:t>activity,</a:t>
            </a:r>
            <a:endParaRPr sz="3200" dirty="0">
              <a:latin typeface="Liberation Sans Narrow"/>
              <a:cs typeface="Liberation Sans Narrow"/>
            </a:endParaRPr>
          </a:p>
          <a:p>
            <a:pPr marL="541020" lvl="1" indent="-192405">
              <a:lnSpc>
                <a:spcPct val="100000"/>
              </a:lnSpc>
              <a:buSzPct val="96875"/>
              <a:buFont typeface="Wingdings"/>
              <a:buChar char=""/>
              <a:tabLst>
                <a:tab pos="541020" algn="l"/>
              </a:tabLst>
            </a:pPr>
            <a:r>
              <a:rPr sz="3200" b="1" dirty="0">
                <a:latin typeface="Liberation Sans Narrow"/>
                <a:cs typeface="Liberation Sans Narrow"/>
              </a:rPr>
              <a:t>outcome,</a:t>
            </a:r>
            <a:r>
              <a:rPr sz="3200" b="1" spc="-60" dirty="0">
                <a:latin typeface="Liberation Sans Narrow"/>
                <a:cs typeface="Liberation Sans Narrow"/>
              </a:rPr>
              <a:t> </a:t>
            </a:r>
            <a:r>
              <a:rPr sz="3200" b="1" dirty="0">
                <a:latin typeface="Liberation Sans Narrow"/>
                <a:cs typeface="Liberation Sans Narrow"/>
              </a:rPr>
              <a:t>performance</a:t>
            </a:r>
            <a:r>
              <a:rPr sz="3200" b="1" spc="-25" dirty="0">
                <a:latin typeface="Liberation Sans Narrow"/>
                <a:cs typeface="Liberation Sans Narrow"/>
              </a:rPr>
              <a:t> </a:t>
            </a:r>
            <a:r>
              <a:rPr sz="3200" b="1" spc="-10" dirty="0">
                <a:latin typeface="Liberation Sans Narrow"/>
                <a:cs typeface="Liberation Sans Narrow"/>
              </a:rPr>
              <a:t>indicator</a:t>
            </a:r>
            <a:endParaRPr sz="3200" dirty="0">
              <a:latin typeface="Liberation Sans Narrow"/>
              <a:cs typeface="Liberation Sans Narro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274320"/>
            <a:ext cx="8229600" cy="563880"/>
          </a:xfrm>
          <a:prstGeom prst="rect">
            <a:avLst/>
          </a:prstGeom>
          <a:solidFill>
            <a:srgbClr val="F1F1F1"/>
          </a:solidFill>
        </p:spPr>
        <p:txBody>
          <a:bodyPr vert="horz" wrap="square" lIns="0" tIns="0" rIns="0" bIns="0" rtlCol="0">
            <a:spAutoFit/>
          </a:bodyPr>
          <a:lstStyle/>
          <a:p>
            <a:pPr marL="91440">
              <a:lnSpc>
                <a:spcPts val="3790"/>
              </a:lnSpc>
            </a:pPr>
            <a:r>
              <a:rPr sz="3300" spc="-55" dirty="0">
                <a:latin typeface="Carlito"/>
                <a:cs typeface="Carlito"/>
              </a:rPr>
              <a:t>Strategic</a:t>
            </a:r>
            <a:r>
              <a:rPr sz="3300" spc="-125" dirty="0">
                <a:latin typeface="Carlito"/>
                <a:cs typeface="Carlito"/>
              </a:rPr>
              <a:t> </a:t>
            </a:r>
            <a:r>
              <a:rPr sz="3300" spc="-50" dirty="0">
                <a:latin typeface="Carlito"/>
                <a:cs typeface="Carlito"/>
              </a:rPr>
              <a:t>Analysis</a:t>
            </a:r>
            <a:r>
              <a:rPr sz="3300" spc="-114" dirty="0">
                <a:latin typeface="Carlito"/>
                <a:cs typeface="Carlito"/>
              </a:rPr>
              <a:t> </a:t>
            </a:r>
            <a:r>
              <a:rPr sz="3300" spc="-10" dirty="0">
                <a:latin typeface="Carlito"/>
                <a:cs typeface="Carlito"/>
              </a:rPr>
              <a:t>(SWOT)</a:t>
            </a:r>
            <a:endParaRPr sz="3300">
              <a:latin typeface="Carlito"/>
              <a:cs typeface="Carlito"/>
            </a:endParaRPr>
          </a:p>
        </p:txBody>
      </p:sp>
      <p:grpSp>
        <p:nvGrpSpPr>
          <p:cNvPr id="3" name="object 3"/>
          <p:cNvGrpSpPr/>
          <p:nvPr/>
        </p:nvGrpSpPr>
        <p:grpSpPr>
          <a:xfrm>
            <a:off x="3242817" y="1289050"/>
            <a:ext cx="5280025" cy="1737995"/>
            <a:chOff x="3242817" y="1289050"/>
            <a:chExt cx="5280025" cy="1737995"/>
          </a:xfrm>
        </p:grpSpPr>
        <p:sp>
          <p:nvSpPr>
            <p:cNvPr id="4" name="object 4"/>
            <p:cNvSpPr/>
            <p:nvPr/>
          </p:nvSpPr>
          <p:spPr>
            <a:xfrm>
              <a:off x="3249167" y="1295400"/>
              <a:ext cx="5267325" cy="1725295"/>
            </a:xfrm>
            <a:custGeom>
              <a:avLst/>
              <a:gdLst/>
              <a:ahLst/>
              <a:cxnLst/>
              <a:rect l="l" t="t" r="r" b="b"/>
              <a:pathLst>
                <a:path w="5267325" h="1725295">
                  <a:moveTo>
                    <a:pt x="4979415" y="0"/>
                  </a:moveTo>
                  <a:lnTo>
                    <a:pt x="0" y="0"/>
                  </a:lnTo>
                  <a:lnTo>
                    <a:pt x="0" y="1725167"/>
                  </a:lnTo>
                  <a:lnTo>
                    <a:pt x="4979415" y="1725167"/>
                  </a:lnTo>
                  <a:lnTo>
                    <a:pt x="5026043" y="1721403"/>
                  </a:lnTo>
                  <a:lnTo>
                    <a:pt x="5070278" y="1710505"/>
                  </a:lnTo>
                  <a:lnTo>
                    <a:pt x="5111530" y="1693065"/>
                  </a:lnTo>
                  <a:lnTo>
                    <a:pt x="5149205" y="1669678"/>
                  </a:lnTo>
                  <a:lnTo>
                    <a:pt x="5182711" y="1640935"/>
                  </a:lnTo>
                  <a:lnTo>
                    <a:pt x="5211454" y="1607429"/>
                  </a:lnTo>
                  <a:lnTo>
                    <a:pt x="5234841" y="1569754"/>
                  </a:lnTo>
                  <a:lnTo>
                    <a:pt x="5252281" y="1528502"/>
                  </a:lnTo>
                  <a:lnTo>
                    <a:pt x="5263179" y="1484267"/>
                  </a:lnTo>
                  <a:lnTo>
                    <a:pt x="5266943" y="1437639"/>
                  </a:lnTo>
                  <a:lnTo>
                    <a:pt x="5266943" y="287527"/>
                  </a:lnTo>
                  <a:lnTo>
                    <a:pt x="5263179" y="240900"/>
                  </a:lnTo>
                  <a:lnTo>
                    <a:pt x="5252281" y="196665"/>
                  </a:lnTo>
                  <a:lnTo>
                    <a:pt x="5234841" y="155413"/>
                  </a:lnTo>
                  <a:lnTo>
                    <a:pt x="5211454" y="117738"/>
                  </a:lnTo>
                  <a:lnTo>
                    <a:pt x="5182711" y="84232"/>
                  </a:lnTo>
                  <a:lnTo>
                    <a:pt x="5149205" y="55489"/>
                  </a:lnTo>
                  <a:lnTo>
                    <a:pt x="5111530" y="32102"/>
                  </a:lnTo>
                  <a:lnTo>
                    <a:pt x="5070278" y="14662"/>
                  </a:lnTo>
                  <a:lnTo>
                    <a:pt x="5026043" y="3764"/>
                  </a:lnTo>
                  <a:lnTo>
                    <a:pt x="4979415" y="0"/>
                  </a:lnTo>
                  <a:close/>
                </a:path>
              </a:pathLst>
            </a:custGeom>
            <a:solidFill>
              <a:srgbClr val="5B9BD4">
                <a:alpha val="90194"/>
              </a:srgbClr>
            </a:solidFill>
          </p:spPr>
          <p:txBody>
            <a:bodyPr wrap="square" lIns="0" tIns="0" rIns="0" bIns="0" rtlCol="0"/>
            <a:lstStyle/>
            <a:p>
              <a:endParaRPr/>
            </a:p>
          </p:txBody>
        </p:sp>
        <p:sp>
          <p:nvSpPr>
            <p:cNvPr id="5" name="object 5"/>
            <p:cNvSpPr/>
            <p:nvPr/>
          </p:nvSpPr>
          <p:spPr>
            <a:xfrm>
              <a:off x="3249167" y="1295400"/>
              <a:ext cx="5267325" cy="1725295"/>
            </a:xfrm>
            <a:custGeom>
              <a:avLst/>
              <a:gdLst/>
              <a:ahLst/>
              <a:cxnLst/>
              <a:rect l="l" t="t" r="r" b="b"/>
              <a:pathLst>
                <a:path w="5267325" h="1725295">
                  <a:moveTo>
                    <a:pt x="5266943" y="287527"/>
                  </a:moveTo>
                  <a:lnTo>
                    <a:pt x="5266943" y="1437639"/>
                  </a:lnTo>
                  <a:lnTo>
                    <a:pt x="5263179" y="1484267"/>
                  </a:lnTo>
                  <a:lnTo>
                    <a:pt x="5252281" y="1528502"/>
                  </a:lnTo>
                  <a:lnTo>
                    <a:pt x="5234841" y="1569754"/>
                  </a:lnTo>
                  <a:lnTo>
                    <a:pt x="5211454" y="1607429"/>
                  </a:lnTo>
                  <a:lnTo>
                    <a:pt x="5182711" y="1640935"/>
                  </a:lnTo>
                  <a:lnTo>
                    <a:pt x="5149205" y="1669678"/>
                  </a:lnTo>
                  <a:lnTo>
                    <a:pt x="5111530" y="1693065"/>
                  </a:lnTo>
                  <a:lnTo>
                    <a:pt x="5070278" y="1710505"/>
                  </a:lnTo>
                  <a:lnTo>
                    <a:pt x="5026043" y="1721403"/>
                  </a:lnTo>
                  <a:lnTo>
                    <a:pt x="4979415" y="1725167"/>
                  </a:lnTo>
                  <a:lnTo>
                    <a:pt x="0" y="1725167"/>
                  </a:lnTo>
                  <a:lnTo>
                    <a:pt x="0" y="0"/>
                  </a:lnTo>
                  <a:lnTo>
                    <a:pt x="4979415" y="0"/>
                  </a:lnTo>
                  <a:lnTo>
                    <a:pt x="5026043" y="3764"/>
                  </a:lnTo>
                  <a:lnTo>
                    <a:pt x="5070278" y="14662"/>
                  </a:lnTo>
                  <a:lnTo>
                    <a:pt x="5111530" y="32102"/>
                  </a:lnTo>
                  <a:lnTo>
                    <a:pt x="5149205" y="55489"/>
                  </a:lnTo>
                  <a:lnTo>
                    <a:pt x="5182711" y="84232"/>
                  </a:lnTo>
                  <a:lnTo>
                    <a:pt x="5211454" y="117738"/>
                  </a:lnTo>
                  <a:lnTo>
                    <a:pt x="5234841" y="155413"/>
                  </a:lnTo>
                  <a:lnTo>
                    <a:pt x="5252281" y="196665"/>
                  </a:lnTo>
                  <a:lnTo>
                    <a:pt x="5263179" y="240900"/>
                  </a:lnTo>
                  <a:lnTo>
                    <a:pt x="5266943" y="287527"/>
                  </a:lnTo>
                  <a:close/>
                </a:path>
              </a:pathLst>
            </a:custGeom>
            <a:ln w="12191">
              <a:solidFill>
                <a:srgbClr val="D2DEEE"/>
              </a:solidFill>
            </a:ln>
          </p:spPr>
          <p:txBody>
            <a:bodyPr wrap="square" lIns="0" tIns="0" rIns="0" bIns="0" rtlCol="0"/>
            <a:lstStyle/>
            <a:p>
              <a:endParaRPr/>
            </a:p>
          </p:txBody>
        </p:sp>
      </p:grpSp>
      <p:sp>
        <p:nvSpPr>
          <p:cNvPr id="6" name="object 6"/>
          <p:cNvSpPr txBox="1"/>
          <p:nvPr/>
        </p:nvSpPr>
        <p:spPr>
          <a:xfrm>
            <a:off x="3407790" y="1320023"/>
            <a:ext cx="2648585" cy="1492885"/>
          </a:xfrm>
          <a:prstGeom prst="rect">
            <a:avLst/>
          </a:prstGeom>
        </p:spPr>
        <p:txBody>
          <a:bodyPr vert="horz" wrap="square" lIns="0" tIns="60325" rIns="0" bIns="0" rtlCol="0">
            <a:spAutoFit/>
          </a:bodyPr>
          <a:lstStyle/>
          <a:p>
            <a:pPr marL="298450" indent="-290830">
              <a:lnSpc>
                <a:spcPct val="100000"/>
              </a:lnSpc>
              <a:spcBef>
                <a:spcPts val="475"/>
              </a:spcBef>
              <a:buSzPct val="97777"/>
              <a:buChar char="•"/>
              <a:tabLst>
                <a:tab pos="298450" algn="l"/>
              </a:tabLst>
            </a:pPr>
            <a:r>
              <a:rPr sz="4500" spc="-10" dirty="0">
                <a:latin typeface="Carlito"/>
                <a:cs typeface="Carlito"/>
              </a:rPr>
              <a:t>Strength</a:t>
            </a:r>
            <a:endParaRPr sz="4500">
              <a:latin typeface="Carlito"/>
              <a:cs typeface="Carlito"/>
            </a:endParaRPr>
          </a:p>
          <a:p>
            <a:pPr marL="298450" indent="-290830">
              <a:lnSpc>
                <a:spcPct val="100000"/>
              </a:lnSpc>
              <a:spcBef>
                <a:spcPts val="375"/>
              </a:spcBef>
              <a:buSzPct val="97777"/>
              <a:buChar char="•"/>
              <a:tabLst>
                <a:tab pos="298450" algn="l"/>
              </a:tabLst>
            </a:pPr>
            <a:r>
              <a:rPr sz="4500" spc="-20" dirty="0">
                <a:latin typeface="Carlito"/>
                <a:cs typeface="Carlito"/>
              </a:rPr>
              <a:t>Weakness</a:t>
            </a:r>
            <a:endParaRPr sz="4500">
              <a:latin typeface="Carlito"/>
              <a:cs typeface="Carlito"/>
            </a:endParaRPr>
          </a:p>
        </p:txBody>
      </p:sp>
      <p:grpSp>
        <p:nvGrpSpPr>
          <p:cNvPr id="7" name="object 7"/>
          <p:cNvGrpSpPr/>
          <p:nvPr/>
        </p:nvGrpSpPr>
        <p:grpSpPr>
          <a:xfrm>
            <a:off x="280415" y="1060703"/>
            <a:ext cx="2974975" cy="2169160"/>
            <a:chOff x="280415" y="1060703"/>
            <a:chExt cx="2974975" cy="2169160"/>
          </a:xfrm>
        </p:grpSpPr>
        <p:sp>
          <p:nvSpPr>
            <p:cNvPr id="8" name="object 8"/>
            <p:cNvSpPr/>
            <p:nvPr/>
          </p:nvSpPr>
          <p:spPr>
            <a:xfrm>
              <a:off x="286511" y="1066799"/>
              <a:ext cx="2962910" cy="2156460"/>
            </a:xfrm>
            <a:custGeom>
              <a:avLst/>
              <a:gdLst/>
              <a:ahLst/>
              <a:cxnLst/>
              <a:rect l="l" t="t" r="r" b="b"/>
              <a:pathLst>
                <a:path w="2962910" h="2156460">
                  <a:moveTo>
                    <a:pt x="2603246" y="0"/>
                  </a:moveTo>
                  <a:lnTo>
                    <a:pt x="359422" y="0"/>
                  </a:lnTo>
                  <a:lnTo>
                    <a:pt x="310651" y="3280"/>
                  </a:lnTo>
                  <a:lnTo>
                    <a:pt x="263874" y="12838"/>
                  </a:lnTo>
                  <a:lnTo>
                    <a:pt x="219520" y="28243"/>
                  </a:lnTo>
                  <a:lnTo>
                    <a:pt x="178016" y="49069"/>
                  </a:lnTo>
                  <a:lnTo>
                    <a:pt x="139791" y="74886"/>
                  </a:lnTo>
                  <a:lnTo>
                    <a:pt x="105273" y="105267"/>
                  </a:lnTo>
                  <a:lnTo>
                    <a:pt x="74891" y="139783"/>
                  </a:lnTo>
                  <a:lnTo>
                    <a:pt x="49072" y="178006"/>
                  </a:lnTo>
                  <a:lnTo>
                    <a:pt x="28245" y="219509"/>
                  </a:lnTo>
                  <a:lnTo>
                    <a:pt x="12839" y="263863"/>
                  </a:lnTo>
                  <a:lnTo>
                    <a:pt x="3281" y="310639"/>
                  </a:lnTo>
                  <a:lnTo>
                    <a:pt x="0" y="359410"/>
                  </a:lnTo>
                  <a:lnTo>
                    <a:pt x="0" y="1797050"/>
                  </a:lnTo>
                  <a:lnTo>
                    <a:pt x="3281" y="1845820"/>
                  </a:lnTo>
                  <a:lnTo>
                    <a:pt x="12839" y="1892596"/>
                  </a:lnTo>
                  <a:lnTo>
                    <a:pt x="28245" y="1936950"/>
                  </a:lnTo>
                  <a:lnTo>
                    <a:pt x="49072" y="1978453"/>
                  </a:lnTo>
                  <a:lnTo>
                    <a:pt x="74891" y="2016676"/>
                  </a:lnTo>
                  <a:lnTo>
                    <a:pt x="105273" y="2051192"/>
                  </a:lnTo>
                  <a:lnTo>
                    <a:pt x="139791" y="2081573"/>
                  </a:lnTo>
                  <a:lnTo>
                    <a:pt x="178016" y="2107390"/>
                  </a:lnTo>
                  <a:lnTo>
                    <a:pt x="219520" y="2128216"/>
                  </a:lnTo>
                  <a:lnTo>
                    <a:pt x="263874" y="2143621"/>
                  </a:lnTo>
                  <a:lnTo>
                    <a:pt x="310651" y="2153179"/>
                  </a:lnTo>
                  <a:lnTo>
                    <a:pt x="359422" y="2156460"/>
                  </a:lnTo>
                  <a:lnTo>
                    <a:pt x="2603246" y="2156460"/>
                  </a:lnTo>
                  <a:lnTo>
                    <a:pt x="2652016" y="2153179"/>
                  </a:lnTo>
                  <a:lnTo>
                    <a:pt x="2698792" y="2143621"/>
                  </a:lnTo>
                  <a:lnTo>
                    <a:pt x="2743146" y="2128216"/>
                  </a:lnTo>
                  <a:lnTo>
                    <a:pt x="2784649" y="2107390"/>
                  </a:lnTo>
                  <a:lnTo>
                    <a:pt x="2822872" y="2081573"/>
                  </a:lnTo>
                  <a:lnTo>
                    <a:pt x="2857388" y="2051192"/>
                  </a:lnTo>
                  <a:lnTo>
                    <a:pt x="2887769" y="2016676"/>
                  </a:lnTo>
                  <a:lnTo>
                    <a:pt x="2913586" y="1978453"/>
                  </a:lnTo>
                  <a:lnTo>
                    <a:pt x="2934412" y="1936950"/>
                  </a:lnTo>
                  <a:lnTo>
                    <a:pt x="2949817" y="1892596"/>
                  </a:lnTo>
                  <a:lnTo>
                    <a:pt x="2959375" y="1845820"/>
                  </a:lnTo>
                  <a:lnTo>
                    <a:pt x="2962656" y="1797050"/>
                  </a:lnTo>
                  <a:lnTo>
                    <a:pt x="2962656" y="359410"/>
                  </a:lnTo>
                  <a:lnTo>
                    <a:pt x="2959375" y="310639"/>
                  </a:lnTo>
                  <a:lnTo>
                    <a:pt x="2949817" y="263863"/>
                  </a:lnTo>
                  <a:lnTo>
                    <a:pt x="2934412" y="219509"/>
                  </a:lnTo>
                  <a:lnTo>
                    <a:pt x="2913586" y="178006"/>
                  </a:lnTo>
                  <a:lnTo>
                    <a:pt x="2887769" y="139783"/>
                  </a:lnTo>
                  <a:lnTo>
                    <a:pt x="2857388" y="105267"/>
                  </a:lnTo>
                  <a:lnTo>
                    <a:pt x="2822872" y="74886"/>
                  </a:lnTo>
                  <a:lnTo>
                    <a:pt x="2784649" y="49069"/>
                  </a:lnTo>
                  <a:lnTo>
                    <a:pt x="2743146" y="28243"/>
                  </a:lnTo>
                  <a:lnTo>
                    <a:pt x="2698792" y="12838"/>
                  </a:lnTo>
                  <a:lnTo>
                    <a:pt x="2652016" y="3280"/>
                  </a:lnTo>
                  <a:lnTo>
                    <a:pt x="2603246" y="0"/>
                  </a:lnTo>
                  <a:close/>
                </a:path>
              </a:pathLst>
            </a:custGeom>
            <a:solidFill>
              <a:srgbClr val="1F4E79"/>
            </a:solidFill>
          </p:spPr>
          <p:txBody>
            <a:bodyPr wrap="square" lIns="0" tIns="0" rIns="0" bIns="0" rtlCol="0"/>
            <a:lstStyle/>
            <a:p>
              <a:endParaRPr/>
            </a:p>
          </p:txBody>
        </p:sp>
        <p:sp>
          <p:nvSpPr>
            <p:cNvPr id="9" name="object 9"/>
            <p:cNvSpPr/>
            <p:nvPr/>
          </p:nvSpPr>
          <p:spPr>
            <a:xfrm>
              <a:off x="286511" y="1066799"/>
              <a:ext cx="2962910" cy="2156460"/>
            </a:xfrm>
            <a:custGeom>
              <a:avLst/>
              <a:gdLst/>
              <a:ahLst/>
              <a:cxnLst/>
              <a:rect l="l" t="t" r="r" b="b"/>
              <a:pathLst>
                <a:path w="2962910" h="2156460">
                  <a:moveTo>
                    <a:pt x="0" y="359410"/>
                  </a:moveTo>
                  <a:lnTo>
                    <a:pt x="3281" y="310639"/>
                  </a:lnTo>
                  <a:lnTo>
                    <a:pt x="12839" y="263863"/>
                  </a:lnTo>
                  <a:lnTo>
                    <a:pt x="28245" y="219509"/>
                  </a:lnTo>
                  <a:lnTo>
                    <a:pt x="49072" y="178006"/>
                  </a:lnTo>
                  <a:lnTo>
                    <a:pt x="74891" y="139783"/>
                  </a:lnTo>
                  <a:lnTo>
                    <a:pt x="105273" y="105267"/>
                  </a:lnTo>
                  <a:lnTo>
                    <a:pt x="139791" y="74886"/>
                  </a:lnTo>
                  <a:lnTo>
                    <a:pt x="178016" y="49069"/>
                  </a:lnTo>
                  <a:lnTo>
                    <a:pt x="219520" y="28243"/>
                  </a:lnTo>
                  <a:lnTo>
                    <a:pt x="263874" y="12838"/>
                  </a:lnTo>
                  <a:lnTo>
                    <a:pt x="310651" y="3280"/>
                  </a:lnTo>
                  <a:lnTo>
                    <a:pt x="359422" y="0"/>
                  </a:lnTo>
                  <a:lnTo>
                    <a:pt x="2603246" y="0"/>
                  </a:lnTo>
                  <a:lnTo>
                    <a:pt x="2652016" y="3280"/>
                  </a:lnTo>
                  <a:lnTo>
                    <a:pt x="2698792" y="12838"/>
                  </a:lnTo>
                  <a:lnTo>
                    <a:pt x="2743146" y="28243"/>
                  </a:lnTo>
                  <a:lnTo>
                    <a:pt x="2784649" y="49069"/>
                  </a:lnTo>
                  <a:lnTo>
                    <a:pt x="2822872" y="74886"/>
                  </a:lnTo>
                  <a:lnTo>
                    <a:pt x="2857388" y="105267"/>
                  </a:lnTo>
                  <a:lnTo>
                    <a:pt x="2887769" y="139783"/>
                  </a:lnTo>
                  <a:lnTo>
                    <a:pt x="2913586" y="178006"/>
                  </a:lnTo>
                  <a:lnTo>
                    <a:pt x="2934412" y="219509"/>
                  </a:lnTo>
                  <a:lnTo>
                    <a:pt x="2949817" y="263863"/>
                  </a:lnTo>
                  <a:lnTo>
                    <a:pt x="2959375" y="310639"/>
                  </a:lnTo>
                  <a:lnTo>
                    <a:pt x="2962656" y="359410"/>
                  </a:lnTo>
                  <a:lnTo>
                    <a:pt x="2962656" y="1797050"/>
                  </a:lnTo>
                  <a:lnTo>
                    <a:pt x="2959375" y="1845820"/>
                  </a:lnTo>
                  <a:lnTo>
                    <a:pt x="2949817" y="1892596"/>
                  </a:lnTo>
                  <a:lnTo>
                    <a:pt x="2934412" y="1936950"/>
                  </a:lnTo>
                  <a:lnTo>
                    <a:pt x="2913586" y="1978453"/>
                  </a:lnTo>
                  <a:lnTo>
                    <a:pt x="2887769" y="2016676"/>
                  </a:lnTo>
                  <a:lnTo>
                    <a:pt x="2857388" y="2051192"/>
                  </a:lnTo>
                  <a:lnTo>
                    <a:pt x="2822872" y="2081573"/>
                  </a:lnTo>
                  <a:lnTo>
                    <a:pt x="2784649" y="2107390"/>
                  </a:lnTo>
                  <a:lnTo>
                    <a:pt x="2743146" y="2128216"/>
                  </a:lnTo>
                  <a:lnTo>
                    <a:pt x="2698792" y="2143621"/>
                  </a:lnTo>
                  <a:lnTo>
                    <a:pt x="2652016" y="2153179"/>
                  </a:lnTo>
                  <a:lnTo>
                    <a:pt x="2603246" y="2156460"/>
                  </a:lnTo>
                  <a:lnTo>
                    <a:pt x="359422" y="2156460"/>
                  </a:lnTo>
                  <a:lnTo>
                    <a:pt x="310651" y="2153179"/>
                  </a:lnTo>
                  <a:lnTo>
                    <a:pt x="263874" y="2143621"/>
                  </a:lnTo>
                  <a:lnTo>
                    <a:pt x="219520" y="2128216"/>
                  </a:lnTo>
                  <a:lnTo>
                    <a:pt x="178016" y="2107390"/>
                  </a:lnTo>
                  <a:lnTo>
                    <a:pt x="139791" y="2081573"/>
                  </a:lnTo>
                  <a:lnTo>
                    <a:pt x="105273" y="2051192"/>
                  </a:lnTo>
                  <a:lnTo>
                    <a:pt x="74891" y="2016676"/>
                  </a:lnTo>
                  <a:lnTo>
                    <a:pt x="49072" y="1978453"/>
                  </a:lnTo>
                  <a:lnTo>
                    <a:pt x="28245" y="1936950"/>
                  </a:lnTo>
                  <a:lnTo>
                    <a:pt x="12839" y="1892596"/>
                  </a:lnTo>
                  <a:lnTo>
                    <a:pt x="3281" y="1845820"/>
                  </a:lnTo>
                  <a:lnTo>
                    <a:pt x="0" y="1797050"/>
                  </a:lnTo>
                  <a:lnTo>
                    <a:pt x="0" y="359410"/>
                  </a:lnTo>
                  <a:close/>
                </a:path>
              </a:pathLst>
            </a:custGeom>
            <a:ln w="12192">
              <a:solidFill>
                <a:srgbClr val="FFFFFF"/>
              </a:solidFill>
            </a:ln>
          </p:spPr>
          <p:txBody>
            <a:bodyPr wrap="square" lIns="0" tIns="0" rIns="0" bIns="0" rtlCol="0"/>
            <a:lstStyle/>
            <a:p>
              <a:endParaRPr/>
            </a:p>
          </p:txBody>
        </p:sp>
      </p:grpSp>
      <p:sp>
        <p:nvSpPr>
          <p:cNvPr id="10" name="object 10"/>
          <p:cNvSpPr txBox="1">
            <a:spLocks noGrp="1"/>
          </p:cNvSpPr>
          <p:nvPr>
            <p:ph type="title"/>
          </p:nvPr>
        </p:nvSpPr>
        <p:spPr>
          <a:xfrm>
            <a:off x="687120" y="1648155"/>
            <a:ext cx="2163445" cy="834390"/>
          </a:xfrm>
          <a:prstGeom prst="rect">
            <a:avLst/>
          </a:prstGeom>
        </p:spPr>
        <p:txBody>
          <a:bodyPr vert="horz" wrap="square" lIns="0" tIns="13335" rIns="0" bIns="0" rtlCol="0">
            <a:spAutoFit/>
          </a:bodyPr>
          <a:lstStyle/>
          <a:p>
            <a:pPr marL="12700">
              <a:lnSpc>
                <a:spcPct val="100000"/>
              </a:lnSpc>
              <a:spcBef>
                <a:spcPts val="105"/>
              </a:spcBef>
            </a:pPr>
            <a:r>
              <a:rPr sz="5300" b="0" spc="-10" dirty="0">
                <a:solidFill>
                  <a:srgbClr val="FFFFFF"/>
                </a:solidFill>
                <a:latin typeface="Carlito"/>
                <a:cs typeface="Carlito"/>
              </a:rPr>
              <a:t>Internal</a:t>
            </a:r>
            <a:endParaRPr sz="5300">
              <a:latin typeface="Carlito"/>
              <a:cs typeface="Carlito"/>
            </a:endParaRPr>
          </a:p>
        </p:txBody>
      </p:sp>
      <p:grpSp>
        <p:nvGrpSpPr>
          <p:cNvPr id="11" name="object 11"/>
          <p:cNvGrpSpPr/>
          <p:nvPr/>
        </p:nvGrpSpPr>
        <p:grpSpPr>
          <a:xfrm>
            <a:off x="3242817" y="3539997"/>
            <a:ext cx="5280025" cy="1737995"/>
            <a:chOff x="3242817" y="3539997"/>
            <a:chExt cx="5280025" cy="1737995"/>
          </a:xfrm>
        </p:grpSpPr>
        <p:sp>
          <p:nvSpPr>
            <p:cNvPr id="12" name="object 12"/>
            <p:cNvSpPr/>
            <p:nvPr/>
          </p:nvSpPr>
          <p:spPr>
            <a:xfrm>
              <a:off x="3249167" y="3546347"/>
              <a:ext cx="5267325" cy="1725295"/>
            </a:xfrm>
            <a:custGeom>
              <a:avLst/>
              <a:gdLst/>
              <a:ahLst/>
              <a:cxnLst/>
              <a:rect l="l" t="t" r="r" b="b"/>
              <a:pathLst>
                <a:path w="5267325" h="1725295">
                  <a:moveTo>
                    <a:pt x="4979415" y="0"/>
                  </a:moveTo>
                  <a:lnTo>
                    <a:pt x="0" y="0"/>
                  </a:lnTo>
                  <a:lnTo>
                    <a:pt x="0" y="1725167"/>
                  </a:lnTo>
                  <a:lnTo>
                    <a:pt x="4979415" y="1725167"/>
                  </a:lnTo>
                  <a:lnTo>
                    <a:pt x="5026043" y="1721403"/>
                  </a:lnTo>
                  <a:lnTo>
                    <a:pt x="5070278" y="1710505"/>
                  </a:lnTo>
                  <a:lnTo>
                    <a:pt x="5111530" y="1693065"/>
                  </a:lnTo>
                  <a:lnTo>
                    <a:pt x="5149205" y="1669678"/>
                  </a:lnTo>
                  <a:lnTo>
                    <a:pt x="5182711" y="1640935"/>
                  </a:lnTo>
                  <a:lnTo>
                    <a:pt x="5211454" y="1607429"/>
                  </a:lnTo>
                  <a:lnTo>
                    <a:pt x="5234841" y="1569754"/>
                  </a:lnTo>
                  <a:lnTo>
                    <a:pt x="5252281" y="1528502"/>
                  </a:lnTo>
                  <a:lnTo>
                    <a:pt x="5263179" y="1484267"/>
                  </a:lnTo>
                  <a:lnTo>
                    <a:pt x="5266943" y="1437639"/>
                  </a:lnTo>
                  <a:lnTo>
                    <a:pt x="5266943" y="287527"/>
                  </a:lnTo>
                  <a:lnTo>
                    <a:pt x="5263179" y="240900"/>
                  </a:lnTo>
                  <a:lnTo>
                    <a:pt x="5252281" y="196665"/>
                  </a:lnTo>
                  <a:lnTo>
                    <a:pt x="5234841" y="155413"/>
                  </a:lnTo>
                  <a:lnTo>
                    <a:pt x="5211454" y="117738"/>
                  </a:lnTo>
                  <a:lnTo>
                    <a:pt x="5182711" y="84232"/>
                  </a:lnTo>
                  <a:lnTo>
                    <a:pt x="5149205" y="55489"/>
                  </a:lnTo>
                  <a:lnTo>
                    <a:pt x="5111530" y="32102"/>
                  </a:lnTo>
                  <a:lnTo>
                    <a:pt x="5070278" y="14662"/>
                  </a:lnTo>
                  <a:lnTo>
                    <a:pt x="5026043" y="3764"/>
                  </a:lnTo>
                  <a:lnTo>
                    <a:pt x="4979415" y="0"/>
                  </a:lnTo>
                  <a:close/>
                </a:path>
              </a:pathLst>
            </a:custGeom>
            <a:solidFill>
              <a:srgbClr val="5B9BD4">
                <a:alpha val="90194"/>
              </a:srgbClr>
            </a:solidFill>
          </p:spPr>
          <p:txBody>
            <a:bodyPr wrap="square" lIns="0" tIns="0" rIns="0" bIns="0" rtlCol="0"/>
            <a:lstStyle/>
            <a:p>
              <a:endParaRPr/>
            </a:p>
          </p:txBody>
        </p:sp>
        <p:sp>
          <p:nvSpPr>
            <p:cNvPr id="13" name="object 13"/>
            <p:cNvSpPr/>
            <p:nvPr/>
          </p:nvSpPr>
          <p:spPr>
            <a:xfrm>
              <a:off x="3249167" y="3546347"/>
              <a:ext cx="5267325" cy="1725295"/>
            </a:xfrm>
            <a:custGeom>
              <a:avLst/>
              <a:gdLst/>
              <a:ahLst/>
              <a:cxnLst/>
              <a:rect l="l" t="t" r="r" b="b"/>
              <a:pathLst>
                <a:path w="5267325" h="1725295">
                  <a:moveTo>
                    <a:pt x="5266943" y="287527"/>
                  </a:moveTo>
                  <a:lnTo>
                    <a:pt x="5266943" y="1437639"/>
                  </a:lnTo>
                  <a:lnTo>
                    <a:pt x="5263179" y="1484267"/>
                  </a:lnTo>
                  <a:lnTo>
                    <a:pt x="5252281" y="1528502"/>
                  </a:lnTo>
                  <a:lnTo>
                    <a:pt x="5234841" y="1569754"/>
                  </a:lnTo>
                  <a:lnTo>
                    <a:pt x="5211454" y="1607429"/>
                  </a:lnTo>
                  <a:lnTo>
                    <a:pt x="5182711" y="1640935"/>
                  </a:lnTo>
                  <a:lnTo>
                    <a:pt x="5149205" y="1669678"/>
                  </a:lnTo>
                  <a:lnTo>
                    <a:pt x="5111530" y="1693065"/>
                  </a:lnTo>
                  <a:lnTo>
                    <a:pt x="5070278" y="1710505"/>
                  </a:lnTo>
                  <a:lnTo>
                    <a:pt x="5026043" y="1721403"/>
                  </a:lnTo>
                  <a:lnTo>
                    <a:pt x="4979415" y="1725167"/>
                  </a:lnTo>
                  <a:lnTo>
                    <a:pt x="0" y="1725167"/>
                  </a:lnTo>
                  <a:lnTo>
                    <a:pt x="0" y="0"/>
                  </a:lnTo>
                  <a:lnTo>
                    <a:pt x="4979415" y="0"/>
                  </a:lnTo>
                  <a:lnTo>
                    <a:pt x="5026043" y="3764"/>
                  </a:lnTo>
                  <a:lnTo>
                    <a:pt x="5070278" y="14662"/>
                  </a:lnTo>
                  <a:lnTo>
                    <a:pt x="5111530" y="32102"/>
                  </a:lnTo>
                  <a:lnTo>
                    <a:pt x="5149205" y="55489"/>
                  </a:lnTo>
                  <a:lnTo>
                    <a:pt x="5182711" y="84232"/>
                  </a:lnTo>
                  <a:lnTo>
                    <a:pt x="5211454" y="117738"/>
                  </a:lnTo>
                  <a:lnTo>
                    <a:pt x="5234841" y="155413"/>
                  </a:lnTo>
                  <a:lnTo>
                    <a:pt x="5252281" y="196665"/>
                  </a:lnTo>
                  <a:lnTo>
                    <a:pt x="5263179" y="240900"/>
                  </a:lnTo>
                  <a:lnTo>
                    <a:pt x="5266943" y="287527"/>
                  </a:lnTo>
                  <a:close/>
                </a:path>
              </a:pathLst>
            </a:custGeom>
            <a:ln w="12191">
              <a:solidFill>
                <a:srgbClr val="D2DEEE"/>
              </a:solidFill>
            </a:ln>
          </p:spPr>
          <p:txBody>
            <a:bodyPr wrap="square" lIns="0" tIns="0" rIns="0" bIns="0" rtlCol="0"/>
            <a:lstStyle/>
            <a:p>
              <a:endParaRPr/>
            </a:p>
          </p:txBody>
        </p:sp>
      </p:grpSp>
      <p:sp>
        <p:nvSpPr>
          <p:cNvPr id="14" name="object 14"/>
          <p:cNvSpPr txBox="1"/>
          <p:nvPr/>
        </p:nvSpPr>
        <p:spPr>
          <a:xfrm>
            <a:off x="3407790" y="3572078"/>
            <a:ext cx="3544570" cy="1491615"/>
          </a:xfrm>
          <a:prstGeom prst="rect">
            <a:avLst/>
          </a:prstGeom>
        </p:spPr>
        <p:txBody>
          <a:bodyPr vert="horz" wrap="square" lIns="0" tIns="59690" rIns="0" bIns="0" rtlCol="0">
            <a:spAutoFit/>
          </a:bodyPr>
          <a:lstStyle/>
          <a:p>
            <a:pPr marL="298450" indent="-290830">
              <a:lnSpc>
                <a:spcPct val="100000"/>
              </a:lnSpc>
              <a:spcBef>
                <a:spcPts val="470"/>
              </a:spcBef>
              <a:buSzPct val="97777"/>
              <a:buChar char="•"/>
              <a:tabLst>
                <a:tab pos="298450" algn="l"/>
              </a:tabLst>
            </a:pPr>
            <a:r>
              <a:rPr sz="4500" spc="-10" dirty="0">
                <a:latin typeface="Carlito"/>
                <a:cs typeface="Carlito"/>
              </a:rPr>
              <a:t>Opportunities</a:t>
            </a:r>
            <a:endParaRPr sz="4500">
              <a:latin typeface="Carlito"/>
              <a:cs typeface="Carlito"/>
            </a:endParaRPr>
          </a:p>
          <a:p>
            <a:pPr marL="298450" indent="-290830">
              <a:lnSpc>
                <a:spcPct val="100000"/>
              </a:lnSpc>
              <a:spcBef>
                <a:spcPts val="370"/>
              </a:spcBef>
              <a:buSzPct val="97777"/>
              <a:buChar char="•"/>
              <a:tabLst>
                <a:tab pos="298450" algn="l"/>
              </a:tabLst>
            </a:pPr>
            <a:r>
              <a:rPr sz="4500" spc="-10" dirty="0">
                <a:latin typeface="Carlito"/>
                <a:cs typeface="Carlito"/>
              </a:rPr>
              <a:t>Threat</a:t>
            </a:r>
            <a:endParaRPr sz="4500">
              <a:latin typeface="Carlito"/>
              <a:cs typeface="Carlito"/>
            </a:endParaRPr>
          </a:p>
        </p:txBody>
      </p:sp>
      <p:grpSp>
        <p:nvGrpSpPr>
          <p:cNvPr id="15" name="object 15"/>
          <p:cNvGrpSpPr/>
          <p:nvPr/>
        </p:nvGrpSpPr>
        <p:grpSpPr>
          <a:xfrm>
            <a:off x="280415" y="3323844"/>
            <a:ext cx="2974975" cy="2169160"/>
            <a:chOff x="280415" y="3323844"/>
            <a:chExt cx="2974975" cy="2169160"/>
          </a:xfrm>
        </p:grpSpPr>
        <p:sp>
          <p:nvSpPr>
            <p:cNvPr id="16" name="object 16"/>
            <p:cNvSpPr/>
            <p:nvPr/>
          </p:nvSpPr>
          <p:spPr>
            <a:xfrm>
              <a:off x="286511" y="3329940"/>
              <a:ext cx="2962910" cy="2156460"/>
            </a:xfrm>
            <a:custGeom>
              <a:avLst/>
              <a:gdLst/>
              <a:ahLst/>
              <a:cxnLst/>
              <a:rect l="l" t="t" r="r" b="b"/>
              <a:pathLst>
                <a:path w="2962910" h="2156460">
                  <a:moveTo>
                    <a:pt x="2603246" y="0"/>
                  </a:moveTo>
                  <a:lnTo>
                    <a:pt x="359422" y="0"/>
                  </a:lnTo>
                  <a:lnTo>
                    <a:pt x="310651" y="3280"/>
                  </a:lnTo>
                  <a:lnTo>
                    <a:pt x="263874" y="12838"/>
                  </a:lnTo>
                  <a:lnTo>
                    <a:pt x="219520" y="28243"/>
                  </a:lnTo>
                  <a:lnTo>
                    <a:pt x="178016" y="49069"/>
                  </a:lnTo>
                  <a:lnTo>
                    <a:pt x="139791" y="74886"/>
                  </a:lnTo>
                  <a:lnTo>
                    <a:pt x="105273" y="105267"/>
                  </a:lnTo>
                  <a:lnTo>
                    <a:pt x="74891" y="139783"/>
                  </a:lnTo>
                  <a:lnTo>
                    <a:pt x="49072" y="178006"/>
                  </a:lnTo>
                  <a:lnTo>
                    <a:pt x="28245" y="219509"/>
                  </a:lnTo>
                  <a:lnTo>
                    <a:pt x="12839" y="263863"/>
                  </a:lnTo>
                  <a:lnTo>
                    <a:pt x="3281" y="310639"/>
                  </a:lnTo>
                  <a:lnTo>
                    <a:pt x="0" y="359410"/>
                  </a:lnTo>
                  <a:lnTo>
                    <a:pt x="0" y="1797050"/>
                  </a:lnTo>
                  <a:lnTo>
                    <a:pt x="3281" y="1845820"/>
                  </a:lnTo>
                  <a:lnTo>
                    <a:pt x="12839" y="1892596"/>
                  </a:lnTo>
                  <a:lnTo>
                    <a:pt x="28245" y="1936950"/>
                  </a:lnTo>
                  <a:lnTo>
                    <a:pt x="49072" y="1978453"/>
                  </a:lnTo>
                  <a:lnTo>
                    <a:pt x="74891" y="2016676"/>
                  </a:lnTo>
                  <a:lnTo>
                    <a:pt x="105273" y="2051192"/>
                  </a:lnTo>
                  <a:lnTo>
                    <a:pt x="139791" y="2081573"/>
                  </a:lnTo>
                  <a:lnTo>
                    <a:pt x="178016" y="2107390"/>
                  </a:lnTo>
                  <a:lnTo>
                    <a:pt x="219520" y="2128216"/>
                  </a:lnTo>
                  <a:lnTo>
                    <a:pt x="263874" y="2143621"/>
                  </a:lnTo>
                  <a:lnTo>
                    <a:pt x="310651" y="2153179"/>
                  </a:lnTo>
                  <a:lnTo>
                    <a:pt x="359422" y="2156460"/>
                  </a:lnTo>
                  <a:lnTo>
                    <a:pt x="2603246" y="2156460"/>
                  </a:lnTo>
                  <a:lnTo>
                    <a:pt x="2652016" y="2153179"/>
                  </a:lnTo>
                  <a:lnTo>
                    <a:pt x="2698792" y="2143621"/>
                  </a:lnTo>
                  <a:lnTo>
                    <a:pt x="2743146" y="2128216"/>
                  </a:lnTo>
                  <a:lnTo>
                    <a:pt x="2784649" y="2107390"/>
                  </a:lnTo>
                  <a:lnTo>
                    <a:pt x="2822872" y="2081573"/>
                  </a:lnTo>
                  <a:lnTo>
                    <a:pt x="2857388" y="2051192"/>
                  </a:lnTo>
                  <a:lnTo>
                    <a:pt x="2887769" y="2016676"/>
                  </a:lnTo>
                  <a:lnTo>
                    <a:pt x="2913586" y="1978453"/>
                  </a:lnTo>
                  <a:lnTo>
                    <a:pt x="2934412" y="1936950"/>
                  </a:lnTo>
                  <a:lnTo>
                    <a:pt x="2949817" y="1892596"/>
                  </a:lnTo>
                  <a:lnTo>
                    <a:pt x="2959375" y="1845820"/>
                  </a:lnTo>
                  <a:lnTo>
                    <a:pt x="2962656" y="1797050"/>
                  </a:lnTo>
                  <a:lnTo>
                    <a:pt x="2962656" y="359410"/>
                  </a:lnTo>
                  <a:lnTo>
                    <a:pt x="2959375" y="310639"/>
                  </a:lnTo>
                  <a:lnTo>
                    <a:pt x="2949817" y="263863"/>
                  </a:lnTo>
                  <a:lnTo>
                    <a:pt x="2934412" y="219509"/>
                  </a:lnTo>
                  <a:lnTo>
                    <a:pt x="2913586" y="178006"/>
                  </a:lnTo>
                  <a:lnTo>
                    <a:pt x="2887769" y="139783"/>
                  </a:lnTo>
                  <a:lnTo>
                    <a:pt x="2857388" y="105267"/>
                  </a:lnTo>
                  <a:lnTo>
                    <a:pt x="2822872" y="74886"/>
                  </a:lnTo>
                  <a:lnTo>
                    <a:pt x="2784649" y="49069"/>
                  </a:lnTo>
                  <a:lnTo>
                    <a:pt x="2743146" y="28243"/>
                  </a:lnTo>
                  <a:lnTo>
                    <a:pt x="2698792" y="12838"/>
                  </a:lnTo>
                  <a:lnTo>
                    <a:pt x="2652016" y="3280"/>
                  </a:lnTo>
                  <a:lnTo>
                    <a:pt x="2603246" y="0"/>
                  </a:lnTo>
                  <a:close/>
                </a:path>
              </a:pathLst>
            </a:custGeom>
            <a:solidFill>
              <a:srgbClr val="00AF50"/>
            </a:solidFill>
          </p:spPr>
          <p:txBody>
            <a:bodyPr wrap="square" lIns="0" tIns="0" rIns="0" bIns="0" rtlCol="0"/>
            <a:lstStyle/>
            <a:p>
              <a:endParaRPr/>
            </a:p>
          </p:txBody>
        </p:sp>
        <p:sp>
          <p:nvSpPr>
            <p:cNvPr id="17" name="object 17"/>
            <p:cNvSpPr/>
            <p:nvPr/>
          </p:nvSpPr>
          <p:spPr>
            <a:xfrm>
              <a:off x="286511" y="3329940"/>
              <a:ext cx="2962910" cy="2156460"/>
            </a:xfrm>
            <a:custGeom>
              <a:avLst/>
              <a:gdLst/>
              <a:ahLst/>
              <a:cxnLst/>
              <a:rect l="l" t="t" r="r" b="b"/>
              <a:pathLst>
                <a:path w="2962910" h="2156460">
                  <a:moveTo>
                    <a:pt x="0" y="359410"/>
                  </a:moveTo>
                  <a:lnTo>
                    <a:pt x="3281" y="310639"/>
                  </a:lnTo>
                  <a:lnTo>
                    <a:pt x="12839" y="263863"/>
                  </a:lnTo>
                  <a:lnTo>
                    <a:pt x="28245" y="219509"/>
                  </a:lnTo>
                  <a:lnTo>
                    <a:pt x="49072" y="178006"/>
                  </a:lnTo>
                  <a:lnTo>
                    <a:pt x="74891" y="139783"/>
                  </a:lnTo>
                  <a:lnTo>
                    <a:pt x="105273" y="105267"/>
                  </a:lnTo>
                  <a:lnTo>
                    <a:pt x="139791" y="74886"/>
                  </a:lnTo>
                  <a:lnTo>
                    <a:pt x="178016" y="49069"/>
                  </a:lnTo>
                  <a:lnTo>
                    <a:pt x="219520" y="28243"/>
                  </a:lnTo>
                  <a:lnTo>
                    <a:pt x="263874" y="12838"/>
                  </a:lnTo>
                  <a:lnTo>
                    <a:pt x="310651" y="3280"/>
                  </a:lnTo>
                  <a:lnTo>
                    <a:pt x="359422" y="0"/>
                  </a:lnTo>
                  <a:lnTo>
                    <a:pt x="2603246" y="0"/>
                  </a:lnTo>
                  <a:lnTo>
                    <a:pt x="2652016" y="3280"/>
                  </a:lnTo>
                  <a:lnTo>
                    <a:pt x="2698792" y="12838"/>
                  </a:lnTo>
                  <a:lnTo>
                    <a:pt x="2743146" y="28243"/>
                  </a:lnTo>
                  <a:lnTo>
                    <a:pt x="2784649" y="49069"/>
                  </a:lnTo>
                  <a:lnTo>
                    <a:pt x="2822872" y="74886"/>
                  </a:lnTo>
                  <a:lnTo>
                    <a:pt x="2857388" y="105267"/>
                  </a:lnTo>
                  <a:lnTo>
                    <a:pt x="2887769" y="139783"/>
                  </a:lnTo>
                  <a:lnTo>
                    <a:pt x="2913586" y="178006"/>
                  </a:lnTo>
                  <a:lnTo>
                    <a:pt x="2934412" y="219509"/>
                  </a:lnTo>
                  <a:lnTo>
                    <a:pt x="2949817" y="263863"/>
                  </a:lnTo>
                  <a:lnTo>
                    <a:pt x="2959375" y="310639"/>
                  </a:lnTo>
                  <a:lnTo>
                    <a:pt x="2962656" y="359410"/>
                  </a:lnTo>
                  <a:lnTo>
                    <a:pt x="2962656" y="1797050"/>
                  </a:lnTo>
                  <a:lnTo>
                    <a:pt x="2959375" y="1845820"/>
                  </a:lnTo>
                  <a:lnTo>
                    <a:pt x="2949817" y="1892596"/>
                  </a:lnTo>
                  <a:lnTo>
                    <a:pt x="2934412" y="1936950"/>
                  </a:lnTo>
                  <a:lnTo>
                    <a:pt x="2913586" y="1978453"/>
                  </a:lnTo>
                  <a:lnTo>
                    <a:pt x="2887769" y="2016676"/>
                  </a:lnTo>
                  <a:lnTo>
                    <a:pt x="2857388" y="2051192"/>
                  </a:lnTo>
                  <a:lnTo>
                    <a:pt x="2822872" y="2081573"/>
                  </a:lnTo>
                  <a:lnTo>
                    <a:pt x="2784649" y="2107390"/>
                  </a:lnTo>
                  <a:lnTo>
                    <a:pt x="2743146" y="2128216"/>
                  </a:lnTo>
                  <a:lnTo>
                    <a:pt x="2698792" y="2143621"/>
                  </a:lnTo>
                  <a:lnTo>
                    <a:pt x="2652016" y="2153179"/>
                  </a:lnTo>
                  <a:lnTo>
                    <a:pt x="2603246" y="2156460"/>
                  </a:lnTo>
                  <a:lnTo>
                    <a:pt x="359422" y="2156460"/>
                  </a:lnTo>
                  <a:lnTo>
                    <a:pt x="310651" y="2153179"/>
                  </a:lnTo>
                  <a:lnTo>
                    <a:pt x="263874" y="2143621"/>
                  </a:lnTo>
                  <a:lnTo>
                    <a:pt x="219520" y="2128216"/>
                  </a:lnTo>
                  <a:lnTo>
                    <a:pt x="178016" y="2107390"/>
                  </a:lnTo>
                  <a:lnTo>
                    <a:pt x="139791" y="2081573"/>
                  </a:lnTo>
                  <a:lnTo>
                    <a:pt x="105273" y="2051192"/>
                  </a:lnTo>
                  <a:lnTo>
                    <a:pt x="74891" y="2016676"/>
                  </a:lnTo>
                  <a:lnTo>
                    <a:pt x="49072" y="1978453"/>
                  </a:lnTo>
                  <a:lnTo>
                    <a:pt x="28245" y="1936950"/>
                  </a:lnTo>
                  <a:lnTo>
                    <a:pt x="12839" y="1892596"/>
                  </a:lnTo>
                  <a:lnTo>
                    <a:pt x="3281" y="1845820"/>
                  </a:lnTo>
                  <a:lnTo>
                    <a:pt x="0" y="1797050"/>
                  </a:lnTo>
                  <a:lnTo>
                    <a:pt x="0" y="359410"/>
                  </a:lnTo>
                  <a:close/>
                </a:path>
              </a:pathLst>
            </a:custGeom>
            <a:ln w="12192">
              <a:solidFill>
                <a:srgbClr val="FFFFFF"/>
              </a:solidFill>
            </a:ln>
          </p:spPr>
          <p:txBody>
            <a:bodyPr wrap="square" lIns="0" tIns="0" rIns="0" bIns="0" rtlCol="0"/>
            <a:lstStyle/>
            <a:p>
              <a:endParaRPr/>
            </a:p>
          </p:txBody>
        </p:sp>
      </p:grpSp>
      <p:sp>
        <p:nvSpPr>
          <p:cNvPr id="18" name="object 18"/>
          <p:cNvSpPr txBox="1"/>
          <p:nvPr/>
        </p:nvSpPr>
        <p:spPr>
          <a:xfrm>
            <a:off x="633780" y="3912870"/>
            <a:ext cx="2268855" cy="833755"/>
          </a:xfrm>
          <a:prstGeom prst="rect">
            <a:avLst/>
          </a:prstGeom>
        </p:spPr>
        <p:txBody>
          <a:bodyPr vert="horz" wrap="square" lIns="0" tIns="12700" rIns="0" bIns="0" rtlCol="0">
            <a:spAutoFit/>
          </a:bodyPr>
          <a:lstStyle/>
          <a:p>
            <a:pPr marL="12700">
              <a:lnSpc>
                <a:spcPct val="100000"/>
              </a:lnSpc>
              <a:spcBef>
                <a:spcPts val="100"/>
              </a:spcBef>
            </a:pPr>
            <a:r>
              <a:rPr sz="5300" spc="-10" dirty="0">
                <a:solidFill>
                  <a:srgbClr val="FFFFFF"/>
                </a:solidFill>
                <a:latin typeface="Carlito"/>
                <a:cs typeface="Carlito"/>
              </a:rPr>
              <a:t>External</a:t>
            </a:r>
            <a:endParaRPr sz="5300">
              <a:latin typeface="Carlito"/>
              <a:cs typeface="Carlito"/>
            </a:endParaRPr>
          </a:p>
        </p:txBody>
      </p:sp>
      <p:sp>
        <p:nvSpPr>
          <p:cNvPr id="19" name="object 19"/>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18</a:t>
            </a:fld>
            <a:endParaRPr spc="-2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366819" y="37514"/>
            <a:ext cx="6410362" cy="670505"/>
          </a:xfrm>
          <a:prstGeom prst="rect">
            <a:avLst/>
          </a:prstGeom>
        </p:spPr>
        <p:txBody>
          <a:bodyPr wrap="square" lIns="0" tIns="0" rIns="0" bIns="0" rtlCol="0" anchor="t">
            <a:spAutoFit/>
          </a:bodyPr>
          <a:lstStyle/>
          <a:p>
            <a:pPr algn="ctr" defTabSz="457200" rtl="0">
              <a:lnSpc>
                <a:spcPts val="5950"/>
              </a:lnSpc>
              <a:defRPr/>
            </a:pPr>
            <a:r>
              <a:rPr lang="en-US" sz="3200" kern="1200" cap="all" dirty="0">
                <a:solidFill>
                  <a:srgbClr val="414B3B"/>
                </a:solidFill>
                <a:latin typeface="Arial" panose="020B0604020202020204" pitchFamily="34" charset="0"/>
                <a:ea typeface="Anton"/>
                <a:cs typeface="Arial" panose="020B0604020202020204" pitchFamily="34" charset="0"/>
                <a:sym typeface="Anton"/>
              </a:rPr>
              <a:t>Strength Analysis EXAMPLE </a:t>
            </a:r>
          </a:p>
        </p:txBody>
      </p:sp>
      <p:cxnSp>
        <p:nvCxnSpPr>
          <p:cNvPr id="23" name="Straight Connector 22">
            <a:extLst>
              <a:ext uri="{FF2B5EF4-FFF2-40B4-BE49-F238E27FC236}">
                <a16:creationId xmlns:a16="http://schemas.microsoft.com/office/drawing/2014/main" id="{1BB84E30-9D9D-47EA-B218-26ABBB28ABD9}"/>
              </a:ext>
            </a:extLst>
          </p:cNvPr>
          <p:cNvCxnSpPr/>
          <p:nvPr/>
        </p:nvCxnSpPr>
        <p:spPr>
          <a:xfrm>
            <a:off x="-38100" y="1002732"/>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TextBox 16">
            <a:extLst>
              <a:ext uri="{FF2B5EF4-FFF2-40B4-BE49-F238E27FC236}">
                <a16:creationId xmlns:a16="http://schemas.microsoft.com/office/drawing/2014/main" id="{284966D3-D2C3-4C86-85FD-1A69B8566489}"/>
              </a:ext>
            </a:extLst>
          </p:cNvPr>
          <p:cNvSpPr txBox="1"/>
          <p:nvPr/>
        </p:nvSpPr>
        <p:spPr>
          <a:xfrm>
            <a:off x="419100" y="1076981"/>
            <a:ext cx="8305800" cy="4818050"/>
          </a:xfrm>
          <a:prstGeom prst="rect">
            <a:avLst/>
          </a:prstGeom>
        </p:spPr>
        <p:txBody>
          <a:bodyPr wrap="square" lIns="0" tIns="0" rIns="0" bIns="0" rtlCol="0" anchor="t">
            <a:spAutoFit/>
          </a:bodyPr>
          <a:lstStyle/>
          <a:p>
            <a:pPr marR="0" lvl="0" algn="just">
              <a:lnSpc>
                <a:spcPct val="107000"/>
              </a:lnSpc>
              <a:spcAft>
                <a:spcPts val="800"/>
              </a:spcAft>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Bangladesh's tourism and hospitality industry is expanding, offering significant job opportunities for skilled graduates. A large and dynamic young workforce eager to contribute to the sector. Several universities and training centers offer tourism and hospitality programs, providing a foundation for skill development. In Bangladesh there are around 42 universities are offering this program. Bangladesh Government also recognizes tourism as a key sector for economic growth, ensuring policy support for workforce development. Thus, this sector have a lot potentially in home and abroad. However, in the flowing sections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partially a brief description is given focusing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SWOT. </a:t>
            </a:r>
          </a:p>
          <a:p>
            <a:pPr marL="342900" marR="0" lvl="0" indent="-342900" algn="just">
              <a:lnSpc>
                <a:spcPct val="107000"/>
              </a:lnSpc>
              <a:spcAft>
                <a:spcPts val="800"/>
              </a:spcAft>
              <a:buFont typeface="+mj-lt"/>
              <a:buAutoNum type="arabicPeriod"/>
              <a:tabLst>
                <a:tab pos="457200" algn="l"/>
              </a:tabLst>
            </a:pPr>
            <a:endParaRPr lang="en-US" sz="2400" kern="1200" dirty="0">
              <a:solidFill>
                <a:prstClr val="black"/>
              </a:solidFill>
              <a:latin typeface="Times New Roman" panose="02020603050405020304" pitchFamily="18" charset="0"/>
              <a:ea typeface="Monterchi Sans"/>
              <a:cs typeface="Times New Roman" panose="02020603050405020304" pitchFamily="18" charset="0"/>
              <a:sym typeface="Monterchi Sans"/>
            </a:endParaRPr>
          </a:p>
        </p:txBody>
      </p:sp>
    </p:spTree>
    <p:extLst>
      <p:ext uri="{BB962C8B-B14F-4D97-AF65-F5344CB8AC3E}">
        <p14:creationId xmlns:p14="http://schemas.microsoft.com/office/powerpoint/2010/main" val="153019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2</a:t>
            </a:fld>
            <a:endParaRPr spc="-25" dirty="0"/>
          </a:p>
        </p:txBody>
      </p:sp>
      <p:graphicFrame>
        <p:nvGraphicFramePr>
          <p:cNvPr id="2" name="object 2"/>
          <p:cNvGraphicFramePr>
            <a:graphicFrameLocks noGrp="1"/>
          </p:cNvGraphicFramePr>
          <p:nvPr/>
        </p:nvGraphicFramePr>
        <p:xfrm>
          <a:off x="900112" y="976312"/>
          <a:ext cx="7162800" cy="5251445"/>
        </p:xfrm>
        <a:graphic>
          <a:graphicData uri="http://schemas.openxmlformats.org/drawingml/2006/table">
            <a:tbl>
              <a:tblPr firstRow="1" bandRow="1">
                <a:tableStyleId>{2D5ABB26-0587-4C30-8999-92F81FD0307C}</a:tableStyleId>
              </a:tblPr>
              <a:tblGrid>
                <a:gridCol w="7162800">
                  <a:extLst>
                    <a:ext uri="{9D8B030D-6E8A-4147-A177-3AD203B41FA5}">
                      <a16:colId xmlns:a16="http://schemas.microsoft.com/office/drawing/2014/main" val="20000"/>
                    </a:ext>
                  </a:extLst>
                </a:gridCol>
              </a:tblGrid>
              <a:tr h="518159">
                <a:tc>
                  <a:txBody>
                    <a:bodyPr/>
                    <a:lstStyle/>
                    <a:p>
                      <a:pPr marL="91440">
                        <a:lnSpc>
                          <a:spcPct val="100000"/>
                        </a:lnSpc>
                        <a:spcBef>
                          <a:spcPts val="285"/>
                        </a:spcBef>
                        <a:tabLst>
                          <a:tab pos="606425" algn="l"/>
                        </a:tabLst>
                      </a:pPr>
                      <a:r>
                        <a:rPr sz="2800" spc="-25" dirty="0">
                          <a:latin typeface="Arial"/>
                          <a:cs typeface="Arial"/>
                        </a:rPr>
                        <a:t>1.</a:t>
                      </a:r>
                      <a:r>
                        <a:rPr sz="2800" dirty="0">
                          <a:latin typeface="Arial"/>
                          <a:cs typeface="Arial"/>
                        </a:rPr>
                        <a:t>	Proposal</a:t>
                      </a:r>
                      <a:r>
                        <a:rPr sz="2800" spc="-125" dirty="0">
                          <a:latin typeface="Arial"/>
                          <a:cs typeface="Arial"/>
                        </a:rPr>
                        <a:t> </a:t>
                      </a:r>
                      <a:r>
                        <a:rPr sz="2800" spc="-10" dirty="0">
                          <a:latin typeface="Arial"/>
                          <a:cs typeface="Arial"/>
                        </a:rPr>
                        <a:t>title</a:t>
                      </a:r>
                      <a:endParaRPr sz="2800">
                        <a:latin typeface="Arial"/>
                        <a:cs typeface="Arial"/>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18159">
                <a:tc>
                  <a:txBody>
                    <a:bodyPr/>
                    <a:lstStyle/>
                    <a:p>
                      <a:pPr marL="91440">
                        <a:lnSpc>
                          <a:spcPct val="100000"/>
                        </a:lnSpc>
                        <a:spcBef>
                          <a:spcPts val="285"/>
                        </a:spcBef>
                        <a:tabLst>
                          <a:tab pos="585470" algn="l"/>
                        </a:tabLst>
                      </a:pPr>
                      <a:r>
                        <a:rPr sz="2800" spc="-25" dirty="0">
                          <a:latin typeface="Arial"/>
                          <a:cs typeface="Arial"/>
                        </a:rPr>
                        <a:t>2.</a:t>
                      </a:r>
                      <a:r>
                        <a:rPr sz="2800" dirty="0">
                          <a:latin typeface="Arial"/>
                          <a:cs typeface="Arial"/>
                        </a:rPr>
                        <a:t>	</a:t>
                      </a:r>
                      <a:r>
                        <a:rPr sz="2800" spc="-10" dirty="0">
                          <a:latin typeface="Arial"/>
                          <a:cs typeface="Arial"/>
                        </a:rPr>
                        <a:t>Implementation</a:t>
                      </a:r>
                      <a:r>
                        <a:rPr sz="2800" spc="-65" dirty="0">
                          <a:latin typeface="Arial"/>
                          <a:cs typeface="Arial"/>
                        </a:rPr>
                        <a:t> </a:t>
                      </a:r>
                      <a:r>
                        <a:rPr sz="2800" spc="-10" dirty="0">
                          <a:latin typeface="Arial"/>
                          <a:cs typeface="Arial"/>
                        </a:rPr>
                        <a:t>Period</a:t>
                      </a:r>
                      <a:endParaRPr sz="2800" dirty="0">
                        <a:latin typeface="Arial"/>
                        <a:cs typeface="Arial"/>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17525">
                <a:tc>
                  <a:txBody>
                    <a:bodyPr/>
                    <a:lstStyle/>
                    <a:p>
                      <a:pPr marL="91440">
                        <a:lnSpc>
                          <a:spcPct val="100000"/>
                        </a:lnSpc>
                        <a:spcBef>
                          <a:spcPts val="285"/>
                        </a:spcBef>
                        <a:tabLst>
                          <a:tab pos="579120" algn="l"/>
                        </a:tabLst>
                      </a:pPr>
                      <a:r>
                        <a:rPr sz="2800" spc="-25" dirty="0">
                          <a:latin typeface="Arial"/>
                          <a:cs typeface="Arial"/>
                        </a:rPr>
                        <a:t>3.</a:t>
                      </a:r>
                      <a:r>
                        <a:rPr sz="2800" dirty="0">
                          <a:latin typeface="Arial"/>
                          <a:cs typeface="Arial"/>
                        </a:rPr>
                        <a:t>	</a:t>
                      </a:r>
                      <a:r>
                        <a:rPr sz="2800" spc="-55" dirty="0">
                          <a:latin typeface="Arial"/>
                          <a:cs typeface="Arial"/>
                        </a:rPr>
                        <a:t>Total </a:t>
                      </a:r>
                      <a:r>
                        <a:rPr sz="2800" dirty="0">
                          <a:latin typeface="Arial"/>
                          <a:cs typeface="Arial"/>
                        </a:rPr>
                        <a:t>cost:</a:t>
                      </a:r>
                      <a:r>
                        <a:rPr sz="2800" spc="-55" dirty="0">
                          <a:latin typeface="Arial"/>
                          <a:cs typeface="Arial"/>
                        </a:rPr>
                        <a:t> </a:t>
                      </a:r>
                      <a:r>
                        <a:rPr sz="2800" dirty="0">
                          <a:latin typeface="Arial"/>
                          <a:cs typeface="Arial"/>
                        </a:rPr>
                        <a:t>BDT</a:t>
                      </a:r>
                      <a:r>
                        <a:rPr sz="2800" spc="-95" dirty="0">
                          <a:latin typeface="Arial"/>
                          <a:cs typeface="Arial"/>
                        </a:rPr>
                        <a:t> </a:t>
                      </a:r>
                      <a:r>
                        <a:rPr sz="2800" dirty="0">
                          <a:latin typeface="Arial"/>
                          <a:cs typeface="Arial"/>
                        </a:rPr>
                        <a:t>&amp;</a:t>
                      </a:r>
                      <a:r>
                        <a:rPr sz="2800" spc="-60" dirty="0">
                          <a:latin typeface="Arial"/>
                          <a:cs typeface="Arial"/>
                        </a:rPr>
                        <a:t> </a:t>
                      </a:r>
                      <a:r>
                        <a:rPr sz="2800" spc="-25" dirty="0">
                          <a:latin typeface="Arial"/>
                          <a:cs typeface="Arial"/>
                        </a:rPr>
                        <a:t>US$</a:t>
                      </a:r>
                      <a:endParaRPr sz="2800" dirty="0">
                        <a:latin typeface="Arial"/>
                        <a:cs typeface="Arial"/>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18159">
                <a:tc>
                  <a:txBody>
                    <a:bodyPr/>
                    <a:lstStyle/>
                    <a:p>
                      <a:pPr marL="91440">
                        <a:lnSpc>
                          <a:spcPct val="100000"/>
                        </a:lnSpc>
                        <a:spcBef>
                          <a:spcPts val="290"/>
                        </a:spcBef>
                        <a:tabLst>
                          <a:tab pos="584835" algn="l"/>
                        </a:tabLst>
                      </a:pPr>
                      <a:r>
                        <a:rPr sz="2800" spc="-25" dirty="0">
                          <a:latin typeface="Arial"/>
                          <a:cs typeface="Arial"/>
                        </a:rPr>
                        <a:t>4.</a:t>
                      </a:r>
                      <a:r>
                        <a:rPr sz="2800" dirty="0">
                          <a:latin typeface="Arial"/>
                          <a:cs typeface="Arial"/>
                        </a:rPr>
                        <a:t>	General</a:t>
                      </a:r>
                      <a:r>
                        <a:rPr sz="2800" spc="-90" dirty="0">
                          <a:latin typeface="Arial"/>
                          <a:cs typeface="Arial"/>
                        </a:rPr>
                        <a:t> </a:t>
                      </a:r>
                      <a:r>
                        <a:rPr sz="2800" spc="-10" dirty="0">
                          <a:latin typeface="Arial"/>
                          <a:cs typeface="Arial"/>
                        </a:rPr>
                        <a:t>objectives</a:t>
                      </a:r>
                      <a:endParaRPr sz="2800" dirty="0">
                        <a:latin typeface="Arial"/>
                        <a:cs typeface="Arial"/>
                      </a:endParaRPr>
                    </a:p>
                  </a:txBody>
                  <a:tcPr marL="0" marR="0" marT="3683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18159">
                <a:tc>
                  <a:txBody>
                    <a:bodyPr/>
                    <a:lstStyle/>
                    <a:p>
                      <a:pPr marL="91440">
                        <a:lnSpc>
                          <a:spcPct val="100000"/>
                        </a:lnSpc>
                        <a:spcBef>
                          <a:spcPts val="285"/>
                        </a:spcBef>
                        <a:tabLst>
                          <a:tab pos="585470" algn="l"/>
                        </a:tabLst>
                      </a:pPr>
                      <a:r>
                        <a:rPr sz="2800" spc="-25" dirty="0">
                          <a:latin typeface="Arial"/>
                          <a:cs typeface="Arial"/>
                        </a:rPr>
                        <a:t>5.</a:t>
                      </a:r>
                      <a:r>
                        <a:rPr sz="2800" dirty="0">
                          <a:latin typeface="Arial"/>
                          <a:cs typeface="Arial"/>
                        </a:rPr>
                        <a:t>	Specific</a:t>
                      </a:r>
                      <a:r>
                        <a:rPr sz="2800" spc="-95" dirty="0">
                          <a:latin typeface="Arial"/>
                          <a:cs typeface="Arial"/>
                        </a:rPr>
                        <a:t> </a:t>
                      </a:r>
                      <a:r>
                        <a:rPr sz="2800" spc="-10" dirty="0">
                          <a:latin typeface="Arial"/>
                          <a:cs typeface="Arial"/>
                        </a:rPr>
                        <a:t>objectives</a:t>
                      </a:r>
                      <a:endParaRPr sz="2800">
                        <a:latin typeface="Arial"/>
                        <a:cs typeface="Arial"/>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518159">
                <a:tc>
                  <a:txBody>
                    <a:bodyPr/>
                    <a:lstStyle/>
                    <a:p>
                      <a:pPr marL="91440">
                        <a:lnSpc>
                          <a:spcPct val="100000"/>
                        </a:lnSpc>
                        <a:spcBef>
                          <a:spcPts val="290"/>
                        </a:spcBef>
                        <a:tabLst>
                          <a:tab pos="584835" algn="l"/>
                        </a:tabLst>
                      </a:pPr>
                      <a:r>
                        <a:rPr sz="2800" spc="-25" dirty="0">
                          <a:latin typeface="Arial"/>
                          <a:cs typeface="Arial"/>
                        </a:rPr>
                        <a:t>6.</a:t>
                      </a:r>
                      <a:r>
                        <a:rPr sz="2800" dirty="0">
                          <a:latin typeface="Arial"/>
                          <a:cs typeface="Arial"/>
                        </a:rPr>
                        <a:t>	</a:t>
                      </a:r>
                      <a:r>
                        <a:rPr sz="2800" spc="-25" dirty="0">
                          <a:latin typeface="Arial"/>
                          <a:cs typeface="Arial"/>
                        </a:rPr>
                        <a:t>Sub-</a:t>
                      </a:r>
                      <a:r>
                        <a:rPr sz="2800" dirty="0">
                          <a:latin typeface="Arial"/>
                          <a:cs typeface="Arial"/>
                        </a:rPr>
                        <a:t>project</a:t>
                      </a:r>
                      <a:r>
                        <a:rPr sz="2800" spc="-40" dirty="0">
                          <a:latin typeface="Arial"/>
                          <a:cs typeface="Arial"/>
                        </a:rPr>
                        <a:t> </a:t>
                      </a:r>
                      <a:r>
                        <a:rPr sz="2800" spc="-10" dirty="0">
                          <a:latin typeface="Arial"/>
                          <a:cs typeface="Arial"/>
                        </a:rPr>
                        <a:t>summary</a:t>
                      </a:r>
                      <a:endParaRPr sz="2800">
                        <a:latin typeface="Arial"/>
                        <a:cs typeface="Arial"/>
                      </a:endParaRPr>
                    </a:p>
                  </a:txBody>
                  <a:tcPr marL="0" marR="0" marT="3683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517525">
                <a:tc>
                  <a:txBody>
                    <a:bodyPr/>
                    <a:lstStyle/>
                    <a:p>
                      <a:pPr marL="91440">
                        <a:lnSpc>
                          <a:spcPct val="100000"/>
                        </a:lnSpc>
                        <a:spcBef>
                          <a:spcPts val="290"/>
                        </a:spcBef>
                        <a:tabLst>
                          <a:tab pos="584835" algn="l"/>
                        </a:tabLst>
                      </a:pPr>
                      <a:r>
                        <a:rPr sz="2800" spc="-25" dirty="0">
                          <a:latin typeface="Arial"/>
                          <a:cs typeface="Arial"/>
                        </a:rPr>
                        <a:t>7.</a:t>
                      </a:r>
                      <a:r>
                        <a:rPr sz="2800" dirty="0">
                          <a:latin typeface="Arial"/>
                          <a:cs typeface="Arial"/>
                        </a:rPr>
                        <a:t>	</a:t>
                      </a:r>
                      <a:r>
                        <a:rPr sz="2800" spc="-10" dirty="0">
                          <a:latin typeface="Arial"/>
                          <a:cs typeface="Arial"/>
                        </a:rPr>
                        <a:t>Strategic</a:t>
                      </a:r>
                      <a:r>
                        <a:rPr sz="2800" spc="-185" dirty="0">
                          <a:latin typeface="Arial"/>
                          <a:cs typeface="Arial"/>
                        </a:rPr>
                        <a:t> </a:t>
                      </a:r>
                      <a:r>
                        <a:rPr sz="2800" spc="-10" dirty="0">
                          <a:latin typeface="Arial"/>
                          <a:cs typeface="Arial"/>
                        </a:rPr>
                        <a:t>Analysis</a:t>
                      </a:r>
                      <a:endParaRPr sz="2800">
                        <a:latin typeface="Arial"/>
                        <a:cs typeface="Arial"/>
                      </a:endParaRPr>
                    </a:p>
                  </a:txBody>
                  <a:tcPr marL="0" marR="0" marT="3683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944880">
                <a:tc>
                  <a:txBody>
                    <a:bodyPr/>
                    <a:lstStyle/>
                    <a:p>
                      <a:pPr marL="583565" marR="1465580" indent="-492759">
                        <a:lnSpc>
                          <a:spcPct val="100000"/>
                        </a:lnSpc>
                        <a:spcBef>
                          <a:spcPts val="290"/>
                        </a:spcBef>
                        <a:tabLst>
                          <a:tab pos="584835" algn="l"/>
                        </a:tabLst>
                      </a:pPr>
                      <a:r>
                        <a:rPr sz="2800" spc="-25" dirty="0">
                          <a:latin typeface="Arial"/>
                          <a:cs typeface="Arial"/>
                        </a:rPr>
                        <a:t>8.</a:t>
                      </a:r>
                      <a:r>
                        <a:rPr sz="2800" dirty="0">
                          <a:latin typeface="Arial"/>
                          <a:cs typeface="Arial"/>
                        </a:rPr>
                        <a:t>		Background</a:t>
                      </a:r>
                      <a:r>
                        <a:rPr sz="2800" spc="-105" dirty="0">
                          <a:latin typeface="Arial"/>
                          <a:cs typeface="Arial"/>
                        </a:rPr>
                        <a:t> </a:t>
                      </a:r>
                      <a:r>
                        <a:rPr sz="2800" dirty="0">
                          <a:latin typeface="Arial"/>
                          <a:cs typeface="Arial"/>
                        </a:rPr>
                        <a:t>Data</a:t>
                      </a:r>
                      <a:r>
                        <a:rPr sz="2800" spc="-85" dirty="0">
                          <a:latin typeface="Arial"/>
                          <a:cs typeface="Arial"/>
                        </a:rPr>
                        <a:t> </a:t>
                      </a:r>
                      <a:r>
                        <a:rPr sz="2800" spc="-10" dirty="0">
                          <a:latin typeface="Arial"/>
                          <a:cs typeface="Arial"/>
                        </a:rPr>
                        <a:t>Substantiating </a:t>
                      </a:r>
                      <a:r>
                        <a:rPr sz="2800" dirty="0">
                          <a:latin typeface="Arial"/>
                          <a:cs typeface="Arial"/>
                        </a:rPr>
                        <a:t>the</a:t>
                      </a:r>
                      <a:r>
                        <a:rPr sz="2800" spc="-40" dirty="0">
                          <a:latin typeface="Arial"/>
                          <a:cs typeface="Arial"/>
                        </a:rPr>
                        <a:t> </a:t>
                      </a:r>
                      <a:r>
                        <a:rPr sz="2800" spc="-10" dirty="0">
                          <a:latin typeface="Arial"/>
                          <a:cs typeface="Arial"/>
                        </a:rPr>
                        <a:t>Strategic</a:t>
                      </a:r>
                      <a:r>
                        <a:rPr sz="2800" spc="-175" dirty="0">
                          <a:latin typeface="Arial"/>
                          <a:cs typeface="Arial"/>
                        </a:rPr>
                        <a:t> </a:t>
                      </a:r>
                      <a:r>
                        <a:rPr sz="2800" spc="-10" dirty="0">
                          <a:latin typeface="Arial"/>
                          <a:cs typeface="Arial"/>
                        </a:rPr>
                        <a:t>Analysis</a:t>
                      </a:r>
                      <a:endParaRPr sz="2800">
                        <a:latin typeface="Arial"/>
                        <a:cs typeface="Arial"/>
                      </a:endParaRPr>
                    </a:p>
                  </a:txBody>
                  <a:tcPr marL="0" marR="0" marT="3683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680720">
                <a:tc>
                  <a:txBody>
                    <a:bodyPr/>
                    <a:lstStyle/>
                    <a:p>
                      <a:pPr marL="91440">
                        <a:lnSpc>
                          <a:spcPct val="100000"/>
                        </a:lnSpc>
                        <a:spcBef>
                          <a:spcPts val="290"/>
                        </a:spcBef>
                        <a:tabLst>
                          <a:tab pos="584835" algn="l"/>
                        </a:tabLst>
                      </a:pPr>
                      <a:r>
                        <a:rPr sz="2800" spc="-25" dirty="0">
                          <a:latin typeface="Arial"/>
                          <a:cs typeface="Arial"/>
                        </a:rPr>
                        <a:t>9.</a:t>
                      </a:r>
                      <a:r>
                        <a:rPr sz="2800" dirty="0">
                          <a:latin typeface="Arial"/>
                          <a:cs typeface="Arial"/>
                        </a:rPr>
                        <a:t>	</a:t>
                      </a:r>
                      <a:r>
                        <a:rPr sz="2800" dirty="0">
                          <a:solidFill>
                            <a:srgbClr val="CC0099"/>
                          </a:solidFill>
                          <a:latin typeface="Arial"/>
                          <a:cs typeface="Arial"/>
                        </a:rPr>
                        <a:t>Description</a:t>
                      </a:r>
                      <a:r>
                        <a:rPr sz="2800" spc="-80" dirty="0">
                          <a:solidFill>
                            <a:srgbClr val="CC0099"/>
                          </a:solidFill>
                          <a:latin typeface="Arial"/>
                          <a:cs typeface="Arial"/>
                        </a:rPr>
                        <a:t> </a:t>
                      </a:r>
                      <a:r>
                        <a:rPr sz="2800" dirty="0">
                          <a:solidFill>
                            <a:srgbClr val="CC0099"/>
                          </a:solidFill>
                          <a:latin typeface="Arial"/>
                          <a:cs typeface="Arial"/>
                        </a:rPr>
                        <a:t>of</a:t>
                      </a:r>
                      <a:r>
                        <a:rPr sz="2800" spc="-70" dirty="0">
                          <a:solidFill>
                            <a:srgbClr val="CC0099"/>
                          </a:solidFill>
                          <a:latin typeface="Arial"/>
                          <a:cs typeface="Arial"/>
                        </a:rPr>
                        <a:t> </a:t>
                      </a:r>
                      <a:r>
                        <a:rPr sz="2800" dirty="0">
                          <a:solidFill>
                            <a:srgbClr val="CC0099"/>
                          </a:solidFill>
                          <a:latin typeface="Arial"/>
                          <a:cs typeface="Arial"/>
                        </a:rPr>
                        <a:t>proposed</a:t>
                      </a:r>
                      <a:r>
                        <a:rPr sz="2800" spc="-75" dirty="0">
                          <a:solidFill>
                            <a:srgbClr val="CC0099"/>
                          </a:solidFill>
                          <a:latin typeface="Arial"/>
                          <a:cs typeface="Arial"/>
                        </a:rPr>
                        <a:t> </a:t>
                      </a:r>
                      <a:r>
                        <a:rPr sz="2800" dirty="0">
                          <a:solidFill>
                            <a:srgbClr val="CC0099"/>
                          </a:solidFill>
                          <a:latin typeface="Arial"/>
                          <a:cs typeface="Arial"/>
                        </a:rPr>
                        <a:t>field</a:t>
                      </a:r>
                      <a:r>
                        <a:rPr sz="2800" spc="-70" dirty="0">
                          <a:solidFill>
                            <a:srgbClr val="CC0099"/>
                          </a:solidFill>
                          <a:latin typeface="Arial"/>
                          <a:cs typeface="Arial"/>
                        </a:rPr>
                        <a:t> </a:t>
                      </a:r>
                      <a:r>
                        <a:rPr sz="2800" dirty="0">
                          <a:solidFill>
                            <a:srgbClr val="CC0099"/>
                          </a:solidFill>
                          <a:latin typeface="Arial"/>
                          <a:cs typeface="Arial"/>
                        </a:rPr>
                        <a:t>of</a:t>
                      </a:r>
                      <a:r>
                        <a:rPr sz="2800" spc="-70" dirty="0">
                          <a:solidFill>
                            <a:srgbClr val="CC0099"/>
                          </a:solidFill>
                          <a:latin typeface="Arial"/>
                          <a:cs typeface="Arial"/>
                        </a:rPr>
                        <a:t> </a:t>
                      </a:r>
                      <a:r>
                        <a:rPr sz="2800" spc="-10" dirty="0">
                          <a:solidFill>
                            <a:srgbClr val="CC0099"/>
                          </a:solidFill>
                          <a:latin typeface="Arial"/>
                          <a:cs typeface="Arial"/>
                        </a:rPr>
                        <a:t>research</a:t>
                      </a:r>
                      <a:endParaRPr sz="2800" dirty="0">
                        <a:latin typeface="Arial"/>
                        <a:cs typeface="Arial"/>
                      </a:endParaRPr>
                    </a:p>
                  </a:txBody>
                  <a:tcPr marL="0" marR="0" marT="3683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8"/>
                  </a:ext>
                </a:extLst>
              </a:tr>
            </a:tbl>
          </a:graphicData>
        </a:graphic>
      </p:graphicFrame>
      <p:sp>
        <p:nvSpPr>
          <p:cNvPr id="3" name="object 3"/>
          <p:cNvSpPr txBox="1">
            <a:spLocks noGrp="1"/>
          </p:cNvSpPr>
          <p:nvPr>
            <p:ph type="title"/>
          </p:nvPr>
        </p:nvSpPr>
        <p:spPr>
          <a:xfrm>
            <a:off x="900111" y="325443"/>
            <a:ext cx="7357556" cy="525785"/>
          </a:xfrm>
          <a:prstGeom prst="rect">
            <a:avLst/>
          </a:prstGeom>
          <a:solidFill>
            <a:srgbClr val="F1F1F1"/>
          </a:solidFill>
        </p:spPr>
        <p:txBody>
          <a:bodyPr vert="horz" wrap="square" lIns="0" tIns="0" rIns="0" bIns="0" rtlCol="0">
            <a:spAutoFit/>
          </a:bodyPr>
          <a:lstStyle/>
          <a:p>
            <a:pPr marL="91440">
              <a:lnSpc>
                <a:spcPts val="4120"/>
              </a:lnSpc>
            </a:pPr>
            <a:r>
              <a:rPr sz="3600" b="0" spc="-10" dirty="0">
                <a:solidFill>
                  <a:srgbClr val="9900FF"/>
                </a:solidFill>
                <a:latin typeface="Carlito"/>
                <a:cs typeface="Carlito"/>
              </a:rPr>
              <a:t>Components</a:t>
            </a:r>
            <a:r>
              <a:rPr lang="en-US" sz="3600" b="0" spc="-10" dirty="0">
                <a:solidFill>
                  <a:srgbClr val="9900FF"/>
                </a:solidFill>
                <a:latin typeface="Carlito"/>
                <a:cs typeface="Carlito"/>
              </a:rPr>
              <a:t> for Proposal Writing</a:t>
            </a:r>
            <a:endParaRPr sz="3600" dirty="0">
              <a:latin typeface="Carlito"/>
              <a:cs typeface="Carli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218BE-4DEA-2BCD-EC0C-9788A29BAE97}"/>
            </a:ext>
          </a:extLst>
        </p:cNvPr>
        <p:cNvGrpSpPr/>
        <p:nvPr/>
      </p:nvGrpSpPr>
      <p:grpSpPr>
        <a:xfrm>
          <a:off x="0" y="0"/>
          <a:ext cx="0" cy="0"/>
          <a:chOff x="0" y="0"/>
          <a:chExt cx="0" cy="0"/>
        </a:xfrm>
      </p:grpSpPr>
      <p:sp>
        <p:nvSpPr>
          <p:cNvPr id="15" name="TextBox 15">
            <a:extLst>
              <a:ext uri="{FF2B5EF4-FFF2-40B4-BE49-F238E27FC236}">
                <a16:creationId xmlns:a16="http://schemas.microsoft.com/office/drawing/2014/main" id="{E5424CC7-66C6-6C31-5CA2-F8CF0054FA05}"/>
              </a:ext>
            </a:extLst>
          </p:cNvPr>
          <p:cNvSpPr txBox="1"/>
          <p:nvPr/>
        </p:nvSpPr>
        <p:spPr>
          <a:xfrm>
            <a:off x="1366819" y="37514"/>
            <a:ext cx="6410362" cy="670505"/>
          </a:xfrm>
          <a:prstGeom prst="rect">
            <a:avLst/>
          </a:prstGeom>
        </p:spPr>
        <p:txBody>
          <a:bodyPr wrap="square" lIns="0" tIns="0" rIns="0" bIns="0" rtlCol="0" anchor="t">
            <a:spAutoFit/>
          </a:bodyPr>
          <a:lstStyle/>
          <a:p>
            <a:pPr algn="ctr" defTabSz="457200" rtl="0">
              <a:lnSpc>
                <a:spcPts val="5950"/>
              </a:lnSpc>
              <a:defRPr/>
            </a:pPr>
            <a:r>
              <a:rPr lang="en-US" sz="3200" kern="1200" cap="all" dirty="0">
                <a:solidFill>
                  <a:srgbClr val="414B3B"/>
                </a:solidFill>
                <a:latin typeface="Arial" panose="020B0604020202020204" pitchFamily="34" charset="0"/>
                <a:ea typeface="Anton"/>
                <a:cs typeface="Arial" panose="020B0604020202020204" pitchFamily="34" charset="0"/>
                <a:sym typeface="Anton"/>
              </a:rPr>
              <a:t>Strength Analysis EXAMPLE </a:t>
            </a:r>
          </a:p>
        </p:txBody>
      </p:sp>
      <p:cxnSp>
        <p:nvCxnSpPr>
          <p:cNvPr id="23" name="Straight Connector 22">
            <a:extLst>
              <a:ext uri="{FF2B5EF4-FFF2-40B4-BE49-F238E27FC236}">
                <a16:creationId xmlns:a16="http://schemas.microsoft.com/office/drawing/2014/main" id="{0164F174-BE39-1585-EF66-41523E1A9792}"/>
              </a:ext>
            </a:extLst>
          </p:cNvPr>
          <p:cNvCxnSpPr/>
          <p:nvPr/>
        </p:nvCxnSpPr>
        <p:spPr>
          <a:xfrm>
            <a:off x="-38100" y="1002732"/>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TextBox 16">
            <a:extLst>
              <a:ext uri="{FF2B5EF4-FFF2-40B4-BE49-F238E27FC236}">
                <a16:creationId xmlns:a16="http://schemas.microsoft.com/office/drawing/2014/main" id="{2CB80B6F-A0C5-ED8B-42A5-54FD0CEA5FA8}"/>
              </a:ext>
            </a:extLst>
          </p:cNvPr>
          <p:cNvSpPr txBox="1"/>
          <p:nvPr/>
        </p:nvSpPr>
        <p:spPr>
          <a:xfrm>
            <a:off x="419100" y="1076981"/>
            <a:ext cx="8305800" cy="6003567"/>
          </a:xfrm>
          <a:prstGeom prst="rect">
            <a:avLst/>
          </a:prstGeom>
        </p:spPr>
        <p:txBody>
          <a:bodyPr wrap="square" lIns="0" tIns="0" rIns="0" bIns="0" rtlCol="0" anchor="t">
            <a:spAutoFit/>
          </a:bodyPr>
          <a:lstStyle/>
          <a:p>
            <a:pPr marL="342900" marR="0" lvl="0" indent="-342900" algn="just">
              <a:lnSpc>
                <a:spcPct val="107000"/>
              </a:lnSpc>
              <a:buFont typeface="+mj-lt"/>
              <a:buAutoNum type="arabicPeriod"/>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Growing Tourism Sector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Bangladesh's tourism and hospitality industry is expanding, offering significant job opportunities for skilled graduates.</a:t>
            </a:r>
          </a:p>
          <a:p>
            <a:pPr marL="342900" marR="0" lvl="0" indent="-342900" algn="just">
              <a:lnSpc>
                <a:spcPct val="107000"/>
              </a:lnSpc>
              <a:buFont typeface="+mj-lt"/>
              <a:buAutoNum type="arabicPeriod"/>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Youth Demographics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 large and dynamic young workforce eager to contribute to the sector.</a:t>
            </a:r>
          </a:p>
          <a:p>
            <a:pPr marL="342900" marR="0" lvl="0" indent="-342900" algn="just">
              <a:lnSpc>
                <a:spcPct val="107000"/>
              </a:lnSpc>
              <a:buFont typeface="+mj-lt"/>
              <a:buAutoNum type="arabicPeriod"/>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Established Academic Institutions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Several universities and training centers offer tourism and hospitality programs, providing a foundation for skill development.</a:t>
            </a:r>
          </a:p>
          <a:p>
            <a:pPr marL="342900" marR="0" lvl="0" indent="-342900" algn="just">
              <a:lnSpc>
                <a:spcPct val="107000"/>
              </a:lnSpc>
              <a:buFont typeface="+mj-lt"/>
              <a:buAutoNum type="arabicPeriod"/>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Government Focus on Tourism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 government recognizes tourism as a key sector for economic growth, ensuring policy support for workforce development.</a:t>
            </a:r>
          </a:p>
          <a:p>
            <a:pPr marL="342900" marR="0" lvl="0" indent="-342900" algn="just">
              <a:lnSpc>
                <a:spcPct val="107000"/>
              </a:lnSpc>
              <a:spcAft>
                <a:spcPts val="800"/>
              </a:spcAft>
              <a:buFont typeface="+mj-lt"/>
              <a:buAutoNum type="arabicPeriod"/>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Untapped Potential in Sustainable Tourism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Opportunities in ecotourism, cultural tourism, and heritage tourism that graduates can capitalize on.</a:t>
            </a:r>
          </a:p>
          <a:p>
            <a:pPr marL="342900" marR="0" lvl="0" indent="-342900" algn="just">
              <a:lnSpc>
                <a:spcPct val="107000"/>
              </a:lnSpc>
              <a:spcAft>
                <a:spcPts val="800"/>
              </a:spcAft>
              <a:buFont typeface="+mj-lt"/>
              <a:buAutoNum type="arabicPeriod"/>
              <a:tabLst>
                <a:tab pos="457200" algn="l"/>
              </a:tabLst>
            </a:pPr>
            <a:endParaRPr lang="en-US" sz="2400" kern="1200" dirty="0">
              <a:solidFill>
                <a:prstClr val="black"/>
              </a:solidFill>
              <a:latin typeface="Times New Roman" panose="02020603050405020304" pitchFamily="18" charset="0"/>
              <a:ea typeface="Monterchi Sans"/>
              <a:cs typeface="Times New Roman" panose="02020603050405020304" pitchFamily="18" charset="0"/>
              <a:sym typeface="Monterchi Sans"/>
            </a:endParaRPr>
          </a:p>
        </p:txBody>
      </p:sp>
    </p:spTree>
    <p:extLst>
      <p:ext uri="{BB962C8B-B14F-4D97-AF65-F5344CB8AC3E}">
        <p14:creationId xmlns:p14="http://schemas.microsoft.com/office/powerpoint/2010/main" val="128598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752437" y="483548"/>
            <a:ext cx="8162964" cy="693844"/>
          </a:xfrm>
          <a:prstGeom prst="rect">
            <a:avLst/>
          </a:prstGeom>
        </p:spPr>
        <p:txBody>
          <a:bodyPr wrap="square" lIns="0" tIns="0" rIns="0" bIns="0" rtlCol="0" anchor="t">
            <a:spAutoFit/>
          </a:bodyPr>
          <a:lstStyle/>
          <a:p>
            <a:pPr algn="ctr" defTabSz="457200" rtl="0">
              <a:lnSpc>
                <a:spcPts val="5950"/>
              </a:lnSpc>
              <a:defRPr/>
            </a:pPr>
            <a:r>
              <a:rPr lang="en-US" sz="4000" cap="all" dirty="0">
                <a:solidFill>
                  <a:srgbClr val="414B3B"/>
                </a:solidFill>
                <a:latin typeface="Arial" panose="020B0604020202020204" pitchFamily="34" charset="0"/>
                <a:ea typeface="Anton"/>
                <a:cs typeface="Arial" panose="020B0604020202020204" pitchFamily="34" charset="0"/>
                <a:sym typeface="Anton"/>
              </a:rPr>
              <a:t>WEAKNESS</a:t>
            </a:r>
            <a:r>
              <a:rPr lang="en-US" sz="4000" kern="1200" cap="all" dirty="0">
                <a:solidFill>
                  <a:srgbClr val="414B3B"/>
                </a:solidFill>
                <a:latin typeface="Arial" panose="020B0604020202020204" pitchFamily="34" charset="0"/>
                <a:ea typeface="Anton"/>
                <a:cs typeface="Arial" panose="020B0604020202020204" pitchFamily="34" charset="0"/>
                <a:sym typeface="Anton"/>
              </a:rPr>
              <a:t> Analysis EXAMPLE </a:t>
            </a:r>
          </a:p>
        </p:txBody>
      </p:sp>
      <p:cxnSp>
        <p:nvCxnSpPr>
          <p:cNvPr id="23" name="Straight Connector 22">
            <a:extLst>
              <a:ext uri="{FF2B5EF4-FFF2-40B4-BE49-F238E27FC236}">
                <a16:creationId xmlns:a16="http://schemas.microsoft.com/office/drawing/2014/main" id="{1BB84E30-9D9D-47EA-B218-26ABBB28ABD9}"/>
              </a:ext>
            </a:extLst>
          </p:cNvPr>
          <p:cNvCxnSpPr/>
          <p:nvPr/>
        </p:nvCxnSpPr>
        <p:spPr>
          <a:xfrm>
            <a:off x="-76200" y="1219200"/>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TextBox 16">
            <a:extLst>
              <a:ext uri="{FF2B5EF4-FFF2-40B4-BE49-F238E27FC236}">
                <a16:creationId xmlns:a16="http://schemas.microsoft.com/office/drawing/2014/main" id="{284966D3-D2C3-4C86-85FD-1A69B8566489}"/>
              </a:ext>
            </a:extLst>
          </p:cNvPr>
          <p:cNvSpPr txBox="1"/>
          <p:nvPr/>
        </p:nvSpPr>
        <p:spPr>
          <a:xfrm>
            <a:off x="228600" y="1261009"/>
            <a:ext cx="8686801" cy="5229188"/>
          </a:xfrm>
          <a:prstGeom prst="rect">
            <a:avLst/>
          </a:prstGeom>
        </p:spPr>
        <p:txBody>
          <a:bodyPr wrap="square" lIns="0" tIns="0" rIns="0" bIns="0" rtlCol="0" anchor="t">
            <a:spAutoFit/>
          </a:bodyPr>
          <a:lstStyle/>
          <a:p>
            <a:pPr marL="342900" marR="0" lvl="0" indent="-342900" algn="just">
              <a:lnSpc>
                <a:spcPct val="107000"/>
              </a:lnSpc>
              <a:spcAft>
                <a:spcPts val="800"/>
              </a:spcAft>
              <a:buFont typeface="+mj-lt"/>
              <a:buAutoNum type="arabicPeriod"/>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Skill Mismatch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 gap between academic training and the practical skills required by the industry.</a:t>
            </a:r>
          </a:p>
          <a:p>
            <a:pPr marL="342900" marR="0" lvl="0" indent="-342900" algn="just">
              <a:lnSpc>
                <a:spcPct val="107000"/>
              </a:lnSpc>
              <a:spcAft>
                <a:spcPts val="800"/>
              </a:spcAft>
              <a:buFont typeface="+mj-lt"/>
              <a:buAutoNum type="arabicPeriod"/>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Limited Industry-Academia Collaboration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Inadequate partnerships between universities and industry stakeholders for internships, training, and curriculum development.</a:t>
            </a:r>
          </a:p>
          <a:p>
            <a:pPr marL="342900" marR="0" lvl="0" indent="-342900" algn="just">
              <a:lnSpc>
                <a:spcPct val="107000"/>
              </a:lnSpc>
              <a:spcAft>
                <a:spcPts val="800"/>
              </a:spcAft>
              <a:buFont typeface="+mj-lt"/>
              <a:buAutoNum type="arabicPeriod"/>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Outdated Curriculum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Course content may not keep pace with evolving industry trends and global standards.</a:t>
            </a:r>
          </a:p>
          <a:p>
            <a:pPr marL="342900" marR="0" lvl="0" indent="-342900" algn="just">
              <a:lnSpc>
                <a:spcPct val="107000"/>
              </a:lnSpc>
              <a:spcAft>
                <a:spcPts val="800"/>
              </a:spcAft>
              <a:buFont typeface="+mj-lt"/>
              <a:buAutoNum type="arabicPeriod"/>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Lack of Soft Skills Development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Deficiencies in communication, leadership, and customer service skills among graduates.</a:t>
            </a:r>
          </a:p>
          <a:p>
            <a:pPr marL="342900" marR="0" lvl="0" indent="-342900" algn="just">
              <a:lnSpc>
                <a:spcPct val="107000"/>
              </a:lnSpc>
              <a:spcAft>
                <a:spcPts val="800"/>
              </a:spcAft>
              <a:buFont typeface="+mj-lt"/>
              <a:buAutoNum type="arabicPeriod"/>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Employment Challenges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High underemployment rates due to limited job opportunities aligned with graduates' qualifications.</a:t>
            </a:r>
          </a:p>
          <a:p>
            <a:pPr algn="just" defTabSz="457200" rtl="0">
              <a:defRPr/>
            </a:pPr>
            <a:endParaRPr lang="en-US" sz="2400" kern="1200" dirty="0">
              <a:solidFill>
                <a:prstClr val="black"/>
              </a:solidFill>
              <a:latin typeface="Times New Roman" panose="02020603050405020304" pitchFamily="18" charset="0"/>
              <a:ea typeface="Monterchi Sans"/>
              <a:cs typeface="Times New Roman" panose="02020603050405020304" pitchFamily="18" charset="0"/>
              <a:sym typeface="Monterchi Sans"/>
            </a:endParaRPr>
          </a:p>
        </p:txBody>
      </p:sp>
    </p:spTree>
    <p:extLst>
      <p:ext uri="{BB962C8B-B14F-4D97-AF65-F5344CB8AC3E}">
        <p14:creationId xmlns:p14="http://schemas.microsoft.com/office/powerpoint/2010/main" val="4095871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685800" y="149971"/>
            <a:ext cx="7915238" cy="720069"/>
          </a:xfrm>
          <a:prstGeom prst="rect">
            <a:avLst/>
          </a:prstGeom>
        </p:spPr>
        <p:txBody>
          <a:bodyPr wrap="square" lIns="0" tIns="0" rIns="0" bIns="0" rtlCol="0" anchor="t">
            <a:spAutoFit/>
          </a:bodyPr>
          <a:lstStyle/>
          <a:p>
            <a:pPr algn="ctr" defTabSz="457200" rtl="0">
              <a:lnSpc>
                <a:spcPts val="5950"/>
              </a:lnSpc>
              <a:defRPr/>
            </a:pPr>
            <a:r>
              <a:rPr lang="en-US" sz="4250" cap="all" dirty="0">
                <a:solidFill>
                  <a:srgbClr val="414B3B"/>
                </a:solidFill>
                <a:latin typeface="Anton"/>
                <a:ea typeface="Anton"/>
                <a:cs typeface="Anton"/>
                <a:sym typeface="Anton"/>
              </a:rPr>
              <a:t>OPPORTUNITY</a:t>
            </a:r>
            <a:r>
              <a:rPr lang="en-US" sz="4250" kern="1200" cap="all" dirty="0">
                <a:solidFill>
                  <a:srgbClr val="414B3B"/>
                </a:solidFill>
                <a:latin typeface="Anton"/>
                <a:ea typeface="Anton"/>
                <a:cs typeface="Anton"/>
                <a:sym typeface="Anton"/>
              </a:rPr>
              <a:t> Analysis EXAMPLE </a:t>
            </a:r>
          </a:p>
        </p:txBody>
      </p:sp>
      <p:cxnSp>
        <p:nvCxnSpPr>
          <p:cNvPr id="23" name="Straight Connector 22">
            <a:extLst>
              <a:ext uri="{FF2B5EF4-FFF2-40B4-BE49-F238E27FC236}">
                <a16:creationId xmlns:a16="http://schemas.microsoft.com/office/drawing/2014/main" id="{1BB84E30-9D9D-47EA-B218-26ABBB28ABD9}"/>
              </a:ext>
            </a:extLst>
          </p:cNvPr>
          <p:cNvCxnSpPr/>
          <p:nvPr/>
        </p:nvCxnSpPr>
        <p:spPr>
          <a:xfrm>
            <a:off x="-48357" y="857250"/>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TextBox 16">
            <a:extLst>
              <a:ext uri="{FF2B5EF4-FFF2-40B4-BE49-F238E27FC236}">
                <a16:creationId xmlns:a16="http://schemas.microsoft.com/office/drawing/2014/main" id="{284966D3-D2C3-4C86-85FD-1A69B8566489}"/>
              </a:ext>
            </a:extLst>
          </p:cNvPr>
          <p:cNvSpPr txBox="1"/>
          <p:nvPr/>
        </p:nvSpPr>
        <p:spPr>
          <a:xfrm>
            <a:off x="218342" y="990600"/>
            <a:ext cx="8707316" cy="6533007"/>
          </a:xfrm>
          <a:prstGeom prst="rect">
            <a:avLst/>
          </a:prstGeom>
        </p:spPr>
        <p:txBody>
          <a:bodyPr wrap="square" lIns="0" tIns="0" rIns="0" bIns="0" rtlCol="0" anchor="t">
            <a:spAutoFit/>
          </a:bodyPr>
          <a:lstStyle/>
          <a:p>
            <a:pPr marL="342900" marR="0" lvl="0" indent="-342900" algn="just">
              <a:lnSpc>
                <a:spcPct val="107000"/>
              </a:lnSpc>
              <a:spcAft>
                <a:spcPts val="800"/>
              </a:spcAft>
              <a:buFont typeface="+mj-lt"/>
              <a:buAutoNum type="arabicPeriod"/>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Global Trends in Hospitality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Increasing international interest in Bangladesh's tourism sector opens doors for innovative and global-standard training programs.</a:t>
            </a:r>
          </a:p>
          <a:p>
            <a:pPr marL="342900" marR="0" lvl="0" indent="-342900" algn="just">
              <a:lnSpc>
                <a:spcPct val="107000"/>
              </a:lnSpc>
              <a:spcAft>
                <a:spcPts val="800"/>
              </a:spcAft>
              <a:buFont typeface="+mj-lt"/>
              <a:buAutoNum type="arabicPeriod"/>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Technology Integration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Leveraging digital tools and online platforms for both education and industry engagement.</a:t>
            </a:r>
          </a:p>
          <a:p>
            <a:pPr marL="342900" marR="0" lvl="0" indent="-342900" algn="just">
              <a:lnSpc>
                <a:spcPct val="107000"/>
              </a:lnSpc>
              <a:spcAft>
                <a:spcPts val="800"/>
              </a:spcAft>
              <a:buFont typeface="+mj-lt"/>
              <a:buAutoNum type="arabicPeriod"/>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Policy Interventions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Government policies and incentives can stimulate industry-academia collaboration and investment in training programs.</a:t>
            </a:r>
          </a:p>
          <a:p>
            <a:pPr marL="342900" marR="0" lvl="0" indent="-342900" algn="just">
              <a:lnSpc>
                <a:spcPct val="107000"/>
              </a:lnSpc>
              <a:spcAft>
                <a:spcPts val="800"/>
              </a:spcAft>
              <a:buFont typeface="+mj-lt"/>
              <a:buAutoNum type="arabicPeriod"/>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Public-Private Partnerships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Collaborative ventures between academia, industry, and policymakers to bridge the employment gap.</a:t>
            </a:r>
          </a:p>
          <a:p>
            <a:pPr marL="342900" marR="0" lvl="0" indent="-342900" algn="just">
              <a:lnSpc>
                <a:spcPct val="107000"/>
              </a:lnSpc>
              <a:spcAft>
                <a:spcPts val="800"/>
              </a:spcAft>
              <a:buFont typeface="+mj-lt"/>
              <a:buAutoNum type="arabicPeriod"/>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Regional and Cultural Strengths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Rich cultural heritage and natural attractions provide a unique advantage for specialized training and niche tourism markets.</a:t>
            </a:r>
          </a:p>
          <a:p>
            <a:pPr marL="257175" indent="-257175" algn="just" defTabSz="457200" rtl="0">
              <a:lnSpc>
                <a:spcPct val="150000"/>
              </a:lnSpc>
              <a:buAutoNum type="alphaLcParenR"/>
              <a:defRPr/>
            </a:pPr>
            <a:endParaRPr lang="en-US" sz="2400" kern="1200" dirty="0">
              <a:solidFill>
                <a:prstClr val="black"/>
              </a:solidFill>
              <a:latin typeface="Times New Roman" panose="02020603050405020304" pitchFamily="18" charset="0"/>
              <a:ea typeface="Monterchi Sans"/>
              <a:cs typeface="Times New Roman" panose="02020603050405020304" pitchFamily="18" charset="0"/>
              <a:sym typeface="Monterchi Sans"/>
            </a:endParaRPr>
          </a:p>
        </p:txBody>
      </p:sp>
    </p:spTree>
    <p:extLst>
      <p:ext uri="{BB962C8B-B14F-4D97-AF65-F5344CB8AC3E}">
        <p14:creationId xmlns:p14="http://schemas.microsoft.com/office/powerpoint/2010/main" val="2454529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752600" y="157973"/>
            <a:ext cx="5934039" cy="720069"/>
          </a:xfrm>
          <a:prstGeom prst="rect">
            <a:avLst/>
          </a:prstGeom>
        </p:spPr>
        <p:txBody>
          <a:bodyPr wrap="square" lIns="0" tIns="0" rIns="0" bIns="0" rtlCol="0" anchor="t">
            <a:spAutoFit/>
          </a:bodyPr>
          <a:lstStyle/>
          <a:p>
            <a:pPr algn="ctr" defTabSz="457200" rtl="0">
              <a:lnSpc>
                <a:spcPts val="5950"/>
              </a:lnSpc>
              <a:defRPr/>
            </a:pPr>
            <a:r>
              <a:rPr lang="en-US" sz="4250" cap="all" dirty="0">
                <a:solidFill>
                  <a:srgbClr val="414B3B"/>
                </a:solidFill>
                <a:latin typeface="Anton"/>
                <a:ea typeface="Anton"/>
                <a:cs typeface="Anton"/>
                <a:sym typeface="Anton"/>
              </a:rPr>
              <a:t>THREAT</a:t>
            </a:r>
            <a:r>
              <a:rPr lang="en-US" sz="4250" kern="1200" cap="all" dirty="0">
                <a:solidFill>
                  <a:srgbClr val="414B3B"/>
                </a:solidFill>
                <a:latin typeface="Anton"/>
                <a:ea typeface="Anton"/>
                <a:cs typeface="Anton"/>
                <a:sym typeface="Anton"/>
              </a:rPr>
              <a:t> Analysis (EXAMPLE)</a:t>
            </a:r>
          </a:p>
        </p:txBody>
      </p:sp>
      <p:cxnSp>
        <p:nvCxnSpPr>
          <p:cNvPr id="23" name="Straight Connector 22">
            <a:extLst>
              <a:ext uri="{FF2B5EF4-FFF2-40B4-BE49-F238E27FC236}">
                <a16:creationId xmlns:a16="http://schemas.microsoft.com/office/drawing/2014/main" id="{1BB84E30-9D9D-47EA-B218-26ABBB28ABD9}"/>
              </a:ext>
            </a:extLst>
          </p:cNvPr>
          <p:cNvCxnSpPr/>
          <p:nvPr/>
        </p:nvCxnSpPr>
        <p:spPr>
          <a:xfrm>
            <a:off x="-76200" y="882707"/>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TextBox 16">
            <a:extLst>
              <a:ext uri="{FF2B5EF4-FFF2-40B4-BE49-F238E27FC236}">
                <a16:creationId xmlns:a16="http://schemas.microsoft.com/office/drawing/2014/main" id="{284966D3-D2C3-4C86-85FD-1A69B8566489}"/>
              </a:ext>
            </a:extLst>
          </p:cNvPr>
          <p:cNvSpPr txBox="1"/>
          <p:nvPr/>
        </p:nvSpPr>
        <p:spPr>
          <a:xfrm>
            <a:off x="233466" y="1313066"/>
            <a:ext cx="8707316" cy="5090817"/>
          </a:xfrm>
          <a:prstGeom prst="rect">
            <a:avLst/>
          </a:prstGeom>
        </p:spPr>
        <p:txBody>
          <a:bodyPr wrap="square" lIns="0" tIns="0" rIns="0" bIns="0" rtlCol="0" anchor="t">
            <a:spAutoFit/>
          </a:bodyPr>
          <a:lstStyle/>
          <a:p>
            <a:pPr marL="342900" marR="0" lvl="0" indent="-342900" algn="just">
              <a:lnSpc>
                <a:spcPct val="107000"/>
              </a:lnSpc>
              <a:spcAft>
                <a:spcPts val="800"/>
              </a:spcAft>
              <a:buFont typeface="+mj-lt"/>
              <a:buAutoNum type="arabicPeriod"/>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Political Uncertainty: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could be raised on the way of implementation of the project that may make delay</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just">
              <a:lnSpc>
                <a:spcPct val="107000"/>
              </a:lnSpc>
              <a:spcAft>
                <a:spcPts val="800"/>
              </a:spcAft>
              <a:buFont typeface="+mj-lt"/>
              <a:buAutoNum type="arabicPeriod"/>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Economic Uncertainty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Fluctuations in economic stability can impact the demand for tourism and hospitality services.</a:t>
            </a:r>
          </a:p>
          <a:p>
            <a:pPr marL="342900" marR="0" lvl="0" indent="-342900" algn="just">
              <a:lnSpc>
                <a:spcPct val="107000"/>
              </a:lnSpc>
              <a:spcAft>
                <a:spcPts val="800"/>
              </a:spcAft>
              <a:buFont typeface="+mj-lt"/>
              <a:buAutoNum type="arabicPeriod"/>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Global Competition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Competing with well-established tourism markets in the region for skilled jobs and investment from the wider.</a:t>
            </a:r>
          </a:p>
          <a:p>
            <a:pPr marL="342900" marR="0" lvl="0" indent="-342900" algn="just">
              <a:lnSpc>
                <a:spcPct val="107000"/>
              </a:lnSpc>
              <a:spcAft>
                <a:spcPts val="800"/>
              </a:spcAft>
              <a:buFont typeface="+mj-lt"/>
              <a:buAutoNum type="arabicPeriod"/>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Lack of Awareness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Limited understanding among stakeholders about the importance of aligning education with industry needs.</a:t>
            </a:r>
          </a:p>
          <a:p>
            <a:pPr marL="342900" marR="0" lvl="0" indent="-342900" algn="just">
              <a:lnSpc>
                <a:spcPct val="107000"/>
              </a:lnSpc>
              <a:spcAft>
                <a:spcPts val="800"/>
              </a:spcAft>
              <a:buFont typeface="+mj-lt"/>
              <a:buAutoNum type="arabicPeriod"/>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Brain Drain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Skilled graduates may seek opportunities abroad due to better pay and prospects, leading to a talent gap locally.</a:t>
            </a:r>
          </a:p>
          <a:p>
            <a:pPr algn="just" defTabSz="457200" rtl="0">
              <a:lnSpc>
                <a:spcPct val="200000"/>
              </a:lnSpc>
              <a:defRPr/>
            </a:pPr>
            <a:endParaRPr lang="en-US" sz="2400" kern="1200" dirty="0">
              <a:solidFill>
                <a:prstClr val="black"/>
              </a:solidFill>
              <a:latin typeface="Times New Roman" panose="02020603050405020304" pitchFamily="18" charset="0"/>
              <a:ea typeface="Monterchi Sans"/>
              <a:cs typeface="Times New Roman" panose="02020603050405020304" pitchFamily="18" charset="0"/>
              <a:sym typeface="Monterchi Sans"/>
            </a:endParaRPr>
          </a:p>
        </p:txBody>
      </p:sp>
    </p:spTree>
    <p:extLst>
      <p:ext uri="{BB962C8B-B14F-4D97-AF65-F5344CB8AC3E}">
        <p14:creationId xmlns:p14="http://schemas.microsoft.com/office/powerpoint/2010/main" val="689818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24</a:t>
            </a:fld>
            <a:endParaRPr spc="-25" dirty="0"/>
          </a:p>
        </p:txBody>
      </p:sp>
      <p:sp>
        <p:nvSpPr>
          <p:cNvPr id="2" name="object 2"/>
          <p:cNvSpPr txBox="1">
            <a:spLocks noGrp="1"/>
          </p:cNvSpPr>
          <p:nvPr>
            <p:ph type="title"/>
          </p:nvPr>
        </p:nvSpPr>
        <p:spPr>
          <a:xfrm>
            <a:off x="228600" y="304800"/>
            <a:ext cx="7772400" cy="552908"/>
          </a:xfrm>
          <a:prstGeom prst="rect">
            <a:avLst/>
          </a:prstGeom>
          <a:solidFill>
            <a:srgbClr val="F1F1F1"/>
          </a:solidFill>
        </p:spPr>
        <p:txBody>
          <a:bodyPr vert="horz" wrap="square" lIns="0" tIns="0" rIns="0" bIns="0" rtlCol="0">
            <a:spAutoFit/>
          </a:bodyPr>
          <a:lstStyle/>
          <a:p>
            <a:pPr marL="90805" algn="ctr">
              <a:lnSpc>
                <a:spcPts val="4195"/>
              </a:lnSpc>
            </a:pPr>
            <a:r>
              <a:rPr sz="4400" b="0" spc="-85" dirty="0">
                <a:solidFill>
                  <a:srgbClr val="9900FF"/>
                </a:solidFill>
                <a:latin typeface="Carlito"/>
                <a:cs typeface="Carlito"/>
              </a:rPr>
              <a:t>Background</a:t>
            </a:r>
            <a:r>
              <a:rPr sz="4400" b="0" spc="-90" dirty="0">
                <a:solidFill>
                  <a:srgbClr val="9900FF"/>
                </a:solidFill>
                <a:latin typeface="Carlito"/>
                <a:cs typeface="Carlito"/>
              </a:rPr>
              <a:t> </a:t>
            </a:r>
            <a:r>
              <a:rPr sz="4400" b="0" spc="-20" dirty="0">
                <a:solidFill>
                  <a:srgbClr val="9900FF"/>
                </a:solidFill>
                <a:latin typeface="Carlito"/>
                <a:cs typeface="Carlito"/>
              </a:rPr>
              <a:t>Data</a:t>
            </a:r>
            <a:endParaRPr sz="4400" dirty="0">
              <a:latin typeface="Carlito"/>
              <a:cs typeface="Carlito"/>
            </a:endParaRPr>
          </a:p>
        </p:txBody>
      </p:sp>
      <p:sp>
        <p:nvSpPr>
          <p:cNvPr id="3" name="object 3"/>
          <p:cNvSpPr txBox="1"/>
          <p:nvPr/>
        </p:nvSpPr>
        <p:spPr>
          <a:xfrm>
            <a:off x="78739" y="1041171"/>
            <a:ext cx="8564880" cy="5299710"/>
          </a:xfrm>
          <a:prstGeom prst="rect">
            <a:avLst/>
          </a:prstGeom>
        </p:spPr>
        <p:txBody>
          <a:bodyPr vert="horz" wrap="square" lIns="0" tIns="157480" rIns="0" bIns="0" rtlCol="0">
            <a:spAutoFit/>
          </a:bodyPr>
          <a:lstStyle/>
          <a:p>
            <a:pPr marL="184785" indent="-172085">
              <a:lnSpc>
                <a:spcPct val="100000"/>
              </a:lnSpc>
              <a:spcBef>
                <a:spcPts val="1240"/>
              </a:spcBef>
              <a:buChar char="-"/>
              <a:tabLst>
                <a:tab pos="184785" algn="l"/>
              </a:tabLst>
            </a:pPr>
            <a:r>
              <a:rPr sz="2800" dirty="0">
                <a:latin typeface="Carlito"/>
                <a:cs typeface="Carlito"/>
              </a:rPr>
              <a:t>Should</a:t>
            </a:r>
            <a:r>
              <a:rPr sz="2800" spc="-35" dirty="0">
                <a:latin typeface="Carlito"/>
                <a:cs typeface="Carlito"/>
              </a:rPr>
              <a:t> </a:t>
            </a:r>
            <a:r>
              <a:rPr sz="2800" dirty="0">
                <a:latin typeface="Carlito"/>
                <a:cs typeface="Carlito"/>
              </a:rPr>
              <a:t>link</a:t>
            </a:r>
            <a:r>
              <a:rPr sz="2800" spc="-45" dirty="0">
                <a:latin typeface="Carlito"/>
                <a:cs typeface="Carlito"/>
              </a:rPr>
              <a:t> </a:t>
            </a:r>
            <a:r>
              <a:rPr sz="2800" dirty="0">
                <a:latin typeface="Carlito"/>
                <a:cs typeface="Carlito"/>
              </a:rPr>
              <a:t>the</a:t>
            </a:r>
            <a:r>
              <a:rPr sz="2800" spc="-55" dirty="0">
                <a:latin typeface="Carlito"/>
                <a:cs typeface="Carlito"/>
              </a:rPr>
              <a:t> </a:t>
            </a:r>
            <a:r>
              <a:rPr sz="2800" spc="-10" dirty="0">
                <a:latin typeface="Carlito"/>
                <a:cs typeface="Carlito"/>
              </a:rPr>
              <a:t>background</a:t>
            </a:r>
            <a:r>
              <a:rPr sz="2800" spc="-35" dirty="0">
                <a:latin typeface="Carlito"/>
                <a:cs typeface="Carlito"/>
              </a:rPr>
              <a:t> </a:t>
            </a:r>
            <a:r>
              <a:rPr sz="2800" dirty="0">
                <a:latin typeface="Carlito"/>
                <a:cs typeface="Carlito"/>
              </a:rPr>
              <a:t>data</a:t>
            </a:r>
            <a:r>
              <a:rPr sz="2800" spc="-65" dirty="0">
                <a:latin typeface="Carlito"/>
                <a:cs typeface="Carlito"/>
              </a:rPr>
              <a:t> </a:t>
            </a:r>
            <a:r>
              <a:rPr sz="2800" dirty="0">
                <a:latin typeface="Carlito"/>
                <a:cs typeface="Carlito"/>
              </a:rPr>
              <a:t>with</a:t>
            </a:r>
            <a:r>
              <a:rPr sz="2800" spc="-60" dirty="0">
                <a:latin typeface="Carlito"/>
                <a:cs typeface="Carlito"/>
              </a:rPr>
              <a:t> </a:t>
            </a:r>
            <a:r>
              <a:rPr sz="2800" spc="-10" dirty="0">
                <a:latin typeface="Carlito"/>
                <a:cs typeface="Carlito"/>
              </a:rPr>
              <a:t>SWOT</a:t>
            </a:r>
            <a:r>
              <a:rPr sz="2800" spc="-55" dirty="0">
                <a:latin typeface="Carlito"/>
                <a:cs typeface="Carlito"/>
              </a:rPr>
              <a:t> </a:t>
            </a:r>
            <a:r>
              <a:rPr sz="2800" dirty="0">
                <a:latin typeface="Carlito"/>
                <a:cs typeface="Carlito"/>
              </a:rPr>
              <a:t>(S</a:t>
            </a:r>
            <a:r>
              <a:rPr sz="2800" spc="-60" dirty="0">
                <a:latin typeface="Carlito"/>
                <a:cs typeface="Carlito"/>
              </a:rPr>
              <a:t> </a:t>
            </a:r>
            <a:r>
              <a:rPr sz="2800" dirty="0">
                <a:latin typeface="Carlito"/>
                <a:cs typeface="Carlito"/>
              </a:rPr>
              <a:t>&amp;</a:t>
            </a:r>
            <a:r>
              <a:rPr sz="2800" spc="-50" dirty="0">
                <a:latin typeface="Carlito"/>
                <a:cs typeface="Carlito"/>
              </a:rPr>
              <a:t> </a:t>
            </a:r>
            <a:r>
              <a:rPr sz="2800" dirty="0">
                <a:latin typeface="Carlito"/>
                <a:cs typeface="Carlito"/>
              </a:rPr>
              <a:t>W</a:t>
            </a:r>
            <a:r>
              <a:rPr sz="2800" spc="-65" dirty="0">
                <a:latin typeface="Carlito"/>
                <a:cs typeface="Carlito"/>
              </a:rPr>
              <a:t> </a:t>
            </a:r>
            <a:r>
              <a:rPr sz="2800" spc="-10" dirty="0">
                <a:latin typeface="Carlito"/>
                <a:cs typeface="Carlito"/>
              </a:rPr>
              <a:t>part)</a:t>
            </a:r>
            <a:endParaRPr sz="2800">
              <a:latin typeface="Carlito"/>
              <a:cs typeface="Carlito"/>
            </a:endParaRPr>
          </a:p>
          <a:p>
            <a:pPr marL="184785" marR="5080" indent="-172720">
              <a:lnSpc>
                <a:spcPts val="3020"/>
              </a:lnSpc>
              <a:spcBef>
                <a:spcPts val="1530"/>
              </a:spcBef>
              <a:buChar char="-"/>
              <a:tabLst>
                <a:tab pos="184785" algn="l"/>
              </a:tabLst>
            </a:pPr>
            <a:r>
              <a:rPr sz="2800" dirty="0">
                <a:solidFill>
                  <a:srgbClr val="008000"/>
                </a:solidFill>
                <a:latin typeface="Carlito"/>
                <a:cs typeface="Carlito"/>
              </a:rPr>
              <a:t>Should</a:t>
            </a:r>
            <a:r>
              <a:rPr sz="2800" spc="-60" dirty="0">
                <a:solidFill>
                  <a:srgbClr val="008000"/>
                </a:solidFill>
                <a:latin typeface="Carlito"/>
                <a:cs typeface="Carlito"/>
              </a:rPr>
              <a:t> </a:t>
            </a:r>
            <a:r>
              <a:rPr sz="2800" dirty="0">
                <a:solidFill>
                  <a:srgbClr val="008000"/>
                </a:solidFill>
                <a:latin typeface="Carlito"/>
                <a:cs typeface="Carlito"/>
              </a:rPr>
              <a:t>generate</a:t>
            </a:r>
            <a:r>
              <a:rPr sz="2800" spc="-80" dirty="0">
                <a:solidFill>
                  <a:srgbClr val="008000"/>
                </a:solidFill>
                <a:latin typeface="Carlito"/>
                <a:cs typeface="Carlito"/>
              </a:rPr>
              <a:t> </a:t>
            </a:r>
            <a:r>
              <a:rPr sz="2800" dirty="0">
                <a:solidFill>
                  <a:srgbClr val="008000"/>
                </a:solidFill>
                <a:latin typeface="Carlito"/>
                <a:cs typeface="Carlito"/>
              </a:rPr>
              <a:t>extra</a:t>
            </a:r>
            <a:r>
              <a:rPr sz="2800" spc="-85" dirty="0">
                <a:solidFill>
                  <a:srgbClr val="008000"/>
                </a:solidFill>
                <a:latin typeface="Carlito"/>
                <a:cs typeface="Carlito"/>
              </a:rPr>
              <a:t> </a:t>
            </a:r>
            <a:r>
              <a:rPr sz="2800" spc="-10" dirty="0">
                <a:solidFill>
                  <a:srgbClr val="008000"/>
                </a:solidFill>
                <a:latin typeface="Carlito"/>
                <a:cs typeface="Carlito"/>
              </a:rPr>
              <a:t>relevant</a:t>
            </a:r>
            <a:r>
              <a:rPr sz="2800" spc="-85" dirty="0">
                <a:solidFill>
                  <a:srgbClr val="008000"/>
                </a:solidFill>
                <a:latin typeface="Carlito"/>
                <a:cs typeface="Carlito"/>
              </a:rPr>
              <a:t> </a:t>
            </a:r>
            <a:r>
              <a:rPr sz="2800" spc="-20" dirty="0">
                <a:solidFill>
                  <a:srgbClr val="008000"/>
                </a:solidFill>
                <a:latin typeface="Carlito"/>
                <a:cs typeface="Carlito"/>
              </a:rPr>
              <a:t>information</a:t>
            </a:r>
            <a:r>
              <a:rPr sz="2800" spc="-85" dirty="0">
                <a:solidFill>
                  <a:srgbClr val="008000"/>
                </a:solidFill>
                <a:latin typeface="Carlito"/>
                <a:cs typeface="Carlito"/>
              </a:rPr>
              <a:t> </a:t>
            </a:r>
            <a:r>
              <a:rPr sz="2800" dirty="0">
                <a:solidFill>
                  <a:srgbClr val="008000"/>
                </a:solidFill>
                <a:latin typeface="Carlito"/>
                <a:cs typeface="Carlito"/>
              </a:rPr>
              <a:t>along</a:t>
            </a:r>
            <a:r>
              <a:rPr sz="2800" spc="-85" dirty="0">
                <a:solidFill>
                  <a:srgbClr val="008000"/>
                </a:solidFill>
                <a:latin typeface="Carlito"/>
                <a:cs typeface="Carlito"/>
              </a:rPr>
              <a:t> </a:t>
            </a:r>
            <a:r>
              <a:rPr sz="2800" dirty="0">
                <a:solidFill>
                  <a:srgbClr val="008000"/>
                </a:solidFill>
                <a:latin typeface="Carlito"/>
                <a:cs typeface="Carlito"/>
              </a:rPr>
              <a:t>with</a:t>
            </a:r>
            <a:r>
              <a:rPr sz="2800" spc="-80" dirty="0">
                <a:solidFill>
                  <a:srgbClr val="008000"/>
                </a:solidFill>
                <a:latin typeface="Carlito"/>
                <a:cs typeface="Carlito"/>
              </a:rPr>
              <a:t> </a:t>
            </a:r>
            <a:r>
              <a:rPr sz="2800" spc="-25" dirty="0">
                <a:solidFill>
                  <a:srgbClr val="008000"/>
                </a:solidFill>
                <a:latin typeface="Carlito"/>
                <a:cs typeface="Carlito"/>
              </a:rPr>
              <a:t>the </a:t>
            </a:r>
            <a:r>
              <a:rPr sz="2800" dirty="0">
                <a:solidFill>
                  <a:srgbClr val="008000"/>
                </a:solidFill>
                <a:latin typeface="Carlito"/>
                <a:cs typeface="Carlito"/>
              </a:rPr>
              <a:t>given</a:t>
            </a:r>
            <a:r>
              <a:rPr sz="2800" spc="-70" dirty="0">
                <a:solidFill>
                  <a:srgbClr val="008000"/>
                </a:solidFill>
                <a:latin typeface="Carlito"/>
                <a:cs typeface="Carlito"/>
              </a:rPr>
              <a:t> </a:t>
            </a:r>
            <a:r>
              <a:rPr sz="2800" spc="-10" dirty="0">
                <a:solidFill>
                  <a:srgbClr val="008000"/>
                </a:solidFill>
                <a:latin typeface="Carlito"/>
                <a:cs typeface="Carlito"/>
              </a:rPr>
              <a:t>questions</a:t>
            </a:r>
            <a:endParaRPr sz="2800">
              <a:latin typeface="Carlito"/>
              <a:cs typeface="Carlito"/>
            </a:endParaRPr>
          </a:p>
          <a:p>
            <a:pPr marL="184785" indent="-172085">
              <a:lnSpc>
                <a:spcPct val="100000"/>
              </a:lnSpc>
              <a:spcBef>
                <a:spcPts val="1100"/>
              </a:spcBef>
              <a:buChar char="-"/>
              <a:tabLst>
                <a:tab pos="184785" algn="l"/>
              </a:tabLst>
            </a:pPr>
            <a:r>
              <a:rPr sz="2800" dirty="0">
                <a:latin typeface="Carlito"/>
                <a:cs typeface="Carlito"/>
              </a:rPr>
              <a:t>Data</a:t>
            </a:r>
            <a:r>
              <a:rPr sz="2800" spc="-85" dirty="0">
                <a:latin typeface="Carlito"/>
                <a:cs typeface="Carlito"/>
              </a:rPr>
              <a:t> </a:t>
            </a:r>
            <a:r>
              <a:rPr sz="2800" dirty="0">
                <a:latin typeface="Carlito"/>
                <a:cs typeface="Carlito"/>
              </a:rPr>
              <a:t>should</a:t>
            </a:r>
            <a:r>
              <a:rPr sz="2800" spc="-50" dirty="0">
                <a:latin typeface="Carlito"/>
                <a:cs typeface="Carlito"/>
              </a:rPr>
              <a:t> </a:t>
            </a:r>
            <a:r>
              <a:rPr sz="2800" dirty="0">
                <a:latin typeface="Carlito"/>
                <a:cs typeface="Carlito"/>
              </a:rPr>
              <a:t>relate</a:t>
            </a:r>
            <a:r>
              <a:rPr sz="2800" spc="-100" dirty="0">
                <a:latin typeface="Carlito"/>
                <a:cs typeface="Carlito"/>
              </a:rPr>
              <a:t> </a:t>
            </a:r>
            <a:r>
              <a:rPr sz="2800" dirty="0">
                <a:latin typeface="Carlito"/>
                <a:cs typeface="Carlito"/>
              </a:rPr>
              <a:t>to</a:t>
            </a:r>
            <a:r>
              <a:rPr sz="2800" spc="-85" dirty="0">
                <a:latin typeface="Carlito"/>
                <a:cs typeface="Carlito"/>
              </a:rPr>
              <a:t> </a:t>
            </a:r>
            <a:r>
              <a:rPr sz="2800" dirty="0">
                <a:latin typeface="Carlito"/>
                <a:cs typeface="Carlito"/>
              </a:rPr>
              <a:t>the</a:t>
            </a:r>
            <a:r>
              <a:rPr sz="2800" spc="-75" dirty="0">
                <a:latin typeface="Carlito"/>
                <a:cs typeface="Carlito"/>
              </a:rPr>
              <a:t> </a:t>
            </a:r>
            <a:r>
              <a:rPr sz="2800" spc="-25" dirty="0">
                <a:latin typeface="Carlito"/>
                <a:cs typeface="Carlito"/>
              </a:rPr>
              <a:t>sub-</a:t>
            </a:r>
            <a:r>
              <a:rPr sz="2800" dirty="0">
                <a:latin typeface="Carlito"/>
                <a:cs typeface="Carlito"/>
              </a:rPr>
              <a:t>project</a:t>
            </a:r>
            <a:r>
              <a:rPr sz="2800" spc="-30" dirty="0">
                <a:latin typeface="Carlito"/>
                <a:cs typeface="Carlito"/>
              </a:rPr>
              <a:t> </a:t>
            </a:r>
            <a:r>
              <a:rPr sz="2800" spc="-10" dirty="0">
                <a:latin typeface="Carlito"/>
                <a:cs typeface="Carlito"/>
              </a:rPr>
              <a:t>issues</a:t>
            </a:r>
            <a:endParaRPr sz="2800">
              <a:latin typeface="Carlito"/>
              <a:cs typeface="Carlito"/>
            </a:endParaRPr>
          </a:p>
          <a:p>
            <a:pPr marL="184785" indent="-172085">
              <a:lnSpc>
                <a:spcPct val="100000"/>
              </a:lnSpc>
              <a:spcBef>
                <a:spcPts val="1130"/>
              </a:spcBef>
              <a:buChar char="-"/>
              <a:tabLst>
                <a:tab pos="184785" algn="l"/>
              </a:tabLst>
            </a:pPr>
            <a:r>
              <a:rPr sz="2800" dirty="0">
                <a:solidFill>
                  <a:srgbClr val="008000"/>
                </a:solidFill>
                <a:latin typeface="Carlito"/>
                <a:cs typeface="Carlito"/>
              </a:rPr>
              <a:t>Some</a:t>
            </a:r>
            <a:r>
              <a:rPr sz="2800" spc="-75" dirty="0">
                <a:solidFill>
                  <a:srgbClr val="008000"/>
                </a:solidFill>
                <a:latin typeface="Carlito"/>
                <a:cs typeface="Carlito"/>
              </a:rPr>
              <a:t> </a:t>
            </a:r>
            <a:r>
              <a:rPr sz="2800" spc="-10" dirty="0">
                <a:solidFill>
                  <a:srgbClr val="008000"/>
                </a:solidFill>
                <a:latin typeface="Carlito"/>
                <a:cs typeface="Carlito"/>
              </a:rPr>
              <a:t>quantitative</a:t>
            </a:r>
            <a:r>
              <a:rPr sz="2800" spc="-50" dirty="0">
                <a:solidFill>
                  <a:srgbClr val="008000"/>
                </a:solidFill>
                <a:latin typeface="Carlito"/>
                <a:cs typeface="Carlito"/>
              </a:rPr>
              <a:t> </a:t>
            </a:r>
            <a:r>
              <a:rPr sz="2800" dirty="0">
                <a:solidFill>
                  <a:srgbClr val="008000"/>
                </a:solidFill>
                <a:latin typeface="Carlito"/>
                <a:cs typeface="Carlito"/>
              </a:rPr>
              <a:t>facts</a:t>
            </a:r>
            <a:r>
              <a:rPr sz="2800" spc="-70" dirty="0">
                <a:solidFill>
                  <a:srgbClr val="008000"/>
                </a:solidFill>
                <a:latin typeface="Carlito"/>
                <a:cs typeface="Carlito"/>
              </a:rPr>
              <a:t> </a:t>
            </a:r>
            <a:r>
              <a:rPr sz="2800" dirty="0">
                <a:solidFill>
                  <a:srgbClr val="008000"/>
                </a:solidFill>
                <a:latin typeface="Carlito"/>
                <a:cs typeface="Carlito"/>
              </a:rPr>
              <a:t>about</a:t>
            </a:r>
            <a:r>
              <a:rPr sz="2800" spc="-60" dirty="0">
                <a:solidFill>
                  <a:srgbClr val="008000"/>
                </a:solidFill>
                <a:latin typeface="Carlito"/>
                <a:cs typeface="Carlito"/>
              </a:rPr>
              <a:t> </a:t>
            </a:r>
            <a:r>
              <a:rPr sz="2800" dirty="0">
                <a:solidFill>
                  <a:srgbClr val="008000"/>
                </a:solidFill>
                <a:latin typeface="Carlito"/>
                <a:cs typeface="Carlito"/>
              </a:rPr>
              <a:t>the</a:t>
            </a:r>
            <a:r>
              <a:rPr sz="2800" spc="-70" dirty="0">
                <a:solidFill>
                  <a:srgbClr val="008000"/>
                </a:solidFill>
                <a:latin typeface="Carlito"/>
                <a:cs typeface="Carlito"/>
              </a:rPr>
              <a:t> </a:t>
            </a:r>
            <a:r>
              <a:rPr sz="2800" spc="-10" dirty="0">
                <a:solidFill>
                  <a:srgbClr val="008000"/>
                </a:solidFill>
                <a:latin typeface="Carlito"/>
                <a:cs typeface="Carlito"/>
              </a:rPr>
              <a:t>entity</a:t>
            </a:r>
            <a:endParaRPr sz="2800">
              <a:latin typeface="Carlito"/>
              <a:cs typeface="Carlito"/>
            </a:endParaRPr>
          </a:p>
          <a:p>
            <a:pPr marL="184785" marR="161925" indent="-172720">
              <a:lnSpc>
                <a:spcPct val="90000"/>
              </a:lnSpc>
              <a:spcBef>
                <a:spcPts val="1475"/>
              </a:spcBef>
              <a:buChar char="-"/>
              <a:tabLst>
                <a:tab pos="184785" algn="l"/>
              </a:tabLst>
            </a:pPr>
            <a:r>
              <a:rPr sz="2800" dirty="0">
                <a:latin typeface="Carlito"/>
                <a:cs typeface="Carlito"/>
              </a:rPr>
              <a:t>Some</a:t>
            </a:r>
            <a:r>
              <a:rPr sz="2800" spc="-80" dirty="0">
                <a:latin typeface="Carlito"/>
                <a:cs typeface="Carlito"/>
              </a:rPr>
              <a:t> </a:t>
            </a:r>
            <a:r>
              <a:rPr sz="2800" spc="-10" dirty="0">
                <a:latin typeface="Carlito"/>
                <a:cs typeface="Carlito"/>
              </a:rPr>
              <a:t>important</a:t>
            </a:r>
            <a:r>
              <a:rPr sz="2800" spc="-30" dirty="0">
                <a:latin typeface="Carlito"/>
                <a:cs typeface="Carlito"/>
              </a:rPr>
              <a:t> </a:t>
            </a:r>
            <a:r>
              <a:rPr sz="2800" dirty="0">
                <a:latin typeface="Carlito"/>
                <a:cs typeface="Carlito"/>
              </a:rPr>
              <a:t>items</a:t>
            </a:r>
            <a:r>
              <a:rPr sz="2800" spc="-70" dirty="0">
                <a:latin typeface="Carlito"/>
                <a:cs typeface="Carlito"/>
              </a:rPr>
              <a:t> </a:t>
            </a:r>
            <a:r>
              <a:rPr sz="2800" dirty="0">
                <a:latin typeface="Carlito"/>
                <a:cs typeface="Carlito"/>
              </a:rPr>
              <a:t>not</a:t>
            </a:r>
            <a:r>
              <a:rPr sz="2800" spc="-50" dirty="0">
                <a:latin typeface="Carlito"/>
                <a:cs typeface="Carlito"/>
              </a:rPr>
              <a:t> </a:t>
            </a:r>
            <a:r>
              <a:rPr sz="2800" dirty="0">
                <a:latin typeface="Carlito"/>
                <a:cs typeface="Carlito"/>
              </a:rPr>
              <a:t>to</a:t>
            </a:r>
            <a:r>
              <a:rPr sz="2800" spc="-70" dirty="0">
                <a:latin typeface="Carlito"/>
                <a:cs typeface="Carlito"/>
              </a:rPr>
              <a:t> </a:t>
            </a:r>
            <a:r>
              <a:rPr sz="2800" dirty="0">
                <a:latin typeface="Carlito"/>
                <a:cs typeface="Carlito"/>
              </a:rPr>
              <a:t>be</a:t>
            </a:r>
            <a:r>
              <a:rPr sz="2800" spc="-55" dirty="0">
                <a:latin typeface="Carlito"/>
                <a:cs typeface="Carlito"/>
              </a:rPr>
              <a:t> </a:t>
            </a:r>
            <a:r>
              <a:rPr sz="2800" spc="-10" dirty="0">
                <a:latin typeface="Carlito"/>
                <a:cs typeface="Carlito"/>
              </a:rPr>
              <a:t>omitted:</a:t>
            </a:r>
            <a:r>
              <a:rPr sz="2800" spc="-60" dirty="0">
                <a:latin typeface="Carlito"/>
                <a:cs typeface="Carlito"/>
              </a:rPr>
              <a:t> </a:t>
            </a:r>
            <a:r>
              <a:rPr sz="2800" dirty="0">
                <a:latin typeface="Carlito"/>
                <a:cs typeface="Carlito"/>
              </a:rPr>
              <a:t>Basic</a:t>
            </a:r>
            <a:r>
              <a:rPr sz="2800" spc="-50" dirty="0">
                <a:latin typeface="Carlito"/>
                <a:cs typeface="Carlito"/>
              </a:rPr>
              <a:t> </a:t>
            </a:r>
            <a:r>
              <a:rPr sz="2800" spc="-10" dirty="0">
                <a:latin typeface="Carlito"/>
                <a:cs typeface="Carlito"/>
              </a:rPr>
              <a:t>academic indicators</a:t>
            </a:r>
            <a:r>
              <a:rPr sz="2800" spc="-95" dirty="0">
                <a:latin typeface="Carlito"/>
                <a:cs typeface="Carlito"/>
              </a:rPr>
              <a:t> </a:t>
            </a:r>
            <a:r>
              <a:rPr sz="2800" dirty="0">
                <a:latin typeface="Carlito"/>
                <a:cs typeface="Carlito"/>
              </a:rPr>
              <a:t>(input,</a:t>
            </a:r>
            <a:r>
              <a:rPr sz="2800" spc="-70" dirty="0">
                <a:latin typeface="Carlito"/>
                <a:cs typeface="Carlito"/>
              </a:rPr>
              <a:t> </a:t>
            </a:r>
            <a:r>
              <a:rPr sz="2800" dirty="0">
                <a:latin typeface="Carlito"/>
                <a:cs typeface="Carlito"/>
              </a:rPr>
              <a:t>output,</a:t>
            </a:r>
            <a:r>
              <a:rPr sz="2800" spc="-85" dirty="0">
                <a:latin typeface="Carlito"/>
                <a:cs typeface="Carlito"/>
              </a:rPr>
              <a:t> </a:t>
            </a:r>
            <a:r>
              <a:rPr sz="2800" spc="-10" dirty="0">
                <a:latin typeface="Carlito"/>
                <a:cs typeface="Carlito"/>
              </a:rPr>
              <a:t>outcomes);</a:t>
            </a:r>
            <a:r>
              <a:rPr sz="2800" spc="-100" dirty="0">
                <a:latin typeface="Carlito"/>
                <a:cs typeface="Carlito"/>
              </a:rPr>
              <a:t> </a:t>
            </a:r>
            <a:r>
              <a:rPr sz="2800" spc="-10" dirty="0">
                <a:latin typeface="Carlito"/>
                <a:cs typeface="Carlito"/>
              </a:rPr>
              <a:t>physical</a:t>
            </a:r>
            <a:r>
              <a:rPr sz="2800" spc="-90" dirty="0">
                <a:latin typeface="Carlito"/>
                <a:cs typeface="Carlito"/>
              </a:rPr>
              <a:t> </a:t>
            </a:r>
            <a:r>
              <a:rPr sz="2800" spc="-10" dirty="0">
                <a:latin typeface="Carlito"/>
                <a:cs typeface="Carlito"/>
              </a:rPr>
              <a:t>facilities, </a:t>
            </a:r>
            <a:r>
              <a:rPr sz="2800" dirty="0">
                <a:latin typeface="Carlito"/>
                <a:cs typeface="Carlito"/>
              </a:rPr>
              <a:t>institutional</a:t>
            </a:r>
            <a:r>
              <a:rPr sz="2800" spc="-150" dirty="0">
                <a:latin typeface="Carlito"/>
                <a:cs typeface="Carlito"/>
              </a:rPr>
              <a:t> </a:t>
            </a:r>
            <a:r>
              <a:rPr sz="2800" spc="-10" dirty="0">
                <a:latin typeface="Carlito"/>
                <a:cs typeface="Carlito"/>
              </a:rPr>
              <a:t>tendencies</a:t>
            </a:r>
            <a:endParaRPr sz="2800">
              <a:latin typeface="Carlito"/>
              <a:cs typeface="Carlito"/>
            </a:endParaRPr>
          </a:p>
          <a:p>
            <a:pPr marL="254635">
              <a:lnSpc>
                <a:spcPts val="3650"/>
              </a:lnSpc>
              <a:spcBef>
                <a:spcPts val="2660"/>
              </a:spcBef>
            </a:pPr>
            <a:r>
              <a:rPr sz="3200" dirty="0">
                <a:solidFill>
                  <a:srgbClr val="C00000"/>
                </a:solidFill>
                <a:latin typeface="Carlito"/>
                <a:cs typeface="Carlito"/>
              </a:rPr>
              <a:t>Note:</a:t>
            </a:r>
            <a:r>
              <a:rPr sz="3200" spc="-65" dirty="0">
                <a:solidFill>
                  <a:srgbClr val="C00000"/>
                </a:solidFill>
                <a:latin typeface="Carlito"/>
                <a:cs typeface="Carlito"/>
              </a:rPr>
              <a:t> </a:t>
            </a:r>
            <a:r>
              <a:rPr sz="3200" b="1" dirty="0">
                <a:solidFill>
                  <a:srgbClr val="9900FF"/>
                </a:solidFill>
                <a:latin typeface="Carlito"/>
                <a:cs typeface="Carlito"/>
              </a:rPr>
              <a:t>SWOT</a:t>
            </a:r>
            <a:r>
              <a:rPr sz="3200" b="1" spc="-70" dirty="0">
                <a:solidFill>
                  <a:srgbClr val="9900FF"/>
                </a:solidFill>
                <a:latin typeface="Carlito"/>
                <a:cs typeface="Carlito"/>
              </a:rPr>
              <a:t> </a:t>
            </a:r>
            <a:r>
              <a:rPr sz="3200" b="1" dirty="0">
                <a:solidFill>
                  <a:srgbClr val="9900FF"/>
                </a:solidFill>
                <a:latin typeface="Carlito"/>
                <a:cs typeface="Carlito"/>
              </a:rPr>
              <a:t>analysis</a:t>
            </a:r>
            <a:r>
              <a:rPr sz="3200" b="1" spc="-95" dirty="0">
                <a:solidFill>
                  <a:srgbClr val="9900FF"/>
                </a:solidFill>
                <a:latin typeface="Carlito"/>
                <a:cs typeface="Carlito"/>
              </a:rPr>
              <a:t> </a:t>
            </a:r>
            <a:r>
              <a:rPr sz="3200" dirty="0">
                <a:solidFill>
                  <a:srgbClr val="C00000"/>
                </a:solidFill>
                <a:latin typeface="Carlito"/>
                <a:cs typeface="Carlito"/>
              </a:rPr>
              <a:t>&amp;</a:t>
            </a:r>
            <a:r>
              <a:rPr sz="3200" spc="-60" dirty="0">
                <a:solidFill>
                  <a:srgbClr val="C00000"/>
                </a:solidFill>
                <a:latin typeface="Carlito"/>
                <a:cs typeface="Carlito"/>
              </a:rPr>
              <a:t> </a:t>
            </a:r>
            <a:r>
              <a:rPr sz="3200" b="1" dirty="0">
                <a:solidFill>
                  <a:srgbClr val="C00000"/>
                </a:solidFill>
                <a:latin typeface="Carlito"/>
                <a:cs typeface="Carlito"/>
              </a:rPr>
              <a:t>background</a:t>
            </a:r>
            <a:r>
              <a:rPr sz="3200" b="1" spc="-100" dirty="0">
                <a:solidFill>
                  <a:srgbClr val="C00000"/>
                </a:solidFill>
                <a:latin typeface="Carlito"/>
                <a:cs typeface="Carlito"/>
              </a:rPr>
              <a:t> </a:t>
            </a:r>
            <a:r>
              <a:rPr sz="3200" b="1" spc="-20" dirty="0">
                <a:solidFill>
                  <a:srgbClr val="C00000"/>
                </a:solidFill>
                <a:latin typeface="Carlito"/>
                <a:cs typeface="Carlito"/>
              </a:rPr>
              <a:t>data</a:t>
            </a:r>
            <a:endParaRPr sz="3200">
              <a:latin typeface="Carlito"/>
              <a:cs typeface="Carlito"/>
            </a:endParaRPr>
          </a:p>
          <a:p>
            <a:pPr marL="1014094">
              <a:lnSpc>
                <a:spcPts val="3650"/>
              </a:lnSpc>
            </a:pPr>
            <a:r>
              <a:rPr sz="3200" dirty="0">
                <a:solidFill>
                  <a:srgbClr val="C00000"/>
                </a:solidFill>
                <a:latin typeface="Carlito"/>
                <a:cs typeface="Carlito"/>
              </a:rPr>
              <a:t>should</a:t>
            </a:r>
            <a:r>
              <a:rPr sz="3200" spc="-25" dirty="0">
                <a:solidFill>
                  <a:srgbClr val="C00000"/>
                </a:solidFill>
                <a:latin typeface="Carlito"/>
                <a:cs typeface="Carlito"/>
              </a:rPr>
              <a:t> </a:t>
            </a:r>
            <a:r>
              <a:rPr sz="3200" dirty="0">
                <a:solidFill>
                  <a:srgbClr val="C00000"/>
                </a:solidFill>
                <a:latin typeface="Carlito"/>
                <a:cs typeface="Carlito"/>
              </a:rPr>
              <a:t>be</a:t>
            </a:r>
            <a:r>
              <a:rPr sz="3200" spc="-30" dirty="0">
                <a:solidFill>
                  <a:srgbClr val="C00000"/>
                </a:solidFill>
                <a:latin typeface="Carlito"/>
                <a:cs typeface="Carlito"/>
              </a:rPr>
              <a:t> </a:t>
            </a:r>
            <a:r>
              <a:rPr sz="3200" spc="-10" dirty="0">
                <a:solidFill>
                  <a:srgbClr val="C00000"/>
                </a:solidFill>
                <a:latin typeface="Carlito"/>
                <a:cs typeface="Carlito"/>
              </a:rPr>
              <a:t>related</a:t>
            </a:r>
            <a:endParaRPr sz="3200">
              <a:latin typeface="Carlito"/>
              <a:cs typeface="Carli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685800" y="0"/>
            <a:ext cx="8153400" cy="657809"/>
          </a:xfrm>
          <a:prstGeom prst="rect">
            <a:avLst/>
          </a:prstGeom>
        </p:spPr>
        <p:txBody>
          <a:bodyPr wrap="square" lIns="0" tIns="0" rIns="0" bIns="0" rtlCol="0" anchor="t">
            <a:spAutoFit/>
          </a:bodyPr>
          <a:lstStyle/>
          <a:p>
            <a:pPr algn="ctr" defTabSz="457200" rtl="0">
              <a:lnSpc>
                <a:spcPts val="5950"/>
              </a:lnSpc>
              <a:defRPr/>
            </a:pPr>
            <a:r>
              <a:rPr lang="en-US" sz="2400" cap="all" dirty="0">
                <a:solidFill>
                  <a:srgbClr val="414B3B"/>
                </a:solidFill>
                <a:latin typeface="Anton"/>
                <a:ea typeface="Anton"/>
                <a:cs typeface="Anton"/>
                <a:sym typeface="Anton"/>
              </a:rPr>
              <a:t>(Example)</a:t>
            </a:r>
            <a:endParaRPr lang="en-US" sz="2400" kern="1200" cap="all" dirty="0">
              <a:solidFill>
                <a:srgbClr val="414B3B"/>
              </a:solidFill>
              <a:latin typeface="Anton"/>
              <a:ea typeface="Anton"/>
              <a:cs typeface="Anton"/>
              <a:sym typeface="Anton"/>
            </a:endParaRPr>
          </a:p>
        </p:txBody>
      </p:sp>
      <p:cxnSp>
        <p:nvCxnSpPr>
          <p:cNvPr id="23" name="Straight Connector 22">
            <a:extLst>
              <a:ext uri="{FF2B5EF4-FFF2-40B4-BE49-F238E27FC236}">
                <a16:creationId xmlns:a16="http://schemas.microsoft.com/office/drawing/2014/main" id="{1BB84E30-9D9D-47EA-B218-26ABBB28ABD9}"/>
              </a:ext>
            </a:extLst>
          </p:cNvPr>
          <p:cNvCxnSpPr/>
          <p:nvPr/>
        </p:nvCxnSpPr>
        <p:spPr>
          <a:xfrm>
            <a:off x="-76200" y="762000"/>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TextBox 16">
            <a:extLst>
              <a:ext uri="{FF2B5EF4-FFF2-40B4-BE49-F238E27FC236}">
                <a16:creationId xmlns:a16="http://schemas.microsoft.com/office/drawing/2014/main" id="{284966D3-D2C3-4C86-85FD-1A69B8566489}"/>
              </a:ext>
            </a:extLst>
          </p:cNvPr>
          <p:cNvSpPr txBox="1"/>
          <p:nvPr/>
        </p:nvSpPr>
        <p:spPr>
          <a:xfrm>
            <a:off x="218342" y="866192"/>
            <a:ext cx="8707316" cy="5170646"/>
          </a:xfrm>
          <a:prstGeom prst="rect">
            <a:avLst/>
          </a:prstGeom>
        </p:spPr>
        <p:txBody>
          <a:bodyPr wrap="square" lIns="0" tIns="0" rIns="0" bIns="0" rtlCol="0" anchor="t">
            <a:spAutoFit/>
          </a:bodyPr>
          <a:lstStyle/>
          <a:p>
            <a:pPr marL="228600" indent="-228600" algn="just" defTabSz="457200" rtl="0">
              <a:buFont typeface="Arial" panose="020B0604020202020204" pitchFamily="34" charset="0"/>
              <a:buChar char="•"/>
              <a:defRPr/>
            </a:pPr>
            <a:r>
              <a:rPr lang="en-US" sz="2400" kern="1200" dirty="0">
                <a:solidFill>
                  <a:prstClr val="black"/>
                </a:solidFill>
                <a:latin typeface="Times New Roman" panose="02020603050405020304" pitchFamily="18" charset="0"/>
                <a:ea typeface="Monterchi Sans"/>
                <a:cs typeface="Times New Roman" panose="02020603050405020304" pitchFamily="18" charset="0"/>
                <a:sym typeface="Monterchi Sans"/>
              </a:rPr>
              <a:t>According to the World Travel &amp; Tourism Council (WTTC), the tourism sector in Bangladesh contributed BDT 1.02 trillion (USD 9.5 billion) to the country’s GDP in 2023, accounting for 3% of the total employment in Bangladesh, with 2.14 million jobs. </a:t>
            </a:r>
          </a:p>
          <a:p>
            <a:pPr marL="228600" indent="-228600" algn="just" defTabSz="457200" rtl="0">
              <a:buFont typeface="Arial" panose="020B0604020202020204" pitchFamily="34" charset="0"/>
              <a:buChar char="•"/>
              <a:defRPr/>
            </a:pPr>
            <a:endParaRPr lang="en-US" sz="2400" kern="1200" dirty="0">
              <a:solidFill>
                <a:prstClr val="black"/>
              </a:solidFill>
              <a:latin typeface="Times New Roman" panose="02020603050405020304" pitchFamily="18" charset="0"/>
              <a:ea typeface="Monterchi Sans"/>
              <a:cs typeface="Times New Roman" panose="02020603050405020304" pitchFamily="18" charset="0"/>
              <a:sym typeface="Monterchi Sans"/>
            </a:endParaRPr>
          </a:p>
          <a:p>
            <a:pPr marL="228600" indent="-228600" algn="just" defTabSz="457200" rtl="0">
              <a:buFont typeface="Arial" panose="020B0604020202020204" pitchFamily="34" charset="0"/>
              <a:buChar char="•"/>
              <a:defRPr/>
            </a:pPr>
            <a:r>
              <a:rPr lang="en-US" sz="2400" kern="1200" dirty="0">
                <a:solidFill>
                  <a:prstClr val="black"/>
                </a:solidFill>
                <a:latin typeface="Times New Roman" panose="02020603050405020304" pitchFamily="18" charset="0"/>
                <a:ea typeface="Monterchi Sans"/>
                <a:cs typeface="Times New Roman" panose="02020603050405020304" pitchFamily="18" charset="0"/>
                <a:sym typeface="Monterchi Sans"/>
              </a:rPr>
              <a:t>A Bangladesh Bureau of Educational Information and Statistics (BANBEIS) survey shows that only 40% of tourism and hospitality graduates find jobs within six months, with employers citing a lack of practical skills and industry exposure as major barriers.</a:t>
            </a:r>
          </a:p>
          <a:p>
            <a:pPr marL="228600" indent="-228600" algn="just" defTabSz="457200" rtl="0">
              <a:buFont typeface="Arial" panose="020B0604020202020204" pitchFamily="34" charset="0"/>
              <a:buChar char="•"/>
              <a:defRPr/>
            </a:pPr>
            <a:endParaRPr lang="en-US" sz="2400" kern="1200" dirty="0">
              <a:solidFill>
                <a:prstClr val="black"/>
              </a:solidFill>
              <a:latin typeface="Times New Roman" panose="02020603050405020304" pitchFamily="18" charset="0"/>
              <a:ea typeface="Monterchi Sans"/>
              <a:cs typeface="Times New Roman" panose="02020603050405020304" pitchFamily="18" charset="0"/>
              <a:sym typeface="Monterchi Sans"/>
            </a:endParaRPr>
          </a:p>
          <a:p>
            <a:pPr marL="228600" indent="-228600" algn="just" defTabSz="457200" rtl="0">
              <a:buFont typeface="Arial" panose="020B0604020202020204" pitchFamily="34" charset="0"/>
              <a:buChar char="•"/>
              <a:defRPr/>
            </a:pPr>
            <a:r>
              <a:rPr lang="en-US" sz="2400" kern="1200" dirty="0">
                <a:solidFill>
                  <a:prstClr val="black"/>
                </a:solidFill>
                <a:latin typeface="Times New Roman" panose="02020603050405020304" pitchFamily="18" charset="0"/>
                <a:ea typeface="Monterchi Sans"/>
                <a:cs typeface="Times New Roman" panose="02020603050405020304" pitchFamily="18" charset="0"/>
                <a:sym typeface="Monterchi Sans"/>
              </a:rPr>
              <a:t>United Nations World Tourism Organization (UNWTO) highlights the global shift toward sustainable and digital tourism, which demands proficiency in areas such as technology integration, sustainability practices, and cross-cultural communication. </a:t>
            </a:r>
          </a:p>
        </p:txBody>
      </p:sp>
    </p:spTree>
    <p:extLst>
      <p:ext uri="{BB962C8B-B14F-4D97-AF65-F5344CB8AC3E}">
        <p14:creationId xmlns:p14="http://schemas.microsoft.com/office/powerpoint/2010/main" val="2319133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685800" y="0"/>
            <a:ext cx="8153400" cy="657809"/>
          </a:xfrm>
          <a:prstGeom prst="rect">
            <a:avLst/>
          </a:prstGeom>
        </p:spPr>
        <p:txBody>
          <a:bodyPr wrap="square" lIns="0" tIns="0" rIns="0" bIns="0" rtlCol="0" anchor="t">
            <a:spAutoFit/>
          </a:bodyPr>
          <a:lstStyle/>
          <a:p>
            <a:pPr algn="ctr" defTabSz="457200" rtl="0">
              <a:lnSpc>
                <a:spcPts val="5950"/>
              </a:lnSpc>
              <a:defRPr/>
            </a:pPr>
            <a:r>
              <a:rPr lang="en-US" sz="2400" cap="all" dirty="0">
                <a:solidFill>
                  <a:srgbClr val="414B3B"/>
                </a:solidFill>
                <a:latin typeface="Anton"/>
                <a:ea typeface="Anton"/>
                <a:cs typeface="Anton"/>
                <a:sym typeface="Anton"/>
              </a:rPr>
              <a:t>(Example)</a:t>
            </a:r>
            <a:endParaRPr lang="en-US" sz="2400" kern="1200" cap="all" dirty="0">
              <a:solidFill>
                <a:srgbClr val="414B3B"/>
              </a:solidFill>
              <a:latin typeface="Anton"/>
              <a:ea typeface="Anton"/>
              <a:cs typeface="Anton"/>
              <a:sym typeface="Anton"/>
            </a:endParaRPr>
          </a:p>
        </p:txBody>
      </p:sp>
      <p:cxnSp>
        <p:nvCxnSpPr>
          <p:cNvPr id="23" name="Straight Connector 22">
            <a:extLst>
              <a:ext uri="{FF2B5EF4-FFF2-40B4-BE49-F238E27FC236}">
                <a16:creationId xmlns:a16="http://schemas.microsoft.com/office/drawing/2014/main" id="{1BB84E30-9D9D-47EA-B218-26ABBB28ABD9}"/>
              </a:ext>
            </a:extLst>
          </p:cNvPr>
          <p:cNvCxnSpPr/>
          <p:nvPr/>
        </p:nvCxnSpPr>
        <p:spPr>
          <a:xfrm>
            <a:off x="-76200" y="762000"/>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TextBox 16">
            <a:extLst>
              <a:ext uri="{FF2B5EF4-FFF2-40B4-BE49-F238E27FC236}">
                <a16:creationId xmlns:a16="http://schemas.microsoft.com/office/drawing/2014/main" id="{284966D3-D2C3-4C86-85FD-1A69B8566489}"/>
              </a:ext>
            </a:extLst>
          </p:cNvPr>
          <p:cNvSpPr txBox="1"/>
          <p:nvPr/>
        </p:nvSpPr>
        <p:spPr>
          <a:xfrm>
            <a:off x="218342" y="866192"/>
            <a:ext cx="8707316" cy="4919616"/>
          </a:xfrm>
          <a:prstGeom prst="rect">
            <a:avLst/>
          </a:prstGeom>
        </p:spPr>
        <p:txBody>
          <a:bodyPr wrap="square" lIns="0" tIns="0" rIns="0" bIns="0" rtlCol="0" anchor="t">
            <a:spAutoFit/>
          </a:bodyPr>
          <a:lstStyle/>
          <a:p>
            <a:pPr marL="228600" indent="-228600" algn="just" defTabSz="457200" rtl="0">
              <a:lnSpc>
                <a:spcPct val="150000"/>
              </a:lnSpc>
              <a:buFont typeface="Arial" panose="020B0604020202020204" pitchFamily="34" charset="0"/>
              <a:buChar char="•"/>
              <a:defRPr/>
            </a:pPr>
            <a:r>
              <a:rPr lang="en-US" sz="2400" kern="1200" dirty="0">
                <a:solidFill>
                  <a:prstClr val="black"/>
                </a:solidFill>
                <a:latin typeface="Times New Roman" panose="02020603050405020304" pitchFamily="18" charset="0"/>
                <a:ea typeface="Monterchi Sans"/>
                <a:cs typeface="Times New Roman" panose="02020603050405020304" pitchFamily="18" charset="0"/>
                <a:sym typeface="Monterchi Sans"/>
              </a:rPr>
              <a:t>A 2021 study by the Bangladesh Institute of Development Studies (BIDS) found that less than 30% of academic institutions have active partnerships with industry stakeholders, resulting in limited opportunities for internships, on-the-job training, and industry-aligned recognitions.</a:t>
            </a:r>
          </a:p>
          <a:p>
            <a:pPr marL="228600" indent="-228600" algn="just" defTabSz="457200" rtl="0">
              <a:lnSpc>
                <a:spcPct val="150000"/>
              </a:lnSpc>
              <a:buFont typeface="Arial" panose="020B0604020202020204" pitchFamily="34" charset="0"/>
              <a:buChar char="•"/>
              <a:defRPr/>
            </a:pPr>
            <a:r>
              <a:rPr lang="en-US" sz="2400" kern="1200" dirty="0">
                <a:solidFill>
                  <a:prstClr val="black"/>
                </a:solidFill>
                <a:latin typeface="Times New Roman" panose="02020603050405020304" pitchFamily="18" charset="0"/>
                <a:ea typeface="Monterchi Sans"/>
                <a:cs typeface="Times New Roman" panose="02020603050405020304" pitchFamily="18" charset="0"/>
                <a:sym typeface="Monterchi Sans"/>
              </a:rPr>
              <a:t>Furthermore, the lack of entrepreneurship development programs within academic institutions restricts graduates’ potential to create innovative tourism ventures. This is critical in a market where micro, small, and medium enterprises (MSMEs) drive local tourism growth.</a:t>
            </a:r>
          </a:p>
        </p:txBody>
      </p:sp>
    </p:spTree>
    <p:extLst>
      <p:ext uri="{BB962C8B-B14F-4D97-AF65-F5344CB8AC3E}">
        <p14:creationId xmlns:p14="http://schemas.microsoft.com/office/powerpoint/2010/main" val="1983758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685800" y="0"/>
            <a:ext cx="8153400" cy="658322"/>
          </a:xfrm>
          <a:prstGeom prst="rect">
            <a:avLst/>
          </a:prstGeom>
        </p:spPr>
        <p:txBody>
          <a:bodyPr wrap="square" lIns="0" tIns="0" rIns="0" bIns="0" rtlCol="0" anchor="t">
            <a:spAutoFit/>
          </a:bodyPr>
          <a:lstStyle/>
          <a:p>
            <a:pPr algn="ctr" defTabSz="457200" rtl="0">
              <a:lnSpc>
                <a:spcPts val="5950"/>
              </a:lnSpc>
              <a:defRPr/>
            </a:pPr>
            <a:r>
              <a:rPr lang="en-US" sz="2400" b="1" cap="all" dirty="0">
                <a:solidFill>
                  <a:srgbClr val="414B3B"/>
                </a:solidFill>
                <a:latin typeface="Carlito"/>
                <a:ea typeface="Anton"/>
                <a:cs typeface="Anton"/>
                <a:sym typeface="Anton"/>
              </a:rPr>
              <a:t>Description of proposed field of research (EXAMPLE)</a:t>
            </a:r>
            <a:endParaRPr lang="en-US" sz="2400" b="1" kern="1200" cap="all" dirty="0">
              <a:solidFill>
                <a:srgbClr val="414B3B"/>
              </a:solidFill>
              <a:latin typeface="Carlito"/>
              <a:ea typeface="Anton"/>
              <a:cs typeface="Anton"/>
              <a:sym typeface="Anton"/>
            </a:endParaRPr>
          </a:p>
        </p:txBody>
      </p:sp>
      <p:cxnSp>
        <p:nvCxnSpPr>
          <p:cNvPr id="23" name="Straight Connector 22">
            <a:extLst>
              <a:ext uri="{FF2B5EF4-FFF2-40B4-BE49-F238E27FC236}">
                <a16:creationId xmlns:a16="http://schemas.microsoft.com/office/drawing/2014/main" id="{1BB84E30-9D9D-47EA-B218-26ABBB28ABD9}"/>
              </a:ext>
            </a:extLst>
          </p:cNvPr>
          <p:cNvCxnSpPr/>
          <p:nvPr/>
        </p:nvCxnSpPr>
        <p:spPr>
          <a:xfrm>
            <a:off x="-76200" y="762000"/>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TextBox 16">
            <a:extLst>
              <a:ext uri="{FF2B5EF4-FFF2-40B4-BE49-F238E27FC236}">
                <a16:creationId xmlns:a16="http://schemas.microsoft.com/office/drawing/2014/main" id="{284966D3-D2C3-4C86-85FD-1A69B8566489}"/>
              </a:ext>
            </a:extLst>
          </p:cNvPr>
          <p:cNvSpPr txBox="1"/>
          <p:nvPr/>
        </p:nvSpPr>
        <p:spPr>
          <a:xfrm>
            <a:off x="218342" y="866192"/>
            <a:ext cx="8707316" cy="5232202"/>
          </a:xfrm>
          <a:prstGeom prst="rect">
            <a:avLst/>
          </a:prstGeom>
        </p:spPr>
        <p:txBody>
          <a:bodyPr wrap="square" lIns="0" tIns="0" rIns="0" bIns="0" rtlCol="0" anchor="t">
            <a:spAutoFit/>
          </a:bodyPr>
          <a:lstStyle/>
          <a:p>
            <a:pPr marL="228600" indent="-228600" algn="just" defTabSz="457200" rtl="0">
              <a:buFont typeface="Arial" panose="020B0604020202020204" pitchFamily="34" charset="0"/>
              <a:buChar char="•"/>
              <a:defRP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There are multiple career opportunities in this industry like managing hotels, resorts, restaurants, public houses; conference hall, accommodations, catering services, customer services, and management access a range of industries. Jobs are also available in airlines, cruises, hospitals, transportation services, spa, beauty-parlor destination planning, designing and development .The leisure industry also covers sport and entertainment as additional avenues of employment in sport and fitness centers, cinemas, and theatres as well as other leisure venues such as bowling alleys and theme parks. Other service-focused roles in retailing, human resources management and events management also could be of interest areas. Many become on entrepreneur in the services industry like tour entrepreneur, club, travel, event, restaurant, hotel owner and several others. </a:t>
            </a:r>
          </a:p>
          <a:p>
            <a:pPr marL="228600" indent="-228600" algn="just" defTabSz="457200" rtl="0">
              <a:buFont typeface="Arial" panose="020B0604020202020204" pitchFamily="34" charset="0"/>
              <a:buChar char="•"/>
              <a:defRPr/>
            </a:pPr>
            <a:endParaRPr lang="en-US" sz="2000" dirty="0">
              <a:effectLst/>
              <a:latin typeface="Times New Roman" panose="02020603050405020304" pitchFamily="18" charset="0"/>
              <a:ea typeface="Calibri" panose="020F0502020204030204" pitchFamily="34" charset="0"/>
            </a:endParaRPr>
          </a:p>
          <a:p>
            <a:pPr marL="228600" indent="-228600" algn="just" defTabSz="457200" rtl="0">
              <a:buFont typeface="Arial" panose="020B0604020202020204" pitchFamily="34" charset="0"/>
              <a:buChar char="•"/>
              <a:defRPr/>
            </a:pPr>
            <a:r>
              <a:rPr lang="en-US" sz="2000" dirty="0">
                <a:effectLst/>
                <a:latin typeface="Times New Roman" panose="02020603050405020304" pitchFamily="18" charset="0"/>
                <a:ea typeface="Calibri" panose="020F0502020204030204" pitchFamily="34" charset="0"/>
              </a:rPr>
              <a:t>While we are committed to achieve global excellence in tourism and hospitality education, we continue to forge strong relationship between the industry and students, academic and non-academic staffs, partnerships through industry collaboration and effective teaching and research.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gn="just" defTabSz="457200" rtl="0">
              <a:buFont typeface="Arial" panose="020B0604020202020204" pitchFamily="34" charset="0"/>
              <a:buChar char="•"/>
              <a:defRPr/>
            </a:pPr>
            <a:endParaRPr lang="en-US" sz="2000" kern="1200" dirty="0">
              <a:solidFill>
                <a:prstClr val="black"/>
              </a:solidFill>
              <a:latin typeface="Times New Roman" panose="02020603050405020304" pitchFamily="18" charset="0"/>
              <a:ea typeface="Monterchi Sans"/>
              <a:cs typeface="Times New Roman" panose="02020603050405020304" pitchFamily="18" charset="0"/>
              <a:sym typeface="Monterchi Sans"/>
            </a:endParaRPr>
          </a:p>
        </p:txBody>
      </p:sp>
    </p:spTree>
    <p:extLst>
      <p:ext uri="{BB962C8B-B14F-4D97-AF65-F5344CB8AC3E}">
        <p14:creationId xmlns:p14="http://schemas.microsoft.com/office/powerpoint/2010/main" val="969607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638A6-A5EE-C221-BC4E-31C53E9F4801}"/>
            </a:ext>
          </a:extLst>
        </p:cNvPr>
        <p:cNvGrpSpPr/>
        <p:nvPr/>
      </p:nvGrpSpPr>
      <p:grpSpPr>
        <a:xfrm>
          <a:off x="0" y="0"/>
          <a:ext cx="0" cy="0"/>
          <a:chOff x="0" y="0"/>
          <a:chExt cx="0" cy="0"/>
        </a:xfrm>
      </p:grpSpPr>
      <p:sp>
        <p:nvSpPr>
          <p:cNvPr id="15" name="TextBox 15">
            <a:extLst>
              <a:ext uri="{FF2B5EF4-FFF2-40B4-BE49-F238E27FC236}">
                <a16:creationId xmlns:a16="http://schemas.microsoft.com/office/drawing/2014/main" id="{ED46F822-176A-224B-65C8-967FEFF3A547}"/>
              </a:ext>
            </a:extLst>
          </p:cNvPr>
          <p:cNvSpPr txBox="1"/>
          <p:nvPr/>
        </p:nvSpPr>
        <p:spPr>
          <a:xfrm>
            <a:off x="685800" y="0"/>
            <a:ext cx="8153400" cy="658322"/>
          </a:xfrm>
          <a:prstGeom prst="rect">
            <a:avLst/>
          </a:prstGeom>
        </p:spPr>
        <p:txBody>
          <a:bodyPr wrap="square" lIns="0" tIns="0" rIns="0" bIns="0" rtlCol="0" anchor="t">
            <a:spAutoFit/>
          </a:bodyPr>
          <a:lstStyle/>
          <a:p>
            <a:pPr algn="ctr" defTabSz="457200" rtl="0">
              <a:lnSpc>
                <a:spcPts val="5950"/>
              </a:lnSpc>
              <a:defRPr/>
            </a:pPr>
            <a:r>
              <a:rPr lang="en-US" sz="2400" b="1" cap="all" dirty="0">
                <a:solidFill>
                  <a:srgbClr val="414B3B"/>
                </a:solidFill>
                <a:latin typeface="Carlito"/>
                <a:ea typeface="Anton"/>
                <a:cs typeface="Anton"/>
                <a:sym typeface="Anton"/>
              </a:rPr>
              <a:t>Description of proposed field of research (EXAMPLE)</a:t>
            </a:r>
            <a:endParaRPr lang="en-US" sz="2400" b="1" kern="1200" cap="all" dirty="0">
              <a:solidFill>
                <a:srgbClr val="414B3B"/>
              </a:solidFill>
              <a:latin typeface="Carlito"/>
              <a:ea typeface="Anton"/>
              <a:cs typeface="Anton"/>
              <a:sym typeface="Anton"/>
            </a:endParaRPr>
          </a:p>
        </p:txBody>
      </p:sp>
      <p:cxnSp>
        <p:nvCxnSpPr>
          <p:cNvPr id="23" name="Straight Connector 22">
            <a:extLst>
              <a:ext uri="{FF2B5EF4-FFF2-40B4-BE49-F238E27FC236}">
                <a16:creationId xmlns:a16="http://schemas.microsoft.com/office/drawing/2014/main" id="{6DAA1E0F-E983-91A6-3CEF-C3DEBEA7973F}"/>
              </a:ext>
            </a:extLst>
          </p:cNvPr>
          <p:cNvCxnSpPr/>
          <p:nvPr/>
        </p:nvCxnSpPr>
        <p:spPr>
          <a:xfrm>
            <a:off x="-76200" y="762000"/>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TextBox 16">
            <a:extLst>
              <a:ext uri="{FF2B5EF4-FFF2-40B4-BE49-F238E27FC236}">
                <a16:creationId xmlns:a16="http://schemas.microsoft.com/office/drawing/2014/main" id="{28458F37-81BB-16A3-628A-5D9D1DB01C51}"/>
              </a:ext>
            </a:extLst>
          </p:cNvPr>
          <p:cNvSpPr txBox="1"/>
          <p:nvPr/>
        </p:nvSpPr>
        <p:spPr>
          <a:xfrm>
            <a:off x="218342" y="866192"/>
            <a:ext cx="8707316" cy="6027612"/>
          </a:xfrm>
          <a:prstGeom prst="rect">
            <a:avLst/>
          </a:prstGeom>
        </p:spPr>
        <p:txBody>
          <a:bodyPr wrap="square" lIns="0" tIns="0" rIns="0" bIns="0" rtlCol="0" anchor="t">
            <a:spAutoFit/>
          </a:bodyPr>
          <a:lstStyle/>
          <a:p>
            <a:pPr algn="just" defTabSz="457200" rtl="0">
              <a:lnSpc>
                <a:spcPct val="150000"/>
              </a:lnSpc>
              <a:defRPr/>
            </a:pPr>
            <a:r>
              <a:rPr lang="en-US" sz="2400" b="1" kern="1200" dirty="0">
                <a:solidFill>
                  <a:prstClr val="black"/>
                </a:solidFill>
                <a:latin typeface="Times New Roman" panose="02020603050405020304" pitchFamily="18" charset="0"/>
                <a:ea typeface="Monterchi Sans"/>
                <a:cs typeface="Times New Roman" panose="02020603050405020304" pitchFamily="18" charset="0"/>
                <a:sym typeface="Monterchi Sans"/>
              </a:rPr>
              <a:t>1. Academia-Industry Gap: </a:t>
            </a:r>
            <a:r>
              <a:rPr lang="en-US" sz="2400" kern="1200" dirty="0">
                <a:solidFill>
                  <a:prstClr val="black"/>
                </a:solidFill>
                <a:latin typeface="Times New Roman" panose="02020603050405020304" pitchFamily="18" charset="0"/>
                <a:ea typeface="Monterchi Sans"/>
                <a:cs typeface="Times New Roman" panose="02020603050405020304" pitchFamily="18" charset="0"/>
                <a:sym typeface="Monterchi Sans"/>
              </a:rPr>
              <a:t>Curricula often fail to address the real-world challenges and practical requirements of the industry.</a:t>
            </a:r>
          </a:p>
          <a:p>
            <a:pPr marL="228600" indent="-228600" algn="just" defTabSz="457200" rtl="0">
              <a:lnSpc>
                <a:spcPct val="150000"/>
              </a:lnSpc>
              <a:buFont typeface="Arial" panose="020B0604020202020204" pitchFamily="34" charset="0"/>
              <a:buChar char="•"/>
              <a:defRPr/>
            </a:pPr>
            <a:r>
              <a:rPr lang="en-US" sz="2400" b="1" kern="1200" dirty="0">
                <a:solidFill>
                  <a:prstClr val="black"/>
                </a:solidFill>
                <a:latin typeface="Times New Roman" panose="02020603050405020304" pitchFamily="18" charset="0"/>
                <a:ea typeface="Monterchi Sans"/>
                <a:cs typeface="Times New Roman" panose="02020603050405020304" pitchFamily="18" charset="0"/>
                <a:sym typeface="Monterchi Sans"/>
              </a:rPr>
              <a:t>2.	Skill Deficiency: </a:t>
            </a:r>
            <a:r>
              <a:rPr lang="en-US" sz="2400" kern="1200" dirty="0">
                <a:solidFill>
                  <a:prstClr val="black"/>
                </a:solidFill>
                <a:latin typeface="Times New Roman" panose="02020603050405020304" pitchFamily="18" charset="0"/>
                <a:ea typeface="Monterchi Sans"/>
                <a:cs typeface="Times New Roman" panose="02020603050405020304" pitchFamily="18" charset="0"/>
                <a:sym typeface="Monterchi Sans"/>
              </a:rPr>
              <a:t>Employers frequently report a lack of soft skills, technical expertise, and leadership qualities among graduates.</a:t>
            </a:r>
          </a:p>
          <a:p>
            <a:pPr marL="228600" indent="-228600" algn="just" defTabSz="457200" rtl="0">
              <a:lnSpc>
                <a:spcPct val="150000"/>
              </a:lnSpc>
              <a:buFont typeface="Arial" panose="020B0604020202020204" pitchFamily="34" charset="0"/>
              <a:buChar char="•"/>
              <a:defRPr/>
            </a:pPr>
            <a:r>
              <a:rPr lang="en-US" sz="2400" kern="1200" dirty="0">
                <a:solidFill>
                  <a:prstClr val="black"/>
                </a:solidFill>
                <a:latin typeface="Times New Roman" panose="02020603050405020304" pitchFamily="18" charset="0"/>
                <a:ea typeface="Monterchi Sans"/>
                <a:cs typeface="Times New Roman" panose="02020603050405020304" pitchFamily="18" charset="0"/>
                <a:sym typeface="Monterchi Sans"/>
              </a:rPr>
              <a:t>3.	</a:t>
            </a:r>
            <a:r>
              <a:rPr lang="en-US" sz="2400" b="1" kern="1200" dirty="0">
                <a:solidFill>
                  <a:prstClr val="black"/>
                </a:solidFill>
                <a:latin typeface="Times New Roman" panose="02020603050405020304" pitchFamily="18" charset="0"/>
                <a:ea typeface="Monterchi Sans"/>
                <a:cs typeface="Times New Roman" panose="02020603050405020304" pitchFamily="18" charset="0"/>
                <a:sym typeface="Monterchi Sans"/>
              </a:rPr>
              <a:t>Limited Industry Collaboration: </a:t>
            </a:r>
            <a:r>
              <a:rPr lang="en-US" sz="2400" kern="1200" dirty="0">
                <a:solidFill>
                  <a:prstClr val="black"/>
                </a:solidFill>
                <a:latin typeface="Times New Roman" panose="02020603050405020304" pitchFamily="18" charset="0"/>
                <a:ea typeface="Monterchi Sans"/>
                <a:cs typeface="Times New Roman" panose="02020603050405020304" pitchFamily="18" charset="0"/>
                <a:sym typeface="Monterchi Sans"/>
              </a:rPr>
              <a:t>A lack of partnerships between educational institutions and industry stakeholders restricts students’ opportunities for internships, apprenticeships, and hands-on learning.</a:t>
            </a:r>
          </a:p>
          <a:p>
            <a:pPr marL="228600" indent="-228600" algn="just" defTabSz="457200" rtl="0">
              <a:lnSpc>
                <a:spcPct val="150000"/>
              </a:lnSpc>
              <a:buFont typeface="Arial" panose="020B0604020202020204" pitchFamily="34" charset="0"/>
              <a:buChar char="•"/>
              <a:defRPr/>
            </a:pPr>
            <a:r>
              <a:rPr lang="en-US" sz="2400" kern="1200" dirty="0">
                <a:solidFill>
                  <a:prstClr val="black"/>
                </a:solidFill>
                <a:latin typeface="Times New Roman" panose="02020603050405020304" pitchFamily="18" charset="0"/>
                <a:ea typeface="Monterchi Sans"/>
                <a:cs typeface="Times New Roman" panose="02020603050405020304" pitchFamily="18" charset="0"/>
                <a:sym typeface="Monterchi Sans"/>
              </a:rPr>
              <a:t>4.	</a:t>
            </a:r>
            <a:r>
              <a:rPr lang="en-US" sz="2400" b="1" kern="1200" dirty="0">
                <a:solidFill>
                  <a:prstClr val="black"/>
                </a:solidFill>
                <a:latin typeface="Times New Roman" panose="02020603050405020304" pitchFamily="18" charset="0"/>
                <a:ea typeface="Monterchi Sans"/>
                <a:cs typeface="Times New Roman" panose="02020603050405020304" pitchFamily="18" charset="0"/>
                <a:sym typeface="Monterchi Sans"/>
              </a:rPr>
              <a:t>Underutilization of Educated Human Resources: </a:t>
            </a:r>
            <a:r>
              <a:rPr lang="en-US" sz="2400" kern="1200" dirty="0">
                <a:solidFill>
                  <a:prstClr val="black"/>
                </a:solidFill>
                <a:latin typeface="Times New Roman" panose="02020603050405020304" pitchFamily="18" charset="0"/>
                <a:ea typeface="Monterchi Sans"/>
                <a:cs typeface="Times New Roman" panose="02020603050405020304" pitchFamily="18" charset="0"/>
                <a:sym typeface="Monterchi Sans"/>
              </a:rPr>
              <a:t>The mismatch between the skills acquired by graduates and the needs of the industry leads to underemployment and unemployment.</a:t>
            </a:r>
          </a:p>
        </p:txBody>
      </p:sp>
    </p:spTree>
    <p:extLst>
      <p:ext uri="{BB962C8B-B14F-4D97-AF65-F5344CB8AC3E}">
        <p14:creationId xmlns:p14="http://schemas.microsoft.com/office/powerpoint/2010/main" val="2658445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29</a:t>
            </a:fld>
            <a:endParaRPr spc="-25" dirty="0"/>
          </a:p>
        </p:txBody>
      </p:sp>
      <p:sp>
        <p:nvSpPr>
          <p:cNvPr id="2" name="object 2"/>
          <p:cNvSpPr txBox="1">
            <a:spLocks noGrp="1"/>
          </p:cNvSpPr>
          <p:nvPr>
            <p:ph type="title"/>
          </p:nvPr>
        </p:nvSpPr>
        <p:spPr>
          <a:xfrm>
            <a:off x="381000" y="228600"/>
            <a:ext cx="8229600" cy="641201"/>
          </a:xfrm>
          <a:prstGeom prst="rect">
            <a:avLst/>
          </a:prstGeom>
          <a:solidFill>
            <a:srgbClr val="F1F1F1"/>
          </a:solidFill>
        </p:spPr>
        <p:txBody>
          <a:bodyPr vert="horz" wrap="square" lIns="0" tIns="0" rIns="0" bIns="0" rtlCol="0">
            <a:spAutoFit/>
          </a:bodyPr>
          <a:lstStyle/>
          <a:p>
            <a:pPr marL="91440" algn="ctr">
              <a:lnSpc>
                <a:spcPts val="4960"/>
              </a:lnSpc>
              <a:tabLst>
                <a:tab pos="2298700" algn="l"/>
              </a:tabLst>
            </a:pPr>
            <a:r>
              <a:rPr sz="4400" spc="-10" dirty="0">
                <a:solidFill>
                  <a:srgbClr val="9900FF"/>
                </a:solidFill>
              </a:rPr>
              <a:t>Project</a:t>
            </a:r>
            <a:r>
              <a:rPr sz="4400" dirty="0">
                <a:solidFill>
                  <a:srgbClr val="9900FF"/>
                </a:solidFill>
              </a:rPr>
              <a:t>	</a:t>
            </a:r>
            <a:r>
              <a:rPr sz="4400" spc="-10" dirty="0">
                <a:solidFill>
                  <a:srgbClr val="9900FF"/>
                </a:solidFill>
              </a:rPr>
              <a:t>Indicators</a:t>
            </a:r>
            <a:endParaRPr sz="4400" dirty="0"/>
          </a:p>
        </p:txBody>
      </p:sp>
      <p:sp>
        <p:nvSpPr>
          <p:cNvPr id="3" name="object 3"/>
          <p:cNvSpPr txBox="1">
            <a:spLocks noGrp="1"/>
          </p:cNvSpPr>
          <p:nvPr>
            <p:ph type="body" idx="1"/>
          </p:nvPr>
        </p:nvSpPr>
        <p:spPr>
          <a:prstGeom prst="rect">
            <a:avLst/>
          </a:prstGeom>
        </p:spPr>
        <p:txBody>
          <a:bodyPr vert="horz" wrap="square" lIns="0" tIns="41275" rIns="0" bIns="0" rtlCol="0">
            <a:spAutoFit/>
          </a:bodyPr>
          <a:lstStyle/>
          <a:p>
            <a:pPr marL="426720" indent="-195580">
              <a:lnSpc>
                <a:spcPct val="100000"/>
              </a:lnSpc>
              <a:spcBef>
                <a:spcPts val="325"/>
              </a:spcBef>
              <a:buClr>
                <a:srgbClr val="000000"/>
              </a:buClr>
              <a:buSzPct val="95312"/>
              <a:buFont typeface="Wingdings"/>
              <a:buChar char=""/>
              <a:tabLst>
                <a:tab pos="426720" algn="l"/>
              </a:tabLst>
            </a:pPr>
            <a:r>
              <a:rPr dirty="0"/>
              <a:t>Level</a:t>
            </a:r>
            <a:r>
              <a:rPr spc="-35" dirty="0"/>
              <a:t> </a:t>
            </a:r>
            <a:r>
              <a:rPr dirty="0"/>
              <a:t>1.</a:t>
            </a:r>
            <a:r>
              <a:rPr spc="-35" dirty="0"/>
              <a:t> </a:t>
            </a:r>
            <a:r>
              <a:rPr spc="-10" dirty="0"/>
              <a:t>Milestones</a:t>
            </a:r>
          </a:p>
          <a:p>
            <a:pPr marL="756285" lvl="1" indent="-172085">
              <a:lnSpc>
                <a:spcPct val="100000"/>
              </a:lnSpc>
              <a:spcBef>
                <a:spcPts val="170"/>
              </a:spcBef>
              <a:buFont typeface="Wingdings"/>
              <a:buChar char=""/>
              <a:tabLst>
                <a:tab pos="756285" algn="l"/>
              </a:tabLst>
            </a:pPr>
            <a:r>
              <a:rPr sz="2400" dirty="0">
                <a:latin typeface="Carlito"/>
                <a:cs typeface="Carlito"/>
              </a:rPr>
              <a:t>Describe</a:t>
            </a:r>
            <a:r>
              <a:rPr sz="2400" spc="-65" dirty="0">
                <a:latin typeface="Carlito"/>
                <a:cs typeface="Carlito"/>
              </a:rPr>
              <a:t> </a:t>
            </a:r>
            <a:r>
              <a:rPr sz="2400" spc="-10" dirty="0">
                <a:latin typeface="Carlito"/>
                <a:cs typeface="Carlito"/>
              </a:rPr>
              <a:t>progress</a:t>
            </a:r>
            <a:r>
              <a:rPr sz="2400" spc="-55" dirty="0">
                <a:latin typeface="Carlito"/>
                <a:cs typeface="Carlito"/>
              </a:rPr>
              <a:t> </a:t>
            </a:r>
            <a:r>
              <a:rPr sz="2400" dirty="0">
                <a:latin typeface="Carlito"/>
                <a:cs typeface="Carlito"/>
              </a:rPr>
              <a:t>in</a:t>
            </a:r>
            <a:r>
              <a:rPr sz="2400" spc="-55" dirty="0">
                <a:latin typeface="Carlito"/>
                <a:cs typeface="Carlito"/>
              </a:rPr>
              <a:t> </a:t>
            </a:r>
            <a:r>
              <a:rPr sz="2400" spc="-20" dirty="0">
                <a:latin typeface="Carlito"/>
                <a:cs typeface="Carlito"/>
              </a:rPr>
              <a:t>sub-</a:t>
            </a:r>
            <a:r>
              <a:rPr sz="2400" dirty="0">
                <a:latin typeface="Carlito"/>
                <a:cs typeface="Carlito"/>
              </a:rPr>
              <a:t>project</a:t>
            </a:r>
            <a:r>
              <a:rPr sz="2400" spc="-60" dirty="0">
                <a:latin typeface="Carlito"/>
                <a:cs typeface="Carlito"/>
              </a:rPr>
              <a:t> </a:t>
            </a:r>
            <a:r>
              <a:rPr sz="2400" spc="-10" dirty="0">
                <a:latin typeface="Carlito"/>
                <a:cs typeface="Carlito"/>
              </a:rPr>
              <a:t>implementation</a:t>
            </a:r>
            <a:endParaRPr sz="2400" dirty="0">
              <a:latin typeface="Carlito"/>
              <a:cs typeface="Carlito"/>
            </a:endParaRPr>
          </a:p>
          <a:p>
            <a:pPr marL="756285" lvl="1" indent="-172085">
              <a:lnSpc>
                <a:spcPct val="100000"/>
              </a:lnSpc>
              <a:spcBef>
                <a:spcPts val="105"/>
              </a:spcBef>
              <a:buFont typeface="Wingdings"/>
              <a:buChar char=""/>
              <a:tabLst>
                <a:tab pos="756285" algn="l"/>
              </a:tabLst>
            </a:pPr>
            <a:r>
              <a:rPr sz="2400" spc="-10" dirty="0">
                <a:latin typeface="Carlito"/>
                <a:cs typeface="Carlito"/>
              </a:rPr>
              <a:t>Expressed</a:t>
            </a:r>
            <a:r>
              <a:rPr sz="2400" spc="-40" dirty="0">
                <a:latin typeface="Carlito"/>
                <a:cs typeface="Carlito"/>
              </a:rPr>
              <a:t> </a:t>
            </a:r>
            <a:r>
              <a:rPr sz="2400" dirty="0">
                <a:latin typeface="Carlito"/>
                <a:cs typeface="Carlito"/>
              </a:rPr>
              <a:t>in</a:t>
            </a:r>
            <a:r>
              <a:rPr sz="2400" spc="-40" dirty="0">
                <a:latin typeface="Carlito"/>
                <a:cs typeface="Carlito"/>
              </a:rPr>
              <a:t> </a:t>
            </a:r>
            <a:r>
              <a:rPr sz="2400" dirty="0">
                <a:latin typeface="Carlito"/>
                <a:cs typeface="Carlito"/>
              </a:rPr>
              <a:t>terms</a:t>
            </a:r>
            <a:r>
              <a:rPr sz="2400" spc="-65" dirty="0">
                <a:latin typeface="Carlito"/>
                <a:cs typeface="Carlito"/>
              </a:rPr>
              <a:t> </a:t>
            </a:r>
            <a:r>
              <a:rPr sz="2400" dirty="0">
                <a:latin typeface="Carlito"/>
                <a:cs typeface="Carlito"/>
              </a:rPr>
              <a:t>of</a:t>
            </a:r>
            <a:r>
              <a:rPr sz="2400" spc="-40" dirty="0">
                <a:latin typeface="Carlito"/>
                <a:cs typeface="Carlito"/>
              </a:rPr>
              <a:t> </a:t>
            </a:r>
            <a:r>
              <a:rPr sz="2400" dirty="0">
                <a:latin typeface="Carlito"/>
                <a:cs typeface="Carlito"/>
              </a:rPr>
              <a:t>critical</a:t>
            </a:r>
            <a:r>
              <a:rPr sz="2400" spc="-60" dirty="0">
                <a:latin typeface="Carlito"/>
                <a:cs typeface="Carlito"/>
              </a:rPr>
              <a:t> </a:t>
            </a:r>
            <a:r>
              <a:rPr sz="2400" spc="-10" dirty="0">
                <a:latin typeface="Carlito"/>
                <a:cs typeface="Carlito"/>
              </a:rPr>
              <a:t>activities/outcome</a:t>
            </a:r>
            <a:endParaRPr sz="2400" dirty="0">
              <a:latin typeface="Carlito"/>
              <a:cs typeface="Carlito"/>
            </a:endParaRPr>
          </a:p>
          <a:p>
            <a:pPr marL="426720" indent="-195580">
              <a:lnSpc>
                <a:spcPct val="100000"/>
              </a:lnSpc>
              <a:spcBef>
                <a:spcPts val="760"/>
              </a:spcBef>
              <a:buClr>
                <a:srgbClr val="000000"/>
              </a:buClr>
              <a:buSzPct val="95312"/>
              <a:buFont typeface="Wingdings"/>
              <a:buChar char=""/>
              <a:tabLst>
                <a:tab pos="426720" algn="l"/>
              </a:tabLst>
            </a:pPr>
            <a:r>
              <a:rPr dirty="0"/>
              <a:t>Level</a:t>
            </a:r>
            <a:r>
              <a:rPr spc="-90" dirty="0"/>
              <a:t> </a:t>
            </a:r>
            <a:r>
              <a:rPr dirty="0"/>
              <a:t>2.</a:t>
            </a:r>
            <a:r>
              <a:rPr spc="-95" dirty="0"/>
              <a:t> </a:t>
            </a:r>
            <a:r>
              <a:rPr dirty="0"/>
              <a:t>Performance</a:t>
            </a:r>
            <a:r>
              <a:rPr spc="-95" dirty="0"/>
              <a:t> </a:t>
            </a:r>
            <a:r>
              <a:rPr spc="-10" dirty="0"/>
              <a:t>indicators</a:t>
            </a:r>
          </a:p>
          <a:p>
            <a:pPr marL="756285" lvl="1" indent="-172085">
              <a:lnSpc>
                <a:spcPct val="100000"/>
              </a:lnSpc>
              <a:spcBef>
                <a:spcPts val="165"/>
              </a:spcBef>
              <a:buFont typeface="Wingdings"/>
              <a:buChar char=""/>
              <a:tabLst>
                <a:tab pos="756285" algn="l"/>
              </a:tabLst>
            </a:pPr>
            <a:r>
              <a:rPr sz="2400" dirty="0">
                <a:latin typeface="Carlito"/>
                <a:cs typeface="Carlito"/>
              </a:rPr>
              <a:t>key</a:t>
            </a:r>
            <a:r>
              <a:rPr sz="2400" spc="-95" dirty="0">
                <a:latin typeface="Carlito"/>
                <a:cs typeface="Carlito"/>
              </a:rPr>
              <a:t> </a:t>
            </a:r>
            <a:r>
              <a:rPr sz="2400" spc="-10" dirty="0">
                <a:latin typeface="Carlito"/>
                <a:cs typeface="Carlito"/>
              </a:rPr>
              <a:t>variables</a:t>
            </a:r>
            <a:r>
              <a:rPr sz="2400" spc="-75" dirty="0">
                <a:latin typeface="Carlito"/>
                <a:cs typeface="Carlito"/>
              </a:rPr>
              <a:t> </a:t>
            </a:r>
            <a:r>
              <a:rPr sz="2400" dirty="0">
                <a:latin typeface="Carlito"/>
                <a:cs typeface="Carlito"/>
              </a:rPr>
              <a:t>that</a:t>
            </a:r>
            <a:r>
              <a:rPr sz="2400" spc="-70" dirty="0">
                <a:latin typeface="Carlito"/>
                <a:cs typeface="Carlito"/>
              </a:rPr>
              <a:t> </a:t>
            </a:r>
            <a:r>
              <a:rPr sz="2400" spc="-10" dirty="0">
                <a:latin typeface="Carlito"/>
                <a:cs typeface="Carlito"/>
              </a:rPr>
              <a:t>affect</a:t>
            </a:r>
            <a:r>
              <a:rPr sz="2400" spc="-80" dirty="0">
                <a:latin typeface="Carlito"/>
                <a:cs typeface="Carlito"/>
              </a:rPr>
              <a:t> </a:t>
            </a:r>
            <a:r>
              <a:rPr sz="2400" spc="-10" dirty="0">
                <a:latin typeface="Carlito"/>
                <a:cs typeface="Carlito"/>
              </a:rPr>
              <a:t>beneficiaries</a:t>
            </a:r>
            <a:endParaRPr sz="2400" dirty="0">
              <a:latin typeface="Carlito"/>
              <a:cs typeface="Carlito"/>
            </a:endParaRPr>
          </a:p>
          <a:p>
            <a:pPr marL="412750" indent="-174625">
              <a:lnSpc>
                <a:spcPct val="100000"/>
              </a:lnSpc>
              <a:spcBef>
                <a:spcPts val="840"/>
              </a:spcBef>
              <a:buSzPct val="96428"/>
              <a:buFont typeface="Wingdings"/>
              <a:buChar char=""/>
              <a:tabLst>
                <a:tab pos="412750" algn="l"/>
              </a:tabLst>
            </a:pPr>
            <a:r>
              <a:rPr sz="2800" spc="-10" dirty="0">
                <a:solidFill>
                  <a:srgbClr val="000000"/>
                </a:solidFill>
              </a:rPr>
              <a:t>Refer</a:t>
            </a:r>
            <a:r>
              <a:rPr sz="2800" spc="-20" dirty="0">
                <a:solidFill>
                  <a:srgbClr val="000000"/>
                </a:solidFill>
              </a:rPr>
              <a:t> </a:t>
            </a:r>
            <a:r>
              <a:rPr sz="2800" dirty="0">
                <a:solidFill>
                  <a:srgbClr val="000000"/>
                </a:solidFill>
              </a:rPr>
              <a:t>to</a:t>
            </a:r>
            <a:r>
              <a:rPr sz="2800" spc="-25" dirty="0">
                <a:solidFill>
                  <a:srgbClr val="000000"/>
                </a:solidFill>
              </a:rPr>
              <a:t> </a:t>
            </a:r>
            <a:r>
              <a:rPr sz="2800" spc="-35" dirty="0">
                <a:solidFill>
                  <a:srgbClr val="000000"/>
                </a:solidFill>
              </a:rPr>
              <a:t>Annex-</a:t>
            </a:r>
            <a:r>
              <a:rPr sz="2800" dirty="0">
                <a:solidFill>
                  <a:srgbClr val="000000"/>
                </a:solidFill>
              </a:rPr>
              <a:t>2</a:t>
            </a:r>
            <a:r>
              <a:rPr sz="2800" spc="5" dirty="0">
                <a:solidFill>
                  <a:srgbClr val="000000"/>
                </a:solidFill>
              </a:rPr>
              <a:t> </a:t>
            </a:r>
            <a:r>
              <a:rPr sz="2800" dirty="0">
                <a:solidFill>
                  <a:srgbClr val="000000"/>
                </a:solidFill>
              </a:rPr>
              <a:t>of</a:t>
            </a:r>
            <a:r>
              <a:rPr sz="2800" spc="-35" dirty="0">
                <a:solidFill>
                  <a:srgbClr val="000000"/>
                </a:solidFill>
              </a:rPr>
              <a:t> </a:t>
            </a:r>
            <a:r>
              <a:rPr sz="2800" spc="-10" dirty="0">
                <a:solidFill>
                  <a:srgbClr val="000000"/>
                </a:solidFill>
              </a:rPr>
              <a:t>ATFOM</a:t>
            </a:r>
            <a:endParaRPr sz="2800" dirty="0"/>
          </a:p>
          <a:p>
            <a:pPr marL="426720" indent="-195580">
              <a:lnSpc>
                <a:spcPct val="100000"/>
              </a:lnSpc>
              <a:spcBef>
                <a:spcPts val="390"/>
              </a:spcBef>
              <a:buClr>
                <a:srgbClr val="000000"/>
              </a:buClr>
              <a:buSzPct val="95312"/>
              <a:buFont typeface="Wingdings"/>
              <a:buChar char=""/>
              <a:tabLst>
                <a:tab pos="426720" algn="l"/>
              </a:tabLst>
            </a:pPr>
            <a:r>
              <a:rPr dirty="0"/>
              <a:t>Logical</a:t>
            </a:r>
            <a:r>
              <a:rPr spc="-60" dirty="0"/>
              <a:t> </a:t>
            </a:r>
            <a:r>
              <a:rPr spc="-10" dirty="0"/>
              <a:t>Framework</a:t>
            </a:r>
          </a:p>
          <a:p>
            <a:pPr marL="412115" marR="5080" indent="-174625">
              <a:lnSpc>
                <a:spcPts val="3020"/>
              </a:lnSpc>
              <a:spcBef>
                <a:spcPts val="885"/>
              </a:spcBef>
              <a:buClr>
                <a:srgbClr val="000000"/>
              </a:buClr>
              <a:buSzPct val="96428"/>
              <a:buFont typeface="Wingdings"/>
              <a:buChar char=""/>
              <a:tabLst>
                <a:tab pos="413384" algn="l"/>
              </a:tabLst>
            </a:pPr>
            <a:r>
              <a:rPr sz="2800" dirty="0"/>
              <a:t>Essential</a:t>
            </a:r>
            <a:r>
              <a:rPr sz="2800" spc="-75" dirty="0"/>
              <a:t> </a:t>
            </a:r>
            <a:r>
              <a:rPr sz="2800" dirty="0"/>
              <a:t>for</a:t>
            </a:r>
            <a:r>
              <a:rPr sz="2800" spc="-75" dirty="0"/>
              <a:t> </a:t>
            </a:r>
            <a:r>
              <a:rPr sz="2800" dirty="0"/>
              <a:t>M&amp;E,</a:t>
            </a:r>
            <a:r>
              <a:rPr sz="2800" spc="-55" dirty="0"/>
              <a:t> </a:t>
            </a:r>
            <a:r>
              <a:rPr sz="2800" b="0" spc="-10" dirty="0">
                <a:solidFill>
                  <a:srgbClr val="000000"/>
                </a:solidFill>
                <a:latin typeface="Carlito"/>
                <a:cs typeface="Carlito"/>
              </a:rPr>
              <a:t>measurement</a:t>
            </a:r>
            <a:r>
              <a:rPr sz="2800" b="0" spc="-60" dirty="0">
                <a:solidFill>
                  <a:srgbClr val="000000"/>
                </a:solidFill>
                <a:latin typeface="Carlito"/>
                <a:cs typeface="Carlito"/>
              </a:rPr>
              <a:t> </a:t>
            </a:r>
            <a:r>
              <a:rPr sz="2800" b="0" dirty="0">
                <a:solidFill>
                  <a:srgbClr val="000000"/>
                </a:solidFill>
                <a:latin typeface="Carlito"/>
                <a:cs typeface="Carlito"/>
              </a:rPr>
              <a:t>of</a:t>
            </a:r>
            <a:r>
              <a:rPr sz="2800" b="0" spc="-80" dirty="0">
                <a:solidFill>
                  <a:srgbClr val="000000"/>
                </a:solidFill>
                <a:latin typeface="Carlito"/>
                <a:cs typeface="Carlito"/>
              </a:rPr>
              <a:t> </a:t>
            </a:r>
            <a:r>
              <a:rPr sz="2800" b="0" spc="-10" dirty="0">
                <a:solidFill>
                  <a:srgbClr val="000000"/>
                </a:solidFill>
                <a:latin typeface="Carlito"/>
                <a:cs typeface="Carlito"/>
              </a:rPr>
              <a:t>achievement</a:t>
            </a:r>
            <a:r>
              <a:rPr sz="2800" b="0" spc="-85" dirty="0">
                <a:solidFill>
                  <a:srgbClr val="000000"/>
                </a:solidFill>
                <a:latin typeface="Carlito"/>
                <a:cs typeface="Carlito"/>
              </a:rPr>
              <a:t> </a:t>
            </a:r>
            <a:r>
              <a:rPr sz="2800" b="0" spc="-25" dirty="0">
                <a:solidFill>
                  <a:srgbClr val="000000"/>
                </a:solidFill>
                <a:latin typeface="Carlito"/>
                <a:cs typeface="Carlito"/>
              </a:rPr>
              <a:t>of 	</a:t>
            </a:r>
            <a:r>
              <a:rPr sz="2800" b="0" dirty="0">
                <a:solidFill>
                  <a:srgbClr val="000000"/>
                </a:solidFill>
                <a:latin typeface="Carlito"/>
                <a:cs typeface="Carlito"/>
              </a:rPr>
              <a:t>results,</a:t>
            </a:r>
            <a:r>
              <a:rPr sz="2800" b="0" spc="-65" dirty="0">
                <a:solidFill>
                  <a:srgbClr val="000000"/>
                </a:solidFill>
                <a:latin typeface="Carlito"/>
                <a:cs typeface="Carlito"/>
              </a:rPr>
              <a:t> </a:t>
            </a:r>
            <a:r>
              <a:rPr sz="2800" b="0" spc="-10" dirty="0">
                <a:solidFill>
                  <a:srgbClr val="000000"/>
                </a:solidFill>
                <a:latin typeface="Carlito"/>
                <a:cs typeface="Carlito"/>
              </a:rPr>
              <a:t>effectivness</a:t>
            </a:r>
            <a:r>
              <a:rPr sz="2800" b="0" spc="-65" dirty="0">
                <a:solidFill>
                  <a:srgbClr val="000000"/>
                </a:solidFill>
                <a:latin typeface="Carlito"/>
                <a:cs typeface="Carlito"/>
              </a:rPr>
              <a:t> </a:t>
            </a:r>
            <a:r>
              <a:rPr sz="2800" b="0" dirty="0">
                <a:solidFill>
                  <a:srgbClr val="000000"/>
                </a:solidFill>
                <a:latin typeface="Carlito"/>
                <a:cs typeface="Carlito"/>
              </a:rPr>
              <a:t>in</a:t>
            </a:r>
            <a:r>
              <a:rPr sz="2800" b="0" spc="-90" dirty="0">
                <a:solidFill>
                  <a:srgbClr val="000000"/>
                </a:solidFill>
                <a:latin typeface="Carlito"/>
                <a:cs typeface="Carlito"/>
              </a:rPr>
              <a:t> </a:t>
            </a:r>
            <a:r>
              <a:rPr sz="2800" b="0" spc="-25" dirty="0">
                <a:solidFill>
                  <a:srgbClr val="000000"/>
                </a:solidFill>
                <a:latin typeface="Carlito"/>
                <a:cs typeface="Carlito"/>
              </a:rPr>
              <a:t>resource’s</a:t>
            </a:r>
            <a:r>
              <a:rPr sz="2800" b="0" spc="-70" dirty="0">
                <a:solidFill>
                  <a:srgbClr val="000000"/>
                </a:solidFill>
                <a:latin typeface="Carlito"/>
                <a:cs typeface="Carlito"/>
              </a:rPr>
              <a:t> </a:t>
            </a:r>
            <a:r>
              <a:rPr sz="2800" b="0" dirty="0">
                <a:solidFill>
                  <a:srgbClr val="000000"/>
                </a:solidFill>
                <a:latin typeface="Carlito"/>
                <a:cs typeface="Carlito"/>
              </a:rPr>
              <a:t>use</a:t>
            </a:r>
            <a:r>
              <a:rPr sz="2800" b="0" spc="-85" dirty="0">
                <a:solidFill>
                  <a:srgbClr val="000000"/>
                </a:solidFill>
                <a:latin typeface="Carlito"/>
                <a:cs typeface="Carlito"/>
              </a:rPr>
              <a:t> </a:t>
            </a:r>
            <a:r>
              <a:rPr sz="2800" b="0" dirty="0">
                <a:solidFill>
                  <a:srgbClr val="000000"/>
                </a:solidFill>
                <a:latin typeface="Carlito"/>
                <a:cs typeface="Carlito"/>
              </a:rPr>
              <a:t>and</a:t>
            </a:r>
            <a:r>
              <a:rPr sz="2800" b="0" spc="-80" dirty="0">
                <a:solidFill>
                  <a:srgbClr val="000000"/>
                </a:solidFill>
                <a:latin typeface="Carlito"/>
                <a:cs typeface="Carlito"/>
              </a:rPr>
              <a:t> </a:t>
            </a:r>
            <a:r>
              <a:rPr sz="2800" b="0" spc="-10" dirty="0">
                <a:solidFill>
                  <a:srgbClr val="000000"/>
                </a:solidFill>
                <a:latin typeface="Carlito"/>
                <a:cs typeface="Carlito"/>
              </a:rPr>
              <a:t>improvement 	</a:t>
            </a:r>
            <a:r>
              <a:rPr sz="2800" b="0" dirty="0">
                <a:solidFill>
                  <a:srgbClr val="000000"/>
                </a:solidFill>
                <a:latin typeface="Carlito"/>
                <a:cs typeface="Carlito"/>
              </a:rPr>
              <a:t>of</a:t>
            </a:r>
            <a:r>
              <a:rPr sz="2800" b="0" spc="-70" dirty="0">
                <a:solidFill>
                  <a:srgbClr val="000000"/>
                </a:solidFill>
                <a:latin typeface="Carlito"/>
                <a:cs typeface="Carlito"/>
              </a:rPr>
              <a:t> </a:t>
            </a:r>
            <a:r>
              <a:rPr sz="2800" b="0" dirty="0">
                <a:solidFill>
                  <a:srgbClr val="000000"/>
                </a:solidFill>
                <a:latin typeface="Carlito"/>
                <a:cs typeface="Carlito"/>
              </a:rPr>
              <a:t>project</a:t>
            </a:r>
            <a:r>
              <a:rPr sz="2800" b="0" spc="-60" dirty="0">
                <a:solidFill>
                  <a:srgbClr val="000000"/>
                </a:solidFill>
                <a:latin typeface="Carlito"/>
                <a:cs typeface="Carlito"/>
              </a:rPr>
              <a:t> </a:t>
            </a:r>
            <a:r>
              <a:rPr sz="2800" b="0" spc="-10" dirty="0">
                <a:solidFill>
                  <a:srgbClr val="000000"/>
                </a:solidFill>
                <a:latin typeface="Carlito"/>
                <a:cs typeface="Carlito"/>
              </a:rPr>
              <a:t>design.</a:t>
            </a:r>
            <a:endParaRPr sz="2800" dirty="0">
              <a:latin typeface="Carlito"/>
              <a:cs typeface="Carl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3</a:t>
            </a:fld>
            <a:endParaRPr spc="-25" dirty="0"/>
          </a:p>
        </p:txBody>
      </p:sp>
      <p:graphicFrame>
        <p:nvGraphicFramePr>
          <p:cNvPr id="2" name="object 2"/>
          <p:cNvGraphicFramePr>
            <a:graphicFrameLocks noGrp="1"/>
          </p:cNvGraphicFramePr>
          <p:nvPr/>
        </p:nvGraphicFramePr>
        <p:xfrm>
          <a:off x="519112" y="1136650"/>
          <a:ext cx="7391400" cy="5427345"/>
        </p:xfrm>
        <a:graphic>
          <a:graphicData uri="http://schemas.openxmlformats.org/drawingml/2006/table">
            <a:tbl>
              <a:tblPr firstRow="1" bandRow="1">
                <a:tableStyleId>{2D5ABB26-0587-4C30-8999-92F81FD0307C}</a:tableStyleId>
              </a:tblPr>
              <a:tblGrid>
                <a:gridCol w="7391400">
                  <a:extLst>
                    <a:ext uri="{9D8B030D-6E8A-4147-A177-3AD203B41FA5}">
                      <a16:colId xmlns:a16="http://schemas.microsoft.com/office/drawing/2014/main" val="20000"/>
                    </a:ext>
                  </a:extLst>
                </a:gridCol>
              </a:tblGrid>
              <a:tr h="1243330">
                <a:tc>
                  <a:txBody>
                    <a:bodyPr/>
                    <a:lstStyle/>
                    <a:p>
                      <a:pPr marL="91440">
                        <a:lnSpc>
                          <a:spcPts val="3140"/>
                        </a:lnSpc>
                        <a:tabLst>
                          <a:tab pos="776605" algn="l"/>
                        </a:tabLst>
                      </a:pPr>
                      <a:r>
                        <a:rPr sz="2800" spc="-25" dirty="0">
                          <a:latin typeface="Arial"/>
                          <a:cs typeface="Arial"/>
                        </a:rPr>
                        <a:t>10.</a:t>
                      </a:r>
                      <a:r>
                        <a:rPr sz="2800" dirty="0">
                          <a:latin typeface="Arial"/>
                          <a:cs typeface="Arial"/>
                        </a:rPr>
                        <a:t>	</a:t>
                      </a:r>
                      <a:r>
                        <a:rPr sz="2800" spc="-55" dirty="0">
                          <a:latin typeface="Arial"/>
                          <a:cs typeface="Arial"/>
                        </a:rPr>
                        <a:t>Table</a:t>
                      </a:r>
                      <a:r>
                        <a:rPr sz="2800" spc="-70" dirty="0">
                          <a:latin typeface="Arial"/>
                          <a:cs typeface="Arial"/>
                        </a:rPr>
                        <a:t> </a:t>
                      </a:r>
                      <a:r>
                        <a:rPr sz="2800" dirty="0">
                          <a:latin typeface="Arial"/>
                          <a:cs typeface="Arial"/>
                        </a:rPr>
                        <a:t>of</a:t>
                      </a:r>
                      <a:r>
                        <a:rPr sz="2800" spc="-85" dirty="0">
                          <a:latin typeface="Arial"/>
                          <a:cs typeface="Arial"/>
                        </a:rPr>
                        <a:t> </a:t>
                      </a:r>
                      <a:r>
                        <a:rPr sz="2800" dirty="0">
                          <a:latin typeface="Arial"/>
                          <a:cs typeface="Arial"/>
                        </a:rPr>
                        <a:t>Milestones</a:t>
                      </a:r>
                      <a:r>
                        <a:rPr sz="2800" spc="-35" dirty="0">
                          <a:latin typeface="Arial"/>
                          <a:cs typeface="Arial"/>
                        </a:rPr>
                        <a:t> </a:t>
                      </a:r>
                      <a:r>
                        <a:rPr sz="2800" spc="-20" dirty="0">
                          <a:latin typeface="Liberation Sans Narrow"/>
                          <a:cs typeface="Liberation Sans Narrow"/>
                        </a:rPr>
                        <a:t>(Annex-</a:t>
                      </a:r>
                      <a:r>
                        <a:rPr sz="2800" spc="-25" dirty="0">
                          <a:latin typeface="Liberation Sans Narrow"/>
                          <a:cs typeface="Liberation Sans Narrow"/>
                        </a:rPr>
                        <a:t>1)</a:t>
                      </a:r>
                      <a:endParaRPr sz="2800">
                        <a:latin typeface="Liberation Sans Narrow"/>
                        <a:cs typeface="Liberation Sans Narrow"/>
                      </a:endParaRPr>
                    </a:p>
                    <a:p>
                      <a:pPr marL="774065">
                        <a:lnSpc>
                          <a:spcPts val="3025"/>
                        </a:lnSpc>
                      </a:pPr>
                      <a:r>
                        <a:rPr sz="2800" spc="-55" dirty="0">
                          <a:latin typeface="Arial"/>
                          <a:cs typeface="Arial"/>
                        </a:rPr>
                        <a:t>Table</a:t>
                      </a:r>
                      <a:r>
                        <a:rPr sz="2800" spc="-100" dirty="0">
                          <a:latin typeface="Arial"/>
                          <a:cs typeface="Arial"/>
                        </a:rPr>
                        <a:t> </a:t>
                      </a:r>
                      <a:r>
                        <a:rPr sz="2800" dirty="0">
                          <a:latin typeface="Arial"/>
                          <a:cs typeface="Arial"/>
                        </a:rPr>
                        <a:t>Performance</a:t>
                      </a:r>
                      <a:r>
                        <a:rPr sz="2800" spc="-100" dirty="0">
                          <a:latin typeface="Arial"/>
                          <a:cs typeface="Arial"/>
                        </a:rPr>
                        <a:t> </a:t>
                      </a:r>
                      <a:r>
                        <a:rPr sz="2800" dirty="0">
                          <a:latin typeface="Arial"/>
                          <a:cs typeface="Arial"/>
                        </a:rPr>
                        <a:t>Indicators</a:t>
                      </a:r>
                      <a:r>
                        <a:rPr sz="2800" spc="-95" dirty="0">
                          <a:latin typeface="Arial"/>
                          <a:cs typeface="Arial"/>
                        </a:rPr>
                        <a:t> </a:t>
                      </a:r>
                      <a:r>
                        <a:rPr sz="2800" spc="-25" dirty="0">
                          <a:latin typeface="Liberation Sans Narrow"/>
                          <a:cs typeface="Liberation Sans Narrow"/>
                        </a:rPr>
                        <a:t>(Annex-1)</a:t>
                      </a:r>
                      <a:endParaRPr sz="2800">
                        <a:latin typeface="Liberation Sans Narrow"/>
                        <a:cs typeface="Liberation Sans Narrow"/>
                      </a:endParaRPr>
                    </a:p>
                    <a:p>
                      <a:pPr marL="774065">
                        <a:lnSpc>
                          <a:spcPts val="3195"/>
                        </a:lnSpc>
                      </a:pPr>
                      <a:r>
                        <a:rPr sz="2800" spc="-55" dirty="0">
                          <a:latin typeface="Arial"/>
                          <a:cs typeface="Arial"/>
                        </a:rPr>
                        <a:t>Table</a:t>
                      </a:r>
                      <a:r>
                        <a:rPr sz="2800" spc="-75" dirty="0">
                          <a:latin typeface="Arial"/>
                          <a:cs typeface="Arial"/>
                        </a:rPr>
                        <a:t> </a:t>
                      </a:r>
                      <a:r>
                        <a:rPr sz="2800" dirty="0">
                          <a:latin typeface="Arial"/>
                          <a:cs typeface="Arial"/>
                        </a:rPr>
                        <a:t>of</a:t>
                      </a:r>
                      <a:r>
                        <a:rPr sz="2800" spc="-85" dirty="0">
                          <a:latin typeface="Arial"/>
                          <a:cs typeface="Arial"/>
                        </a:rPr>
                        <a:t> </a:t>
                      </a:r>
                      <a:r>
                        <a:rPr sz="2800" dirty="0">
                          <a:latin typeface="Arial"/>
                          <a:cs typeface="Arial"/>
                        </a:rPr>
                        <a:t>Logical</a:t>
                      </a:r>
                      <a:r>
                        <a:rPr sz="2800" spc="-75" dirty="0">
                          <a:latin typeface="Arial"/>
                          <a:cs typeface="Arial"/>
                        </a:rPr>
                        <a:t> </a:t>
                      </a:r>
                      <a:r>
                        <a:rPr sz="2800" dirty="0">
                          <a:latin typeface="Arial"/>
                          <a:cs typeface="Arial"/>
                        </a:rPr>
                        <a:t>Framework</a:t>
                      </a:r>
                      <a:r>
                        <a:rPr sz="2800" spc="-30" dirty="0">
                          <a:latin typeface="Arial"/>
                          <a:cs typeface="Arial"/>
                        </a:rPr>
                        <a:t> </a:t>
                      </a:r>
                      <a:r>
                        <a:rPr sz="2800" spc="-20" dirty="0">
                          <a:latin typeface="Liberation Sans Narrow"/>
                          <a:cs typeface="Liberation Sans Narrow"/>
                        </a:rPr>
                        <a:t>(Annex-</a:t>
                      </a:r>
                      <a:r>
                        <a:rPr sz="2800" spc="-25" dirty="0">
                          <a:latin typeface="Liberation Sans Narrow"/>
                          <a:cs typeface="Liberation Sans Narrow"/>
                        </a:rPr>
                        <a:t>1)</a:t>
                      </a:r>
                      <a:endParaRPr sz="2800">
                        <a:latin typeface="Liberation Sans Narrow"/>
                        <a:cs typeface="Liberation Sans Narrow"/>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74980">
                <a:tc>
                  <a:txBody>
                    <a:bodyPr/>
                    <a:lstStyle/>
                    <a:p>
                      <a:pPr marL="91440">
                        <a:lnSpc>
                          <a:spcPts val="3315"/>
                        </a:lnSpc>
                        <a:tabLst>
                          <a:tab pos="756920" algn="l"/>
                        </a:tabLst>
                      </a:pPr>
                      <a:r>
                        <a:rPr sz="2800" spc="-25" dirty="0">
                          <a:latin typeface="Arial"/>
                          <a:cs typeface="Arial"/>
                        </a:rPr>
                        <a:t>11.</a:t>
                      </a:r>
                      <a:r>
                        <a:rPr sz="2800" dirty="0">
                          <a:latin typeface="Arial"/>
                          <a:cs typeface="Arial"/>
                        </a:rPr>
                        <a:t>	</a:t>
                      </a:r>
                      <a:r>
                        <a:rPr sz="2800" spc="-10" dirty="0">
                          <a:latin typeface="Arial"/>
                          <a:cs typeface="Arial"/>
                        </a:rPr>
                        <a:t>Relevance</a:t>
                      </a:r>
                      <a:endParaRPr sz="2800">
                        <a:latin typeface="Arial"/>
                        <a:cs typeface="Arial"/>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74980">
                <a:tc>
                  <a:txBody>
                    <a:bodyPr/>
                    <a:lstStyle/>
                    <a:p>
                      <a:pPr marL="91440">
                        <a:lnSpc>
                          <a:spcPts val="3315"/>
                        </a:lnSpc>
                        <a:tabLst>
                          <a:tab pos="783590" algn="l"/>
                        </a:tabLst>
                      </a:pPr>
                      <a:r>
                        <a:rPr sz="2800" spc="-25" dirty="0">
                          <a:latin typeface="Arial"/>
                          <a:cs typeface="Arial"/>
                        </a:rPr>
                        <a:t>12.</a:t>
                      </a:r>
                      <a:r>
                        <a:rPr sz="2800" dirty="0">
                          <a:latin typeface="Arial"/>
                          <a:cs typeface="Arial"/>
                        </a:rPr>
                        <a:t>	Benefits</a:t>
                      </a:r>
                      <a:r>
                        <a:rPr sz="2800" spc="-40" dirty="0">
                          <a:latin typeface="Arial"/>
                          <a:cs typeface="Arial"/>
                        </a:rPr>
                        <a:t> </a:t>
                      </a:r>
                      <a:r>
                        <a:rPr sz="2800" spc="-10" dirty="0">
                          <a:latin typeface="Liberation Sans Narrow"/>
                          <a:cs typeface="Liberation Sans Narrow"/>
                        </a:rPr>
                        <a:t>(Qualitative</a:t>
                      </a:r>
                      <a:r>
                        <a:rPr sz="2800" spc="-30" dirty="0">
                          <a:latin typeface="Liberation Sans Narrow"/>
                          <a:cs typeface="Liberation Sans Narrow"/>
                        </a:rPr>
                        <a:t> </a:t>
                      </a:r>
                      <a:r>
                        <a:rPr sz="2800" dirty="0">
                          <a:latin typeface="Liberation Sans Narrow"/>
                          <a:cs typeface="Liberation Sans Narrow"/>
                        </a:rPr>
                        <a:t>and</a:t>
                      </a:r>
                      <a:r>
                        <a:rPr sz="2800" spc="-50" dirty="0">
                          <a:latin typeface="Liberation Sans Narrow"/>
                          <a:cs typeface="Liberation Sans Narrow"/>
                        </a:rPr>
                        <a:t> </a:t>
                      </a:r>
                      <a:r>
                        <a:rPr sz="2800" spc="-10" dirty="0">
                          <a:latin typeface="Liberation Sans Narrow"/>
                          <a:cs typeface="Liberation Sans Narrow"/>
                        </a:rPr>
                        <a:t>Quantitative)</a:t>
                      </a:r>
                      <a:endParaRPr sz="2800">
                        <a:latin typeface="Liberation Sans Narrow"/>
                        <a:cs typeface="Liberation Sans Narrow"/>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859155">
                <a:tc>
                  <a:txBody>
                    <a:bodyPr/>
                    <a:lstStyle/>
                    <a:p>
                      <a:pPr marL="821690" marR="339725" indent="-730250">
                        <a:lnSpc>
                          <a:spcPts val="3020"/>
                        </a:lnSpc>
                        <a:spcBef>
                          <a:spcPts val="340"/>
                        </a:spcBef>
                        <a:tabLst>
                          <a:tab pos="782955" algn="l"/>
                        </a:tabLst>
                      </a:pPr>
                      <a:r>
                        <a:rPr sz="2800" spc="-25" dirty="0">
                          <a:latin typeface="Arial"/>
                          <a:cs typeface="Arial"/>
                        </a:rPr>
                        <a:t>13.</a:t>
                      </a:r>
                      <a:r>
                        <a:rPr sz="2800" dirty="0">
                          <a:latin typeface="Arial"/>
                          <a:cs typeface="Arial"/>
                        </a:rPr>
                        <a:t>	Operation</a:t>
                      </a:r>
                      <a:r>
                        <a:rPr sz="2800" spc="-70" dirty="0">
                          <a:latin typeface="Arial"/>
                          <a:cs typeface="Arial"/>
                        </a:rPr>
                        <a:t> </a:t>
                      </a:r>
                      <a:r>
                        <a:rPr sz="2800" dirty="0">
                          <a:latin typeface="Arial"/>
                          <a:cs typeface="Arial"/>
                        </a:rPr>
                        <a:t>&amp;</a:t>
                      </a:r>
                      <a:r>
                        <a:rPr sz="2800" spc="-80" dirty="0">
                          <a:latin typeface="Arial"/>
                          <a:cs typeface="Arial"/>
                        </a:rPr>
                        <a:t> </a:t>
                      </a:r>
                      <a:r>
                        <a:rPr sz="2800" dirty="0">
                          <a:latin typeface="Arial"/>
                          <a:cs typeface="Arial"/>
                        </a:rPr>
                        <a:t>Maintenance</a:t>
                      </a:r>
                      <a:r>
                        <a:rPr sz="2800" spc="-30" dirty="0">
                          <a:latin typeface="Arial"/>
                          <a:cs typeface="Arial"/>
                        </a:rPr>
                        <a:t> </a:t>
                      </a:r>
                      <a:r>
                        <a:rPr sz="2800" dirty="0">
                          <a:latin typeface="Liberation Sans Narrow"/>
                          <a:cs typeface="Liberation Sans Narrow"/>
                        </a:rPr>
                        <a:t>of</a:t>
                      </a:r>
                      <a:r>
                        <a:rPr sz="2800" spc="-75" dirty="0">
                          <a:latin typeface="Liberation Sans Narrow"/>
                          <a:cs typeface="Liberation Sans Narrow"/>
                        </a:rPr>
                        <a:t> </a:t>
                      </a:r>
                      <a:r>
                        <a:rPr sz="2800" spc="-10" dirty="0">
                          <a:latin typeface="Arial"/>
                          <a:cs typeface="Arial"/>
                        </a:rPr>
                        <a:t>Equipment/ Instrument</a:t>
                      </a:r>
                      <a:endParaRPr sz="2800">
                        <a:latin typeface="Arial"/>
                        <a:cs typeface="Arial"/>
                      </a:endParaRPr>
                    </a:p>
                  </a:txBody>
                  <a:tcPr marL="0" marR="0" marT="4318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474980">
                <a:tc>
                  <a:txBody>
                    <a:bodyPr/>
                    <a:lstStyle/>
                    <a:p>
                      <a:pPr marL="91440">
                        <a:lnSpc>
                          <a:spcPts val="3315"/>
                        </a:lnSpc>
                        <a:tabLst>
                          <a:tab pos="783590" algn="l"/>
                        </a:tabLst>
                      </a:pPr>
                      <a:r>
                        <a:rPr sz="2800" spc="-25" dirty="0">
                          <a:latin typeface="Arial"/>
                          <a:cs typeface="Arial"/>
                        </a:rPr>
                        <a:t>14.</a:t>
                      </a:r>
                      <a:r>
                        <a:rPr sz="2800" dirty="0">
                          <a:latin typeface="Arial"/>
                          <a:cs typeface="Arial"/>
                        </a:rPr>
                        <a:t>	Summary</a:t>
                      </a:r>
                      <a:r>
                        <a:rPr sz="2800" spc="-70" dirty="0">
                          <a:latin typeface="Arial"/>
                          <a:cs typeface="Arial"/>
                        </a:rPr>
                        <a:t> </a:t>
                      </a:r>
                      <a:r>
                        <a:rPr sz="2800" dirty="0">
                          <a:latin typeface="Arial"/>
                          <a:cs typeface="Arial"/>
                        </a:rPr>
                        <a:t>of</a:t>
                      </a:r>
                      <a:r>
                        <a:rPr sz="2800" spc="-95" dirty="0">
                          <a:latin typeface="Arial"/>
                          <a:cs typeface="Arial"/>
                        </a:rPr>
                        <a:t> </a:t>
                      </a:r>
                      <a:r>
                        <a:rPr sz="2800" dirty="0">
                          <a:latin typeface="Arial"/>
                          <a:cs typeface="Arial"/>
                        </a:rPr>
                        <a:t>Estimated</a:t>
                      </a:r>
                      <a:r>
                        <a:rPr sz="2800" spc="-90" dirty="0">
                          <a:latin typeface="Arial"/>
                          <a:cs typeface="Arial"/>
                        </a:rPr>
                        <a:t> </a:t>
                      </a:r>
                      <a:r>
                        <a:rPr sz="2800" spc="-10" dirty="0">
                          <a:latin typeface="Arial"/>
                          <a:cs typeface="Arial"/>
                        </a:rPr>
                        <a:t>Budget</a:t>
                      </a:r>
                      <a:endParaRPr sz="2800">
                        <a:latin typeface="Arial"/>
                        <a:cs typeface="Arial"/>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474980">
                <a:tc>
                  <a:txBody>
                    <a:bodyPr/>
                    <a:lstStyle/>
                    <a:p>
                      <a:pPr marL="91440">
                        <a:lnSpc>
                          <a:spcPts val="3320"/>
                        </a:lnSpc>
                        <a:tabLst>
                          <a:tab pos="782955" algn="l"/>
                        </a:tabLst>
                      </a:pPr>
                      <a:r>
                        <a:rPr sz="2800" spc="-25" dirty="0">
                          <a:latin typeface="Arial"/>
                          <a:cs typeface="Arial"/>
                        </a:rPr>
                        <a:t>15.</a:t>
                      </a:r>
                      <a:r>
                        <a:rPr sz="2800" dirty="0">
                          <a:latin typeface="Arial"/>
                          <a:cs typeface="Arial"/>
                        </a:rPr>
                        <a:t>	Work/Activities</a:t>
                      </a:r>
                      <a:r>
                        <a:rPr sz="2800" spc="-114" dirty="0">
                          <a:latin typeface="Arial"/>
                          <a:cs typeface="Arial"/>
                        </a:rPr>
                        <a:t> </a:t>
                      </a:r>
                      <a:r>
                        <a:rPr sz="2800" dirty="0">
                          <a:latin typeface="Arial"/>
                          <a:cs typeface="Arial"/>
                        </a:rPr>
                        <a:t>Plan</a:t>
                      </a:r>
                      <a:r>
                        <a:rPr sz="2800" spc="-75" dirty="0">
                          <a:latin typeface="Arial"/>
                          <a:cs typeface="Arial"/>
                        </a:rPr>
                        <a:t> </a:t>
                      </a:r>
                      <a:r>
                        <a:rPr sz="2800" spc="-20" dirty="0">
                          <a:latin typeface="Liberation Sans Narrow"/>
                          <a:cs typeface="Liberation Sans Narrow"/>
                        </a:rPr>
                        <a:t>(</a:t>
                      </a:r>
                      <a:r>
                        <a:rPr sz="2800" spc="-20" dirty="0">
                          <a:latin typeface="Arial"/>
                          <a:cs typeface="Arial"/>
                        </a:rPr>
                        <a:t>Annex-</a:t>
                      </a:r>
                      <a:r>
                        <a:rPr sz="2800" spc="-25" dirty="0">
                          <a:latin typeface="Arial"/>
                          <a:cs typeface="Arial"/>
                        </a:rPr>
                        <a:t>2)</a:t>
                      </a:r>
                      <a:endParaRPr sz="2800">
                        <a:latin typeface="Arial"/>
                        <a:cs typeface="Arial"/>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74980">
                <a:tc>
                  <a:txBody>
                    <a:bodyPr/>
                    <a:lstStyle/>
                    <a:p>
                      <a:pPr marL="91440">
                        <a:lnSpc>
                          <a:spcPts val="3320"/>
                        </a:lnSpc>
                        <a:tabLst>
                          <a:tab pos="782955" algn="l"/>
                        </a:tabLst>
                      </a:pPr>
                      <a:r>
                        <a:rPr sz="2800" spc="-25" dirty="0">
                          <a:latin typeface="Arial"/>
                          <a:cs typeface="Arial"/>
                        </a:rPr>
                        <a:t>16.</a:t>
                      </a:r>
                      <a:r>
                        <a:rPr sz="2800" dirty="0">
                          <a:latin typeface="Arial"/>
                          <a:cs typeface="Arial"/>
                        </a:rPr>
                        <a:t>	Financing</a:t>
                      </a:r>
                      <a:r>
                        <a:rPr sz="2800" spc="-95" dirty="0">
                          <a:latin typeface="Arial"/>
                          <a:cs typeface="Arial"/>
                        </a:rPr>
                        <a:t> </a:t>
                      </a:r>
                      <a:r>
                        <a:rPr sz="2800" dirty="0">
                          <a:latin typeface="Arial"/>
                          <a:cs typeface="Arial"/>
                        </a:rPr>
                        <a:t>Plan</a:t>
                      </a:r>
                      <a:r>
                        <a:rPr sz="2800" spc="-90" dirty="0">
                          <a:latin typeface="Arial"/>
                          <a:cs typeface="Arial"/>
                        </a:rPr>
                        <a:t> </a:t>
                      </a:r>
                      <a:r>
                        <a:rPr sz="2800" spc="-10" dirty="0">
                          <a:latin typeface="Arial"/>
                          <a:cs typeface="Arial"/>
                        </a:rPr>
                        <a:t>(Annex-</a:t>
                      </a:r>
                      <a:r>
                        <a:rPr sz="2800" spc="-25" dirty="0">
                          <a:latin typeface="Arial"/>
                          <a:cs typeface="Arial"/>
                        </a:rPr>
                        <a:t>3)</a:t>
                      </a:r>
                      <a:endParaRPr sz="2800">
                        <a:latin typeface="Arial"/>
                        <a:cs typeface="Arial"/>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474980">
                <a:tc>
                  <a:txBody>
                    <a:bodyPr/>
                    <a:lstStyle/>
                    <a:p>
                      <a:pPr marL="91440">
                        <a:lnSpc>
                          <a:spcPts val="3320"/>
                        </a:lnSpc>
                        <a:tabLst>
                          <a:tab pos="819785" algn="l"/>
                          <a:tab pos="3868420" algn="l"/>
                        </a:tabLst>
                      </a:pPr>
                      <a:r>
                        <a:rPr sz="2800" spc="-25" dirty="0">
                          <a:latin typeface="Liberation Sans Narrow"/>
                          <a:cs typeface="Liberation Sans Narrow"/>
                        </a:rPr>
                        <a:t>17.</a:t>
                      </a:r>
                      <a:r>
                        <a:rPr sz="2800" dirty="0">
                          <a:latin typeface="Liberation Sans Narrow"/>
                          <a:cs typeface="Liberation Sans Narrow"/>
                        </a:rPr>
                        <a:t>	</a:t>
                      </a:r>
                      <a:r>
                        <a:rPr sz="2800" dirty="0">
                          <a:latin typeface="Arial"/>
                          <a:cs typeface="Arial"/>
                        </a:rPr>
                        <a:t>Procurement</a:t>
                      </a:r>
                      <a:r>
                        <a:rPr sz="2800" spc="-175" dirty="0">
                          <a:latin typeface="Arial"/>
                          <a:cs typeface="Arial"/>
                        </a:rPr>
                        <a:t> </a:t>
                      </a:r>
                      <a:r>
                        <a:rPr sz="2800" spc="-20" dirty="0">
                          <a:latin typeface="Arial"/>
                          <a:cs typeface="Arial"/>
                        </a:rPr>
                        <a:t>Plan</a:t>
                      </a:r>
                      <a:r>
                        <a:rPr sz="2800" dirty="0">
                          <a:latin typeface="Arial"/>
                          <a:cs typeface="Arial"/>
                        </a:rPr>
                        <a:t>	</a:t>
                      </a:r>
                      <a:r>
                        <a:rPr sz="2800" spc="-25" dirty="0">
                          <a:latin typeface="Liberation Sans Narrow"/>
                          <a:cs typeface="Liberation Sans Narrow"/>
                        </a:rPr>
                        <a:t>(Annex-</a:t>
                      </a:r>
                      <a:r>
                        <a:rPr sz="2800" dirty="0">
                          <a:latin typeface="Liberation Sans Narrow"/>
                          <a:cs typeface="Liberation Sans Narrow"/>
                        </a:rPr>
                        <a:t>4:</a:t>
                      </a:r>
                      <a:r>
                        <a:rPr sz="2800" spc="35" dirty="0">
                          <a:latin typeface="Liberation Sans Narrow"/>
                          <a:cs typeface="Liberation Sans Narrow"/>
                        </a:rPr>
                        <a:t> </a:t>
                      </a:r>
                      <a:r>
                        <a:rPr sz="2800" spc="-65" dirty="0">
                          <a:latin typeface="Liberation Sans Narrow"/>
                          <a:cs typeface="Liberation Sans Narrow"/>
                        </a:rPr>
                        <a:t>Tables</a:t>
                      </a:r>
                      <a:r>
                        <a:rPr sz="2800" spc="-45" dirty="0">
                          <a:latin typeface="Liberation Sans Narrow"/>
                          <a:cs typeface="Liberation Sans Narrow"/>
                        </a:rPr>
                        <a:t> </a:t>
                      </a:r>
                      <a:r>
                        <a:rPr sz="2800" spc="-20" dirty="0">
                          <a:latin typeface="Liberation Sans Narrow"/>
                          <a:cs typeface="Liberation Sans Narrow"/>
                        </a:rPr>
                        <a:t>A-</a:t>
                      </a:r>
                      <a:r>
                        <a:rPr sz="2800" spc="-35" dirty="0">
                          <a:latin typeface="Liberation Sans Narrow"/>
                          <a:cs typeface="Liberation Sans Narrow"/>
                        </a:rPr>
                        <a:t>E)</a:t>
                      </a:r>
                      <a:endParaRPr sz="2800">
                        <a:latin typeface="Liberation Sans Narrow"/>
                        <a:cs typeface="Liberation Sans Narrow"/>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474980">
                <a:tc>
                  <a:txBody>
                    <a:bodyPr/>
                    <a:lstStyle/>
                    <a:p>
                      <a:pPr marL="91440">
                        <a:lnSpc>
                          <a:spcPts val="3320"/>
                        </a:lnSpc>
                        <a:tabLst>
                          <a:tab pos="776605" algn="l"/>
                          <a:tab pos="3061970" algn="l"/>
                        </a:tabLst>
                      </a:pPr>
                      <a:r>
                        <a:rPr sz="2800" spc="-25" dirty="0">
                          <a:latin typeface="Arial"/>
                          <a:cs typeface="Arial"/>
                        </a:rPr>
                        <a:t>18.</a:t>
                      </a:r>
                      <a:r>
                        <a:rPr sz="2800" dirty="0">
                          <a:latin typeface="Arial"/>
                          <a:cs typeface="Arial"/>
                        </a:rPr>
                        <a:t>	Training</a:t>
                      </a:r>
                      <a:r>
                        <a:rPr sz="2800" spc="-195" dirty="0">
                          <a:latin typeface="Arial"/>
                          <a:cs typeface="Arial"/>
                        </a:rPr>
                        <a:t> </a:t>
                      </a:r>
                      <a:r>
                        <a:rPr sz="2800" spc="-20" dirty="0">
                          <a:latin typeface="Arial"/>
                          <a:cs typeface="Arial"/>
                        </a:rPr>
                        <a:t>Plan</a:t>
                      </a:r>
                      <a:r>
                        <a:rPr sz="2800" dirty="0">
                          <a:latin typeface="Arial"/>
                          <a:cs typeface="Arial"/>
                        </a:rPr>
                        <a:t>	</a:t>
                      </a:r>
                      <a:r>
                        <a:rPr sz="2800" spc="-20" dirty="0">
                          <a:latin typeface="Liberation Sans Narrow"/>
                          <a:cs typeface="Liberation Sans Narrow"/>
                        </a:rPr>
                        <a:t>(Annex-</a:t>
                      </a:r>
                      <a:r>
                        <a:rPr sz="2800" spc="-25" dirty="0">
                          <a:latin typeface="Liberation Sans Narrow"/>
                          <a:cs typeface="Liberation Sans Narrow"/>
                        </a:rPr>
                        <a:t>5)</a:t>
                      </a:r>
                      <a:endParaRPr sz="2800">
                        <a:latin typeface="Liberation Sans Narrow"/>
                        <a:cs typeface="Liberation Sans Narrow"/>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bl>
          </a:graphicData>
        </a:graphic>
      </p:graphicFrame>
      <p:sp>
        <p:nvSpPr>
          <p:cNvPr id="3" name="object 3"/>
          <p:cNvSpPr txBox="1">
            <a:spLocks noGrp="1"/>
          </p:cNvSpPr>
          <p:nvPr>
            <p:ph type="title"/>
          </p:nvPr>
        </p:nvSpPr>
        <p:spPr>
          <a:xfrm>
            <a:off x="0" y="304800"/>
            <a:ext cx="8153400" cy="609600"/>
          </a:xfrm>
          <a:prstGeom prst="rect">
            <a:avLst/>
          </a:prstGeom>
          <a:solidFill>
            <a:srgbClr val="F1F1F1"/>
          </a:solidFill>
        </p:spPr>
        <p:txBody>
          <a:bodyPr vert="horz" wrap="square" lIns="0" tIns="0" rIns="0" bIns="0" rtlCol="0">
            <a:spAutoFit/>
          </a:bodyPr>
          <a:lstStyle/>
          <a:p>
            <a:pPr marL="598805">
              <a:lnSpc>
                <a:spcPts val="4305"/>
              </a:lnSpc>
            </a:pPr>
            <a:r>
              <a:rPr b="0" spc="-75" dirty="0">
                <a:solidFill>
                  <a:srgbClr val="9900FF"/>
                </a:solidFill>
                <a:latin typeface="Carlito"/>
                <a:cs typeface="Carlito"/>
              </a:rPr>
              <a:t>Proposal</a:t>
            </a:r>
            <a:r>
              <a:rPr b="0" spc="-85" dirty="0">
                <a:solidFill>
                  <a:srgbClr val="9900FF"/>
                </a:solidFill>
                <a:latin typeface="Carlito"/>
                <a:cs typeface="Carlito"/>
              </a:rPr>
              <a:t> </a:t>
            </a:r>
            <a:r>
              <a:rPr b="0" spc="-10" dirty="0">
                <a:solidFill>
                  <a:srgbClr val="9900FF"/>
                </a:solidFill>
                <a:latin typeface="Carlito"/>
                <a:cs typeface="Carlito"/>
              </a:rPr>
              <a:t>Components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30</a:t>
            </a:fld>
            <a:endParaRPr spc="-25" dirty="0"/>
          </a:p>
        </p:txBody>
      </p:sp>
      <p:sp>
        <p:nvSpPr>
          <p:cNvPr id="2" name="object 2"/>
          <p:cNvSpPr txBox="1">
            <a:spLocks noGrp="1"/>
          </p:cNvSpPr>
          <p:nvPr>
            <p:ph type="title"/>
          </p:nvPr>
        </p:nvSpPr>
        <p:spPr>
          <a:xfrm>
            <a:off x="457200" y="304800"/>
            <a:ext cx="8229600" cy="602729"/>
          </a:xfrm>
          <a:prstGeom prst="rect">
            <a:avLst/>
          </a:prstGeom>
          <a:solidFill>
            <a:srgbClr val="F1F1F1"/>
          </a:solidFill>
        </p:spPr>
        <p:txBody>
          <a:bodyPr vert="horz" wrap="square" lIns="0" tIns="0" rIns="0" bIns="0" rtlCol="0">
            <a:spAutoFit/>
          </a:bodyPr>
          <a:lstStyle/>
          <a:p>
            <a:pPr marL="91440" algn="ctr">
              <a:lnSpc>
                <a:spcPts val="4715"/>
              </a:lnSpc>
            </a:pPr>
            <a:r>
              <a:rPr b="0" spc="-55" dirty="0">
                <a:solidFill>
                  <a:srgbClr val="9900FF"/>
                </a:solidFill>
                <a:latin typeface="Carlito"/>
                <a:cs typeface="Carlito"/>
              </a:rPr>
              <a:t>Milestones</a:t>
            </a:r>
            <a:r>
              <a:rPr b="0" spc="-140" dirty="0">
                <a:solidFill>
                  <a:srgbClr val="9900FF"/>
                </a:solidFill>
                <a:latin typeface="Carlito"/>
                <a:cs typeface="Carlito"/>
              </a:rPr>
              <a:t> </a:t>
            </a:r>
            <a:r>
              <a:rPr sz="3600" b="0" spc="-40" dirty="0">
                <a:solidFill>
                  <a:srgbClr val="FF0000"/>
                </a:solidFill>
                <a:latin typeface="Carlito"/>
                <a:cs typeface="Carlito"/>
              </a:rPr>
              <a:t>(Level</a:t>
            </a:r>
            <a:r>
              <a:rPr sz="3600" b="0" spc="-160" dirty="0">
                <a:solidFill>
                  <a:srgbClr val="FF0000"/>
                </a:solidFill>
                <a:latin typeface="Carlito"/>
                <a:cs typeface="Carlito"/>
              </a:rPr>
              <a:t> </a:t>
            </a:r>
            <a:r>
              <a:rPr sz="3600" b="0" spc="-25" dirty="0">
                <a:solidFill>
                  <a:srgbClr val="FF0000"/>
                </a:solidFill>
                <a:latin typeface="Carlito"/>
                <a:cs typeface="Carlito"/>
              </a:rPr>
              <a:t>1)</a:t>
            </a:r>
            <a:endParaRPr sz="3600" dirty="0">
              <a:latin typeface="Carlito"/>
              <a:cs typeface="Carlito"/>
            </a:endParaRPr>
          </a:p>
        </p:txBody>
      </p:sp>
      <p:sp>
        <p:nvSpPr>
          <p:cNvPr id="3" name="object 3"/>
          <p:cNvSpPr txBox="1"/>
          <p:nvPr/>
        </p:nvSpPr>
        <p:spPr>
          <a:xfrm>
            <a:off x="535940" y="1264574"/>
            <a:ext cx="7995284" cy="4733290"/>
          </a:xfrm>
          <a:prstGeom prst="rect">
            <a:avLst/>
          </a:prstGeom>
        </p:spPr>
        <p:txBody>
          <a:bodyPr vert="horz" wrap="square" lIns="0" tIns="114935" rIns="0" bIns="0" rtlCol="0">
            <a:spAutoFit/>
          </a:bodyPr>
          <a:lstStyle/>
          <a:p>
            <a:pPr marL="622300" indent="-609600">
              <a:lnSpc>
                <a:spcPct val="100000"/>
              </a:lnSpc>
              <a:spcBef>
                <a:spcPts val="905"/>
              </a:spcBef>
              <a:buClr>
                <a:srgbClr val="000000"/>
              </a:buClr>
              <a:buFont typeface="Wingdings"/>
              <a:buChar char=""/>
              <a:tabLst>
                <a:tab pos="622300" algn="l"/>
              </a:tabLst>
            </a:pPr>
            <a:r>
              <a:rPr sz="3200" b="1" spc="-10" dirty="0">
                <a:solidFill>
                  <a:srgbClr val="9900CC"/>
                </a:solidFill>
                <a:latin typeface="Carlito"/>
                <a:cs typeface="Carlito"/>
              </a:rPr>
              <a:t>Achievement</a:t>
            </a:r>
            <a:r>
              <a:rPr sz="3200" b="1" spc="-140" dirty="0">
                <a:solidFill>
                  <a:srgbClr val="9900CC"/>
                </a:solidFill>
                <a:latin typeface="Carlito"/>
                <a:cs typeface="Carlito"/>
              </a:rPr>
              <a:t> </a:t>
            </a:r>
            <a:r>
              <a:rPr sz="3200" dirty="0">
                <a:latin typeface="Carlito"/>
                <a:cs typeface="Carlito"/>
              </a:rPr>
              <a:t>of</a:t>
            </a:r>
            <a:r>
              <a:rPr sz="3200" spc="-35" dirty="0">
                <a:latin typeface="Carlito"/>
                <a:cs typeface="Carlito"/>
              </a:rPr>
              <a:t> </a:t>
            </a:r>
            <a:r>
              <a:rPr sz="3200" dirty="0">
                <a:latin typeface="Carlito"/>
                <a:cs typeface="Carlito"/>
              </a:rPr>
              <a:t>critical</a:t>
            </a:r>
            <a:r>
              <a:rPr sz="3200" spc="-35" dirty="0">
                <a:latin typeface="Carlito"/>
                <a:cs typeface="Carlito"/>
              </a:rPr>
              <a:t> </a:t>
            </a:r>
            <a:r>
              <a:rPr sz="3200" dirty="0">
                <a:latin typeface="Carlito"/>
                <a:cs typeface="Carlito"/>
              </a:rPr>
              <a:t>activities</a:t>
            </a:r>
            <a:r>
              <a:rPr sz="3200" spc="-25" dirty="0">
                <a:latin typeface="Carlito"/>
                <a:cs typeface="Carlito"/>
              </a:rPr>
              <a:t> </a:t>
            </a:r>
            <a:r>
              <a:rPr sz="3200" dirty="0">
                <a:latin typeface="Carlito"/>
                <a:cs typeface="Carlito"/>
              </a:rPr>
              <a:t>/</a:t>
            </a:r>
            <a:r>
              <a:rPr sz="3200" spc="-35" dirty="0">
                <a:latin typeface="Carlito"/>
                <a:cs typeface="Carlito"/>
              </a:rPr>
              <a:t> </a:t>
            </a:r>
            <a:r>
              <a:rPr sz="3200" spc="-10" dirty="0">
                <a:latin typeface="Carlito"/>
                <a:cs typeface="Carlito"/>
              </a:rPr>
              <a:t>Results</a:t>
            </a:r>
            <a:endParaRPr sz="3200">
              <a:latin typeface="Carlito"/>
              <a:cs typeface="Carlito"/>
            </a:endParaRPr>
          </a:p>
          <a:p>
            <a:pPr marL="622300" indent="-609600">
              <a:lnSpc>
                <a:spcPct val="100000"/>
              </a:lnSpc>
              <a:spcBef>
                <a:spcPts val="810"/>
              </a:spcBef>
              <a:buFont typeface="Wingdings"/>
              <a:buChar char=""/>
              <a:tabLst>
                <a:tab pos="622300" algn="l"/>
              </a:tabLst>
            </a:pPr>
            <a:r>
              <a:rPr sz="3200" dirty="0">
                <a:solidFill>
                  <a:srgbClr val="008000"/>
                </a:solidFill>
                <a:latin typeface="Carlito"/>
                <a:cs typeface="Carlito"/>
              </a:rPr>
              <a:t>Only</a:t>
            </a:r>
            <a:r>
              <a:rPr sz="3200" spc="-65" dirty="0">
                <a:solidFill>
                  <a:srgbClr val="008000"/>
                </a:solidFill>
                <a:latin typeface="Carlito"/>
                <a:cs typeface="Carlito"/>
              </a:rPr>
              <a:t> </a:t>
            </a:r>
            <a:r>
              <a:rPr sz="3200" dirty="0">
                <a:solidFill>
                  <a:srgbClr val="008000"/>
                </a:solidFill>
                <a:latin typeface="Carlito"/>
                <a:cs typeface="Carlito"/>
              </a:rPr>
              <a:t>critical</a:t>
            </a:r>
            <a:r>
              <a:rPr sz="3200" spc="-60" dirty="0">
                <a:solidFill>
                  <a:srgbClr val="008000"/>
                </a:solidFill>
                <a:latin typeface="Carlito"/>
                <a:cs typeface="Carlito"/>
              </a:rPr>
              <a:t> </a:t>
            </a:r>
            <a:r>
              <a:rPr sz="3200" dirty="0">
                <a:solidFill>
                  <a:srgbClr val="008000"/>
                </a:solidFill>
                <a:latin typeface="Carlito"/>
                <a:cs typeface="Carlito"/>
              </a:rPr>
              <a:t>activities</a:t>
            </a:r>
            <a:r>
              <a:rPr sz="3200" spc="-55" dirty="0">
                <a:solidFill>
                  <a:srgbClr val="008000"/>
                </a:solidFill>
                <a:latin typeface="Carlito"/>
                <a:cs typeface="Carlito"/>
              </a:rPr>
              <a:t> </a:t>
            </a:r>
            <a:r>
              <a:rPr sz="3200" dirty="0">
                <a:solidFill>
                  <a:srgbClr val="008000"/>
                </a:solidFill>
                <a:latin typeface="Carlito"/>
                <a:cs typeface="Carlito"/>
              </a:rPr>
              <a:t>&amp;</a:t>
            </a:r>
            <a:r>
              <a:rPr sz="3200" spc="-60" dirty="0">
                <a:solidFill>
                  <a:srgbClr val="008000"/>
                </a:solidFill>
                <a:latin typeface="Carlito"/>
                <a:cs typeface="Carlito"/>
              </a:rPr>
              <a:t> </a:t>
            </a:r>
            <a:r>
              <a:rPr sz="3200" dirty="0">
                <a:solidFill>
                  <a:srgbClr val="008000"/>
                </a:solidFill>
                <a:latin typeface="Carlito"/>
                <a:cs typeface="Carlito"/>
              </a:rPr>
              <a:t>critical</a:t>
            </a:r>
            <a:r>
              <a:rPr sz="3200" spc="-60" dirty="0">
                <a:solidFill>
                  <a:srgbClr val="008000"/>
                </a:solidFill>
                <a:latin typeface="Carlito"/>
                <a:cs typeface="Carlito"/>
              </a:rPr>
              <a:t> </a:t>
            </a:r>
            <a:r>
              <a:rPr sz="3200" spc="-10" dirty="0">
                <a:solidFill>
                  <a:srgbClr val="008000"/>
                </a:solidFill>
                <a:latin typeface="Carlito"/>
                <a:cs typeface="Carlito"/>
              </a:rPr>
              <a:t>results</a:t>
            </a:r>
            <a:endParaRPr sz="3200">
              <a:latin typeface="Carlito"/>
              <a:cs typeface="Carlito"/>
            </a:endParaRPr>
          </a:p>
          <a:p>
            <a:pPr marL="622300" marR="5080" indent="-610235">
              <a:lnSpc>
                <a:spcPts val="3070"/>
              </a:lnSpc>
              <a:spcBef>
                <a:spcPts val="1535"/>
              </a:spcBef>
              <a:buFont typeface="Wingdings"/>
              <a:buChar char=""/>
              <a:tabLst>
                <a:tab pos="622300" algn="l"/>
              </a:tabLst>
            </a:pPr>
            <a:r>
              <a:rPr sz="3200" spc="-10" dirty="0">
                <a:latin typeface="Carlito"/>
                <a:cs typeface="Carlito"/>
              </a:rPr>
              <a:t>Activity-</a:t>
            </a:r>
            <a:r>
              <a:rPr sz="3200" dirty="0">
                <a:latin typeface="Carlito"/>
                <a:cs typeface="Carlito"/>
              </a:rPr>
              <a:t>Result</a:t>
            </a:r>
            <a:r>
              <a:rPr sz="3200" spc="-60" dirty="0">
                <a:latin typeface="Carlito"/>
                <a:cs typeface="Carlito"/>
              </a:rPr>
              <a:t> </a:t>
            </a:r>
            <a:r>
              <a:rPr sz="3200" dirty="0">
                <a:latin typeface="Carlito"/>
                <a:cs typeface="Carlito"/>
              </a:rPr>
              <a:t>relation</a:t>
            </a:r>
            <a:r>
              <a:rPr sz="3200" spc="-70" dirty="0">
                <a:latin typeface="Carlito"/>
                <a:cs typeface="Carlito"/>
              </a:rPr>
              <a:t> </a:t>
            </a:r>
            <a:r>
              <a:rPr sz="3200" dirty="0">
                <a:latin typeface="Carlito"/>
                <a:cs typeface="Carlito"/>
              </a:rPr>
              <a:t>should</a:t>
            </a:r>
            <a:r>
              <a:rPr sz="3200" spc="-55" dirty="0">
                <a:latin typeface="Carlito"/>
                <a:cs typeface="Carlito"/>
              </a:rPr>
              <a:t> </a:t>
            </a:r>
            <a:r>
              <a:rPr sz="3200" dirty="0">
                <a:latin typeface="Carlito"/>
                <a:cs typeface="Carlito"/>
              </a:rPr>
              <a:t>be</a:t>
            </a:r>
            <a:r>
              <a:rPr sz="3200" spc="-70" dirty="0">
                <a:latin typeface="Carlito"/>
                <a:cs typeface="Carlito"/>
              </a:rPr>
              <a:t> </a:t>
            </a:r>
            <a:r>
              <a:rPr sz="3200" dirty="0">
                <a:latin typeface="Carlito"/>
                <a:cs typeface="Carlito"/>
              </a:rPr>
              <a:t>well</a:t>
            </a:r>
            <a:r>
              <a:rPr sz="3200" spc="-85" dirty="0">
                <a:latin typeface="Carlito"/>
                <a:cs typeface="Carlito"/>
              </a:rPr>
              <a:t> </a:t>
            </a:r>
            <a:r>
              <a:rPr sz="3200" spc="-10" dirty="0">
                <a:latin typeface="Carlito"/>
                <a:cs typeface="Carlito"/>
              </a:rPr>
              <a:t>visible </a:t>
            </a:r>
            <a:r>
              <a:rPr sz="3200" dirty="0">
                <a:latin typeface="Carlito"/>
                <a:cs typeface="Carlito"/>
              </a:rPr>
              <a:t>and</a:t>
            </a:r>
            <a:r>
              <a:rPr sz="3200" spc="-35" dirty="0">
                <a:latin typeface="Carlito"/>
                <a:cs typeface="Carlito"/>
              </a:rPr>
              <a:t> </a:t>
            </a:r>
            <a:r>
              <a:rPr sz="3200" dirty="0">
                <a:latin typeface="Carlito"/>
                <a:cs typeface="Carlito"/>
              </a:rPr>
              <a:t>self</a:t>
            </a:r>
            <a:r>
              <a:rPr sz="3200" spc="-45" dirty="0">
                <a:latin typeface="Carlito"/>
                <a:cs typeface="Carlito"/>
              </a:rPr>
              <a:t> </a:t>
            </a:r>
            <a:r>
              <a:rPr sz="3200" spc="-10" dirty="0">
                <a:latin typeface="Carlito"/>
                <a:cs typeface="Carlito"/>
              </a:rPr>
              <a:t>explanatory</a:t>
            </a:r>
            <a:endParaRPr sz="3200">
              <a:latin typeface="Carlito"/>
              <a:cs typeface="Carlito"/>
            </a:endParaRPr>
          </a:p>
          <a:p>
            <a:pPr marL="622300" marR="2480310" indent="-610235">
              <a:lnSpc>
                <a:spcPts val="3070"/>
              </a:lnSpc>
              <a:spcBef>
                <a:spcPts val="1580"/>
              </a:spcBef>
              <a:buClr>
                <a:srgbClr val="000000"/>
              </a:buClr>
              <a:buFont typeface="Arial"/>
              <a:buChar char="•"/>
              <a:tabLst>
                <a:tab pos="622300" algn="l"/>
              </a:tabLst>
            </a:pPr>
            <a:r>
              <a:rPr sz="3200" dirty="0">
                <a:solidFill>
                  <a:srgbClr val="CC00CC"/>
                </a:solidFill>
                <a:latin typeface="Carlito"/>
                <a:cs typeface="Carlito"/>
              </a:rPr>
              <a:t>Should</a:t>
            </a:r>
            <a:r>
              <a:rPr sz="3200" spc="-70" dirty="0">
                <a:solidFill>
                  <a:srgbClr val="CC00CC"/>
                </a:solidFill>
                <a:latin typeface="Carlito"/>
                <a:cs typeface="Carlito"/>
              </a:rPr>
              <a:t> </a:t>
            </a:r>
            <a:r>
              <a:rPr sz="3200" dirty="0">
                <a:solidFill>
                  <a:srgbClr val="CC00CC"/>
                </a:solidFill>
                <a:latin typeface="Carlito"/>
                <a:cs typeface="Carlito"/>
              </a:rPr>
              <a:t>indicate</a:t>
            </a:r>
            <a:r>
              <a:rPr sz="3200" spc="-65" dirty="0">
                <a:solidFill>
                  <a:srgbClr val="CC00CC"/>
                </a:solidFill>
                <a:latin typeface="Carlito"/>
                <a:cs typeface="Carlito"/>
              </a:rPr>
              <a:t> </a:t>
            </a:r>
            <a:r>
              <a:rPr sz="3200" dirty="0">
                <a:solidFill>
                  <a:srgbClr val="CC00CC"/>
                </a:solidFill>
                <a:latin typeface="Carlito"/>
                <a:cs typeface="Carlito"/>
              </a:rPr>
              <a:t>a</a:t>
            </a:r>
            <a:r>
              <a:rPr sz="3200" spc="-75" dirty="0">
                <a:solidFill>
                  <a:srgbClr val="CC00CC"/>
                </a:solidFill>
                <a:latin typeface="Carlito"/>
                <a:cs typeface="Carlito"/>
              </a:rPr>
              <a:t> </a:t>
            </a:r>
            <a:r>
              <a:rPr sz="3200" dirty="0">
                <a:solidFill>
                  <a:srgbClr val="CC00CC"/>
                </a:solidFill>
                <a:latin typeface="Carlito"/>
                <a:cs typeface="Carlito"/>
              </a:rPr>
              <a:t>new</a:t>
            </a:r>
            <a:r>
              <a:rPr sz="3200" spc="-85" dirty="0">
                <a:solidFill>
                  <a:srgbClr val="CC00CC"/>
                </a:solidFill>
                <a:latin typeface="Carlito"/>
                <a:cs typeface="Carlito"/>
              </a:rPr>
              <a:t> </a:t>
            </a:r>
            <a:r>
              <a:rPr sz="3200" dirty="0">
                <a:solidFill>
                  <a:srgbClr val="CC00CC"/>
                </a:solidFill>
                <a:latin typeface="Carlito"/>
                <a:cs typeface="Carlito"/>
              </a:rPr>
              <a:t>level</a:t>
            </a:r>
            <a:r>
              <a:rPr sz="3200" spc="-85" dirty="0">
                <a:solidFill>
                  <a:srgbClr val="CC00CC"/>
                </a:solidFill>
                <a:latin typeface="Carlito"/>
                <a:cs typeface="Carlito"/>
              </a:rPr>
              <a:t> </a:t>
            </a:r>
            <a:r>
              <a:rPr sz="3200" spc="-25" dirty="0">
                <a:solidFill>
                  <a:srgbClr val="CC00CC"/>
                </a:solidFill>
                <a:latin typeface="Carlito"/>
                <a:cs typeface="Carlito"/>
              </a:rPr>
              <a:t>in </a:t>
            </a:r>
            <a:r>
              <a:rPr sz="3200" spc="-10" dirty="0">
                <a:solidFill>
                  <a:srgbClr val="CC00CC"/>
                </a:solidFill>
                <a:latin typeface="Carlito"/>
                <a:cs typeface="Carlito"/>
              </a:rPr>
              <a:t>implementation</a:t>
            </a:r>
            <a:endParaRPr sz="3200">
              <a:latin typeface="Carlito"/>
              <a:cs typeface="Carlito"/>
            </a:endParaRPr>
          </a:p>
          <a:p>
            <a:pPr marL="622300" indent="-609600">
              <a:lnSpc>
                <a:spcPct val="100000"/>
              </a:lnSpc>
              <a:spcBef>
                <a:spcPts val="835"/>
              </a:spcBef>
              <a:buClr>
                <a:srgbClr val="000000"/>
              </a:buClr>
              <a:buFont typeface="Wingdings"/>
              <a:buChar char=""/>
              <a:tabLst>
                <a:tab pos="622300" algn="l"/>
              </a:tabLst>
            </a:pPr>
            <a:r>
              <a:rPr sz="3200" dirty="0">
                <a:solidFill>
                  <a:srgbClr val="CC00CC"/>
                </a:solidFill>
                <a:latin typeface="Carlito"/>
                <a:cs typeface="Carlito"/>
              </a:rPr>
              <a:t>Must</a:t>
            </a:r>
            <a:r>
              <a:rPr sz="3200" spc="-40" dirty="0">
                <a:solidFill>
                  <a:srgbClr val="CC00CC"/>
                </a:solidFill>
                <a:latin typeface="Carlito"/>
                <a:cs typeface="Carlito"/>
              </a:rPr>
              <a:t> </a:t>
            </a:r>
            <a:r>
              <a:rPr sz="3200" dirty="0">
                <a:solidFill>
                  <a:srgbClr val="CC00CC"/>
                </a:solidFill>
                <a:latin typeface="Carlito"/>
                <a:cs typeface="Carlito"/>
              </a:rPr>
              <a:t>be</a:t>
            </a:r>
            <a:r>
              <a:rPr sz="3200" spc="-60" dirty="0">
                <a:solidFill>
                  <a:srgbClr val="CC00CC"/>
                </a:solidFill>
                <a:latin typeface="Carlito"/>
                <a:cs typeface="Carlito"/>
              </a:rPr>
              <a:t> </a:t>
            </a:r>
            <a:r>
              <a:rPr sz="3200" dirty="0">
                <a:solidFill>
                  <a:srgbClr val="CC00CC"/>
                </a:solidFill>
                <a:latin typeface="Carlito"/>
                <a:cs typeface="Carlito"/>
              </a:rPr>
              <a:t>objectively</a:t>
            </a:r>
            <a:r>
              <a:rPr sz="3200" spc="-70" dirty="0">
                <a:solidFill>
                  <a:srgbClr val="CC00CC"/>
                </a:solidFill>
                <a:latin typeface="Carlito"/>
                <a:cs typeface="Carlito"/>
              </a:rPr>
              <a:t> </a:t>
            </a:r>
            <a:r>
              <a:rPr sz="3200" spc="-10" dirty="0">
                <a:solidFill>
                  <a:srgbClr val="CC00CC"/>
                </a:solidFill>
                <a:latin typeface="Carlito"/>
                <a:cs typeface="Carlito"/>
              </a:rPr>
              <a:t>verifyable</a:t>
            </a:r>
            <a:endParaRPr sz="3200">
              <a:latin typeface="Carlito"/>
              <a:cs typeface="Carlito"/>
            </a:endParaRPr>
          </a:p>
          <a:p>
            <a:pPr marL="622300" marR="691515" indent="-610235">
              <a:lnSpc>
                <a:spcPct val="80000"/>
              </a:lnSpc>
              <a:spcBef>
                <a:spcPts val="1560"/>
              </a:spcBef>
              <a:buClr>
                <a:srgbClr val="000000"/>
              </a:buClr>
              <a:buFont typeface="Wingdings"/>
              <a:buChar char=""/>
              <a:tabLst>
                <a:tab pos="622300" algn="l"/>
              </a:tabLst>
            </a:pPr>
            <a:r>
              <a:rPr sz="3200" b="1" dirty="0">
                <a:solidFill>
                  <a:srgbClr val="CC00CC"/>
                </a:solidFill>
                <a:latin typeface="Carlito"/>
                <a:cs typeface="Carlito"/>
              </a:rPr>
              <a:t>Relate</a:t>
            </a:r>
            <a:r>
              <a:rPr sz="3200" b="1" spc="-120" dirty="0">
                <a:solidFill>
                  <a:srgbClr val="CC00CC"/>
                </a:solidFill>
                <a:latin typeface="Carlito"/>
                <a:cs typeface="Carlito"/>
              </a:rPr>
              <a:t> </a:t>
            </a:r>
            <a:r>
              <a:rPr sz="3200" b="1" dirty="0">
                <a:solidFill>
                  <a:srgbClr val="CC00CC"/>
                </a:solidFill>
                <a:latin typeface="Carlito"/>
                <a:cs typeface="Carlito"/>
              </a:rPr>
              <a:t>to</a:t>
            </a:r>
            <a:r>
              <a:rPr sz="3200" b="1" spc="-100" dirty="0">
                <a:solidFill>
                  <a:srgbClr val="CC00CC"/>
                </a:solidFill>
                <a:latin typeface="Carlito"/>
                <a:cs typeface="Carlito"/>
              </a:rPr>
              <a:t> </a:t>
            </a:r>
            <a:r>
              <a:rPr sz="3200" b="1" dirty="0">
                <a:solidFill>
                  <a:srgbClr val="CC00CC"/>
                </a:solidFill>
                <a:latin typeface="Carlito"/>
                <a:cs typeface="Carlito"/>
              </a:rPr>
              <a:t>Work</a:t>
            </a:r>
            <a:r>
              <a:rPr sz="3200" b="1" spc="-105" dirty="0">
                <a:solidFill>
                  <a:srgbClr val="CC00CC"/>
                </a:solidFill>
                <a:latin typeface="Carlito"/>
                <a:cs typeface="Carlito"/>
              </a:rPr>
              <a:t> </a:t>
            </a:r>
            <a:r>
              <a:rPr sz="3200" b="1" dirty="0">
                <a:solidFill>
                  <a:srgbClr val="CC00CC"/>
                </a:solidFill>
                <a:latin typeface="Carlito"/>
                <a:cs typeface="Carlito"/>
              </a:rPr>
              <a:t>plan,</a:t>
            </a:r>
            <a:r>
              <a:rPr sz="3200" b="1" spc="-125" dirty="0">
                <a:solidFill>
                  <a:srgbClr val="CC00CC"/>
                </a:solidFill>
                <a:latin typeface="Carlito"/>
                <a:cs typeface="Carlito"/>
              </a:rPr>
              <a:t> </a:t>
            </a:r>
            <a:r>
              <a:rPr sz="3200" b="1" dirty="0">
                <a:solidFill>
                  <a:srgbClr val="CC00CC"/>
                </a:solidFill>
                <a:latin typeface="Carlito"/>
                <a:cs typeface="Carlito"/>
              </a:rPr>
              <a:t>Procurement</a:t>
            </a:r>
            <a:r>
              <a:rPr sz="3200" b="1" spc="-120" dirty="0">
                <a:solidFill>
                  <a:srgbClr val="CC00CC"/>
                </a:solidFill>
                <a:latin typeface="Carlito"/>
                <a:cs typeface="Carlito"/>
              </a:rPr>
              <a:t> </a:t>
            </a:r>
            <a:r>
              <a:rPr sz="3200" b="1" spc="-10" dirty="0">
                <a:solidFill>
                  <a:srgbClr val="CC00CC"/>
                </a:solidFill>
                <a:latin typeface="Carlito"/>
                <a:cs typeface="Carlito"/>
              </a:rPr>
              <a:t>plan, </a:t>
            </a:r>
            <a:r>
              <a:rPr sz="3200" b="1" dirty="0">
                <a:solidFill>
                  <a:srgbClr val="CC00CC"/>
                </a:solidFill>
                <a:latin typeface="Carlito"/>
                <a:cs typeface="Carlito"/>
              </a:rPr>
              <a:t>Financing</a:t>
            </a:r>
            <a:r>
              <a:rPr sz="3200" b="1" spc="-55" dirty="0">
                <a:solidFill>
                  <a:srgbClr val="CC00CC"/>
                </a:solidFill>
                <a:latin typeface="Carlito"/>
                <a:cs typeface="Carlito"/>
              </a:rPr>
              <a:t> </a:t>
            </a:r>
            <a:r>
              <a:rPr sz="3200" b="1" spc="-20" dirty="0">
                <a:solidFill>
                  <a:srgbClr val="CC00CC"/>
                </a:solidFill>
                <a:latin typeface="Carlito"/>
                <a:cs typeface="Carlito"/>
              </a:rPr>
              <a:t>plan</a:t>
            </a:r>
            <a:endParaRPr sz="3200">
              <a:latin typeface="Carlito"/>
              <a:cs typeface="Carli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1BB84E30-9D9D-47EA-B218-26ABBB28ABD9}"/>
              </a:ext>
            </a:extLst>
          </p:cNvPr>
          <p:cNvCxnSpPr/>
          <p:nvPr/>
        </p:nvCxnSpPr>
        <p:spPr>
          <a:xfrm>
            <a:off x="-38100" y="1010889"/>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TextBox 16">
            <a:extLst>
              <a:ext uri="{FF2B5EF4-FFF2-40B4-BE49-F238E27FC236}">
                <a16:creationId xmlns:a16="http://schemas.microsoft.com/office/drawing/2014/main" id="{284966D3-D2C3-4C86-85FD-1A69B8566489}"/>
              </a:ext>
            </a:extLst>
          </p:cNvPr>
          <p:cNvSpPr txBox="1"/>
          <p:nvPr/>
        </p:nvSpPr>
        <p:spPr>
          <a:xfrm>
            <a:off x="288388" y="1103638"/>
            <a:ext cx="8707316" cy="1231106"/>
          </a:xfrm>
          <a:prstGeom prst="rect">
            <a:avLst/>
          </a:prstGeom>
        </p:spPr>
        <p:txBody>
          <a:bodyPr wrap="square" lIns="0" tIns="0" rIns="0" bIns="0" rtlCol="0" anchor="t">
            <a:spAutoFit/>
          </a:bodyPr>
          <a:lstStyle/>
          <a:p>
            <a:pPr marL="228600" indent="-228600" algn="just" defTabSz="457200" rtl="0">
              <a:buFont typeface="Arial" panose="020B0604020202020204" pitchFamily="34" charset="0"/>
              <a:buChar char="•"/>
              <a:defRPr/>
            </a:pPr>
            <a:r>
              <a:rPr lang="en-US" sz="2000" b="1" kern="1200" dirty="0">
                <a:solidFill>
                  <a:prstClr val="black"/>
                </a:solidFill>
                <a:latin typeface="Monterchi Sans"/>
                <a:ea typeface="Monterchi Sans"/>
                <a:cs typeface="Monterchi Sans"/>
                <a:sym typeface="Monterchi Sans"/>
              </a:rPr>
              <a:t>To prepare graduates for employment in Bangladesh and the global tourism and hospitality industry, a structured approach with clearly defined milestones is essential. Below are key milestones and specific activities to achieve them are given in briefly:</a:t>
            </a:r>
          </a:p>
        </p:txBody>
      </p:sp>
      <p:sp>
        <p:nvSpPr>
          <p:cNvPr id="6" name="TextBox 15">
            <a:extLst>
              <a:ext uri="{FF2B5EF4-FFF2-40B4-BE49-F238E27FC236}">
                <a16:creationId xmlns:a16="http://schemas.microsoft.com/office/drawing/2014/main" id="{9BF1D628-4026-4CB4-833D-6AC78AE0D700}"/>
              </a:ext>
            </a:extLst>
          </p:cNvPr>
          <p:cNvSpPr txBox="1"/>
          <p:nvPr/>
        </p:nvSpPr>
        <p:spPr>
          <a:xfrm>
            <a:off x="624332" y="639005"/>
            <a:ext cx="7397623" cy="348557"/>
          </a:xfrm>
          <a:prstGeom prst="rect">
            <a:avLst/>
          </a:prstGeom>
        </p:spPr>
        <p:txBody>
          <a:bodyPr wrap="square" lIns="0" tIns="0" rIns="0" bIns="0" rtlCol="0" anchor="t">
            <a:spAutoFit/>
          </a:bodyPr>
          <a:lstStyle/>
          <a:p>
            <a:pPr marL="45720" algn="ctr">
              <a:lnSpc>
                <a:spcPts val="2358"/>
              </a:lnSpc>
            </a:pPr>
            <a:r>
              <a:rPr lang="en-US" sz="4000" spc="-28" dirty="0">
                <a:solidFill>
                  <a:srgbClr val="00B0F0"/>
                </a:solidFill>
                <a:latin typeface="Britannic Bold" panose="020B0903060703020204" pitchFamily="34" charset="0"/>
                <a:cs typeface="Carlito"/>
              </a:rPr>
              <a:t>Milestones</a:t>
            </a:r>
            <a:r>
              <a:rPr lang="en-US" sz="4000" spc="-70" dirty="0">
                <a:solidFill>
                  <a:srgbClr val="00B0F0"/>
                </a:solidFill>
                <a:latin typeface="Britannic Bold" panose="020B0903060703020204" pitchFamily="34" charset="0"/>
                <a:cs typeface="Carlito"/>
              </a:rPr>
              <a:t> </a:t>
            </a:r>
            <a:r>
              <a:rPr lang="en-US" sz="4000" spc="-20" dirty="0">
                <a:solidFill>
                  <a:srgbClr val="00B0F0"/>
                </a:solidFill>
                <a:latin typeface="Britannic Bold" panose="020B0903060703020204" pitchFamily="34" charset="0"/>
                <a:cs typeface="Carlito"/>
              </a:rPr>
              <a:t>(Level</a:t>
            </a:r>
            <a:r>
              <a:rPr lang="en-US" sz="4000" spc="-80" dirty="0">
                <a:solidFill>
                  <a:srgbClr val="00B0F0"/>
                </a:solidFill>
                <a:latin typeface="Britannic Bold" panose="020B0903060703020204" pitchFamily="34" charset="0"/>
                <a:cs typeface="Carlito"/>
              </a:rPr>
              <a:t> </a:t>
            </a:r>
            <a:r>
              <a:rPr lang="en-US" sz="4000" spc="-13" dirty="0">
                <a:solidFill>
                  <a:srgbClr val="00B0F0"/>
                </a:solidFill>
                <a:latin typeface="Britannic Bold" panose="020B0903060703020204" pitchFamily="34" charset="0"/>
                <a:cs typeface="Carlito"/>
              </a:rPr>
              <a:t>1) </a:t>
            </a:r>
            <a:r>
              <a:rPr lang="en-US" sz="4000" spc="-13" dirty="0">
                <a:solidFill>
                  <a:srgbClr val="FF0000"/>
                </a:solidFill>
                <a:latin typeface="Britannic Bold" panose="020B0903060703020204" pitchFamily="34" charset="0"/>
                <a:cs typeface="Carlito"/>
              </a:rPr>
              <a:t>EXAMPLE</a:t>
            </a:r>
            <a:endParaRPr lang="en-US" sz="4000" dirty="0">
              <a:latin typeface="Britannic Bold" panose="020B0903060703020204" pitchFamily="34" charset="0"/>
              <a:cs typeface="Carlito"/>
            </a:endParaRPr>
          </a:p>
        </p:txBody>
      </p:sp>
      <p:sp>
        <p:nvSpPr>
          <p:cNvPr id="7" name="object 4">
            <a:extLst>
              <a:ext uri="{FF2B5EF4-FFF2-40B4-BE49-F238E27FC236}">
                <a16:creationId xmlns:a16="http://schemas.microsoft.com/office/drawing/2014/main" id="{CE59395E-D876-42A6-B7CC-DE8BF213A55B}"/>
              </a:ext>
            </a:extLst>
          </p:cNvPr>
          <p:cNvSpPr txBox="1">
            <a:spLocks/>
          </p:cNvSpPr>
          <p:nvPr/>
        </p:nvSpPr>
        <p:spPr>
          <a:xfrm>
            <a:off x="4128834" y="4002443"/>
            <a:ext cx="194310" cy="159329"/>
          </a:xfrm>
          <a:prstGeom prst="rect">
            <a:avLst/>
          </a:prstGeom>
        </p:spPr>
        <p:txBody>
          <a:bodyPr vert="horz" wrap="square" lIns="0" tIns="89208" rIns="0" bIns="0" rtlCol="0">
            <a:spAutoFit/>
          </a:bodyPr>
          <a:lstStyle>
            <a:defPPr>
              <a:defRPr kern="0"/>
            </a:defPPr>
            <a:lvl1pPr>
              <a:defRPr sz="900" b="0" i="0">
                <a:solidFill>
                  <a:srgbClr val="888888"/>
                </a:solidFill>
                <a:latin typeface="Arial"/>
                <a:cs typeface="Arial"/>
              </a:defRPr>
            </a:lvl1pPr>
          </a:lstStyle>
          <a:p>
            <a:pPr marL="19050" defTabSz="457200">
              <a:spcBef>
                <a:spcPts val="8"/>
              </a:spcBef>
              <a:defRPr/>
            </a:pPr>
            <a:fld id="{81D60167-4931-47E6-BA6A-407CBD079E47}" type="slidenum">
              <a:rPr lang="en-US" sz="450" spc="-13"/>
              <a:pPr marL="19050" defTabSz="457200">
                <a:spcBef>
                  <a:spcPts val="8"/>
                </a:spcBef>
                <a:defRPr/>
              </a:pPr>
              <a:t>31</a:t>
            </a:fld>
            <a:endParaRPr lang="en-US" sz="450" spc="-13" dirty="0"/>
          </a:p>
        </p:txBody>
      </p:sp>
      <p:sp>
        <p:nvSpPr>
          <p:cNvPr id="8" name="TextBox 16">
            <a:extLst>
              <a:ext uri="{FF2B5EF4-FFF2-40B4-BE49-F238E27FC236}">
                <a16:creationId xmlns:a16="http://schemas.microsoft.com/office/drawing/2014/main" id="{1A790AEC-72B1-42C8-AB87-5E19C3B8ABD4}"/>
              </a:ext>
            </a:extLst>
          </p:cNvPr>
          <p:cNvSpPr txBox="1"/>
          <p:nvPr/>
        </p:nvSpPr>
        <p:spPr>
          <a:xfrm>
            <a:off x="322385" y="2334744"/>
            <a:ext cx="8707316" cy="4308872"/>
          </a:xfrm>
          <a:prstGeom prst="rect">
            <a:avLst/>
          </a:prstGeom>
        </p:spPr>
        <p:txBody>
          <a:bodyPr wrap="square" lIns="0" tIns="0" rIns="0" bIns="0" rtlCol="0" anchor="t">
            <a:spAutoFit/>
          </a:bodyPr>
          <a:lstStyle/>
          <a:p>
            <a:pPr algn="just" defTabSz="457200" rtl="0">
              <a:defRPr/>
            </a:pPr>
            <a:r>
              <a:rPr lang="en-US" sz="2800" b="1" kern="1200" dirty="0">
                <a:solidFill>
                  <a:schemeClr val="tx2"/>
                </a:solidFill>
                <a:latin typeface="Monterchi Sans"/>
                <a:ea typeface="Monterchi Sans"/>
                <a:cs typeface="Monterchi Sans"/>
                <a:sym typeface="Monterchi Sans"/>
              </a:rPr>
              <a:t>Area 1. Curriculum Modernization and Industry Alignment</a:t>
            </a:r>
          </a:p>
          <a:p>
            <a:pPr algn="just" defTabSz="457200" rtl="0">
              <a:defRPr/>
            </a:pPr>
            <a:r>
              <a:rPr lang="en-US" sz="2000" b="1" kern="1200" dirty="0">
                <a:solidFill>
                  <a:srgbClr val="00B050"/>
                </a:solidFill>
                <a:latin typeface="Monterchi Sans"/>
                <a:ea typeface="Monterchi Sans"/>
                <a:cs typeface="Monterchi Sans"/>
                <a:sym typeface="Monterchi Sans"/>
              </a:rPr>
              <a:t>Milestone: </a:t>
            </a:r>
            <a:r>
              <a:rPr lang="en-US" sz="2000" b="1" kern="1200" dirty="0">
                <a:latin typeface="Monterchi Sans"/>
                <a:ea typeface="Monterchi Sans"/>
                <a:cs typeface="Monterchi Sans"/>
                <a:sym typeface="Monterchi Sans"/>
              </a:rPr>
              <a:t>Develop a curriculum that aligns with both national and international industry standards.</a:t>
            </a:r>
          </a:p>
          <a:p>
            <a:pPr algn="just" defTabSz="457200" rtl="0">
              <a:defRPr/>
            </a:pPr>
            <a:endParaRPr lang="en-US" sz="2000" b="1" kern="1200" dirty="0">
              <a:solidFill>
                <a:srgbClr val="00B050"/>
              </a:solidFill>
              <a:latin typeface="Monterchi Sans"/>
              <a:ea typeface="Monterchi Sans"/>
              <a:cs typeface="Monterchi Sans"/>
              <a:sym typeface="Monterchi Sans"/>
            </a:endParaRPr>
          </a:p>
          <a:p>
            <a:pPr algn="ctr" defTabSz="457200" rtl="0">
              <a:defRPr/>
            </a:pPr>
            <a:r>
              <a:rPr lang="en-US" sz="3200" b="1" kern="1200" dirty="0">
                <a:solidFill>
                  <a:srgbClr val="00B050"/>
                </a:solidFill>
                <a:latin typeface="Monterchi Sans"/>
                <a:ea typeface="Monterchi Sans"/>
                <a:cs typeface="Monterchi Sans"/>
                <a:sym typeface="Monterchi Sans"/>
              </a:rPr>
              <a:t>Activities:</a:t>
            </a:r>
          </a:p>
          <a:p>
            <a:pPr marL="228600" indent="-228600" algn="just" defTabSz="457200" rtl="0">
              <a:buFont typeface="Arial" panose="020B0604020202020204" pitchFamily="34" charset="0"/>
              <a:buChar char="•"/>
              <a:defRPr/>
            </a:pPr>
            <a:r>
              <a:rPr lang="en-US" sz="2000" b="1" kern="1200" dirty="0">
                <a:latin typeface="Monterchi Sans"/>
                <a:ea typeface="Monterchi Sans"/>
                <a:cs typeface="Monterchi Sans"/>
                <a:sym typeface="Monterchi Sans"/>
              </a:rPr>
              <a:t>Conduct a needs assessment by consulting industry stakeholders, alumni, and employers.</a:t>
            </a:r>
          </a:p>
          <a:p>
            <a:pPr marL="228600" indent="-228600" algn="just" defTabSz="457200" rtl="0">
              <a:buFont typeface="Arial" panose="020B0604020202020204" pitchFamily="34" charset="0"/>
              <a:buChar char="•"/>
              <a:defRPr/>
            </a:pPr>
            <a:r>
              <a:rPr lang="en-US" sz="2000" b="1" kern="1200" dirty="0">
                <a:latin typeface="Monterchi Sans"/>
                <a:ea typeface="Monterchi Sans"/>
                <a:cs typeface="Monterchi Sans"/>
                <a:sym typeface="Monterchi Sans"/>
              </a:rPr>
              <a:t>Integrate practical modules such as event planning, tourism marketing, hotel operations, and travel technology.</a:t>
            </a:r>
          </a:p>
          <a:p>
            <a:pPr marL="228600" indent="-228600" algn="just" defTabSz="457200" rtl="0">
              <a:buFont typeface="Arial" panose="020B0604020202020204" pitchFamily="34" charset="0"/>
              <a:buChar char="•"/>
              <a:defRPr/>
            </a:pPr>
            <a:r>
              <a:rPr lang="en-US" sz="2000" b="1" kern="1200" dirty="0">
                <a:latin typeface="Monterchi Sans"/>
                <a:ea typeface="Monterchi Sans"/>
                <a:cs typeface="Monterchi Sans"/>
                <a:sym typeface="Monterchi Sans"/>
              </a:rPr>
              <a:t>Offer specialized courses in emerging areas like sustainable tourism, eco-tourism, and digital marketing.</a:t>
            </a:r>
          </a:p>
          <a:p>
            <a:pPr marL="228600" indent="-228600" algn="just" defTabSz="457200" rtl="0">
              <a:buFont typeface="Arial" panose="020B0604020202020204" pitchFamily="34" charset="0"/>
              <a:buChar char="•"/>
              <a:defRPr/>
            </a:pPr>
            <a:r>
              <a:rPr lang="en-US" sz="2000" b="1" kern="1200" dirty="0">
                <a:latin typeface="Monterchi Sans"/>
                <a:ea typeface="Monterchi Sans"/>
                <a:cs typeface="Monterchi Sans"/>
                <a:sym typeface="Monterchi Sans"/>
              </a:rPr>
              <a:t>Align the program with global certifications like the World Tourism Organization’s </a:t>
            </a:r>
            <a:r>
              <a:rPr lang="en-US" sz="2000" b="1" kern="1200" dirty="0" err="1">
                <a:latin typeface="Monterchi Sans"/>
                <a:ea typeface="Monterchi Sans"/>
                <a:cs typeface="Monterchi Sans"/>
                <a:sym typeface="Monterchi Sans"/>
              </a:rPr>
              <a:t>TedQual</a:t>
            </a:r>
            <a:r>
              <a:rPr lang="en-US" sz="2000" b="1" kern="1200" dirty="0">
                <a:latin typeface="Monterchi Sans"/>
                <a:ea typeface="Monterchi Sans"/>
                <a:cs typeface="Monterchi Sans"/>
                <a:sym typeface="Monterchi Sans"/>
              </a:rPr>
              <a:t> accreditation.</a:t>
            </a:r>
          </a:p>
        </p:txBody>
      </p:sp>
    </p:spTree>
    <p:extLst>
      <p:ext uri="{BB962C8B-B14F-4D97-AF65-F5344CB8AC3E}">
        <p14:creationId xmlns:p14="http://schemas.microsoft.com/office/powerpoint/2010/main" val="3026847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1BB84E30-9D9D-47EA-B218-26ABBB28ABD9}"/>
              </a:ext>
            </a:extLst>
          </p:cNvPr>
          <p:cNvCxnSpPr/>
          <p:nvPr/>
        </p:nvCxnSpPr>
        <p:spPr>
          <a:xfrm>
            <a:off x="0" y="871246"/>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TextBox 16">
            <a:extLst>
              <a:ext uri="{FF2B5EF4-FFF2-40B4-BE49-F238E27FC236}">
                <a16:creationId xmlns:a16="http://schemas.microsoft.com/office/drawing/2014/main" id="{284966D3-D2C3-4C86-85FD-1A69B8566489}"/>
              </a:ext>
            </a:extLst>
          </p:cNvPr>
          <p:cNvSpPr txBox="1"/>
          <p:nvPr/>
        </p:nvSpPr>
        <p:spPr>
          <a:xfrm>
            <a:off x="218342" y="1066800"/>
            <a:ext cx="8707316" cy="5170646"/>
          </a:xfrm>
          <a:prstGeom prst="rect">
            <a:avLst/>
          </a:prstGeom>
        </p:spPr>
        <p:txBody>
          <a:bodyPr wrap="square" lIns="0" tIns="0" rIns="0" bIns="0" rtlCol="0" anchor="t">
            <a:spAutoFit/>
          </a:bodyPr>
          <a:lstStyle/>
          <a:p>
            <a:pPr algn="just" defTabSz="457200" rtl="0">
              <a:defRPr/>
            </a:pPr>
            <a:r>
              <a:rPr lang="en-US" sz="2800" b="1" kern="1200" dirty="0">
                <a:solidFill>
                  <a:schemeClr val="tx2"/>
                </a:solidFill>
                <a:latin typeface="Times New Roman" panose="02020603050405020304" pitchFamily="18" charset="0"/>
                <a:ea typeface="Monterchi Sans"/>
                <a:cs typeface="Times New Roman" panose="02020603050405020304" pitchFamily="18" charset="0"/>
                <a:sym typeface="Monterchi Sans"/>
              </a:rPr>
              <a:t>Area 2: </a:t>
            </a:r>
            <a:r>
              <a:rPr lang="en-US" sz="2800" kern="1200" dirty="0">
                <a:solidFill>
                  <a:schemeClr val="tx2"/>
                </a:solidFill>
                <a:latin typeface="Times New Roman" panose="02020603050405020304" pitchFamily="18" charset="0"/>
                <a:ea typeface="Monterchi Sans"/>
                <a:cs typeface="Times New Roman" panose="02020603050405020304" pitchFamily="18" charset="0"/>
                <a:sym typeface="Monterchi Sans"/>
              </a:rPr>
              <a:t>Skill Development through Practical Training</a:t>
            </a:r>
          </a:p>
          <a:p>
            <a:pPr algn="just" defTabSz="457200" rtl="0">
              <a:defRPr/>
            </a:pPr>
            <a:r>
              <a:rPr lang="en-US" sz="2800" kern="1200" dirty="0">
                <a:solidFill>
                  <a:srgbClr val="FF0000"/>
                </a:solidFill>
                <a:latin typeface="Times New Roman" panose="02020603050405020304" pitchFamily="18" charset="0"/>
                <a:ea typeface="Monterchi Sans"/>
                <a:cs typeface="Times New Roman" panose="02020603050405020304" pitchFamily="18" charset="0"/>
                <a:sym typeface="Monterchi Sans"/>
              </a:rPr>
              <a:t>Milestone: </a:t>
            </a:r>
            <a:r>
              <a:rPr lang="en-US" sz="2800" kern="1200" dirty="0">
                <a:latin typeface="Times New Roman" panose="02020603050405020304" pitchFamily="18" charset="0"/>
                <a:ea typeface="Monterchi Sans"/>
                <a:cs typeface="Times New Roman" panose="02020603050405020304" pitchFamily="18" charset="0"/>
                <a:sym typeface="Monterchi Sans"/>
              </a:rPr>
              <a:t>Equip students with industry-relevant technical and soft skills.</a:t>
            </a:r>
          </a:p>
          <a:p>
            <a:pPr algn="ctr" defTabSz="457200" rtl="0">
              <a:defRPr/>
            </a:pPr>
            <a:r>
              <a:rPr lang="en-US" sz="2800" b="1" kern="1200" dirty="0">
                <a:solidFill>
                  <a:srgbClr val="FF0000"/>
                </a:solidFill>
                <a:latin typeface="Times New Roman" panose="02020603050405020304" pitchFamily="18" charset="0"/>
                <a:ea typeface="Monterchi Sans"/>
                <a:cs typeface="Times New Roman" panose="02020603050405020304" pitchFamily="18" charset="0"/>
                <a:sym typeface="Monterchi Sans"/>
              </a:rPr>
              <a:t>Activities:</a:t>
            </a:r>
          </a:p>
          <a:p>
            <a:pPr marL="228600" indent="-228600" algn="just" defTabSz="457200" rtl="0">
              <a:buFont typeface="Arial" panose="020B0604020202020204" pitchFamily="34" charset="0"/>
              <a:buChar char="•"/>
              <a:defRPr/>
            </a:pPr>
            <a:r>
              <a:rPr lang="en-US" sz="2800" kern="1200" dirty="0">
                <a:latin typeface="Times New Roman" panose="02020603050405020304" pitchFamily="18" charset="0"/>
                <a:ea typeface="Monterchi Sans"/>
                <a:cs typeface="Times New Roman" panose="02020603050405020304" pitchFamily="18" charset="0"/>
                <a:sym typeface="Monterchi Sans"/>
              </a:rPr>
              <a:t>Establish state-of-the-art laboratories such as mock hotel rooms, kitchens, and reservation systems and house keeping services.</a:t>
            </a:r>
          </a:p>
          <a:p>
            <a:pPr marL="228600" indent="-228600" algn="just" defTabSz="457200" rtl="0">
              <a:buFont typeface="Arial" panose="020B0604020202020204" pitchFamily="34" charset="0"/>
              <a:buChar char="•"/>
              <a:defRPr/>
            </a:pPr>
            <a:r>
              <a:rPr lang="en-US" sz="2800" kern="1200" dirty="0">
                <a:latin typeface="Times New Roman" panose="02020603050405020304" pitchFamily="18" charset="0"/>
                <a:ea typeface="Monterchi Sans"/>
                <a:cs typeface="Times New Roman" panose="02020603050405020304" pitchFamily="18" charset="0"/>
                <a:sym typeface="Monterchi Sans"/>
              </a:rPr>
              <a:t>Partner with local and international organizations to provide internships and apprenticeships.</a:t>
            </a:r>
          </a:p>
          <a:p>
            <a:pPr marL="228600" indent="-228600" algn="just" defTabSz="457200" rtl="0">
              <a:buFont typeface="Arial" panose="020B0604020202020204" pitchFamily="34" charset="0"/>
              <a:buChar char="•"/>
              <a:defRPr/>
            </a:pPr>
            <a:r>
              <a:rPr lang="en-US" sz="2800" kern="1200" dirty="0">
                <a:latin typeface="Times New Roman" panose="02020603050405020304" pitchFamily="18" charset="0"/>
                <a:ea typeface="Monterchi Sans"/>
                <a:cs typeface="Times New Roman" panose="02020603050405020304" pitchFamily="18" charset="0"/>
                <a:sym typeface="Monterchi Sans"/>
              </a:rPr>
              <a:t>Organize workshops and seminars on communication, customer service, cultural sensitivity, and problem-solving skills.</a:t>
            </a:r>
          </a:p>
        </p:txBody>
      </p:sp>
      <p:sp>
        <p:nvSpPr>
          <p:cNvPr id="6" name="TextBox 15">
            <a:extLst>
              <a:ext uri="{FF2B5EF4-FFF2-40B4-BE49-F238E27FC236}">
                <a16:creationId xmlns:a16="http://schemas.microsoft.com/office/drawing/2014/main" id="{9BF1D628-4026-4CB4-833D-6AC78AE0D700}"/>
              </a:ext>
            </a:extLst>
          </p:cNvPr>
          <p:cNvSpPr txBox="1"/>
          <p:nvPr/>
        </p:nvSpPr>
        <p:spPr>
          <a:xfrm>
            <a:off x="527177" y="508693"/>
            <a:ext cx="7397623" cy="348557"/>
          </a:xfrm>
          <a:prstGeom prst="rect">
            <a:avLst/>
          </a:prstGeom>
        </p:spPr>
        <p:txBody>
          <a:bodyPr wrap="square" lIns="0" tIns="0" rIns="0" bIns="0" rtlCol="0" anchor="t">
            <a:spAutoFit/>
          </a:bodyPr>
          <a:lstStyle/>
          <a:p>
            <a:pPr marL="45720" algn="ctr">
              <a:lnSpc>
                <a:spcPts val="2358"/>
              </a:lnSpc>
            </a:pPr>
            <a:r>
              <a:rPr lang="en-US" sz="4000" spc="-28" dirty="0">
                <a:solidFill>
                  <a:srgbClr val="00B0F0"/>
                </a:solidFill>
                <a:latin typeface="Britannic Bold" panose="020B0903060703020204" pitchFamily="34" charset="0"/>
                <a:cs typeface="Carlito"/>
              </a:rPr>
              <a:t>Milestones</a:t>
            </a:r>
            <a:r>
              <a:rPr lang="en-US" sz="4000" spc="-70" dirty="0">
                <a:solidFill>
                  <a:srgbClr val="00B0F0"/>
                </a:solidFill>
                <a:latin typeface="Britannic Bold" panose="020B0903060703020204" pitchFamily="34" charset="0"/>
                <a:cs typeface="Carlito"/>
              </a:rPr>
              <a:t> </a:t>
            </a:r>
            <a:r>
              <a:rPr lang="en-US" sz="4000" spc="-20" dirty="0">
                <a:solidFill>
                  <a:srgbClr val="00B0F0"/>
                </a:solidFill>
                <a:latin typeface="Britannic Bold" panose="020B0903060703020204" pitchFamily="34" charset="0"/>
                <a:cs typeface="Carlito"/>
              </a:rPr>
              <a:t>(Level</a:t>
            </a:r>
            <a:r>
              <a:rPr lang="en-US" sz="4000" spc="-80" dirty="0">
                <a:solidFill>
                  <a:srgbClr val="00B0F0"/>
                </a:solidFill>
                <a:latin typeface="Britannic Bold" panose="020B0903060703020204" pitchFamily="34" charset="0"/>
                <a:cs typeface="Carlito"/>
              </a:rPr>
              <a:t> </a:t>
            </a:r>
            <a:r>
              <a:rPr lang="en-US" sz="4000" spc="-13" dirty="0">
                <a:solidFill>
                  <a:srgbClr val="00B0F0"/>
                </a:solidFill>
                <a:latin typeface="Britannic Bold" panose="020B0903060703020204" pitchFamily="34" charset="0"/>
                <a:cs typeface="Carlito"/>
              </a:rPr>
              <a:t>1) </a:t>
            </a:r>
            <a:r>
              <a:rPr lang="en-US" sz="4000" spc="-13" dirty="0">
                <a:solidFill>
                  <a:srgbClr val="FF0000"/>
                </a:solidFill>
                <a:latin typeface="Britannic Bold" panose="020B0903060703020204" pitchFamily="34" charset="0"/>
                <a:cs typeface="Carlito"/>
              </a:rPr>
              <a:t>EXAMPLE</a:t>
            </a:r>
            <a:endParaRPr lang="en-US" sz="4000" dirty="0">
              <a:latin typeface="Britannic Bold" panose="020B0903060703020204" pitchFamily="34" charset="0"/>
              <a:cs typeface="Carlito"/>
            </a:endParaRPr>
          </a:p>
        </p:txBody>
      </p:sp>
      <p:sp>
        <p:nvSpPr>
          <p:cNvPr id="7" name="object 4">
            <a:extLst>
              <a:ext uri="{FF2B5EF4-FFF2-40B4-BE49-F238E27FC236}">
                <a16:creationId xmlns:a16="http://schemas.microsoft.com/office/drawing/2014/main" id="{CE59395E-D876-42A6-B7CC-DE8BF213A55B}"/>
              </a:ext>
            </a:extLst>
          </p:cNvPr>
          <p:cNvSpPr txBox="1">
            <a:spLocks/>
          </p:cNvSpPr>
          <p:nvPr/>
        </p:nvSpPr>
        <p:spPr>
          <a:xfrm>
            <a:off x="4128834" y="4002443"/>
            <a:ext cx="194310" cy="159329"/>
          </a:xfrm>
          <a:prstGeom prst="rect">
            <a:avLst/>
          </a:prstGeom>
        </p:spPr>
        <p:txBody>
          <a:bodyPr vert="horz" wrap="square" lIns="0" tIns="89208" rIns="0" bIns="0" rtlCol="0">
            <a:spAutoFit/>
          </a:bodyPr>
          <a:lstStyle>
            <a:defPPr>
              <a:defRPr kern="0"/>
            </a:defPPr>
            <a:lvl1pPr>
              <a:defRPr sz="900" b="0" i="0">
                <a:solidFill>
                  <a:srgbClr val="888888"/>
                </a:solidFill>
                <a:latin typeface="Arial"/>
                <a:cs typeface="Arial"/>
              </a:defRPr>
            </a:lvl1pPr>
          </a:lstStyle>
          <a:p>
            <a:pPr marL="19050" defTabSz="457200">
              <a:spcBef>
                <a:spcPts val="8"/>
              </a:spcBef>
              <a:defRPr/>
            </a:pPr>
            <a:fld id="{81D60167-4931-47E6-BA6A-407CBD079E47}" type="slidenum">
              <a:rPr lang="en-US" sz="450" spc="-13"/>
              <a:pPr marL="19050" defTabSz="457200">
                <a:spcBef>
                  <a:spcPts val="8"/>
                </a:spcBef>
                <a:defRPr/>
              </a:pPr>
              <a:t>32</a:t>
            </a:fld>
            <a:endParaRPr lang="en-US" sz="450" spc="-13" dirty="0"/>
          </a:p>
        </p:txBody>
      </p:sp>
    </p:spTree>
    <p:extLst>
      <p:ext uri="{BB962C8B-B14F-4D97-AF65-F5344CB8AC3E}">
        <p14:creationId xmlns:p14="http://schemas.microsoft.com/office/powerpoint/2010/main" val="3023985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33</a:t>
            </a:fld>
            <a:endParaRPr spc="-25" dirty="0"/>
          </a:p>
        </p:txBody>
      </p:sp>
      <p:sp>
        <p:nvSpPr>
          <p:cNvPr id="2" name="object 2"/>
          <p:cNvSpPr txBox="1">
            <a:spLocks noGrp="1"/>
          </p:cNvSpPr>
          <p:nvPr>
            <p:ph type="title"/>
          </p:nvPr>
        </p:nvSpPr>
        <p:spPr>
          <a:xfrm>
            <a:off x="457200" y="274320"/>
            <a:ext cx="8229600" cy="538609"/>
          </a:xfrm>
          <a:prstGeom prst="rect">
            <a:avLst/>
          </a:prstGeom>
          <a:solidFill>
            <a:srgbClr val="F1F1F1"/>
          </a:solidFill>
        </p:spPr>
        <p:txBody>
          <a:bodyPr vert="horz" wrap="square" lIns="0" tIns="0" rIns="0" bIns="0" rtlCol="0">
            <a:spAutoFit/>
          </a:bodyPr>
          <a:lstStyle/>
          <a:p>
            <a:pPr marL="91440">
              <a:lnSpc>
                <a:spcPts val="4240"/>
              </a:lnSpc>
              <a:tabLst>
                <a:tab pos="3766185" algn="l"/>
              </a:tabLst>
            </a:pPr>
            <a:r>
              <a:rPr sz="3600" b="0" spc="-95" dirty="0">
                <a:solidFill>
                  <a:srgbClr val="9900FF"/>
                </a:solidFill>
                <a:latin typeface="Carlito"/>
                <a:cs typeface="Carlito"/>
              </a:rPr>
              <a:t>Table</a:t>
            </a:r>
            <a:r>
              <a:rPr sz="3600" b="0" spc="-110" dirty="0">
                <a:solidFill>
                  <a:srgbClr val="9900FF"/>
                </a:solidFill>
                <a:latin typeface="Carlito"/>
                <a:cs typeface="Carlito"/>
              </a:rPr>
              <a:t> </a:t>
            </a:r>
            <a:r>
              <a:rPr sz="3600" b="0" dirty="0">
                <a:solidFill>
                  <a:srgbClr val="9900FF"/>
                </a:solidFill>
                <a:latin typeface="Carlito"/>
                <a:cs typeface="Carlito"/>
              </a:rPr>
              <a:t>of</a:t>
            </a:r>
            <a:r>
              <a:rPr sz="3600" b="0" spc="-130" dirty="0">
                <a:solidFill>
                  <a:srgbClr val="9900FF"/>
                </a:solidFill>
                <a:latin typeface="Carlito"/>
                <a:cs typeface="Carlito"/>
              </a:rPr>
              <a:t> </a:t>
            </a:r>
            <a:r>
              <a:rPr sz="3600" b="0" spc="-10" dirty="0">
                <a:solidFill>
                  <a:srgbClr val="9900FF"/>
                </a:solidFill>
                <a:latin typeface="Carlito"/>
                <a:cs typeface="Carlito"/>
              </a:rPr>
              <a:t>Milestones</a:t>
            </a:r>
            <a:r>
              <a:rPr sz="3600" b="0" dirty="0">
                <a:solidFill>
                  <a:srgbClr val="9900FF"/>
                </a:solidFill>
                <a:latin typeface="Carlito"/>
                <a:cs typeface="Carlito"/>
              </a:rPr>
              <a:t>	</a:t>
            </a:r>
            <a:r>
              <a:rPr sz="2800" b="0" dirty="0">
                <a:solidFill>
                  <a:schemeClr val="tx2"/>
                </a:solidFill>
                <a:latin typeface="Liberation Sans Narrow"/>
                <a:cs typeface="Liberation Sans Narrow"/>
              </a:rPr>
              <a:t>(</a:t>
            </a:r>
            <a:r>
              <a:rPr lang="en-US" sz="2800" b="0" dirty="0">
                <a:solidFill>
                  <a:schemeClr val="tx2"/>
                </a:solidFill>
                <a:latin typeface="Liberation Sans Narrow"/>
                <a:cs typeface="Liberation Sans Narrow"/>
              </a:rPr>
              <a:t>E</a:t>
            </a:r>
            <a:r>
              <a:rPr sz="2800" b="0" dirty="0">
                <a:solidFill>
                  <a:schemeClr val="tx2"/>
                </a:solidFill>
                <a:latin typeface="Liberation Sans Narrow"/>
                <a:cs typeface="Liberation Sans Narrow"/>
              </a:rPr>
              <a:t>xample</a:t>
            </a:r>
            <a:r>
              <a:rPr sz="2800" b="0" spc="-100" dirty="0">
                <a:solidFill>
                  <a:schemeClr val="tx2"/>
                </a:solidFill>
                <a:latin typeface="Liberation Sans Narrow"/>
                <a:cs typeface="Liberation Sans Narrow"/>
              </a:rPr>
              <a:t> </a:t>
            </a:r>
            <a:r>
              <a:rPr sz="2800" b="0" dirty="0">
                <a:solidFill>
                  <a:schemeClr val="tx2"/>
                </a:solidFill>
                <a:latin typeface="Liberation Sans Narrow"/>
                <a:cs typeface="Liberation Sans Narrow"/>
              </a:rPr>
              <a:t>from</a:t>
            </a:r>
            <a:r>
              <a:rPr sz="2800" b="0" spc="-95" dirty="0">
                <a:solidFill>
                  <a:schemeClr val="tx2"/>
                </a:solidFill>
                <a:latin typeface="Liberation Sans Narrow"/>
                <a:cs typeface="Liberation Sans Narrow"/>
              </a:rPr>
              <a:t> </a:t>
            </a:r>
            <a:r>
              <a:rPr sz="2800" b="0" spc="-10" dirty="0">
                <a:solidFill>
                  <a:schemeClr val="tx2"/>
                </a:solidFill>
                <a:latin typeface="Liberation Sans Narrow"/>
                <a:cs typeface="Liberation Sans Narrow"/>
              </a:rPr>
              <a:t>HEAT)</a:t>
            </a:r>
            <a:endParaRPr sz="2800" dirty="0">
              <a:solidFill>
                <a:schemeClr val="tx2"/>
              </a:solidFill>
              <a:latin typeface="Liberation Sans Narrow"/>
              <a:cs typeface="Liberation Sans Narrow"/>
            </a:endParaRPr>
          </a:p>
        </p:txBody>
      </p:sp>
      <p:graphicFrame>
        <p:nvGraphicFramePr>
          <p:cNvPr id="3" name="object 3"/>
          <p:cNvGraphicFramePr>
            <a:graphicFrameLocks noGrp="1"/>
          </p:cNvGraphicFramePr>
          <p:nvPr/>
        </p:nvGraphicFramePr>
        <p:xfrm>
          <a:off x="450850" y="1593850"/>
          <a:ext cx="8458199" cy="4648200"/>
        </p:xfrm>
        <a:graphic>
          <a:graphicData uri="http://schemas.openxmlformats.org/drawingml/2006/table">
            <a:tbl>
              <a:tblPr firstRow="1" bandRow="1">
                <a:tableStyleId>{2D5ABB26-0587-4C30-8999-92F81FD0307C}</a:tableStyleId>
              </a:tblPr>
              <a:tblGrid>
                <a:gridCol w="1692275">
                  <a:extLst>
                    <a:ext uri="{9D8B030D-6E8A-4147-A177-3AD203B41FA5}">
                      <a16:colId xmlns:a16="http://schemas.microsoft.com/office/drawing/2014/main" val="20000"/>
                    </a:ext>
                  </a:extLst>
                </a:gridCol>
                <a:gridCol w="1691004">
                  <a:extLst>
                    <a:ext uri="{9D8B030D-6E8A-4147-A177-3AD203B41FA5}">
                      <a16:colId xmlns:a16="http://schemas.microsoft.com/office/drawing/2014/main" val="20001"/>
                    </a:ext>
                  </a:extLst>
                </a:gridCol>
                <a:gridCol w="1692275">
                  <a:extLst>
                    <a:ext uri="{9D8B030D-6E8A-4147-A177-3AD203B41FA5}">
                      <a16:colId xmlns:a16="http://schemas.microsoft.com/office/drawing/2014/main" val="20002"/>
                    </a:ext>
                  </a:extLst>
                </a:gridCol>
                <a:gridCol w="1630045">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tblGrid>
              <a:tr h="812800">
                <a:tc>
                  <a:txBody>
                    <a:bodyPr/>
                    <a:lstStyle/>
                    <a:p>
                      <a:pPr marL="91440">
                        <a:lnSpc>
                          <a:spcPct val="100000"/>
                        </a:lnSpc>
                        <a:spcBef>
                          <a:spcPts val="315"/>
                        </a:spcBef>
                      </a:pPr>
                      <a:r>
                        <a:rPr sz="1800" b="1" spc="-10" dirty="0">
                          <a:latin typeface="Arial"/>
                          <a:cs typeface="Arial"/>
                        </a:rPr>
                        <a:t>Milestone</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E699"/>
                    </a:solidFill>
                  </a:tcPr>
                </a:tc>
                <a:tc>
                  <a:txBody>
                    <a:bodyPr/>
                    <a:lstStyle/>
                    <a:p>
                      <a:pPr marL="91440" marR="566420">
                        <a:lnSpc>
                          <a:spcPct val="100000"/>
                        </a:lnSpc>
                        <a:spcBef>
                          <a:spcPts val="315"/>
                        </a:spcBef>
                      </a:pPr>
                      <a:r>
                        <a:rPr sz="1800" b="1" spc="-10" dirty="0">
                          <a:latin typeface="Arial"/>
                          <a:cs typeface="Arial"/>
                        </a:rPr>
                        <a:t>Specific Objective</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E699"/>
                    </a:solidFill>
                  </a:tcPr>
                </a:tc>
                <a:tc>
                  <a:txBody>
                    <a:bodyPr/>
                    <a:lstStyle/>
                    <a:p>
                      <a:pPr marL="91440" marR="619125">
                        <a:lnSpc>
                          <a:spcPct val="100000"/>
                        </a:lnSpc>
                        <a:spcBef>
                          <a:spcPts val="315"/>
                        </a:spcBef>
                      </a:pPr>
                      <a:r>
                        <a:rPr sz="1800" b="1" spc="-10" dirty="0">
                          <a:latin typeface="Arial"/>
                          <a:cs typeface="Arial"/>
                        </a:rPr>
                        <a:t>Critical activities</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E699"/>
                    </a:solidFill>
                  </a:tcPr>
                </a:tc>
                <a:tc>
                  <a:txBody>
                    <a:bodyPr/>
                    <a:lstStyle/>
                    <a:p>
                      <a:pPr marL="92075" marR="298450">
                        <a:lnSpc>
                          <a:spcPct val="100000"/>
                        </a:lnSpc>
                        <a:spcBef>
                          <a:spcPts val="315"/>
                        </a:spcBef>
                      </a:pPr>
                      <a:r>
                        <a:rPr sz="1800" b="1" spc="-20" dirty="0">
                          <a:latin typeface="Arial"/>
                          <a:cs typeface="Arial"/>
                        </a:rPr>
                        <a:t>Verification </a:t>
                      </a:r>
                      <a:r>
                        <a:rPr sz="1800" b="1" spc="-10" dirty="0">
                          <a:latin typeface="Arial"/>
                          <a:cs typeface="Arial"/>
                        </a:rPr>
                        <a:t>method</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E699"/>
                    </a:solidFill>
                  </a:tcPr>
                </a:tc>
                <a:tc>
                  <a:txBody>
                    <a:bodyPr/>
                    <a:lstStyle/>
                    <a:p>
                      <a:pPr marL="92075">
                        <a:lnSpc>
                          <a:spcPct val="100000"/>
                        </a:lnSpc>
                        <a:spcBef>
                          <a:spcPts val="315"/>
                        </a:spcBef>
                      </a:pPr>
                      <a:r>
                        <a:rPr sz="1800" b="1" spc="-10" dirty="0">
                          <a:latin typeface="Arial"/>
                          <a:cs typeface="Arial"/>
                        </a:rPr>
                        <a:t>Assumption</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E699"/>
                    </a:solidFill>
                  </a:tcPr>
                </a:tc>
                <a:extLst>
                  <a:ext uri="{0D108BD9-81ED-4DB2-BD59-A6C34878D82A}">
                    <a16:rowId xmlns:a16="http://schemas.microsoft.com/office/drawing/2014/main" val="10000"/>
                  </a:ext>
                </a:extLst>
              </a:tr>
              <a:tr h="1162050">
                <a:tc>
                  <a:txBody>
                    <a:bodyPr/>
                    <a:lstStyle/>
                    <a:p>
                      <a:pPr marL="91440">
                        <a:lnSpc>
                          <a:spcPct val="100000"/>
                        </a:lnSpc>
                        <a:spcBef>
                          <a:spcPts val="310"/>
                        </a:spcBef>
                      </a:pPr>
                      <a:r>
                        <a:rPr sz="2000" spc="-10" dirty="0">
                          <a:latin typeface="Arial"/>
                          <a:cs typeface="Arial"/>
                        </a:rPr>
                        <a:t>ATFOM</a:t>
                      </a:r>
                      <a:endParaRPr sz="2000">
                        <a:latin typeface="Arial"/>
                        <a:cs typeface="Arial"/>
                      </a:endParaRPr>
                    </a:p>
                    <a:p>
                      <a:pPr marL="91440">
                        <a:lnSpc>
                          <a:spcPct val="100000"/>
                        </a:lnSpc>
                      </a:pPr>
                      <a:r>
                        <a:rPr sz="2000" spc="-10" dirty="0">
                          <a:latin typeface="Arial"/>
                          <a:cs typeface="Arial"/>
                        </a:rPr>
                        <a:t>published</a:t>
                      </a:r>
                      <a:endParaRPr sz="2000">
                        <a:latin typeface="Arial"/>
                        <a:cs typeface="Arial"/>
                      </a:endParaRPr>
                    </a:p>
                  </a:txBody>
                  <a:tcPr marL="0" marR="0" marT="393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91440" marR="361315">
                        <a:lnSpc>
                          <a:spcPct val="100000"/>
                        </a:lnSpc>
                        <a:spcBef>
                          <a:spcPts val="310"/>
                        </a:spcBef>
                      </a:pPr>
                      <a:r>
                        <a:rPr sz="2000" spc="-25" dirty="0">
                          <a:latin typeface="Arial"/>
                          <a:cs typeface="Arial"/>
                        </a:rPr>
                        <a:t>Teaching</a:t>
                      </a:r>
                      <a:r>
                        <a:rPr sz="2000" spc="-65" dirty="0">
                          <a:latin typeface="Arial"/>
                          <a:cs typeface="Arial"/>
                        </a:rPr>
                        <a:t> </a:t>
                      </a:r>
                      <a:r>
                        <a:rPr sz="2000" spc="-50" dirty="0">
                          <a:latin typeface="Arial"/>
                          <a:cs typeface="Arial"/>
                        </a:rPr>
                        <a:t>– </a:t>
                      </a:r>
                      <a:r>
                        <a:rPr sz="2000" spc="-10" dirty="0">
                          <a:latin typeface="Arial"/>
                          <a:cs typeface="Arial"/>
                        </a:rPr>
                        <a:t>learning, research</a:t>
                      </a:r>
                      <a:endParaRPr sz="2000">
                        <a:latin typeface="Arial"/>
                        <a:cs typeface="Arial"/>
                      </a:endParaRPr>
                    </a:p>
                  </a:txBody>
                  <a:tcPr marL="0" marR="0" marT="393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91440" marR="345440">
                        <a:lnSpc>
                          <a:spcPct val="100000"/>
                        </a:lnSpc>
                        <a:spcBef>
                          <a:spcPts val="310"/>
                        </a:spcBef>
                      </a:pPr>
                      <a:r>
                        <a:rPr sz="2000" spc="-10" dirty="0">
                          <a:latin typeface="Arial"/>
                          <a:cs typeface="Arial"/>
                        </a:rPr>
                        <a:t>Manuscript printing contract</a:t>
                      </a:r>
                      <a:endParaRPr sz="2000">
                        <a:latin typeface="Arial"/>
                        <a:cs typeface="Arial"/>
                      </a:endParaRPr>
                    </a:p>
                  </a:txBody>
                  <a:tcPr marL="0" marR="0" marT="393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92075" marR="511175">
                        <a:lnSpc>
                          <a:spcPct val="100000"/>
                        </a:lnSpc>
                        <a:spcBef>
                          <a:spcPts val="310"/>
                        </a:spcBef>
                      </a:pPr>
                      <a:r>
                        <a:rPr sz="2000" spc="-10" dirty="0">
                          <a:latin typeface="Arial"/>
                          <a:cs typeface="Arial"/>
                        </a:rPr>
                        <a:t>Physical, Record</a:t>
                      </a:r>
                      <a:endParaRPr sz="2000" dirty="0">
                        <a:latin typeface="Arial"/>
                        <a:cs typeface="Arial"/>
                      </a:endParaRPr>
                    </a:p>
                  </a:txBody>
                  <a:tcPr marL="0" marR="0" marT="393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92075" marR="187960">
                        <a:lnSpc>
                          <a:spcPct val="100000"/>
                        </a:lnSpc>
                        <a:spcBef>
                          <a:spcPts val="310"/>
                        </a:spcBef>
                      </a:pPr>
                      <a:r>
                        <a:rPr sz="2000" dirty="0">
                          <a:latin typeface="Arial"/>
                          <a:cs typeface="Arial"/>
                        </a:rPr>
                        <a:t>Sufficient</a:t>
                      </a:r>
                      <a:r>
                        <a:rPr sz="2000" spc="-65" dirty="0">
                          <a:latin typeface="Arial"/>
                          <a:cs typeface="Arial"/>
                        </a:rPr>
                        <a:t> </a:t>
                      </a:r>
                      <a:r>
                        <a:rPr sz="2000" spc="-25" dirty="0">
                          <a:latin typeface="Arial"/>
                          <a:cs typeface="Arial"/>
                        </a:rPr>
                        <a:t>no. </a:t>
                      </a:r>
                      <a:r>
                        <a:rPr sz="2000" dirty="0">
                          <a:latin typeface="Arial"/>
                          <a:cs typeface="Arial"/>
                        </a:rPr>
                        <a:t>of</a:t>
                      </a:r>
                      <a:r>
                        <a:rPr sz="2000" spc="-20" dirty="0">
                          <a:latin typeface="Arial"/>
                          <a:cs typeface="Arial"/>
                        </a:rPr>
                        <a:t> </a:t>
                      </a:r>
                      <a:r>
                        <a:rPr sz="2000" spc="-10" dirty="0">
                          <a:latin typeface="Arial"/>
                          <a:cs typeface="Arial"/>
                        </a:rPr>
                        <a:t>tenders</a:t>
                      </a:r>
                      <a:endParaRPr sz="2000" dirty="0">
                        <a:latin typeface="Arial"/>
                        <a:cs typeface="Arial"/>
                      </a:endParaRPr>
                    </a:p>
                  </a:txBody>
                  <a:tcPr marL="0" marR="0" marT="393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extLst>
                  <a:ext uri="{0D108BD9-81ED-4DB2-BD59-A6C34878D82A}">
                    <a16:rowId xmlns:a16="http://schemas.microsoft.com/office/drawing/2014/main" val="10001"/>
                  </a:ext>
                </a:extLst>
              </a:tr>
              <a:tr h="1162050">
                <a:tc>
                  <a:txBody>
                    <a:bodyPr/>
                    <a:lstStyle/>
                    <a:p>
                      <a:pPr marL="91440">
                        <a:lnSpc>
                          <a:spcPct val="100000"/>
                        </a:lnSpc>
                        <a:spcBef>
                          <a:spcPts val="310"/>
                        </a:spcBef>
                      </a:pPr>
                      <a:r>
                        <a:rPr sz="2000" spc="-35" dirty="0">
                          <a:latin typeface="Arial"/>
                          <a:cs typeface="Arial"/>
                        </a:rPr>
                        <a:t>ATF</a:t>
                      </a:r>
                      <a:r>
                        <a:rPr sz="2000" spc="-85" dirty="0">
                          <a:latin typeface="Arial"/>
                          <a:cs typeface="Arial"/>
                        </a:rPr>
                        <a:t> </a:t>
                      </a:r>
                      <a:r>
                        <a:rPr sz="2000" spc="-10" dirty="0">
                          <a:latin typeface="Arial"/>
                          <a:cs typeface="Arial"/>
                        </a:rPr>
                        <a:t>started</a:t>
                      </a:r>
                      <a:endParaRPr sz="20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91440">
                        <a:lnSpc>
                          <a:spcPct val="100000"/>
                        </a:lnSpc>
                        <a:spcBef>
                          <a:spcPts val="310"/>
                        </a:spcBef>
                      </a:pPr>
                      <a:r>
                        <a:rPr sz="2000" dirty="0">
                          <a:latin typeface="Arial"/>
                          <a:cs typeface="Arial"/>
                        </a:rPr>
                        <a:t>-</a:t>
                      </a:r>
                      <a:r>
                        <a:rPr sz="2000" spc="-25" dirty="0">
                          <a:latin typeface="Arial"/>
                          <a:cs typeface="Arial"/>
                        </a:rPr>
                        <a:t>Do-</a:t>
                      </a:r>
                      <a:endParaRPr sz="20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91440" marR="137160">
                        <a:lnSpc>
                          <a:spcPct val="100000"/>
                        </a:lnSpc>
                        <a:spcBef>
                          <a:spcPts val="310"/>
                        </a:spcBef>
                      </a:pPr>
                      <a:r>
                        <a:rPr sz="2000" dirty="0">
                          <a:latin typeface="Arial"/>
                          <a:cs typeface="Arial"/>
                        </a:rPr>
                        <a:t>Proposal</a:t>
                      </a:r>
                      <a:r>
                        <a:rPr sz="2000" spc="-45" dirty="0">
                          <a:latin typeface="Arial"/>
                          <a:cs typeface="Arial"/>
                        </a:rPr>
                        <a:t> </a:t>
                      </a:r>
                      <a:r>
                        <a:rPr sz="2000" spc="-20" dirty="0">
                          <a:latin typeface="Arial"/>
                          <a:cs typeface="Arial"/>
                        </a:rPr>
                        <a:t>call </a:t>
                      </a:r>
                      <a:r>
                        <a:rPr sz="2000" spc="-10" dirty="0">
                          <a:latin typeface="Arial"/>
                          <a:cs typeface="Arial"/>
                        </a:rPr>
                        <a:t>evaluation </a:t>
                      </a:r>
                      <a:r>
                        <a:rPr sz="2000" dirty="0">
                          <a:latin typeface="Arial"/>
                          <a:cs typeface="Arial"/>
                        </a:rPr>
                        <a:t>contract</a:t>
                      </a:r>
                      <a:r>
                        <a:rPr sz="2000" spc="-50" dirty="0">
                          <a:latin typeface="Arial"/>
                          <a:cs typeface="Arial"/>
                        </a:rPr>
                        <a:t> </a:t>
                      </a:r>
                      <a:r>
                        <a:rPr sz="2000" spc="-20" dirty="0">
                          <a:latin typeface="Arial"/>
                          <a:cs typeface="Arial"/>
                        </a:rPr>
                        <a:t>sign</a:t>
                      </a:r>
                      <a:endParaRPr sz="20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92075" marR="287020">
                        <a:lnSpc>
                          <a:spcPct val="100000"/>
                        </a:lnSpc>
                        <a:spcBef>
                          <a:spcPts val="310"/>
                        </a:spcBef>
                      </a:pPr>
                      <a:r>
                        <a:rPr sz="2000" dirty="0">
                          <a:latin typeface="Arial"/>
                          <a:cs typeface="Arial"/>
                        </a:rPr>
                        <a:t>List</a:t>
                      </a:r>
                      <a:r>
                        <a:rPr sz="2000" spc="-35" dirty="0">
                          <a:latin typeface="Arial"/>
                          <a:cs typeface="Arial"/>
                        </a:rPr>
                        <a:t> </a:t>
                      </a:r>
                      <a:r>
                        <a:rPr sz="2000" dirty="0">
                          <a:latin typeface="Arial"/>
                          <a:cs typeface="Arial"/>
                        </a:rPr>
                        <a:t>of</a:t>
                      </a:r>
                      <a:r>
                        <a:rPr sz="2000" spc="-25" dirty="0">
                          <a:latin typeface="Arial"/>
                          <a:cs typeface="Arial"/>
                        </a:rPr>
                        <a:t> </a:t>
                      </a:r>
                      <a:r>
                        <a:rPr sz="2000" spc="-20" dirty="0">
                          <a:latin typeface="Arial"/>
                          <a:cs typeface="Arial"/>
                        </a:rPr>
                        <a:t>sub- </a:t>
                      </a:r>
                      <a:r>
                        <a:rPr sz="2000" spc="-10" dirty="0">
                          <a:latin typeface="Arial"/>
                          <a:cs typeface="Arial"/>
                        </a:rPr>
                        <a:t>projects</a:t>
                      </a:r>
                      <a:endParaRPr sz="20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92075" marR="406400">
                        <a:lnSpc>
                          <a:spcPct val="100000"/>
                        </a:lnSpc>
                        <a:spcBef>
                          <a:spcPts val="310"/>
                        </a:spcBef>
                      </a:pPr>
                      <a:r>
                        <a:rPr sz="2000" dirty="0">
                          <a:latin typeface="Arial"/>
                          <a:cs typeface="Arial"/>
                        </a:rPr>
                        <a:t>All</a:t>
                      </a:r>
                      <a:r>
                        <a:rPr sz="2000" spc="-40" dirty="0">
                          <a:latin typeface="Arial"/>
                          <a:cs typeface="Arial"/>
                        </a:rPr>
                        <a:t> </a:t>
                      </a:r>
                      <a:r>
                        <a:rPr sz="2000" spc="-20" dirty="0">
                          <a:latin typeface="Arial"/>
                          <a:cs typeface="Arial"/>
                        </a:rPr>
                        <a:t>time </a:t>
                      </a:r>
                      <a:r>
                        <a:rPr sz="2000" spc="-10" dirty="0">
                          <a:latin typeface="Arial"/>
                          <a:cs typeface="Arial"/>
                        </a:rPr>
                        <a:t>schedule maintained</a:t>
                      </a:r>
                      <a:endParaRPr sz="20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02"/>
                  </a:ext>
                </a:extLst>
              </a:tr>
              <a:tr h="1511300">
                <a:tc>
                  <a:txBody>
                    <a:bodyPr/>
                    <a:lstStyle/>
                    <a:p>
                      <a:pPr marL="91440">
                        <a:lnSpc>
                          <a:spcPct val="100000"/>
                        </a:lnSpc>
                        <a:spcBef>
                          <a:spcPts val="310"/>
                        </a:spcBef>
                      </a:pPr>
                      <a:r>
                        <a:rPr sz="2000" dirty="0">
                          <a:latin typeface="Arial"/>
                          <a:cs typeface="Arial"/>
                        </a:rPr>
                        <a:t>BDREN</a:t>
                      </a:r>
                      <a:r>
                        <a:rPr sz="2000" spc="-75" dirty="0">
                          <a:latin typeface="Arial"/>
                          <a:cs typeface="Arial"/>
                        </a:rPr>
                        <a:t> </a:t>
                      </a:r>
                      <a:r>
                        <a:rPr sz="2000" spc="-10" dirty="0">
                          <a:latin typeface="Arial"/>
                          <a:cs typeface="Arial"/>
                        </a:rPr>
                        <a:t>first</a:t>
                      </a:r>
                      <a:endParaRPr sz="2000">
                        <a:latin typeface="Arial"/>
                        <a:cs typeface="Arial"/>
                      </a:endParaRPr>
                    </a:p>
                    <a:p>
                      <a:pPr marL="91440">
                        <a:lnSpc>
                          <a:spcPct val="100000"/>
                        </a:lnSpc>
                      </a:pPr>
                      <a:r>
                        <a:rPr sz="2000" spc="-10" dirty="0">
                          <a:latin typeface="Arial"/>
                          <a:cs typeface="Arial"/>
                        </a:rPr>
                        <a:t>phase</a:t>
                      </a:r>
                      <a:endParaRPr sz="20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3F4"/>
                    </a:solidFill>
                  </a:tcPr>
                </a:tc>
                <a:tc>
                  <a:txBody>
                    <a:bodyPr/>
                    <a:lstStyle/>
                    <a:p>
                      <a:pPr marL="91440">
                        <a:lnSpc>
                          <a:spcPct val="100000"/>
                        </a:lnSpc>
                        <a:spcBef>
                          <a:spcPts val="310"/>
                        </a:spcBef>
                      </a:pPr>
                      <a:r>
                        <a:rPr sz="2000" dirty="0">
                          <a:latin typeface="Arial"/>
                          <a:cs typeface="Arial"/>
                        </a:rPr>
                        <a:t>High</a:t>
                      </a:r>
                      <a:r>
                        <a:rPr sz="2000" spc="-55" dirty="0">
                          <a:latin typeface="Arial"/>
                          <a:cs typeface="Arial"/>
                        </a:rPr>
                        <a:t> </a:t>
                      </a:r>
                      <a:r>
                        <a:rPr sz="2000" spc="-20" dirty="0">
                          <a:latin typeface="Arial"/>
                          <a:cs typeface="Arial"/>
                        </a:rPr>
                        <a:t>speed</a:t>
                      </a:r>
                      <a:endParaRPr sz="2000">
                        <a:latin typeface="Arial"/>
                        <a:cs typeface="Arial"/>
                      </a:endParaRPr>
                    </a:p>
                    <a:p>
                      <a:pPr marL="91440">
                        <a:lnSpc>
                          <a:spcPct val="100000"/>
                        </a:lnSpc>
                      </a:pPr>
                      <a:r>
                        <a:rPr sz="2000" spc="-10" dirty="0">
                          <a:latin typeface="Arial"/>
                          <a:cs typeface="Arial"/>
                        </a:rPr>
                        <a:t>Internet</a:t>
                      </a:r>
                      <a:endParaRPr sz="20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3F4"/>
                    </a:solidFill>
                  </a:tcPr>
                </a:tc>
                <a:tc>
                  <a:txBody>
                    <a:bodyPr/>
                    <a:lstStyle/>
                    <a:p>
                      <a:pPr marL="91440" marR="151130">
                        <a:lnSpc>
                          <a:spcPct val="100000"/>
                        </a:lnSpc>
                        <a:spcBef>
                          <a:spcPts val="310"/>
                        </a:spcBef>
                      </a:pPr>
                      <a:r>
                        <a:rPr sz="2000" dirty="0">
                          <a:latin typeface="Arial"/>
                          <a:cs typeface="Arial"/>
                        </a:rPr>
                        <a:t>Design</a:t>
                      </a:r>
                      <a:r>
                        <a:rPr sz="2000" spc="-85" dirty="0">
                          <a:latin typeface="Arial"/>
                          <a:cs typeface="Arial"/>
                        </a:rPr>
                        <a:t> </a:t>
                      </a:r>
                      <a:r>
                        <a:rPr sz="2000" spc="-10" dirty="0">
                          <a:latin typeface="Arial"/>
                          <a:cs typeface="Arial"/>
                        </a:rPr>
                        <a:t>Fiber </a:t>
                      </a:r>
                      <a:r>
                        <a:rPr sz="2000" dirty="0">
                          <a:latin typeface="Arial"/>
                          <a:cs typeface="Arial"/>
                        </a:rPr>
                        <a:t>laying</a:t>
                      </a:r>
                      <a:r>
                        <a:rPr sz="2000" spc="-25" dirty="0">
                          <a:latin typeface="Arial"/>
                          <a:cs typeface="Arial"/>
                        </a:rPr>
                        <a:t> NOC </a:t>
                      </a:r>
                      <a:r>
                        <a:rPr sz="2000" spc="-10" dirty="0">
                          <a:latin typeface="Arial"/>
                          <a:cs typeface="Arial"/>
                        </a:rPr>
                        <a:t>creation</a:t>
                      </a:r>
                      <a:endParaRPr sz="20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3F4"/>
                    </a:solidFill>
                  </a:tcPr>
                </a:tc>
                <a:tc>
                  <a:txBody>
                    <a:bodyPr/>
                    <a:lstStyle/>
                    <a:p>
                      <a:pPr marL="92075">
                        <a:lnSpc>
                          <a:spcPct val="100000"/>
                        </a:lnSpc>
                        <a:spcBef>
                          <a:spcPts val="310"/>
                        </a:spcBef>
                      </a:pPr>
                      <a:r>
                        <a:rPr sz="2000" spc="-10" dirty="0">
                          <a:latin typeface="Arial"/>
                          <a:cs typeface="Arial"/>
                        </a:rPr>
                        <a:t>Physical</a:t>
                      </a:r>
                      <a:endParaRPr sz="20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3F4"/>
                    </a:solidFill>
                  </a:tcPr>
                </a:tc>
                <a:tc>
                  <a:txBody>
                    <a:bodyPr/>
                    <a:lstStyle/>
                    <a:p>
                      <a:pPr marL="92075" marR="83185">
                        <a:lnSpc>
                          <a:spcPct val="100000"/>
                        </a:lnSpc>
                        <a:spcBef>
                          <a:spcPts val="310"/>
                        </a:spcBef>
                      </a:pPr>
                      <a:r>
                        <a:rPr sz="2000" spc="-25" dirty="0">
                          <a:latin typeface="Arial"/>
                          <a:cs typeface="Arial"/>
                        </a:rPr>
                        <a:t>No </a:t>
                      </a:r>
                      <a:r>
                        <a:rPr sz="2000" spc="-10" dirty="0">
                          <a:latin typeface="Arial"/>
                          <a:cs typeface="Arial"/>
                        </a:rPr>
                        <a:t>administrative hindrance </a:t>
                      </a:r>
                      <a:r>
                        <a:rPr sz="2000" spc="-20" dirty="0">
                          <a:latin typeface="Arial"/>
                          <a:cs typeface="Arial"/>
                        </a:rPr>
                        <a:t>Univ.</a:t>
                      </a:r>
                      <a:r>
                        <a:rPr sz="2000" spc="-100" dirty="0">
                          <a:latin typeface="Arial"/>
                          <a:cs typeface="Arial"/>
                        </a:rPr>
                        <a:t> </a:t>
                      </a:r>
                      <a:r>
                        <a:rPr sz="2000" dirty="0">
                          <a:latin typeface="Arial"/>
                          <a:cs typeface="Arial"/>
                        </a:rPr>
                        <a:t>coop-</a:t>
                      </a:r>
                      <a:r>
                        <a:rPr sz="2000" spc="-50" dirty="0">
                          <a:latin typeface="Arial"/>
                          <a:cs typeface="Arial"/>
                        </a:rPr>
                        <a:t>n</a:t>
                      </a:r>
                      <a:endParaRPr sz="2000" dirty="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3F4"/>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320"/>
            <a:ext cx="8229600" cy="551433"/>
          </a:xfrm>
          <a:prstGeom prst="rect">
            <a:avLst/>
          </a:prstGeom>
          <a:solidFill>
            <a:srgbClr val="F1F1F1"/>
          </a:solidFill>
        </p:spPr>
        <p:txBody>
          <a:bodyPr vert="horz" wrap="square" lIns="0" tIns="0" rIns="0" bIns="0" rtlCol="0">
            <a:spAutoFit/>
          </a:bodyPr>
          <a:lstStyle/>
          <a:p>
            <a:pPr marL="91440" algn="ctr">
              <a:lnSpc>
                <a:spcPts val="4275"/>
              </a:lnSpc>
            </a:pPr>
            <a:r>
              <a:rPr sz="3600" dirty="0">
                <a:solidFill>
                  <a:srgbClr val="9900FF"/>
                </a:solidFill>
                <a:latin typeface="Liberation Sans Narrow"/>
                <a:cs typeface="Liberation Sans Narrow"/>
              </a:rPr>
              <a:t>Performance</a:t>
            </a:r>
            <a:r>
              <a:rPr sz="3600" spc="-135" dirty="0">
                <a:solidFill>
                  <a:srgbClr val="9900FF"/>
                </a:solidFill>
                <a:latin typeface="Liberation Sans Narrow"/>
                <a:cs typeface="Liberation Sans Narrow"/>
              </a:rPr>
              <a:t> </a:t>
            </a:r>
            <a:r>
              <a:rPr sz="3600" dirty="0">
                <a:solidFill>
                  <a:srgbClr val="9900FF"/>
                </a:solidFill>
                <a:latin typeface="Liberation Sans Narrow"/>
                <a:cs typeface="Liberation Sans Narrow"/>
              </a:rPr>
              <a:t>Indicators</a:t>
            </a:r>
            <a:r>
              <a:rPr sz="3600" spc="-195" dirty="0">
                <a:solidFill>
                  <a:srgbClr val="9900FF"/>
                </a:solidFill>
                <a:latin typeface="Liberation Sans Narrow"/>
                <a:cs typeface="Liberation Sans Narrow"/>
              </a:rPr>
              <a:t> </a:t>
            </a:r>
            <a:r>
              <a:rPr sz="3600" b="0" spc="-40" dirty="0">
                <a:solidFill>
                  <a:srgbClr val="FF0000"/>
                </a:solidFill>
                <a:latin typeface="Carlito"/>
                <a:cs typeface="Carlito"/>
              </a:rPr>
              <a:t>(level</a:t>
            </a:r>
            <a:r>
              <a:rPr sz="3600" b="0" spc="-160" dirty="0">
                <a:solidFill>
                  <a:srgbClr val="FF0000"/>
                </a:solidFill>
                <a:latin typeface="Carlito"/>
                <a:cs typeface="Carlito"/>
              </a:rPr>
              <a:t> </a:t>
            </a:r>
            <a:r>
              <a:rPr sz="3600" b="0" spc="-25" dirty="0">
                <a:solidFill>
                  <a:srgbClr val="FF0000"/>
                </a:solidFill>
                <a:latin typeface="Carlito"/>
                <a:cs typeface="Carlito"/>
              </a:rPr>
              <a:t>2)</a:t>
            </a:r>
            <a:endParaRPr sz="3600" dirty="0">
              <a:latin typeface="Carlito"/>
              <a:cs typeface="Carlito"/>
            </a:endParaRPr>
          </a:p>
        </p:txBody>
      </p:sp>
      <p:sp>
        <p:nvSpPr>
          <p:cNvPr id="3" name="object 3"/>
          <p:cNvSpPr txBox="1"/>
          <p:nvPr/>
        </p:nvSpPr>
        <p:spPr>
          <a:xfrm>
            <a:off x="535940" y="1077213"/>
            <a:ext cx="7700645" cy="5293360"/>
          </a:xfrm>
          <a:prstGeom prst="rect">
            <a:avLst/>
          </a:prstGeom>
        </p:spPr>
        <p:txBody>
          <a:bodyPr vert="horz" wrap="square" lIns="0" tIns="93980" rIns="0" bIns="0" rtlCol="0">
            <a:spAutoFit/>
          </a:bodyPr>
          <a:lstStyle/>
          <a:p>
            <a:pPr marL="183515" marR="1054735" indent="-171450">
              <a:lnSpc>
                <a:spcPts val="2690"/>
              </a:lnSpc>
              <a:spcBef>
                <a:spcPts val="740"/>
              </a:spcBef>
              <a:buSzPct val="96428"/>
              <a:buFont typeface="Wingdings"/>
              <a:buChar char=""/>
              <a:tabLst>
                <a:tab pos="184785" algn="l"/>
              </a:tabLst>
            </a:pPr>
            <a:r>
              <a:rPr sz="2800" spc="-10" dirty="0">
                <a:latin typeface="Carlito"/>
                <a:cs typeface="Carlito"/>
              </a:rPr>
              <a:t>Relation</a:t>
            </a:r>
            <a:r>
              <a:rPr sz="2800" spc="-85" dirty="0">
                <a:latin typeface="Carlito"/>
                <a:cs typeface="Carlito"/>
              </a:rPr>
              <a:t> </a:t>
            </a:r>
            <a:r>
              <a:rPr sz="2800" dirty="0">
                <a:latin typeface="Carlito"/>
                <a:cs typeface="Carlito"/>
              </a:rPr>
              <a:t>between</a:t>
            </a:r>
            <a:r>
              <a:rPr sz="2800" spc="-65" dirty="0">
                <a:latin typeface="Carlito"/>
                <a:cs typeface="Carlito"/>
              </a:rPr>
              <a:t> </a:t>
            </a:r>
            <a:r>
              <a:rPr sz="2800" spc="-10" dirty="0">
                <a:latin typeface="Carlito"/>
                <a:cs typeface="Carlito"/>
              </a:rPr>
              <a:t>milestones</a:t>
            </a:r>
            <a:r>
              <a:rPr sz="2800" spc="-50" dirty="0">
                <a:latin typeface="Carlito"/>
                <a:cs typeface="Carlito"/>
              </a:rPr>
              <a:t> </a:t>
            </a:r>
            <a:r>
              <a:rPr sz="2800" dirty="0">
                <a:latin typeface="Carlito"/>
                <a:cs typeface="Carlito"/>
              </a:rPr>
              <a:t>&amp;</a:t>
            </a:r>
            <a:r>
              <a:rPr sz="2800" spc="-60" dirty="0">
                <a:latin typeface="Carlito"/>
                <a:cs typeface="Carlito"/>
              </a:rPr>
              <a:t> </a:t>
            </a:r>
            <a:r>
              <a:rPr sz="2800" spc="-10" dirty="0">
                <a:latin typeface="Carlito"/>
                <a:cs typeface="Carlito"/>
              </a:rPr>
              <a:t>performance 	indicators,</a:t>
            </a:r>
            <a:r>
              <a:rPr sz="2800" spc="-40" dirty="0">
                <a:latin typeface="Carlito"/>
                <a:cs typeface="Carlito"/>
              </a:rPr>
              <a:t> </a:t>
            </a:r>
            <a:r>
              <a:rPr sz="2800" dirty="0">
                <a:latin typeface="Carlito"/>
                <a:cs typeface="Carlito"/>
              </a:rPr>
              <a:t>log</a:t>
            </a:r>
            <a:r>
              <a:rPr sz="2800" spc="-80" dirty="0">
                <a:latin typeface="Carlito"/>
                <a:cs typeface="Carlito"/>
              </a:rPr>
              <a:t> </a:t>
            </a:r>
            <a:r>
              <a:rPr sz="2800" spc="-10" dirty="0">
                <a:latin typeface="Carlito"/>
                <a:cs typeface="Carlito"/>
              </a:rPr>
              <a:t>frame</a:t>
            </a:r>
            <a:endParaRPr sz="2800" dirty="0">
              <a:latin typeface="Carlito"/>
              <a:cs typeface="Carlito"/>
            </a:endParaRPr>
          </a:p>
          <a:p>
            <a:pPr marL="184150" indent="-171450">
              <a:lnSpc>
                <a:spcPct val="100000"/>
              </a:lnSpc>
              <a:spcBef>
                <a:spcPts val="420"/>
              </a:spcBef>
              <a:buSzPct val="96428"/>
              <a:buFont typeface="Wingdings"/>
              <a:buChar char=""/>
              <a:tabLst>
                <a:tab pos="184150" algn="l"/>
              </a:tabLst>
            </a:pPr>
            <a:r>
              <a:rPr sz="2800" spc="-10" dirty="0">
                <a:latin typeface="Carlito"/>
                <a:cs typeface="Carlito"/>
              </a:rPr>
              <a:t>Log-</a:t>
            </a:r>
            <a:r>
              <a:rPr sz="2800" dirty="0">
                <a:latin typeface="Carlito"/>
                <a:cs typeface="Carlito"/>
              </a:rPr>
              <a:t>frame:</a:t>
            </a:r>
            <a:r>
              <a:rPr sz="2800" spc="-85" dirty="0">
                <a:latin typeface="Carlito"/>
                <a:cs typeface="Carlito"/>
              </a:rPr>
              <a:t> </a:t>
            </a:r>
            <a:r>
              <a:rPr sz="2800" dirty="0">
                <a:latin typeface="Carlito"/>
                <a:cs typeface="Carlito"/>
              </a:rPr>
              <a:t>Input</a:t>
            </a:r>
            <a:r>
              <a:rPr sz="2800" spc="-70" dirty="0">
                <a:latin typeface="Carlito"/>
                <a:cs typeface="Carlito"/>
              </a:rPr>
              <a:t> </a:t>
            </a:r>
            <a:r>
              <a:rPr sz="2800" dirty="0">
                <a:latin typeface="Carlito"/>
                <a:cs typeface="Carlito"/>
              </a:rPr>
              <a:t>→Output</a:t>
            </a:r>
            <a:r>
              <a:rPr sz="2800" spc="-40" dirty="0">
                <a:latin typeface="Carlito"/>
                <a:cs typeface="Carlito"/>
              </a:rPr>
              <a:t> </a:t>
            </a:r>
            <a:r>
              <a:rPr sz="2800" dirty="0">
                <a:latin typeface="Carlito"/>
                <a:cs typeface="Carlito"/>
              </a:rPr>
              <a:t>→</a:t>
            </a:r>
            <a:r>
              <a:rPr sz="2800" spc="-85" dirty="0">
                <a:latin typeface="Carlito"/>
                <a:cs typeface="Carlito"/>
              </a:rPr>
              <a:t> </a:t>
            </a:r>
            <a:r>
              <a:rPr sz="2800" dirty="0">
                <a:latin typeface="Carlito"/>
                <a:cs typeface="Carlito"/>
              </a:rPr>
              <a:t>Purpose</a:t>
            </a:r>
            <a:r>
              <a:rPr sz="2800" spc="-55" dirty="0">
                <a:latin typeface="Carlito"/>
                <a:cs typeface="Carlito"/>
              </a:rPr>
              <a:t> </a:t>
            </a:r>
            <a:r>
              <a:rPr sz="2800" spc="-10" dirty="0">
                <a:latin typeface="Carlito"/>
                <a:cs typeface="Carlito"/>
              </a:rPr>
              <a:t>→Goal</a:t>
            </a:r>
            <a:endParaRPr sz="2800" dirty="0">
              <a:latin typeface="Carlito"/>
              <a:cs typeface="Carlito"/>
            </a:endParaRPr>
          </a:p>
          <a:p>
            <a:pPr>
              <a:lnSpc>
                <a:spcPct val="100000"/>
              </a:lnSpc>
              <a:spcBef>
                <a:spcPts val="865"/>
              </a:spcBef>
            </a:pPr>
            <a:endParaRPr sz="2800" dirty="0">
              <a:latin typeface="Carlito"/>
              <a:cs typeface="Carlito"/>
            </a:endParaRPr>
          </a:p>
          <a:p>
            <a:pPr marL="941069">
              <a:lnSpc>
                <a:spcPct val="100000"/>
              </a:lnSpc>
              <a:spcBef>
                <a:spcPts val="5"/>
              </a:spcBef>
              <a:tabLst>
                <a:tab pos="4566920" algn="l"/>
              </a:tabLst>
            </a:pPr>
            <a:r>
              <a:rPr sz="2800" b="1" spc="-10" dirty="0">
                <a:solidFill>
                  <a:srgbClr val="000066"/>
                </a:solidFill>
                <a:latin typeface="Carlito"/>
                <a:cs typeface="Carlito"/>
              </a:rPr>
              <a:t>Performance</a:t>
            </a:r>
            <a:r>
              <a:rPr sz="2800" b="1" spc="-130" dirty="0">
                <a:solidFill>
                  <a:srgbClr val="000066"/>
                </a:solidFill>
                <a:latin typeface="Carlito"/>
                <a:cs typeface="Carlito"/>
              </a:rPr>
              <a:t> </a:t>
            </a:r>
            <a:r>
              <a:rPr sz="2800" b="1" spc="-10" dirty="0">
                <a:solidFill>
                  <a:srgbClr val="000066"/>
                </a:solidFill>
                <a:latin typeface="Carlito"/>
                <a:cs typeface="Carlito"/>
              </a:rPr>
              <a:t>Indicator</a:t>
            </a:r>
            <a:r>
              <a:rPr sz="2800" b="1" dirty="0">
                <a:solidFill>
                  <a:srgbClr val="000066"/>
                </a:solidFill>
                <a:latin typeface="Carlito"/>
                <a:cs typeface="Carlito"/>
              </a:rPr>
              <a:t>	</a:t>
            </a:r>
            <a:r>
              <a:rPr sz="2800" b="1" spc="-10" dirty="0">
                <a:solidFill>
                  <a:srgbClr val="9900FF"/>
                </a:solidFill>
                <a:latin typeface="Carlito"/>
                <a:cs typeface="Carlito"/>
              </a:rPr>
              <a:t>Milestone</a:t>
            </a:r>
            <a:endParaRPr sz="2800" dirty="0">
              <a:latin typeface="Carlito"/>
              <a:cs typeface="Carlito"/>
            </a:endParaRPr>
          </a:p>
          <a:p>
            <a:pPr>
              <a:lnSpc>
                <a:spcPct val="100000"/>
              </a:lnSpc>
              <a:spcBef>
                <a:spcPts val="600"/>
              </a:spcBef>
            </a:pPr>
            <a:endParaRPr sz="2800" dirty="0">
              <a:latin typeface="Carlito"/>
              <a:cs typeface="Carlito"/>
            </a:endParaRPr>
          </a:p>
          <a:p>
            <a:pPr marL="184785" indent="-172085">
              <a:lnSpc>
                <a:spcPct val="100000"/>
              </a:lnSpc>
              <a:buChar char="-"/>
              <a:tabLst>
                <a:tab pos="184785" algn="l"/>
              </a:tabLst>
            </a:pPr>
            <a:r>
              <a:rPr sz="2800" dirty="0">
                <a:solidFill>
                  <a:srgbClr val="008000"/>
                </a:solidFill>
                <a:latin typeface="Carlito"/>
                <a:cs typeface="Carlito"/>
              </a:rPr>
              <a:t>May</a:t>
            </a:r>
            <a:r>
              <a:rPr sz="2800" spc="-55" dirty="0">
                <a:solidFill>
                  <a:srgbClr val="008000"/>
                </a:solidFill>
                <a:latin typeface="Carlito"/>
                <a:cs typeface="Carlito"/>
              </a:rPr>
              <a:t> </a:t>
            </a:r>
            <a:r>
              <a:rPr sz="2800" dirty="0">
                <a:solidFill>
                  <a:srgbClr val="008000"/>
                </a:solidFill>
                <a:latin typeface="Carlito"/>
                <a:cs typeface="Carlito"/>
              </a:rPr>
              <a:t>be</a:t>
            </a:r>
            <a:r>
              <a:rPr sz="2800" spc="-45" dirty="0">
                <a:solidFill>
                  <a:srgbClr val="008000"/>
                </a:solidFill>
                <a:latin typeface="Carlito"/>
                <a:cs typeface="Carlito"/>
              </a:rPr>
              <a:t> </a:t>
            </a:r>
            <a:r>
              <a:rPr sz="2800" dirty="0">
                <a:solidFill>
                  <a:srgbClr val="008000"/>
                </a:solidFill>
                <a:latin typeface="Carlito"/>
                <a:cs typeface="Carlito"/>
              </a:rPr>
              <a:t>within</a:t>
            </a:r>
            <a:r>
              <a:rPr sz="2800" spc="-35" dirty="0">
                <a:solidFill>
                  <a:srgbClr val="008000"/>
                </a:solidFill>
                <a:latin typeface="Carlito"/>
                <a:cs typeface="Carlito"/>
              </a:rPr>
              <a:t> </a:t>
            </a:r>
            <a:r>
              <a:rPr sz="2800" dirty="0">
                <a:solidFill>
                  <a:srgbClr val="008000"/>
                </a:solidFill>
                <a:latin typeface="Carlito"/>
                <a:cs typeface="Carlito"/>
              </a:rPr>
              <a:t>the</a:t>
            </a:r>
            <a:r>
              <a:rPr sz="2800" spc="-40" dirty="0">
                <a:solidFill>
                  <a:srgbClr val="008000"/>
                </a:solidFill>
                <a:latin typeface="Carlito"/>
                <a:cs typeface="Carlito"/>
              </a:rPr>
              <a:t> </a:t>
            </a:r>
            <a:r>
              <a:rPr sz="2800" dirty="0">
                <a:solidFill>
                  <a:srgbClr val="008000"/>
                </a:solidFill>
                <a:latin typeface="Carlito"/>
                <a:cs typeface="Carlito"/>
              </a:rPr>
              <a:t>SPP</a:t>
            </a:r>
            <a:r>
              <a:rPr sz="2800" spc="-45" dirty="0">
                <a:solidFill>
                  <a:srgbClr val="008000"/>
                </a:solidFill>
                <a:latin typeface="Carlito"/>
                <a:cs typeface="Carlito"/>
              </a:rPr>
              <a:t> </a:t>
            </a:r>
            <a:r>
              <a:rPr sz="2800" dirty="0">
                <a:solidFill>
                  <a:srgbClr val="008000"/>
                </a:solidFill>
                <a:latin typeface="Carlito"/>
                <a:cs typeface="Carlito"/>
              </a:rPr>
              <a:t>period,</a:t>
            </a:r>
            <a:r>
              <a:rPr sz="2800" spc="-35" dirty="0">
                <a:solidFill>
                  <a:srgbClr val="008000"/>
                </a:solidFill>
                <a:latin typeface="Carlito"/>
                <a:cs typeface="Carlito"/>
              </a:rPr>
              <a:t> </a:t>
            </a:r>
            <a:r>
              <a:rPr sz="2800" dirty="0">
                <a:solidFill>
                  <a:srgbClr val="008000"/>
                </a:solidFill>
                <a:latin typeface="Carlito"/>
                <a:cs typeface="Carlito"/>
              </a:rPr>
              <a:t>some</a:t>
            </a:r>
            <a:r>
              <a:rPr sz="2800" spc="-40" dirty="0">
                <a:solidFill>
                  <a:srgbClr val="008000"/>
                </a:solidFill>
                <a:latin typeface="Carlito"/>
                <a:cs typeface="Carlito"/>
              </a:rPr>
              <a:t> </a:t>
            </a:r>
            <a:r>
              <a:rPr sz="2800" dirty="0">
                <a:solidFill>
                  <a:srgbClr val="008000"/>
                </a:solidFill>
                <a:latin typeface="Carlito"/>
                <a:cs typeface="Carlito"/>
              </a:rPr>
              <a:t>may</a:t>
            </a:r>
            <a:r>
              <a:rPr sz="2800" spc="-55" dirty="0">
                <a:solidFill>
                  <a:srgbClr val="008000"/>
                </a:solidFill>
                <a:latin typeface="Carlito"/>
                <a:cs typeface="Carlito"/>
              </a:rPr>
              <a:t> </a:t>
            </a:r>
            <a:r>
              <a:rPr sz="2800" dirty="0">
                <a:solidFill>
                  <a:srgbClr val="008000"/>
                </a:solidFill>
                <a:latin typeface="Carlito"/>
                <a:cs typeface="Carlito"/>
              </a:rPr>
              <a:t>go</a:t>
            </a:r>
            <a:r>
              <a:rPr sz="2800" spc="-50" dirty="0">
                <a:solidFill>
                  <a:srgbClr val="008000"/>
                </a:solidFill>
                <a:latin typeface="Carlito"/>
                <a:cs typeface="Carlito"/>
              </a:rPr>
              <a:t> </a:t>
            </a:r>
            <a:r>
              <a:rPr sz="2800" spc="-10" dirty="0">
                <a:solidFill>
                  <a:srgbClr val="008000"/>
                </a:solidFill>
                <a:latin typeface="Carlito"/>
                <a:cs typeface="Carlito"/>
              </a:rPr>
              <a:t>beyond</a:t>
            </a:r>
            <a:endParaRPr sz="2800" dirty="0">
              <a:latin typeface="Carlito"/>
              <a:cs typeface="Carlito"/>
            </a:endParaRPr>
          </a:p>
          <a:p>
            <a:pPr marL="184785" indent="-172085">
              <a:lnSpc>
                <a:spcPct val="100000"/>
              </a:lnSpc>
              <a:spcBef>
                <a:spcPts val="135"/>
              </a:spcBef>
              <a:buChar char="-"/>
              <a:tabLst>
                <a:tab pos="184785" algn="l"/>
              </a:tabLst>
            </a:pPr>
            <a:r>
              <a:rPr sz="2800" dirty="0">
                <a:latin typeface="Carlito"/>
                <a:cs typeface="Carlito"/>
              </a:rPr>
              <a:t>May</a:t>
            </a:r>
            <a:r>
              <a:rPr sz="2800" spc="-85" dirty="0">
                <a:latin typeface="Carlito"/>
                <a:cs typeface="Carlito"/>
              </a:rPr>
              <a:t> </a:t>
            </a:r>
            <a:r>
              <a:rPr sz="2800" dirty="0">
                <a:latin typeface="Carlito"/>
                <a:cs typeface="Carlito"/>
              </a:rPr>
              <a:t>be</a:t>
            </a:r>
            <a:r>
              <a:rPr sz="2800" spc="-70" dirty="0">
                <a:latin typeface="Carlito"/>
                <a:cs typeface="Carlito"/>
              </a:rPr>
              <a:t> </a:t>
            </a:r>
            <a:r>
              <a:rPr sz="2800" spc="-10" dirty="0">
                <a:latin typeface="Carlito"/>
                <a:cs typeface="Carlito"/>
              </a:rPr>
              <a:t>quantitative</a:t>
            </a:r>
            <a:r>
              <a:rPr sz="2800" spc="-65" dirty="0">
                <a:latin typeface="Carlito"/>
                <a:cs typeface="Carlito"/>
              </a:rPr>
              <a:t> </a:t>
            </a:r>
            <a:r>
              <a:rPr sz="2800" dirty="0">
                <a:latin typeface="Carlito"/>
                <a:cs typeface="Carlito"/>
              </a:rPr>
              <a:t>and</a:t>
            </a:r>
            <a:r>
              <a:rPr sz="2800" spc="-80" dirty="0">
                <a:latin typeface="Carlito"/>
                <a:cs typeface="Carlito"/>
              </a:rPr>
              <a:t> </a:t>
            </a:r>
            <a:r>
              <a:rPr sz="2800" dirty="0">
                <a:latin typeface="Carlito"/>
                <a:cs typeface="Carlito"/>
              </a:rPr>
              <a:t>qualitative</a:t>
            </a:r>
            <a:r>
              <a:rPr sz="2800" spc="-75" dirty="0">
                <a:latin typeface="Carlito"/>
                <a:cs typeface="Carlito"/>
              </a:rPr>
              <a:t> </a:t>
            </a:r>
            <a:r>
              <a:rPr sz="2800" dirty="0">
                <a:latin typeface="Carlito"/>
                <a:cs typeface="Carlito"/>
              </a:rPr>
              <a:t>(but</a:t>
            </a:r>
            <a:r>
              <a:rPr sz="2800" spc="-65" dirty="0">
                <a:latin typeface="Carlito"/>
                <a:cs typeface="Carlito"/>
              </a:rPr>
              <a:t> </a:t>
            </a:r>
            <a:r>
              <a:rPr sz="2800" spc="-10" dirty="0">
                <a:latin typeface="Carlito"/>
                <a:cs typeface="Carlito"/>
              </a:rPr>
              <a:t>verifiable)</a:t>
            </a:r>
            <a:endParaRPr sz="2800" dirty="0">
              <a:latin typeface="Carlito"/>
              <a:cs typeface="Carlito"/>
            </a:endParaRPr>
          </a:p>
          <a:p>
            <a:pPr marL="184785" indent="-172085">
              <a:lnSpc>
                <a:spcPct val="100000"/>
              </a:lnSpc>
              <a:spcBef>
                <a:spcPts val="135"/>
              </a:spcBef>
              <a:buChar char="-"/>
              <a:tabLst>
                <a:tab pos="184785" algn="l"/>
              </a:tabLst>
            </a:pPr>
            <a:r>
              <a:rPr sz="2800" dirty="0">
                <a:solidFill>
                  <a:srgbClr val="008000"/>
                </a:solidFill>
                <a:latin typeface="Carlito"/>
                <a:cs typeface="Carlito"/>
              </a:rPr>
              <a:t>Assumptions</a:t>
            </a:r>
            <a:r>
              <a:rPr sz="2800" spc="-60" dirty="0">
                <a:solidFill>
                  <a:srgbClr val="008000"/>
                </a:solidFill>
                <a:latin typeface="Carlito"/>
                <a:cs typeface="Carlito"/>
              </a:rPr>
              <a:t> </a:t>
            </a:r>
            <a:r>
              <a:rPr sz="2800" dirty="0">
                <a:solidFill>
                  <a:srgbClr val="008000"/>
                </a:solidFill>
                <a:latin typeface="Carlito"/>
                <a:cs typeface="Carlito"/>
              </a:rPr>
              <a:t>should</a:t>
            </a:r>
            <a:r>
              <a:rPr sz="2800" spc="-80" dirty="0">
                <a:solidFill>
                  <a:srgbClr val="008000"/>
                </a:solidFill>
                <a:latin typeface="Carlito"/>
                <a:cs typeface="Carlito"/>
              </a:rPr>
              <a:t> </a:t>
            </a:r>
            <a:r>
              <a:rPr sz="2800" dirty="0">
                <a:solidFill>
                  <a:srgbClr val="008000"/>
                </a:solidFill>
                <a:latin typeface="Carlito"/>
                <a:cs typeface="Carlito"/>
              </a:rPr>
              <a:t>be</a:t>
            </a:r>
            <a:r>
              <a:rPr sz="2800" spc="-105" dirty="0">
                <a:solidFill>
                  <a:srgbClr val="008000"/>
                </a:solidFill>
                <a:latin typeface="Carlito"/>
                <a:cs typeface="Carlito"/>
              </a:rPr>
              <a:t> </a:t>
            </a:r>
            <a:r>
              <a:rPr sz="2800" spc="-10" dirty="0">
                <a:solidFill>
                  <a:srgbClr val="008000"/>
                </a:solidFill>
                <a:latin typeface="Carlito"/>
                <a:cs typeface="Carlito"/>
              </a:rPr>
              <a:t>realistic</a:t>
            </a:r>
            <a:endParaRPr sz="2800" dirty="0">
              <a:latin typeface="Carlito"/>
              <a:cs typeface="Carlito"/>
            </a:endParaRPr>
          </a:p>
          <a:p>
            <a:pPr marL="184785" indent="-172085">
              <a:lnSpc>
                <a:spcPct val="100000"/>
              </a:lnSpc>
              <a:spcBef>
                <a:spcPts val="120"/>
              </a:spcBef>
              <a:buChar char="-"/>
              <a:tabLst>
                <a:tab pos="184785" algn="l"/>
              </a:tabLst>
            </a:pPr>
            <a:r>
              <a:rPr sz="2800" spc="-20" dirty="0">
                <a:latin typeface="Carlito"/>
                <a:cs typeface="Carlito"/>
              </a:rPr>
              <a:t>Verification</a:t>
            </a:r>
            <a:r>
              <a:rPr sz="2800" spc="-85" dirty="0">
                <a:latin typeface="Carlito"/>
                <a:cs typeface="Carlito"/>
              </a:rPr>
              <a:t> </a:t>
            </a:r>
            <a:r>
              <a:rPr sz="2800" dirty="0">
                <a:latin typeface="Carlito"/>
                <a:cs typeface="Carlito"/>
              </a:rPr>
              <a:t>methods</a:t>
            </a:r>
            <a:r>
              <a:rPr sz="2800" spc="-60" dirty="0">
                <a:latin typeface="Carlito"/>
                <a:cs typeface="Carlito"/>
              </a:rPr>
              <a:t> </a:t>
            </a:r>
            <a:r>
              <a:rPr sz="2800" spc="-25" dirty="0">
                <a:latin typeface="Carlito"/>
                <a:cs typeface="Carlito"/>
              </a:rPr>
              <a:t>clear,</a:t>
            </a:r>
            <a:r>
              <a:rPr sz="2800" spc="-80" dirty="0">
                <a:latin typeface="Carlito"/>
                <a:cs typeface="Carlito"/>
              </a:rPr>
              <a:t> </a:t>
            </a:r>
            <a:r>
              <a:rPr sz="2800" spc="-10" dirty="0">
                <a:latin typeface="Carlito"/>
                <a:cs typeface="Carlito"/>
              </a:rPr>
              <a:t>operational</a:t>
            </a:r>
            <a:endParaRPr sz="2800" dirty="0">
              <a:latin typeface="Carlito"/>
              <a:cs typeface="Carlito"/>
            </a:endParaRPr>
          </a:p>
          <a:p>
            <a:pPr marL="184785" marR="782320" indent="-172720">
              <a:lnSpc>
                <a:spcPts val="2690"/>
              </a:lnSpc>
              <a:spcBef>
                <a:spcPts val="780"/>
              </a:spcBef>
              <a:buFont typeface="Carlito"/>
              <a:buChar char="-"/>
              <a:tabLst>
                <a:tab pos="184785" algn="l"/>
              </a:tabLst>
            </a:pPr>
            <a:r>
              <a:rPr sz="2800" b="1" dirty="0">
                <a:solidFill>
                  <a:srgbClr val="CC00CC"/>
                </a:solidFill>
                <a:latin typeface="Carlito"/>
                <a:cs typeface="Carlito"/>
              </a:rPr>
              <a:t>Refer</a:t>
            </a:r>
            <a:r>
              <a:rPr sz="2800" b="1" spc="-90" dirty="0">
                <a:solidFill>
                  <a:srgbClr val="CC00CC"/>
                </a:solidFill>
                <a:latin typeface="Carlito"/>
                <a:cs typeface="Carlito"/>
              </a:rPr>
              <a:t> </a:t>
            </a:r>
            <a:r>
              <a:rPr sz="2800" b="1" dirty="0">
                <a:solidFill>
                  <a:srgbClr val="CC00CC"/>
                </a:solidFill>
                <a:latin typeface="Carlito"/>
                <a:cs typeface="Carlito"/>
              </a:rPr>
              <a:t>to</a:t>
            </a:r>
            <a:r>
              <a:rPr sz="2800" b="1" spc="-105" dirty="0">
                <a:solidFill>
                  <a:srgbClr val="CC00CC"/>
                </a:solidFill>
                <a:latin typeface="Carlito"/>
                <a:cs typeface="Carlito"/>
              </a:rPr>
              <a:t> </a:t>
            </a:r>
            <a:r>
              <a:rPr sz="2800" b="1" spc="-10" dirty="0">
                <a:solidFill>
                  <a:srgbClr val="CC00CC"/>
                </a:solidFill>
                <a:latin typeface="Carlito"/>
                <a:cs typeface="Carlito"/>
              </a:rPr>
              <a:t>general</a:t>
            </a:r>
            <a:r>
              <a:rPr sz="2800" b="1" spc="-85" dirty="0">
                <a:solidFill>
                  <a:srgbClr val="CC00CC"/>
                </a:solidFill>
                <a:latin typeface="Carlito"/>
                <a:cs typeface="Carlito"/>
              </a:rPr>
              <a:t> </a:t>
            </a:r>
            <a:r>
              <a:rPr sz="2800" b="1" spc="-10" dirty="0">
                <a:solidFill>
                  <a:srgbClr val="CC00CC"/>
                </a:solidFill>
                <a:latin typeface="Carlito"/>
                <a:cs typeface="Carlito"/>
              </a:rPr>
              <a:t>objective,</a:t>
            </a:r>
            <a:r>
              <a:rPr sz="2800" b="1" spc="-90" dirty="0">
                <a:solidFill>
                  <a:srgbClr val="CC00CC"/>
                </a:solidFill>
                <a:latin typeface="Carlito"/>
                <a:cs typeface="Carlito"/>
              </a:rPr>
              <a:t> </a:t>
            </a:r>
            <a:r>
              <a:rPr sz="2800" b="1" dirty="0">
                <a:solidFill>
                  <a:srgbClr val="CC00CC"/>
                </a:solidFill>
                <a:latin typeface="Carlito"/>
                <a:cs typeface="Carlito"/>
              </a:rPr>
              <a:t>specific</a:t>
            </a:r>
            <a:r>
              <a:rPr sz="2800" b="1" spc="-100" dirty="0">
                <a:solidFill>
                  <a:srgbClr val="CC00CC"/>
                </a:solidFill>
                <a:latin typeface="Carlito"/>
                <a:cs typeface="Carlito"/>
              </a:rPr>
              <a:t> </a:t>
            </a:r>
            <a:r>
              <a:rPr sz="2800" b="1" spc="-10" dirty="0">
                <a:solidFill>
                  <a:srgbClr val="CC00CC"/>
                </a:solidFill>
                <a:latin typeface="Carlito"/>
                <a:cs typeface="Carlito"/>
              </a:rPr>
              <a:t>objectives, </a:t>
            </a:r>
            <a:r>
              <a:rPr sz="2800" b="1" dirty="0">
                <a:solidFill>
                  <a:srgbClr val="CC00CC"/>
                </a:solidFill>
                <a:latin typeface="Carlito"/>
                <a:cs typeface="Carlito"/>
              </a:rPr>
              <a:t>benefits,</a:t>
            </a:r>
            <a:r>
              <a:rPr sz="2800" b="1" spc="-114" dirty="0">
                <a:solidFill>
                  <a:srgbClr val="CC00CC"/>
                </a:solidFill>
                <a:latin typeface="Carlito"/>
                <a:cs typeface="Carlito"/>
              </a:rPr>
              <a:t> </a:t>
            </a:r>
            <a:r>
              <a:rPr sz="2800" b="1" spc="-10" dirty="0">
                <a:solidFill>
                  <a:srgbClr val="CC00CC"/>
                </a:solidFill>
                <a:latin typeface="Carlito"/>
                <a:cs typeface="Carlito"/>
              </a:rPr>
              <a:t>University</a:t>
            </a:r>
            <a:r>
              <a:rPr sz="2800" b="1" spc="-110" dirty="0">
                <a:solidFill>
                  <a:srgbClr val="CC00CC"/>
                </a:solidFill>
                <a:latin typeface="Carlito"/>
                <a:cs typeface="Carlito"/>
              </a:rPr>
              <a:t> </a:t>
            </a:r>
            <a:r>
              <a:rPr sz="2800" b="1" spc="-10" dirty="0">
                <a:solidFill>
                  <a:srgbClr val="CC00CC"/>
                </a:solidFill>
                <a:latin typeface="Carlito"/>
                <a:cs typeface="Carlito"/>
              </a:rPr>
              <a:t>characteristics</a:t>
            </a:r>
            <a:r>
              <a:rPr sz="2800" b="1" spc="-90" dirty="0">
                <a:solidFill>
                  <a:srgbClr val="CC00CC"/>
                </a:solidFill>
                <a:latin typeface="Carlito"/>
                <a:cs typeface="Carlito"/>
              </a:rPr>
              <a:t> </a:t>
            </a:r>
            <a:r>
              <a:rPr sz="2800" b="1" spc="-20" dirty="0">
                <a:solidFill>
                  <a:srgbClr val="CC00CC"/>
                </a:solidFill>
                <a:latin typeface="Carlito"/>
                <a:cs typeface="Carlito"/>
              </a:rPr>
              <a:t>etc.</a:t>
            </a:r>
            <a:endParaRPr sz="2800" dirty="0">
              <a:latin typeface="Carlito"/>
              <a:cs typeface="Carlito"/>
            </a:endParaRPr>
          </a:p>
        </p:txBody>
      </p:sp>
      <p:sp>
        <p:nvSpPr>
          <p:cNvPr id="4" name="object 4"/>
          <p:cNvSpPr/>
          <p:nvPr/>
        </p:nvSpPr>
        <p:spPr>
          <a:xfrm>
            <a:off x="5257800" y="2590800"/>
            <a:ext cx="1600200" cy="0"/>
          </a:xfrm>
          <a:custGeom>
            <a:avLst/>
            <a:gdLst/>
            <a:ahLst/>
            <a:cxnLst/>
            <a:rect l="l" t="t" r="r" b="b"/>
            <a:pathLst>
              <a:path w="1600200">
                <a:moveTo>
                  <a:pt x="0" y="0"/>
                </a:moveTo>
                <a:lnTo>
                  <a:pt x="1600200" y="0"/>
                </a:lnTo>
              </a:path>
            </a:pathLst>
          </a:custGeom>
          <a:ln w="9144">
            <a:solidFill>
              <a:srgbClr val="000000"/>
            </a:solidFill>
          </a:ln>
        </p:spPr>
        <p:txBody>
          <a:bodyPr wrap="square" lIns="0" tIns="0" rIns="0" bIns="0" rtlCol="0"/>
          <a:lstStyle/>
          <a:p>
            <a:endParaRPr/>
          </a:p>
        </p:txBody>
      </p:sp>
      <p:sp>
        <p:nvSpPr>
          <p:cNvPr id="7" name="object 7"/>
          <p:cNvSpPr/>
          <p:nvPr/>
        </p:nvSpPr>
        <p:spPr>
          <a:xfrm>
            <a:off x="1828800" y="2590800"/>
            <a:ext cx="3200400" cy="0"/>
          </a:xfrm>
          <a:custGeom>
            <a:avLst/>
            <a:gdLst/>
            <a:ahLst/>
            <a:cxnLst/>
            <a:rect l="l" t="t" r="r" b="b"/>
            <a:pathLst>
              <a:path w="3200400">
                <a:moveTo>
                  <a:pt x="0" y="0"/>
                </a:moveTo>
                <a:lnTo>
                  <a:pt x="3200400" y="0"/>
                </a:lnTo>
              </a:path>
            </a:pathLst>
          </a:custGeom>
          <a:ln w="9144">
            <a:solidFill>
              <a:srgbClr val="000000"/>
            </a:solidFill>
          </a:ln>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34</a:t>
            </a:fld>
            <a:endParaRPr spc="-25"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35</a:t>
            </a:fld>
            <a:endParaRPr spc="-25" dirty="0"/>
          </a:p>
        </p:txBody>
      </p:sp>
      <p:sp>
        <p:nvSpPr>
          <p:cNvPr id="2" name="object 2"/>
          <p:cNvSpPr txBox="1">
            <a:spLocks noGrp="1"/>
          </p:cNvSpPr>
          <p:nvPr>
            <p:ph type="title"/>
          </p:nvPr>
        </p:nvSpPr>
        <p:spPr>
          <a:xfrm>
            <a:off x="457200" y="274320"/>
            <a:ext cx="8229600" cy="500137"/>
          </a:xfrm>
          <a:prstGeom prst="rect">
            <a:avLst/>
          </a:prstGeom>
          <a:solidFill>
            <a:srgbClr val="F1F1F1"/>
          </a:solidFill>
        </p:spPr>
        <p:txBody>
          <a:bodyPr vert="horz" wrap="square" lIns="0" tIns="0" rIns="0" bIns="0" rtlCol="0">
            <a:spAutoFit/>
          </a:bodyPr>
          <a:lstStyle/>
          <a:p>
            <a:pPr marL="91440">
              <a:lnSpc>
                <a:spcPts val="3940"/>
              </a:lnSpc>
            </a:pPr>
            <a:r>
              <a:rPr sz="3600" b="0" spc="-95" dirty="0">
                <a:solidFill>
                  <a:srgbClr val="9900FF"/>
                </a:solidFill>
                <a:latin typeface="Carlito"/>
                <a:cs typeface="Carlito"/>
              </a:rPr>
              <a:t>Table</a:t>
            </a:r>
            <a:r>
              <a:rPr sz="3600" b="0" spc="-110" dirty="0">
                <a:solidFill>
                  <a:srgbClr val="9900FF"/>
                </a:solidFill>
                <a:latin typeface="Carlito"/>
                <a:cs typeface="Carlito"/>
              </a:rPr>
              <a:t> </a:t>
            </a:r>
            <a:r>
              <a:rPr sz="3600" b="0" dirty="0">
                <a:solidFill>
                  <a:srgbClr val="9900FF"/>
                </a:solidFill>
                <a:latin typeface="Carlito"/>
                <a:cs typeface="Carlito"/>
              </a:rPr>
              <a:t>of</a:t>
            </a:r>
            <a:r>
              <a:rPr sz="3600" b="0" spc="-204" dirty="0">
                <a:solidFill>
                  <a:srgbClr val="9900FF"/>
                </a:solidFill>
                <a:latin typeface="Carlito"/>
                <a:cs typeface="Carlito"/>
              </a:rPr>
              <a:t> </a:t>
            </a:r>
            <a:r>
              <a:rPr sz="3600" b="0" spc="-10" dirty="0">
                <a:solidFill>
                  <a:srgbClr val="9900FF"/>
                </a:solidFill>
                <a:latin typeface="Carlito"/>
                <a:cs typeface="Carlito"/>
              </a:rPr>
              <a:t>PI</a:t>
            </a:r>
            <a:r>
              <a:rPr sz="3600" b="0" spc="-190" dirty="0">
                <a:solidFill>
                  <a:srgbClr val="9900FF"/>
                </a:solidFill>
                <a:latin typeface="Carlito"/>
                <a:cs typeface="Carlito"/>
              </a:rPr>
              <a:t> </a:t>
            </a:r>
            <a:r>
              <a:rPr sz="3200" b="0" spc="-30" dirty="0">
                <a:solidFill>
                  <a:srgbClr val="000000"/>
                </a:solidFill>
                <a:latin typeface="Carlito"/>
                <a:cs typeface="Carlito"/>
              </a:rPr>
              <a:t>(</a:t>
            </a:r>
            <a:r>
              <a:rPr lang="en-US" sz="3200" b="0" spc="-30" dirty="0">
                <a:solidFill>
                  <a:srgbClr val="000000"/>
                </a:solidFill>
                <a:latin typeface="Carlito"/>
                <a:cs typeface="Carlito"/>
              </a:rPr>
              <a:t>E</a:t>
            </a:r>
            <a:r>
              <a:rPr sz="3200" b="0" spc="-30" dirty="0">
                <a:solidFill>
                  <a:srgbClr val="000000"/>
                </a:solidFill>
                <a:latin typeface="Carlito"/>
                <a:cs typeface="Carlito"/>
              </a:rPr>
              <a:t>xample</a:t>
            </a:r>
            <a:r>
              <a:rPr sz="3200" b="0" spc="-110" dirty="0">
                <a:solidFill>
                  <a:srgbClr val="000000"/>
                </a:solidFill>
                <a:latin typeface="Carlito"/>
                <a:cs typeface="Carlito"/>
              </a:rPr>
              <a:t> </a:t>
            </a:r>
            <a:r>
              <a:rPr sz="3200" b="0" spc="-10" dirty="0">
                <a:solidFill>
                  <a:srgbClr val="000000"/>
                </a:solidFill>
                <a:latin typeface="Carlito"/>
                <a:cs typeface="Carlito"/>
              </a:rPr>
              <a:t>from</a:t>
            </a:r>
            <a:r>
              <a:rPr sz="3200" b="0" spc="-95" dirty="0">
                <a:solidFill>
                  <a:srgbClr val="000000"/>
                </a:solidFill>
                <a:latin typeface="Carlito"/>
                <a:cs typeface="Carlito"/>
              </a:rPr>
              <a:t> </a:t>
            </a:r>
            <a:r>
              <a:rPr sz="3200" b="0" spc="-10" dirty="0">
                <a:solidFill>
                  <a:srgbClr val="000000"/>
                </a:solidFill>
                <a:latin typeface="Carlito"/>
                <a:cs typeface="Carlito"/>
              </a:rPr>
              <a:t>HEAT)</a:t>
            </a:r>
            <a:endParaRPr sz="3200" dirty="0">
              <a:latin typeface="Carlito"/>
              <a:cs typeface="Carlito"/>
            </a:endParaRPr>
          </a:p>
        </p:txBody>
      </p:sp>
      <p:graphicFrame>
        <p:nvGraphicFramePr>
          <p:cNvPr id="3" name="object 3"/>
          <p:cNvGraphicFramePr>
            <a:graphicFrameLocks noGrp="1"/>
          </p:cNvGraphicFramePr>
          <p:nvPr/>
        </p:nvGraphicFramePr>
        <p:xfrm>
          <a:off x="298450" y="1517650"/>
          <a:ext cx="8610600" cy="4840605"/>
        </p:xfrm>
        <a:graphic>
          <a:graphicData uri="http://schemas.openxmlformats.org/drawingml/2006/table">
            <a:tbl>
              <a:tblPr firstRow="1" bandRow="1">
                <a:tableStyleId>{2D5ABB26-0587-4C30-8999-92F81FD0307C}</a:tableStyleId>
              </a:tblPr>
              <a:tblGrid>
                <a:gridCol w="1076325">
                  <a:extLst>
                    <a:ext uri="{9D8B030D-6E8A-4147-A177-3AD203B41FA5}">
                      <a16:colId xmlns:a16="http://schemas.microsoft.com/office/drawing/2014/main" val="20000"/>
                    </a:ext>
                  </a:extLst>
                </a:gridCol>
                <a:gridCol w="1292225">
                  <a:extLst>
                    <a:ext uri="{9D8B030D-6E8A-4147-A177-3AD203B41FA5}">
                      <a16:colId xmlns:a16="http://schemas.microsoft.com/office/drawing/2014/main" val="20001"/>
                    </a:ext>
                  </a:extLst>
                </a:gridCol>
                <a:gridCol w="860425">
                  <a:extLst>
                    <a:ext uri="{9D8B030D-6E8A-4147-A177-3AD203B41FA5}">
                      <a16:colId xmlns:a16="http://schemas.microsoft.com/office/drawing/2014/main" val="20002"/>
                    </a:ext>
                  </a:extLst>
                </a:gridCol>
                <a:gridCol w="1435100">
                  <a:extLst>
                    <a:ext uri="{9D8B030D-6E8A-4147-A177-3AD203B41FA5}">
                      <a16:colId xmlns:a16="http://schemas.microsoft.com/office/drawing/2014/main" val="20003"/>
                    </a:ext>
                  </a:extLst>
                </a:gridCol>
                <a:gridCol w="1076325">
                  <a:extLst>
                    <a:ext uri="{9D8B030D-6E8A-4147-A177-3AD203B41FA5}">
                      <a16:colId xmlns:a16="http://schemas.microsoft.com/office/drawing/2014/main" val="20004"/>
                    </a:ext>
                  </a:extLst>
                </a:gridCol>
                <a:gridCol w="860425">
                  <a:extLst>
                    <a:ext uri="{9D8B030D-6E8A-4147-A177-3AD203B41FA5}">
                      <a16:colId xmlns:a16="http://schemas.microsoft.com/office/drawing/2014/main" val="20005"/>
                    </a:ext>
                  </a:extLst>
                </a:gridCol>
                <a:gridCol w="933450">
                  <a:extLst>
                    <a:ext uri="{9D8B030D-6E8A-4147-A177-3AD203B41FA5}">
                      <a16:colId xmlns:a16="http://schemas.microsoft.com/office/drawing/2014/main" val="20006"/>
                    </a:ext>
                  </a:extLst>
                </a:gridCol>
                <a:gridCol w="1076325">
                  <a:extLst>
                    <a:ext uri="{9D8B030D-6E8A-4147-A177-3AD203B41FA5}">
                      <a16:colId xmlns:a16="http://schemas.microsoft.com/office/drawing/2014/main" val="20007"/>
                    </a:ext>
                  </a:extLst>
                </a:gridCol>
              </a:tblGrid>
              <a:tr h="1005205">
                <a:tc>
                  <a:txBody>
                    <a:bodyPr/>
                    <a:lstStyle/>
                    <a:p>
                      <a:pPr marL="90805">
                        <a:lnSpc>
                          <a:spcPct val="100000"/>
                        </a:lnSpc>
                        <a:spcBef>
                          <a:spcPts val="305"/>
                        </a:spcBef>
                      </a:pPr>
                      <a:r>
                        <a:rPr sz="2000" b="1" spc="-10" dirty="0">
                          <a:latin typeface="Arial"/>
                          <a:cs typeface="Arial"/>
                        </a:rPr>
                        <a:t>Indica</a:t>
                      </a:r>
                      <a:endParaRPr sz="2000">
                        <a:latin typeface="Arial"/>
                        <a:cs typeface="Arial"/>
                      </a:endParaRPr>
                    </a:p>
                    <a:p>
                      <a:pPr marL="90805">
                        <a:lnSpc>
                          <a:spcPct val="100000"/>
                        </a:lnSpc>
                      </a:pPr>
                      <a:r>
                        <a:rPr sz="2000" b="1" dirty="0">
                          <a:latin typeface="Arial"/>
                          <a:cs typeface="Arial"/>
                        </a:rPr>
                        <a:t>-</a:t>
                      </a:r>
                      <a:r>
                        <a:rPr sz="2000" b="1" spc="-25" dirty="0">
                          <a:latin typeface="Arial"/>
                          <a:cs typeface="Arial"/>
                        </a:rPr>
                        <a:t>tor</a:t>
                      </a:r>
                      <a:endParaRPr sz="20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E699"/>
                    </a:solidFill>
                  </a:tcPr>
                </a:tc>
                <a:tc>
                  <a:txBody>
                    <a:bodyPr/>
                    <a:lstStyle/>
                    <a:p>
                      <a:pPr marL="91440" marR="92710">
                        <a:lnSpc>
                          <a:spcPct val="100000"/>
                        </a:lnSpc>
                        <a:spcBef>
                          <a:spcPts val="305"/>
                        </a:spcBef>
                      </a:pPr>
                      <a:r>
                        <a:rPr sz="2000" b="1" spc="-10" dirty="0">
                          <a:latin typeface="Arial"/>
                          <a:cs typeface="Arial"/>
                        </a:rPr>
                        <a:t>Specific objective</a:t>
                      </a:r>
                      <a:endParaRPr sz="20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E699"/>
                    </a:solidFill>
                  </a:tcPr>
                </a:tc>
                <a:tc>
                  <a:txBody>
                    <a:bodyPr/>
                    <a:lstStyle/>
                    <a:p>
                      <a:pPr marL="91440" marR="152400">
                        <a:lnSpc>
                          <a:spcPct val="100000"/>
                        </a:lnSpc>
                        <a:spcBef>
                          <a:spcPts val="305"/>
                        </a:spcBef>
                      </a:pPr>
                      <a:r>
                        <a:rPr sz="2000" b="1" spc="-20" dirty="0">
                          <a:latin typeface="Arial"/>
                          <a:cs typeface="Arial"/>
                        </a:rPr>
                        <a:t>Cal. meth </a:t>
                      </a:r>
                      <a:r>
                        <a:rPr sz="2000" b="1" spc="-25" dirty="0">
                          <a:latin typeface="Arial"/>
                          <a:cs typeface="Arial"/>
                        </a:rPr>
                        <a:t>od</a:t>
                      </a:r>
                      <a:endParaRPr sz="20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E699"/>
                    </a:solidFill>
                  </a:tcPr>
                </a:tc>
                <a:tc>
                  <a:txBody>
                    <a:bodyPr/>
                    <a:lstStyle/>
                    <a:p>
                      <a:pPr marL="92075" marR="245745">
                        <a:lnSpc>
                          <a:spcPct val="100000"/>
                        </a:lnSpc>
                        <a:spcBef>
                          <a:spcPts val="305"/>
                        </a:spcBef>
                      </a:pPr>
                      <a:r>
                        <a:rPr sz="2000" b="1" spc="-10" dirty="0">
                          <a:latin typeface="Arial"/>
                          <a:cs typeface="Arial"/>
                        </a:rPr>
                        <a:t>Assump- </a:t>
                      </a:r>
                      <a:r>
                        <a:rPr sz="2000" b="1" spc="-20" dirty="0">
                          <a:latin typeface="Arial"/>
                          <a:cs typeface="Arial"/>
                        </a:rPr>
                        <a:t>tion</a:t>
                      </a:r>
                      <a:endParaRPr sz="20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E699"/>
                    </a:solidFill>
                  </a:tcPr>
                </a:tc>
                <a:tc>
                  <a:txBody>
                    <a:bodyPr/>
                    <a:lstStyle/>
                    <a:p>
                      <a:pPr marL="92075">
                        <a:lnSpc>
                          <a:spcPct val="100000"/>
                        </a:lnSpc>
                        <a:spcBef>
                          <a:spcPts val="305"/>
                        </a:spcBef>
                      </a:pPr>
                      <a:r>
                        <a:rPr sz="2000" b="1" spc="-10" dirty="0">
                          <a:latin typeface="Arial"/>
                          <a:cs typeface="Arial"/>
                        </a:rPr>
                        <a:t>Verif.</a:t>
                      </a:r>
                      <a:endParaRPr sz="2000">
                        <a:latin typeface="Arial"/>
                        <a:cs typeface="Arial"/>
                      </a:endParaRPr>
                    </a:p>
                    <a:p>
                      <a:pPr marL="92075">
                        <a:lnSpc>
                          <a:spcPct val="100000"/>
                        </a:lnSpc>
                        <a:spcBef>
                          <a:spcPts val="15"/>
                        </a:spcBef>
                      </a:pPr>
                      <a:r>
                        <a:rPr sz="2000" b="1" spc="-10" dirty="0">
                          <a:latin typeface="Liberation Sans Narrow"/>
                          <a:cs typeface="Liberation Sans Narrow"/>
                        </a:rPr>
                        <a:t>method</a:t>
                      </a:r>
                      <a:endParaRPr sz="2000">
                        <a:latin typeface="Liberation Sans Narrow"/>
                        <a:cs typeface="Liberation Sans Narrow"/>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E699"/>
                    </a:solidFill>
                  </a:tcPr>
                </a:tc>
                <a:tc>
                  <a:txBody>
                    <a:bodyPr/>
                    <a:lstStyle/>
                    <a:p>
                      <a:pPr marL="92075" marR="111760">
                        <a:lnSpc>
                          <a:spcPct val="100000"/>
                        </a:lnSpc>
                        <a:spcBef>
                          <a:spcPts val="305"/>
                        </a:spcBef>
                      </a:pPr>
                      <a:r>
                        <a:rPr sz="2000" b="1" spc="-20" dirty="0">
                          <a:latin typeface="Arial"/>
                          <a:cs typeface="Arial"/>
                        </a:rPr>
                        <a:t>Cal. base </a:t>
                      </a:r>
                      <a:r>
                        <a:rPr sz="2000" b="1" spc="-10" dirty="0">
                          <a:latin typeface="Arial"/>
                          <a:cs typeface="Arial"/>
                        </a:rPr>
                        <a:t>value</a:t>
                      </a:r>
                      <a:endParaRPr sz="20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E699"/>
                    </a:solidFill>
                  </a:tcPr>
                </a:tc>
                <a:tc>
                  <a:txBody>
                    <a:bodyPr/>
                    <a:lstStyle/>
                    <a:p>
                      <a:pPr marL="92075" marR="184785" algn="just">
                        <a:lnSpc>
                          <a:spcPct val="100000"/>
                        </a:lnSpc>
                        <a:spcBef>
                          <a:spcPts val="305"/>
                        </a:spcBef>
                      </a:pPr>
                      <a:r>
                        <a:rPr sz="2000" b="1" spc="-20" dirty="0">
                          <a:latin typeface="Arial"/>
                          <a:cs typeface="Arial"/>
                        </a:rPr>
                        <a:t>Base </a:t>
                      </a:r>
                      <a:r>
                        <a:rPr sz="2000" b="1" spc="-10" dirty="0">
                          <a:latin typeface="Arial"/>
                          <a:cs typeface="Arial"/>
                        </a:rPr>
                        <a:t>value </a:t>
                      </a:r>
                      <a:r>
                        <a:rPr sz="2000" b="1" spc="-20" dirty="0">
                          <a:latin typeface="Arial"/>
                          <a:cs typeface="Arial"/>
                        </a:rPr>
                        <a:t>2024</a:t>
                      </a:r>
                      <a:endParaRPr sz="20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E699"/>
                    </a:solidFill>
                  </a:tcPr>
                </a:tc>
                <a:tc>
                  <a:txBody>
                    <a:bodyPr/>
                    <a:lstStyle/>
                    <a:p>
                      <a:pPr marL="92075" marR="102235">
                        <a:lnSpc>
                          <a:spcPct val="100000"/>
                        </a:lnSpc>
                        <a:spcBef>
                          <a:spcPts val="305"/>
                        </a:spcBef>
                      </a:pPr>
                      <a:r>
                        <a:rPr sz="2000" b="1" spc="-10" dirty="0">
                          <a:latin typeface="Arial"/>
                          <a:cs typeface="Arial"/>
                        </a:rPr>
                        <a:t>Desire </a:t>
                      </a:r>
                      <a:r>
                        <a:rPr sz="2000" b="1" dirty="0">
                          <a:latin typeface="Arial"/>
                          <a:cs typeface="Arial"/>
                        </a:rPr>
                        <a:t>d</a:t>
                      </a:r>
                      <a:r>
                        <a:rPr sz="2000" b="1" spc="-15" dirty="0">
                          <a:latin typeface="Arial"/>
                          <a:cs typeface="Arial"/>
                        </a:rPr>
                        <a:t> </a:t>
                      </a:r>
                      <a:r>
                        <a:rPr sz="2000" b="1" spc="-10" dirty="0">
                          <a:latin typeface="Arial"/>
                          <a:cs typeface="Arial"/>
                        </a:rPr>
                        <a:t>value </a:t>
                      </a:r>
                      <a:r>
                        <a:rPr sz="2000" b="1" spc="-20" dirty="0">
                          <a:latin typeface="Arial"/>
                          <a:cs typeface="Arial"/>
                        </a:rPr>
                        <a:t>2026</a:t>
                      </a:r>
                      <a:endParaRPr sz="20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E699"/>
                    </a:solidFill>
                  </a:tcPr>
                </a:tc>
                <a:extLst>
                  <a:ext uri="{0D108BD9-81ED-4DB2-BD59-A6C34878D82A}">
                    <a16:rowId xmlns:a16="http://schemas.microsoft.com/office/drawing/2014/main" val="10000"/>
                  </a:ext>
                </a:extLst>
              </a:tr>
              <a:tr h="1917700">
                <a:tc>
                  <a:txBody>
                    <a:bodyPr/>
                    <a:lstStyle/>
                    <a:p>
                      <a:pPr marL="90805" marR="103505">
                        <a:lnSpc>
                          <a:spcPct val="100000"/>
                        </a:lnSpc>
                        <a:spcBef>
                          <a:spcPts val="309"/>
                        </a:spcBef>
                      </a:pPr>
                      <a:r>
                        <a:rPr sz="2000" dirty="0">
                          <a:latin typeface="Arial"/>
                          <a:cs typeface="Arial"/>
                        </a:rPr>
                        <a:t>Devt.</a:t>
                      </a:r>
                      <a:r>
                        <a:rPr sz="2000" spc="-70" dirty="0">
                          <a:latin typeface="Arial"/>
                          <a:cs typeface="Arial"/>
                        </a:rPr>
                        <a:t> </a:t>
                      </a:r>
                      <a:r>
                        <a:rPr sz="2000" spc="-25" dirty="0">
                          <a:latin typeface="Arial"/>
                          <a:cs typeface="Arial"/>
                        </a:rPr>
                        <a:t>of new </a:t>
                      </a:r>
                      <a:r>
                        <a:rPr sz="2000" spc="-10" dirty="0">
                          <a:latin typeface="Arial"/>
                          <a:cs typeface="Arial"/>
                        </a:rPr>
                        <a:t>curricul </a:t>
                      </a:r>
                      <a:r>
                        <a:rPr sz="2000" spc="-25" dirty="0">
                          <a:latin typeface="Arial"/>
                          <a:cs typeface="Arial"/>
                        </a:rPr>
                        <a:t>um</a:t>
                      </a:r>
                      <a:endParaRPr sz="2000">
                        <a:latin typeface="Arial"/>
                        <a:cs typeface="Arial"/>
                      </a:endParaRPr>
                    </a:p>
                  </a:txBody>
                  <a:tcPr marL="0" marR="0" marT="3936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91440" marR="86360">
                        <a:lnSpc>
                          <a:spcPct val="100000"/>
                        </a:lnSpc>
                        <a:spcBef>
                          <a:spcPts val="309"/>
                        </a:spcBef>
                      </a:pPr>
                      <a:r>
                        <a:rPr sz="2000" spc="-25" dirty="0">
                          <a:latin typeface="Arial"/>
                          <a:cs typeface="Arial"/>
                        </a:rPr>
                        <a:t>Teaching- </a:t>
                      </a:r>
                      <a:r>
                        <a:rPr sz="2000" spc="-10" dirty="0">
                          <a:latin typeface="Arial"/>
                          <a:cs typeface="Arial"/>
                        </a:rPr>
                        <a:t>learning</a:t>
                      </a:r>
                      <a:endParaRPr sz="2000">
                        <a:latin typeface="Arial"/>
                        <a:cs typeface="Arial"/>
                      </a:endParaRPr>
                    </a:p>
                  </a:txBody>
                  <a:tcPr marL="0" marR="0" marT="3936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91440">
                        <a:lnSpc>
                          <a:spcPct val="100000"/>
                        </a:lnSpc>
                        <a:spcBef>
                          <a:spcPts val="309"/>
                        </a:spcBef>
                      </a:pPr>
                      <a:r>
                        <a:rPr sz="2000" spc="-50" dirty="0">
                          <a:latin typeface="Arial"/>
                          <a:cs typeface="Arial"/>
                        </a:rPr>
                        <a:t>%</a:t>
                      </a:r>
                      <a:endParaRPr sz="2000">
                        <a:latin typeface="Arial"/>
                        <a:cs typeface="Arial"/>
                      </a:endParaRPr>
                    </a:p>
                  </a:txBody>
                  <a:tcPr marL="0" marR="0" marT="3936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92075" marR="217170">
                        <a:lnSpc>
                          <a:spcPct val="100000"/>
                        </a:lnSpc>
                        <a:spcBef>
                          <a:spcPts val="309"/>
                        </a:spcBef>
                      </a:pPr>
                      <a:r>
                        <a:rPr sz="2000" spc="-10" dirty="0">
                          <a:latin typeface="Arial"/>
                          <a:cs typeface="Arial"/>
                        </a:rPr>
                        <a:t>Academic Council Approval</a:t>
                      </a:r>
                      <a:endParaRPr sz="2000">
                        <a:latin typeface="Arial"/>
                        <a:cs typeface="Arial"/>
                      </a:endParaRPr>
                    </a:p>
                  </a:txBody>
                  <a:tcPr marL="0" marR="0" marT="3936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92075" marR="309880">
                        <a:lnSpc>
                          <a:spcPct val="100000"/>
                        </a:lnSpc>
                        <a:spcBef>
                          <a:spcPts val="309"/>
                        </a:spcBef>
                      </a:pPr>
                      <a:r>
                        <a:rPr sz="2000" spc="-25" dirty="0">
                          <a:latin typeface="Arial"/>
                          <a:cs typeface="Arial"/>
                        </a:rPr>
                        <a:t>M&amp;E </a:t>
                      </a:r>
                      <a:r>
                        <a:rPr sz="2000" spc="-10" dirty="0">
                          <a:latin typeface="Arial"/>
                          <a:cs typeface="Arial"/>
                        </a:rPr>
                        <a:t>report</a:t>
                      </a:r>
                      <a:endParaRPr sz="2000">
                        <a:latin typeface="Arial"/>
                        <a:cs typeface="Arial"/>
                      </a:endParaRPr>
                    </a:p>
                  </a:txBody>
                  <a:tcPr marL="0" marR="0" marT="3936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92075">
                        <a:lnSpc>
                          <a:spcPct val="100000"/>
                        </a:lnSpc>
                        <a:spcBef>
                          <a:spcPts val="309"/>
                        </a:spcBef>
                      </a:pPr>
                      <a:r>
                        <a:rPr sz="2000" spc="-50" dirty="0">
                          <a:latin typeface="Arial"/>
                          <a:cs typeface="Arial"/>
                        </a:rPr>
                        <a:t>%</a:t>
                      </a:r>
                      <a:endParaRPr sz="2000">
                        <a:latin typeface="Arial"/>
                        <a:cs typeface="Arial"/>
                      </a:endParaRPr>
                    </a:p>
                  </a:txBody>
                  <a:tcPr marL="0" marR="0" marT="3936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92075">
                        <a:lnSpc>
                          <a:spcPct val="100000"/>
                        </a:lnSpc>
                        <a:spcBef>
                          <a:spcPts val="309"/>
                        </a:spcBef>
                      </a:pPr>
                      <a:r>
                        <a:rPr sz="2000" spc="-20" dirty="0">
                          <a:latin typeface="Arial"/>
                          <a:cs typeface="Arial"/>
                        </a:rPr>
                        <a:t>****</a:t>
                      </a:r>
                      <a:endParaRPr sz="2000">
                        <a:latin typeface="Arial"/>
                        <a:cs typeface="Arial"/>
                      </a:endParaRPr>
                    </a:p>
                  </a:txBody>
                  <a:tcPr marL="0" marR="0" marT="3936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tc>
                  <a:txBody>
                    <a:bodyPr/>
                    <a:lstStyle/>
                    <a:p>
                      <a:pPr marL="92075">
                        <a:lnSpc>
                          <a:spcPct val="100000"/>
                        </a:lnSpc>
                        <a:spcBef>
                          <a:spcPts val="309"/>
                        </a:spcBef>
                      </a:pPr>
                      <a:r>
                        <a:rPr sz="2000" spc="-20" dirty="0">
                          <a:latin typeface="Arial"/>
                          <a:cs typeface="Arial"/>
                        </a:rPr>
                        <a:t>****</a:t>
                      </a:r>
                      <a:endParaRPr sz="2000">
                        <a:latin typeface="Arial"/>
                        <a:cs typeface="Arial"/>
                      </a:endParaRPr>
                    </a:p>
                  </a:txBody>
                  <a:tcPr marL="0" marR="0" marT="3936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extLst>
                  <a:ext uri="{0D108BD9-81ED-4DB2-BD59-A6C34878D82A}">
                    <a16:rowId xmlns:a16="http://schemas.microsoft.com/office/drawing/2014/main" val="10001"/>
                  </a:ext>
                </a:extLst>
              </a:tr>
              <a:tr h="1917700">
                <a:tc>
                  <a:txBody>
                    <a:bodyPr/>
                    <a:lstStyle/>
                    <a:p>
                      <a:pPr marL="90805" marR="100330">
                        <a:lnSpc>
                          <a:spcPct val="100000"/>
                        </a:lnSpc>
                        <a:spcBef>
                          <a:spcPts val="310"/>
                        </a:spcBef>
                      </a:pPr>
                      <a:r>
                        <a:rPr sz="2000" spc="-10" dirty="0">
                          <a:latin typeface="Arial"/>
                          <a:cs typeface="Arial"/>
                        </a:rPr>
                        <a:t>Student access </a:t>
                      </a:r>
                      <a:r>
                        <a:rPr sz="2000" spc="-25" dirty="0">
                          <a:latin typeface="Arial"/>
                          <a:cs typeface="Arial"/>
                        </a:rPr>
                        <a:t>to </a:t>
                      </a:r>
                      <a:r>
                        <a:rPr sz="2000" spc="-10" dirty="0">
                          <a:latin typeface="Arial"/>
                          <a:cs typeface="Arial"/>
                        </a:rPr>
                        <a:t>Internet</a:t>
                      </a:r>
                      <a:endParaRPr sz="20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91440" marR="329565">
                        <a:lnSpc>
                          <a:spcPct val="100000"/>
                        </a:lnSpc>
                        <a:spcBef>
                          <a:spcPts val="310"/>
                        </a:spcBef>
                      </a:pPr>
                      <a:r>
                        <a:rPr sz="2000" spc="-20" dirty="0">
                          <a:latin typeface="Arial"/>
                          <a:cs typeface="Arial"/>
                        </a:rPr>
                        <a:t>High </a:t>
                      </a:r>
                      <a:r>
                        <a:rPr sz="2000" spc="-10" dirty="0">
                          <a:latin typeface="Arial"/>
                          <a:cs typeface="Arial"/>
                        </a:rPr>
                        <a:t>speed Internet</a:t>
                      </a:r>
                      <a:endParaRPr sz="20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91440">
                        <a:lnSpc>
                          <a:spcPct val="100000"/>
                        </a:lnSpc>
                        <a:spcBef>
                          <a:spcPts val="310"/>
                        </a:spcBef>
                      </a:pPr>
                      <a:r>
                        <a:rPr sz="2000" spc="-50" dirty="0">
                          <a:latin typeface="Arial"/>
                          <a:cs typeface="Arial"/>
                        </a:rPr>
                        <a:t>%</a:t>
                      </a:r>
                      <a:endParaRPr sz="20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92075" marR="293370">
                        <a:lnSpc>
                          <a:spcPct val="100000"/>
                        </a:lnSpc>
                        <a:spcBef>
                          <a:spcPts val="310"/>
                        </a:spcBef>
                      </a:pPr>
                      <a:r>
                        <a:rPr sz="2000" spc="-10" dirty="0">
                          <a:latin typeface="Arial"/>
                          <a:cs typeface="Arial"/>
                        </a:rPr>
                        <a:t>Sufficient internal connec- tivity</a:t>
                      </a:r>
                      <a:endParaRPr sz="20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92075">
                        <a:lnSpc>
                          <a:spcPct val="100000"/>
                        </a:lnSpc>
                        <a:spcBef>
                          <a:spcPts val="310"/>
                        </a:spcBef>
                      </a:pPr>
                      <a:r>
                        <a:rPr sz="2000" spc="-10" dirty="0">
                          <a:latin typeface="Arial"/>
                          <a:cs typeface="Arial"/>
                        </a:rPr>
                        <a:t>Survey</a:t>
                      </a:r>
                      <a:endParaRPr sz="20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92075">
                        <a:lnSpc>
                          <a:spcPct val="100000"/>
                        </a:lnSpc>
                        <a:spcBef>
                          <a:spcPts val="310"/>
                        </a:spcBef>
                      </a:pPr>
                      <a:r>
                        <a:rPr sz="2000" spc="-50" dirty="0">
                          <a:latin typeface="Arial"/>
                          <a:cs typeface="Arial"/>
                        </a:rPr>
                        <a:t>%</a:t>
                      </a:r>
                      <a:endParaRPr sz="20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92075">
                        <a:lnSpc>
                          <a:spcPct val="100000"/>
                        </a:lnSpc>
                        <a:spcBef>
                          <a:spcPts val="310"/>
                        </a:spcBef>
                      </a:pPr>
                      <a:r>
                        <a:rPr sz="2000" spc="-20" dirty="0">
                          <a:latin typeface="Arial"/>
                          <a:cs typeface="Arial"/>
                        </a:rPr>
                        <a:t>****</a:t>
                      </a:r>
                      <a:endParaRPr sz="20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92075">
                        <a:lnSpc>
                          <a:spcPct val="100000"/>
                        </a:lnSpc>
                        <a:spcBef>
                          <a:spcPts val="310"/>
                        </a:spcBef>
                      </a:pPr>
                      <a:r>
                        <a:rPr sz="2000" spc="-20" dirty="0">
                          <a:latin typeface="Arial"/>
                          <a:cs typeface="Arial"/>
                        </a:rPr>
                        <a:t>****</a:t>
                      </a:r>
                      <a:endParaRPr sz="20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36</a:t>
            </a:fld>
            <a:endParaRPr spc="-25" dirty="0"/>
          </a:p>
        </p:txBody>
      </p:sp>
      <p:sp>
        <p:nvSpPr>
          <p:cNvPr id="2" name="object 2"/>
          <p:cNvSpPr txBox="1">
            <a:spLocks noGrp="1"/>
          </p:cNvSpPr>
          <p:nvPr>
            <p:ph type="title"/>
          </p:nvPr>
        </p:nvSpPr>
        <p:spPr>
          <a:xfrm>
            <a:off x="457200" y="274320"/>
            <a:ext cx="8229600" cy="524054"/>
          </a:xfrm>
          <a:prstGeom prst="rect">
            <a:avLst/>
          </a:prstGeom>
          <a:solidFill>
            <a:srgbClr val="F1F1F1"/>
          </a:solidFill>
        </p:spPr>
        <p:txBody>
          <a:bodyPr vert="horz" wrap="square" lIns="0" tIns="0" rIns="0" bIns="0" rtlCol="0">
            <a:spAutoFit/>
          </a:bodyPr>
          <a:lstStyle/>
          <a:p>
            <a:pPr marL="91440" algn="ctr">
              <a:lnSpc>
                <a:spcPts val="3940"/>
              </a:lnSpc>
            </a:pPr>
            <a:r>
              <a:rPr sz="4400" b="0" spc="-10" dirty="0">
                <a:solidFill>
                  <a:srgbClr val="9900FF"/>
                </a:solidFill>
                <a:latin typeface="Carlito"/>
                <a:cs typeface="Carlito"/>
              </a:rPr>
              <a:t>Relevance</a:t>
            </a:r>
            <a:endParaRPr sz="4400" dirty="0">
              <a:latin typeface="Carlito"/>
              <a:cs typeface="Carlito"/>
            </a:endParaRPr>
          </a:p>
        </p:txBody>
      </p:sp>
      <p:sp>
        <p:nvSpPr>
          <p:cNvPr id="3" name="object 3"/>
          <p:cNvSpPr txBox="1"/>
          <p:nvPr/>
        </p:nvSpPr>
        <p:spPr>
          <a:xfrm>
            <a:off x="459740" y="1076266"/>
            <a:ext cx="7719695" cy="4161154"/>
          </a:xfrm>
          <a:prstGeom prst="rect">
            <a:avLst/>
          </a:prstGeom>
        </p:spPr>
        <p:txBody>
          <a:bodyPr vert="horz" wrap="square" lIns="0" tIns="180975" rIns="0" bIns="0" rtlCol="0">
            <a:spAutoFit/>
          </a:bodyPr>
          <a:lstStyle/>
          <a:p>
            <a:pPr marL="12700">
              <a:lnSpc>
                <a:spcPct val="100000"/>
              </a:lnSpc>
              <a:spcBef>
                <a:spcPts val="1425"/>
              </a:spcBef>
            </a:pPr>
            <a:r>
              <a:rPr sz="3600" b="1" spc="-10" dirty="0">
                <a:solidFill>
                  <a:srgbClr val="9900FF"/>
                </a:solidFill>
                <a:latin typeface="Carlito"/>
                <a:cs typeface="Carlito"/>
              </a:rPr>
              <a:t>Explicit:</a:t>
            </a:r>
            <a:endParaRPr sz="3600">
              <a:latin typeface="Carlito"/>
              <a:cs typeface="Carlito"/>
            </a:endParaRPr>
          </a:p>
          <a:p>
            <a:pPr marL="198120" indent="-195580">
              <a:lnSpc>
                <a:spcPts val="3650"/>
              </a:lnSpc>
              <a:spcBef>
                <a:spcPts val="1185"/>
              </a:spcBef>
              <a:buSzPct val="95312"/>
              <a:buFont typeface="Wingdings"/>
              <a:buChar char=""/>
              <a:tabLst>
                <a:tab pos="198120" algn="l"/>
              </a:tabLst>
            </a:pPr>
            <a:r>
              <a:rPr sz="3200" spc="-10" dirty="0">
                <a:latin typeface="Carlito"/>
                <a:cs typeface="Carlito"/>
              </a:rPr>
              <a:t>University</a:t>
            </a:r>
            <a:r>
              <a:rPr sz="3200" spc="-70" dirty="0">
                <a:latin typeface="Carlito"/>
                <a:cs typeface="Carlito"/>
              </a:rPr>
              <a:t> </a:t>
            </a:r>
            <a:r>
              <a:rPr sz="3200" dirty="0">
                <a:latin typeface="Carlito"/>
                <a:cs typeface="Carlito"/>
              </a:rPr>
              <a:t>&amp;</a:t>
            </a:r>
            <a:r>
              <a:rPr sz="3200" spc="-80" dirty="0">
                <a:latin typeface="Carlito"/>
                <a:cs typeface="Carlito"/>
              </a:rPr>
              <a:t> </a:t>
            </a:r>
            <a:r>
              <a:rPr sz="3200" dirty="0">
                <a:latin typeface="Carlito"/>
                <a:cs typeface="Carlito"/>
              </a:rPr>
              <a:t>Entity</a:t>
            </a:r>
            <a:r>
              <a:rPr sz="3200" spc="-70" dirty="0">
                <a:latin typeface="Carlito"/>
                <a:cs typeface="Carlito"/>
              </a:rPr>
              <a:t> </a:t>
            </a:r>
            <a:r>
              <a:rPr sz="3200" spc="-10" dirty="0">
                <a:latin typeface="Carlito"/>
                <a:cs typeface="Carlito"/>
              </a:rPr>
              <a:t>relevance</a:t>
            </a:r>
            <a:endParaRPr sz="3200">
              <a:latin typeface="Carlito"/>
              <a:cs typeface="Carlito"/>
            </a:endParaRPr>
          </a:p>
          <a:p>
            <a:pPr marL="184785">
              <a:lnSpc>
                <a:spcPts val="3650"/>
              </a:lnSpc>
            </a:pPr>
            <a:r>
              <a:rPr sz="3200" dirty="0">
                <a:latin typeface="Carlito"/>
                <a:cs typeface="Carlito"/>
              </a:rPr>
              <a:t>(eg.</a:t>
            </a:r>
            <a:r>
              <a:rPr sz="3200" spc="-55" dirty="0">
                <a:latin typeface="Carlito"/>
                <a:cs typeface="Carlito"/>
              </a:rPr>
              <a:t> </a:t>
            </a:r>
            <a:r>
              <a:rPr sz="3200" dirty="0">
                <a:latin typeface="Carlito"/>
                <a:cs typeface="Carlito"/>
              </a:rPr>
              <a:t>Agri</a:t>
            </a:r>
            <a:r>
              <a:rPr sz="3200" spc="-65" dirty="0">
                <a:latin typeface="Carlito"/>
                <a:cs typeface="Carlito"/>
              </a:rPr>
              <a:t> </a:t>
            </a:r>
            <a:r>
              <a:rPr sz="3200" spc="-45" dirty="0">
                <a:latin typeface="Carlito"/>
                <a:cs typeface="Carlito"/>
              </a:rPr>
              <a:t>Univ.</a:t>
            </a:r>
            <a:r>
              <a:rPr sz="3200" spc="-35" dirty="0">
                <a:latin typeface="Carlito"/>
                <a:cs typeface="Carlito"/>
              </a:rPr>
              <a:t> </a:t>
            </a:r>
            <a:r>
              <a:rPr sz="3200" dirty="0">
                <a:latin typeface="Carlito"/>
                <a:cs typeface="Carlito"/>
              </a:rPr>
              <a:t>projects</a:t>
            </a:r>
            <a:r>
              <a:rPr sz="3200" spc="-70" dirty="0">
                <a:latin typeface="Carlito"/>
                <a:cs typeface="Carlito"/>
              </a:rPr>
              <a:t> </a:t>
            </a:r>
            <a:r>
              <a:rPr sz="3200" dirty="0">
                <a:latin typeface="Carlito"/>
                <a:cs typeface="Carlito"/>
              </a:rPr>
              <a:t>should</a:t>
            </a:r>
            <a:r>
              <a:rPr sz="3200" spc="-35" dirty="0">
                <a:latin typeface="Carlito"/>
                <a:cs typeface="Carlito"/>
              </a:rPr>
              <a:t> </a:t>
            </a:r>
            <a:r>
              <a:rPr sz="3200" dirty="0">
                <a:latin typeface="Carlito"/>
                <a:cs typeface="Carlito"/>
              </a:rPr>
              <a:t>be</a:t>
            </a:r>
            <a:r>
              <a:rPr sz="3200" spc="-60" dirty="0">
                <a:latin typeface="Carlito"/>
                <a:cs typeface="Carlito"/>
              </a:rPr>
              <a:t> </a:t>
            </a:r>
            <a:r>
              <a:rPr sz="3200" dirty="0">
                <a:latin typeface="Carlito"/>
                <a:cs typeface="Carlito"/>
              </a:rPr>
              <a:t>agri</a:t>
            </a:r>
            <a:r>
              <a:rPr sz="3200" spc="-55" dirty="0">
                <a:latin typeface="Carlito"/>
                <a:cs typeface="Carlito"/>
              </a:rPr>
              <a:t> </a:t>
            </a:r>
            <a:r>
              <a:rPr sz="3200" spc="-10" dirty="0">
                <a:latin typeface="Carlito"/>
                <a:cs typeface="Carlito"/>
              </a:rPr>
              <a:t>related)</a:t>
            </a:r>
            <a:endParaRPr sz="3200">
              <a:latin typeface="Carlito"/>
              <a:cs typeface="Carlito"/>
            </a:endParaRPr>
          </a:p>
          <a:p>
            <a:pPr marL="198120" indent="-195580">
              <a:lnSpc>
                <a:spcPct val="100000"/>
              </a:lnSpc>
              <a:spcBef>
                <a:spcPts val="1150"/>
              </a:spcBef>
              <a:buSzPct val="95312"/>
              <a:buFont typeface="Wingdings"/>
              <a:buChar char=""/>
              <a:tabLst>
                <a:tab pos="198120" algn="l"/>
              </a:tabLst>
            </a:pPr>
            <a:r>
              <a:rPr sz="3200" dirty="0">
                <a:solidFill>
                  <a:srgbClr val="008000"/>
                </a:solidFill>
                <a:latin typeface="Carlito"/>
                <a:cs typeface="Carlito"/>
              </a:rPr>
              <a:t>Regional</a:t>
            </a:r>
            <a:r>
              <a:rPr sz="3200" spc="-75" dirty="0">
                <a:solidFill>
                  <a:srgbClr val="008000"/>
                </a:solidFill>
                <a:latin typeface="Carlito"/>
                <a:cs typeface="Carlito"/>
              </a:rPr>
              <a:t> </a:t>
            </a:r>
            <a:r>
              <a:rPr sz="3200" spc="-10" dirty="0">
                <a:solidFill>
                  <a:srgbClr val="008000"/>
                </a:solidFill>
                <a:latin typeface="Carlito"/>
                <a:cs typeface="Carlito"/>
              </a:rPr>
              <a:t>relevance</a:t>
            </a:r>
            <a:endParaRPr sz="3200">
              <a:latin typeface="Carlito"/>
              <a:cs typeface="Carlito"/>
            </a:endParaRPr>
          </a:p>
          <a:p>
            <a:pPr marL="198120" indent="-195580">
              <a:lnSpc>
                <a:spcPct val="100000"/>
              </a:lnSpc>
              <a:spcBef>
                <a:spcPts val="1155"/>
              </a:spcBef>
              <a:buSzPct val="95312"/>
              <a:buFont typeface="Wingdings"/>
              <a:buChar char=""/>
              <a:tabLst>
                <a:tab pos="198120" algn="l"/>
              </a:tabLst>
            </a:pPr>
            <a:r>
              <a:rPr sz="3200" dirty="0">
                <a:latin typeface="Carlito"/>
                <a:cs typeface="Carlito"/>
              </a:rPr>
              <a:t>National</a:t>
            </a:r>
            <a:r>
              <a:rPr sz="3200" spc="-100" dirty="0">
                <a:latin typeface="Carlito"/>
                <a:cs typeface="Carlito"/>
              </a:rPr>
              <a:t> </a:t>
            </a:r>
            <a:r>
              <a:rPr sz="3200" spc="-10" dirty="0">
                <a:latin typeface="Carlito"/>
                <a:cs typeface="Carlito"/>
              </a:rPr>
              <a:t>relevance</a:t>
            </a:r>
            <a:endParaRPr sz="3200">
              <a:latin typeface="Carlito"/>
              <a:cs typeface="Carlito"/>
            </a:endParaRPr>
          </a:p>
          <a:p>
            <a:pPr marL="184785" marR="932180" indent="-182880">
              <a:lnSpc>
                <a:spcPts val="3460"/>
              </a:lnSpc>
              <a:spcBef>
                <a:spcPts val="1585"/>
              </a:spcBef>
              <a:buSzPct val="95312"/>
              <a:buFont typeface="Wingdings"/>
              <a:buChar char=""/>
              <a:tabLst>
                <a:tab pos="184785" algn="l"/>
                <a:tab pos="197485" algn="l"/>
              </a:tabLst>
            </a:pPr>
            <a:r>
              <a:rPr sz="3200" b="1" dirty="0">
                <a:solidFill>
                  <a:srgbClr val="CC00CC"/>
                </a:solidFill>
                <a:latin typeface="Carlito"/>
                <a:cs typeface="Carlito"/>
              </a:rPr>
              <a:t>Relate</a:t>
            </a:r>
            <a:r>
              <a:rPr sz="3200" b="1" spc="-75" dirty="0">
                <a:solidFill>
                  <a:srgbClr val="CC00CC"/>
                </a:solidFill>
                <a:latin typeface="Carlito"/>
                <a:cs typeface="Carlito"/>
              </a:rPr>
              <a:t> </a:t>
            </a:r>
            <a:r>
              <a:rPr sz="3200" b="1" dirty="0">
                <a:solidFill>
                  <a:srgbClr val="CC00CC"/>
                </a:solidFill>
                <a:latin typeface="Carlito"/>
                <a:cs typeface="Carlito"/>
              </a:rPr>
              <a:t>to</a:t>
            </a:r>
            <a:r>
              <a:rPr sz="3200" b="1" spc="-55" dirty="0">
                <a:solidFill>
                  <a:srgbClr val="CC00CC"/>
                </a:solidFill>
                <a:latin typeface="Carlito"/>
                <a:cs typeface="Carlito"/>
              </a:rPr>
              <a:t> </a:t>
            </a:r>
            <a:r>
              <a:rPr sz="3200" b="1" spc="-10" dirty="0">
                <a:solidFill>
                  <a:srgbClr val="CC00CC"/>
                </a:solidFill>
                <a:latin typeface="Carlito"/>
                <a:cs typeface="Carlito"/>
              </a:rPr>
              <a:t>sub-</a:t>
            </a:r>
            <a:r>
              <a:rPr sz="3200" b="1" dirty="0">
                <a:solidFill>
                  <a:srgbClr val="CC00CC"/>
                </a:solidFill>
                <a:latin typeface="Carlito"/>
                <a:cs typeface="Carlito"/>
              </a:rPr>
              <a:t>project</a:t>
            </a:r>
            <a:r>
              <a:rPr sz="3200" b="1" spc="-85" dirty="0">
                <a:solidFill>
                  <a:srgbClr val="CC00CC"/>
                </a:solidFill>
                <a:latin typeface="Carlito"/>
                <a:cs typeface="Carlito"/>
              </a:rPr>
              <a:t> </a:t>
            </a:r>
            <a:r>
              <a:rPr sz="3200" b="1" dirty="0">
                <a:solidFill>
                  <a:srgbClr val="CC00CC"/>
                </a:solidFill>
                <a:latin typeface="Carlito"/>
                <a:cs typeface="Carlito"/>
              </a:rPr>
              <a:t>activities,</a:t>
            </a:r>
            <a:r>
              <a:rPr sz="3200" b="1" spc="-60" dirty="0">
                <a:solidFill>
                  <a:srgbClr val="CC00CC"/>
                </a:solidFill>
                <a:latin typeface="Carlito"/>
                <a:cs typeface="Carlito"/>
              </a:rPr>
              <a:t> </a:t>
            </a:r>
            <a:r>
              <a:rPr sz="3200" b="1" spc="-10" dirty="0">
                <a:solidFill>
                  <a:srgbClr val="CC00CC"/>
                </a:solidFill>
                <a:latin typeface="Carlito"/>
                <a:cs typeface="Carlito"/>
              </a:rPr>
              <a:t>specific </a:t>
            </a:r>
            <a:r>
              <a:rPr sz="3200" b="1" dirty="0">
                <a:solidFill>
                  <a:srgbClr val="CC00CC"/>
                </a:solidFill>
                <a:latin typeface="Carlito"/>
                <a:cs typeface="Carlito"/>
              </a:rPr>
              <a:t>objective,</a:t>
            </a:r>
            <a:r>
              <a:rPr sz="3200" b="1" spc="-135" dirty="0">
                <a:solidFill>
                  <a:srgbClr val="CC00CC"/>
                </a:solidFill>
                <a:latin typeface="Carlito"/>
                <a:cs typeface="Carlito"/>
              </a:rPr>
              <a:t> </a:t>
            </a:r>
            <a:r>
              <a:rPr sz="3200" b="1" dirty="0">
                <a:latin typeface="Carlito"/>
                <a:cs typeface="Carlito"/>
              </a:rPr>
              <a:t>SWOT</a:t>
            </a:r>
            <a:r>
              <a:rPr sz="3200" b="1" spc="-110" dirty="0">
                <a:latin typeface="Carlito"/>
                <a:cs typeface="Carlito"/>
              </a:rPr>
              <a:t> </a:t>
            </a:r>
            <a:r>
              <a:rPr sz="3200" b="1" spc="-10" dirty="0">
                <a:solidFill>
                  <a:srgbClr val="CC00CC"/>
                </a:solidFill>
                <a:latin typeface="Carlito"/>
                <a:cs typeface="Carlito"/>
              </a:rPr>
              <a:t>results</a:t>
            </a:r>
            <a:endParaRPr sz="3200">
              <a:latin typeface="Carlito"/>
              <a:cs typeface="Carli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1BB84E30-9D9D-47EA-B218-26ABBB28ABD9}"/>
              </a:ext>
            </a:extLst>
          </p:cNvPr>
          <p:cNvCxnSpPr/>
          <p:nvPr/>
        </p:nvCxnSpPr>
        <p:spPr>
          <a:xfrm>
            <a:off x="-38100" y="905303"/>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TextBox 16">
            <a:extLst>
              <a:ext uri="{FF2B5EF4-FFF2-40B4-BE49-F238E27FC236}">
                <a16:creationId xmlns:a16="http://schemas.microsoft.com/office/drawing/2014/main" id="{284966D3-D2C3-4C86-85FD-1A69B8566489}"/>
              </a:ext>
            </a:extLst>
          </p:cNvPr>
          <p:cNvSpPr txBox="1"/>
          <p:nvPr/>
        </p:nvSpPr>
        <p:spPr>
          <a:xfrm>
            <a:off x="152400" y="993308"/>
            <a:ext cx="8707316" cy="4062651"/>
          </a:xfrm>
          <a:prstGeom prst="rect">
            <a:avLst/>
          </a:prstGeom>
        </p:spPr>
        <p:txBody>
          <a:bodyPr wrap="square" lIns="0" tIns="0" rIns="0" bIns="0" rtlCol="0" anchor="t">
            <a:spAutoFit/>
          </a:bodyPr>
          <a:lstStyle/>
          <a:p>
            <a:pPr marL="371475" indent="-371475" algn="just" defTabSz="457200" rtl="0">
              <a:buAutoNum type="arabicPeriod"/>
              <a:defRPr/>
            </a:pPr>
            <a:r>
              <a:rPr lang="en-US" sz="2400" b="1" kern="1200" dirty="0">
                <a:solidFill>
                  <a:srgbClr val="00B050"/>
                </a:solidFill>
                <a:latin typeface="Monterchi Sans"/>
                <a:ea typeface="Monterchi Sans"/>
                <a:cs typeface="Monterchi Sans"/>
                <a:sym typeface="Monterchi Sans"/>
              </a:rPr>
              <a:t>Employment Challenges for Graduates: </a:t>
            </a:r>
            <a:r>
              <a:rPr lang="en-US" sz="2400" kern="1200" dirty="0">
                <a:latin typeface="Monterchi Sans"/>
                <a:ea typeface="Monterchi Sans"/>
                <a:cs typeface="Monterchi Sans"/>
                <a:sym typeface="Monterchi Sans"/>
              </a:rPr>
              <a:t>Tourism and hospitality graduates in Bangladesh face difficulties in securing jobs that match their qualifications due to a lack of industry-specific skills and practical experience. </a:t>
            </a:r>
          </a:p>
          <a:p>
            <a:pPr marL="371475" indent="-371475" algn="just" defTabSz="457200" rtl="0">
              <a:buAutoNum type="arabicPeriod"/>
              <a:defRPr/>
            </a:pPr>
            <a:r>
              <a:rPr lang="en-US" sz="2400" b="1" kern="1200" dirty="0">
                <a:solidFill>
                  <a:srgbClr val="00B050"/>
                </a:solidFill>
                <a:latin typeface="Monterchi Sans"/>
                <a:ea typeface="Monterchi Sans"/>
                <a:cs typeface="Monterchi Sans"/>
                <a:sym typeface="Monterchi Sans"/>
              </a:rPr>
              <a:t>Sectoral Growth and Economic Contributions: </a:t>
            </a:r>
            <a:r>
              <a:rPr lang="en-US" sz="2400" kern="1200" dirty="0">
                <a:latin typeface="Monterchi Sans"/>
                <a:ea typeface="Monterchi Sans"/>
                <a:cs typeface="Monterchi Sans"/>
                <a:sym typeface="Monterchi Sans"/>
              </a:rPr>
              <a:t>Tourism and hospitality contribute significantly to Bangladesh’s GDP and provide direct and indirect employment opportunities. </a:t>
            </a:r>
          </a:p>
          <a:p>
            <a:pPr marL="371475" indent="-371475" algn="just" defTabSz="457200" rtl="0">
              <a:buAutoNum type="arabicPeriod"/>
              <a:defRPr/>
            </a:pPr>
            <a:r>
              <a:rPr lang="en-US" sz="2400" b="1" kern="1200" dirty="0">
                <a:solidFill>
                  <a:srgbClr val="00B050"/>
                </a:solidFill>
                <a:latin typeface="Monterchi Sans"/>
                <a:ea typeface="Monterchi Sans"/>
                <a:cs typeface="Monterchi Sans"/>
                <a:sym typeface="Monterchi Sans"/>
              </a:rPr>
              <a:t>Meeting Industry Demands: </a:t>
            </a:r>
            <a:r>
              <a:rPr lang="en-US" sz="2400" kern="1200" dirty="0">
                <a:latin typeface="Monterchi Sans"/>
                <a:ea typeface="Monterchi Sans"/>
                <a:cs typeface="Monterchi Sans"/>
                <a:sym typeface="Monterchi Sans"/>
              </a:rPr>
              <a:t>The rapid growth of sustainable tourism, digital technologies, and globalized markets demands a workforce with diverse skills, including technology integration, sustainability practices, and cultural adaptability. </a:t>
            </a:r>
          </a:p>
        </p:txBody>
      </p:sp>
      <p:sp>
        <p:nvSpPr>
          <p:cNvPr id="6" name="TextBox 15">
            <a:extLst>
              <a:ext uri="{FF2B5EF4-FFF2-40B4-BE49-F238E27FC236}">
                <a16:creationId xmlns:a16="http://schemas.microsoft.com/office/drawing/2014/main" id="{9BF1D628-4026-4CB4-833D-6AC78AE0D700}"/>
              </a:ext>
            </a:extLst>
          </p:cNvPr>
          <p:cNvSpPr txBox="1"/>
          <p:nvPr/>
        </p:nvSpPr>
        <p:spPr>
          <a:xfrm>
            <a:off x="533400" y="482738"/>
            <a:ext cx="7397623" cy="348557"/>
          </a:xfrm>
          <a:prstGeom prst="rect">
            <a:avLst/>
          </a:prstGeom>
        </p:spPr>
        <p:txBody>
          <a:bodyPr wrap="square" lIns="0" tIns="0" rIns="0" bIns="0" rtlCol="0" anchor="t">
            <a:spAutoFit/>
          </a:bodyPr>
          <a:lstStyle/>
          <a:p>
            <a:pPr marL="45720" algn="ctr">
              <a:lnSpc>
                <a:spcPts val="2358"/>
              </a:lnSpc>
            </a:pPr>
            <a:r>
              <a:rPr lang="en-US" sz="4000" spc="-28" dirty="0">
                <a:solidFill>
                  <a:srgbClr val="9900FF"/>
                </a:solidFill>
                <a:latin typeface="Britannic Bold" panose="020B0903060703020204" pitchFamily="34" charset="0"/>
                <a:cs typeface="Carlito"/>
              </a:rPr>
              <a:t> Relevance (EXAMPLE)</a:t>
            </a:r>
            <a:endParaRPr lang="en-US" sz="4000" dirty="0">
              <a:latin typeface="Britannic Bold" panose="020B0903060703020204" pitchFamily="34" charset="0"/>
              <a:cs typeface="Carlito"/>
            </a:endParaRPr>
          </a:p>
        </p:txBody>
      </p:sp>
    </p:spTree>
    <p:extLst>
      <p:ext uri="{BB962C8B-B14F-4D97-AF65-F5344CB8AC3E}">
        <p14:creationId xmlns:p14="http://schemas.microsoft.com/office/powerpoint/2010/main" val="1603744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38</a:t>
            </a:fld>
            <a:endParaRPr spc="-25" dirty="0"/>
          </a:p>
        </p:txBody>
      </p:sp>
      <p:sp>
        <p:nvSpPr>
          <p:cNvPr id="2" name="object 2"/>
          <p:cNvSpPr txBox="1">
            <a:spLocks noGrp="1"/>
          </p:cNvSpPr>
          <p:nvPr>
            <p:ph type="title"/>
          </p:nvPr>
        </p:nvSpPr>
        <p:spPr>
          <a:xfrm>
            <a:off x="457200" y="274320"/>
            <a:ext cx="8229600" cy="564257"/>
          </a:xfrm>
          <a:prstGeom prst="rect">
            <a:avLst/>
          </a:prstGeom>
          <a:solidFill>
            <a:srgbClr val="F1F1F1"/>
          </a:solidFill>
        </p:spPr>
        <p:txBody>
          <a:bodyPr vert="horz" wrap="square" lIns="0" tIns="0" rIns="0" bIns="0" rtlCol="0">
            <a:spAutoFit/>
          </a:bodyPr>
          <a:lstStyle/>
          <a:p>
            <a:pPr marL="91440" algn="ctr">
              <a:lnSpc>
                <a:spcPts val="4425"/>
              </a:lnSpc>
            </a:pPr>
            <a:r>
              <a:rPr sz="3200" b="0" spc="-60" dirty="0">
                <a:solidFill>
                  <a:srgbClr val="9900FF"/>
                </a:solidFill>
                <a:latin typeface="Carlito"/>
                <a:cs typeface="Carlito"/>
              </a:rPr>
              <a:t>Benefits</a:t>
            </a:r>
            <a:r>
              <a:rPr b="0" spc="-165" dirty="0">
                <a:solidFill>
                  <a:srgbClr val="9900FF"/>
                </a:solidFill>
                <a:latin typeface="Carlito"/>
                <a:cs typeface="Carlito"/>
              </a:rPr>
              <a:t> </a:t>
            </a:r>
            <a:r>
              <a:rPr sz="3600" b="0" dirty="0">
                <a:solidFill>
                  <a:srgbClr val="000000"/>
                </a:solidFill>
                <a:latin typeface="Liberation Sans Narrow"/>
                <a:cs typeface="Liberation Sans Narrow"/>
              </a:rPr>
              <a:t>(qualitative</a:t>
            </a:r>
            <a:r>
              <a:rPr sz="3600" b="0" spc="-60" dirty="0">
                <a:solidFill>
                  <a:srgbClr val="000000"/>
                </a:solidFill>
                <a:latin typeface="Liberation Sans Narrow"/>
                <a:cs typeface="Liberation Sans Narrow"/>
              </a:rPr>
              <a:t> </a:t>
            </a:r>
            <a:r>
              <a:rPr sz="3600" b="0" dirty="0">
                <a:solidFill>
                  <a:srgbClr val="000000"/>
                </a:solidFill>
                <a:latin typeface="Liberation Sans Narrow"/>
                <a:cs typeface="Liberation Sans Narrow"/>
              </a:rPr>
              <a:t>and</a:t>
            </a:r>
            <a:r>
              <a:rPr sz="3600" b="0" spc="-25" dirty="0">
                <a:solidFill>
                  <a:srgbClr val="000000"/>
                </a:solidFill>
                <a:latin typeface="Liberation Sans Narrow"/>
                <a:cs typeface="Liberation Sans Narrow"/>
              </a:rPr>
              <a:t> </a:t>
            </a:r>
            <a:r>
              <a:rPr sz="3600" b="0" spc="-10" dirty="0">
                <a:solidFill>
                  <a:srgbClr val="000000"/>
                </a:solidFill>
                <a:latin typeface="Liberation Sans Narrow"/>
                <a:cs typeface="Liberation Sans Narrow"/>
              </a:rPr>
              <a:t>quantitative)</a:t>
            </a:r>
            <a:endParaRPr sz="3600" dirty="0">
              <a:latin typeface="Liberation Sans Narrow"/>
              <a:cs typeface="Liberation Sans Narrow"/>
            </a:endParaRPr>
          </a:p>
        </p:txBody>
      </p:sp>
      <p:sp>
        <p:nvSpPr>
          <p:cNvPr id="3" name="object 3"/>
          <p:cNvSpPr txBox="1"/>
          <p:nvPr/>
        </p:nvSpPr>
        <p:spPr>
          <a:xfrm>
            <a:off x="707542" y="1290574"/>
            <a:ext cx="7412990" cy="4523418"/>
          </a:xfrm>
          <a:prstGeom prst="rect">
            <a:avLst/>
          </a:prstGeom>
        </p:spPr>
        <p:txBody>
          <a:bodyPr vert="horz" wrap="square" lIns="0" tIns="13335" rIns="0" bIns="0" rtlCol="0">
            <a:spAutoFit/>
          </a:bodyPr>
          <a:lstStyle/>
          <a:p>
            <a:pPr marL="184150" indent="-171450">
              <a:lnSpc>
                <a:spcPct val="100000"/>
              </a:lnSpc>
              <a:spcBef>
                <a:spcPts val="105"/>
              </a:spcBef>
              <a:buFont typeface="Arial"/>
              <a:buChar char="•"/>
              <a:tabLst>
                <a:tab pos="184150" algn="l"/>
              </a:tabLst>
            </a:pPr>
            <a:r>
              <a:rPr sz="2400" dirty="0">
                <a:latin typeface="Times New Roman" panose="02020603050405020304" pitchFamily="18" charset="0"/>
                <a:cs typeface="Times New Roman" panose="02020603050405020304" pitchFamily="18" charset="0"/>
              </a:rPr>
              <a:t>Be</a:t>
            </a:r>
            <a:r>
              <a:rPr sz="2400" spc="-7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imaginative</a:t>
            </a:r>
            <a:r>
              <a:rPr sz="2400" spc="-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but</a:t>
            </a:r>
            <a:r>
              <a:rPr sz="2400" spc="-3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objective</a:t>
            </a:r>
            <a:endParaRPr sz="2400" dirty="0">
              <a:latin typeface="Times New Roman" panose="02020603050405020304" pitchFamily="18" charset="0"/>
              <a:cs typeface="Times New Roman" panose="02020603050405020304" pitchFamily="18" charset="0"/>
            </a:endParaRPr>
          </a:p>
          <a:p>
            <a:pPr marL="184150" indent="-171450">
              <a:lnSpc>
                <a:spcPct val="100000"/>
              </a:lnSpc>
              <a:spcBef>
                <a:spcPts val="35"/>
              </a:spcBef>
              <a:buFont typeface="Arial"/>
              <a:buChar char="•"/>
              <a:tabLst>
                <a:tab pos="184150" algn="l"/>
              </a:tabLst>
            </a:pPr>
            <a:r>
              <a:rPr sz="2400" dirty="0">
                <a:latin typeface="Times New Roman" panose="02020603050405020304" pitchFamily="18" charset="0"/>
                <a:cs typeface="Times New Roman" panose="02020603050405020304" pitchFamily="18" charset="0"/>
              </a:rPr>
              <a:t>Direct</a:t>
            </a:r>
            <a:r>
              <a:rPr sz="2400" spc="-8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and</a:t>
            </a:r>
            <a:r>
              <a:rPr sz="2400" spc="-8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indirect</a:t>
            </a:r>
            <a:r>
              <a:rPr sz="2400" spc="-8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benefit</a:t>
            </a:r>
            <a:endParaRPr sz="2400" dirty="0">
              <a:latin typeface="Times New Roman" panose="02020603050405020304" pitchFamily="18" charset="0"/>
              <a:cs typeface="Times New Roman" panose="02020603050405020304" pitchFamily="18" charset="0"/>
            </a:endParaRPr>
          </a:p>
          <a:p>
            <a:pPr marL="183515" marR="1273175" indent="-171450">
              <a:lnSpc>
                <a:spcPts val="3070"/>
              </a:lnSpc>
              <a:spcBef>
                <a:spcPts val="770"/>
              </a:spcBef>
              <a:buFont typeface="Arial"/>
              <a:buChar char="•"/>
              <a:tabLst>
                <a:tab pos="184785" algn="l"/>
              </a:tabLst>
            </a:pPr>
            <a:r>
              <a:rPr sz="2400" b="1" dirty="0">
                <a:solidFill>
                  <a:srgbClr val="C00000"/>
                </a:solidFill>
                <a:latin typeface="Times New Roman" panose="02020603050405020304" pitchFamily="18" charset="0"/>
                <a:cs typeface="Times New Roman" panose="02020603050405020304" pitchFamily="18" charset="0"/>
              </a:rPr>
              <a:t>Relate</a:t>
            </a:r>
            <a:r>
              <a:rPr sz="2400" b="1" spc="-114" dirty="0">
                <a:solidFill>
                  <a:srgbClr val="C00000"/>
                </a:solidFill>
                <a:latin typeface="Times New Roman" panose="02020603050405020304" pitchFamily="18" charset="0"/>
                <a:cs typeface="Times New Roman" panose="02020603050405020304" pitchFamily="18" charset="0"/>
              </a:rPr>
              <a:t> </a:t>
            </a:r>
            <a:r>
              <a:rPr sz="2400" b="1" dirty="0">
                <a:solidFill>
                  <a:srgbClr val="C00000"/>
                </a:solidFill>
                <a:latin typeface="Times New Roman" panose="02020603050405020304" pitchFamily="18" charset="0"/>
                <a:cs typeface="Times New Roman" panose="02020603050405020304" pitchFamily="18" charset="0"/>
              </a:rPr>
              <a:t>to</a:t>
            </a:r>
            <a:r>
              <a:rPr sz="2400" b="1" spc="-100" dirty="0">
                <a:solidFill>
                  <a:srgbClr val="C00000"/>
                </a:solidFill>
                <a:latin typeface="Times New Roman" panose="02020603050405020304" pitchFamily="18" charset="0"/>
                <a:cs typeface="Times New Roman" panose="02020603050405020304" pitchFamily="18" charset="0"/>
              </a:rPr>
              <a:t> </a:t>
            </a:r>
            <a:r>
              <a:rPr sz="2400" b="1" dirty="0">
                <a:solidFill>
                  <a:srgbClr val="C00000"/>
                </a:solidFill>
                <a:latin typeface="Times New Roman" panose="02020603050405020304" pitchFamily="18" charset="0"/>
                <a:cs typeface="Times New Roman" panose="02020603050405020304" pitchFamily="18" charset="0"/>
              </a:rPr>
              <a:t>general</a:t>
            </a:r>
            <a:r>
              <a:rPr sz="2400" b="1" spc="-105" dirty="0">
                <a:solidFill>
                  <a:srgbClr val="C00000"/>
                </a:solidFill>
                <a:latin typeface="Times New Roman" panose="02020603050405020304" pitchFamily="18" charset="0"/>
                <a:cs typeface="Times New Roman" panose="02020603050405020304" pitchFamily="18" charset="0"/>
              </a:rPr>
              <a:t> </a:t>
            </a:r>
            <a:r>
              <a:rPr sz="2400" b="1" dirty="0">
                <a:solidFill>
                  <a:srgbClr val="C00000"/>
                </a:solidFill>
                <a:latin typeface="Times New Roman" panose="02020603050405020304" pitchFamily="18" charset="0"/>
                <a:cs typeface="Times New Roman" panose="02020603050405020304" pitchFamily="18" charset="0"/>
              </a:rPr>
              <a:t>objective,</a:t>
            </a:r>
            <a:r>
              <a:rPr sz="2400" b="1" spc="-110" dirty="0">
                <a:solidFill>
                  <a:srgbClr val="C00000"/>
                </a:solidFill>
                <a:latin typeface="Times New Roman" panose="02020603050405020304" pitchFamily="18" charset="0"/>
                <a:cs typeface="Times New Roman" panose="02020603050405020304" pitchFamily="18" charset="0"/>
              </a:rPr>
              <a:t> </a:t>
            </a:r>
            <a:r>
              <a:rPr sz="2400" b="1" spc="-10" dirty="0">
                <a:solidFill>
                  <a:srgbClr val="C00000"/>
                </a:solidFill>
                <a:latin typeface="Times New Roman" panose="02020603050405020304" pitchFamily="18" charset="0"/>
                <a:cs typeface="Times New Roman" panose="02020603050405020304" pitchFamily="18" charset="0"/>
              </a:rPr>
              <a:t>specific 	objective</a:t>
            </a:r>
            <a:endParaRPr sz="2400" dirty="0">
              <a:latin typeface="Times New Roman" panose="02020603050405020304" pitchFamily="18" charset="0"/>
              <a:cs typeface="Times New Roman" panose="02020603050405020304" pitchFamily="18" charset="0"/>
            </a:endParaRPr>
          </a:p>
          <a:p>
            <a:pPr marL="184150" indent="-171450">
              <a:lnSpc>
                <a:spcPts val="3745"/>
              </a:lnSpc>
              <a:spcBef>
                <a:spcPts val="65"/>
              </a:spcBef>
              <a:buFont typeface="Arial"/>
              <a:buChar char="•"/>
              <a:tabLst>
                <a:tab pos="184150" algn="l"/>
              </a:tabLst>
            </a:pPr>
            <a:r>
              <a:rPr sz="2400" b="1" dirty="0">
                <a:solidFill>
                  <a:srgbClr val="C00000"/>
                </a:solidFill>
                <a:latin typeface="Times New Roman" panose="02020603050405020304" pitchFamily="18" charset="0"/>
                <a:cs typeface="Times New Roman" panose="02020603050405020304" pitchFamily="18" charset="0"/>
              </a:rPr>
              <a:t>Relate</a:t>
            </a:r>
            <a:r>
              <a:rPr sz="2400" b="1" spc="-120" dirty="0">
                <a:solidFill>
                  <a:srgbClr val="C00000"/>
                </a:solidFill>
                <a:latin typeface="Times New Roman" panose="02020603050405020304" pitchFamily="18" charset="0"/>
                <a:cs typeface="Times New Roman" panose="02020603050405020304" pitchFamily="18" charset="0"/>
              </a:rPr>
              <a:t> </a:t>
            </a:r>
            <a:r>
              <a:rPr sz="2400" b="1" dirty="0">
                <a:solidFill>
                  <a:srgbClr val="C00000"/>
                </a:solidFill>
                <a:latin typeface="Times New Roman" panose="02020603050405020304" pitchFamily="18" charset="0"/>
                <a:cs typeface="Times New Roman" panose="02020603050405020304" pitchFamily="18" charset="0"/>
              </a:rPr>
              <a:t>to</a:t>
            </a:r>
            <a:r>
              <a:rPr sz="2400" b="1" spc="-100" dirty="0">
                <a:solidFill>
                  <a:srgbClr val="C00000"/>
                </a:solidFill>
                <a:latin typeface="Times New Roman" panose="02020603050405020304" pitchFamily="18" charset="0"/>
                <a:cs typeface="Times New Roman" panose="02020603050405020304" pitchFamily="18" charset="0"/>
              </a:rPr>
              <a:t> </a:t>
            </a:r>
            <a:r>
              <a:rPr sz="2400" b="1" dirty="0">
                <a:solidFill>
                  <a:srgbClr val="C00000"/>
                </a:solidFill>
                <a:latin typeface="Times New Roman" panose="02020603050405020304" pitchFamily="18" charset="0"/>
                <a:cs typeface="Times New Roman" panose="02020603050405020304" pitchFamily="18" charset="0"/>
              </a:rPr>
              <a:t>performance</a:t>
            </a:r>
            <a:r>
              <a:rPr sz="2400" b="1" spc="-110" dirty="0">
                <a:solidFill>
                  <a:srgbClr val="C00000"/>
                </a:solidFill>
                <a:latin typeface="Times New Roman" panose="02020603050405020304" pitchFamily="18" charset="0"/>
                <a:cs typeface="Times New Roman" panose="02020603050405020304" pitchFamily="18" charset="0"/>
              </a:rPr>
              <a:t> </a:t>
            </a:r>
            <a:r>
              <a:rPr sz="2400" b="1" spc="-10" dirty="0">
                <a:solidFill>
                  <a:srgbClr val="C00000"/>
                </a:solidFill>
                <a:latin typeface="Times New Roman" panose="02020603050405020304" pitchFamily="18" charset="0"/>
                <a:cs typeface="Times New Roman" panose="02020603050405020304" pitchFamily="18" charset="0"/>
              </a:rPr>
              <a:t>indicators</a:t>
            </a:r>
            <a:endParaRPr sz="2400" dirty="0">
              <a:latin typeface="Times New Roman" panose="02020603050405020304" pitchFamily="18" charset="0"/>
              <a:cs typeface="Times New Roman" panose="02020603050405020304" pitchFamily="18" charset="0"/>
            </a:endParaRPr>
          </a:p>
          <a:p>
            <a:pPr marL="621665" indent="-608965">
              <a:lnSpc>
                <a:spcPts val="4590"/>
              </a:lnSpc>
              <a:buClr>
                <a:srgbClr val="000000"/>
              </a:buClr>
              <a:buFont typeface="Wingdings"/>
              <a:buChar char=""/>
              <a:tabLst>
                <a:tab pos="621665" algn="l"/>
              </a:tabLst>
            </a:pPr>
            <a:r>
              <a:rPr sz="2400" b="1" dirty="0">
                <a:solidFill>
                  <a:srgbClr val="CC00CC"/>
                </a:solidFill>
                <a:latin typeface="Times New Roman" panose="02020603050405020304" pitchFamily="18" charset="0"/>
                <a:cs typeface="Times New Roman" panose="02020603050405020304" pitchFamily="18" charset="0"/>
              </a:rPr>
              <a:t>Some</a:t>
            </a:r>
            <a:r>
              <a:rPr sz="2400" b="1" spc="-15" dirty="0">
                <a:solidFill>
                  <a:srgbClr val="CC00CC"/>
                </a:solidFill>
                <a:latin typeface="Times New Roman" panose="02020603050405020304" pitchFamily="18" charset="0"/>
                <a:cs typeface="Times New Roman" panose="02020603050405020304" pitchFamily="18" charset="0"/>
              </a:rPr>
              <a:t> </a:t>
            </a:r>
            <a:r>
              <a:rPr sz="2400" b="1" spc="-10" dirty="0">
                <a:solidFill>
                  <a:srgbClr val="CC00CC"/>
                </a:solidFill>
                <a:latin typeface="Times New Roman" panose="02020603050405020304" pitchFamily="18" charset="0"/>
                <a:cs typeface="Times New Roman" panose="02020603050405020304" pitchFamily="18" charset="0"/>
              </a:rPr>
              <a:t>examples</a:t>
            </a:r>
            <a:endParaRPr sz="2400" dirty="0">
              <a:latin typeface="Times New Roman" panose="02020603050405020304" pitchFamily="18" charset="0"/>
              <a:cs typeface="Times New Roman" panose="02020603050405020304" pitchFamily="18" charset="0"/>
            </a:endParaRPr>
          </a:p>
          <a:p>
            <a:pPr marL="1040765" lvl="1" indent="-457200">
              <a:lnSpc>
                <a:spcPts val="3110"/>
              </a:lnSpc>
              <a:buClr>
                <a:srgbClr val="000000"/>
              </a:buClr>
              <a:buFont typeface="Wingdings"/>
              <a:buChar char=""/>
              <a:tabLst>
                <a:tab pos="1040765" algn="l"/>
              </a:tabLst>
            </a:pPr>
            <a:r>
              <a:rPr sz="2400" b="1" dirty="0">
                <a:solidFill>
                  <a:srgbClr val="CC00FF"/>
                </a:solidFill>
                <a:latin typeface="Times New Roman" panose="02020603050405020304" pitchFamily="18" charset="0"/>
                <a:cs typeface="Times New Roman" panose="02020603050405020304" pitchFamily="18" charset="0"/>
              </a:rPr>
              <a:t>Better</a:t>
            </a:r>
            <a:r>
              <a:rPr sz="2400" b="1" spc="-85" dirty="0">
                <a:solidFill>
                  <a:srgbClr val="CC00FF"/>
                </a:solidFill>
                <a:latin typeface="Times New Roman" panose="02020603050405020304" pitchFamily="18" charset="0"/>
                <a:cs typeface="Times New Roman" panose="02020603050405020304" pitchFamily="18" charset="0"/>
              </a:rPr>
              <a:t> </a:t>
            </a:r>
            <a:r>
              <a:rPr sz="2400" b="1" dirty="0">
                <a:solidFill>
                  <a:srgbClr val="CC00FF"/>
                </a:solidFill>
                <a:latin typeface="Times New Roman" panose="02020603050405020304" pitchFamily="18" charset="0"/>
                <a:cs typeface="Times New Roman" panose="02020603050405020304" pitchFamily="18" charset="0"/>
              </a:rPr>
              <a:t>R&amp;D</a:t>
            </a:r>
            <a:r>
              <a:rPr sz="2400" b="1" spc="-100" dirty="0">
                <a:solidFill>
                  <a:srgbClr val="CC00FF"/>
                </a:solidFill>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infrastructure</a:t>
            </a:r>
            <a:r>
              <a:rPr sz="2400" spc="-9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and</a:t>
            </a:r>
            <a:r>
              <a:rPr sz="2400" spc="-10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capacity</a:t>
            </a:r>
            <a:endParaRPr sz="2400" dirty="0">
              <a:latin typeface="Times New Roman" panose="02020603050405020304" pitchFamily="18" charset="0"/>
              <a:cs typeface="Times New Roman" panose="02020603050405020304" pitchFamily="18" charset="0"/>
            </a:endParaRPr>
          </a:p>
          <a:p>
            <a:pPr marL="1040765" marR="5080" lvl="1" indent="-457200">
              <a:lnSpc>
                <a:spcPts val="2690"/>
              </a:lnSpc>
              <a:spcBef>
                <a:spcPts val="509"/>
              </a:spcBef>
              <a:buClr>
                <a:srgbClr val="000000"/>
              </a:buClr>
              <a:buFont typeface="Wingdings"/>
              <a:buChar char=""/>
              <a:tabLst>
                <a:tab pos="1040765" algn="l"/>
              </a:tabLst>
            </a:pPr>
            <a:r>
              <a:rPr sz="2400" b="1" dirty="0">
                <a:solidFill>
                  <a:srgbClr val="CC00FF"/>
                </a:solidFill>
                <a:latin typeface="Times New Roman" panose="02020603050405020304" pitchFamily="18" charset="0"/>
                <a:cs typeface="Times New Roman" panose="02020603050405020304" pitchFamily="18" charset="0"/>
              </a:rPr>
              <a:t>Wider</a:t>
            </a:r>
            <a:r>
              <a:rPr sz="2400" b="1" spc="-60" dirty="0">
                <a:solidFill>
                  <a:srgbClr val="CC00FF"/>
                </a:solidFill>
                <a:latin typeface="Times New Roman" panose="02020603050405020304" pitchFamily="18" charset="0"/>
                <a:cs typeface="Times New Roman" panose="02020603050405020304" pitchFamily="18" charset="0"/>
              </a:rPr>
              <a:t> </a:t>
            </a:r>
            <a:r>
              <a:rPr sz="2400" b="1" dirty="0">
                <a:solidFill>
                  <a:srgbClr val="CC00FF"/>
                </a:solidFill>
                <a:latin typeface="Times New Roman" panose="02020603050405020304" pitchFamily="18" charset="0"/>
                <a:cs typeface="Times New Roman" panose="02020603050405020304" pitchFamily="18" charset="0"/>
              </a:rPr>
              <a:t>PhD</a:t>
            </a:r>
            <a:r>
              <a:rPr sz="2400" b="1" spc="-70" dirty="0">
                <a:solidFill>
                  <a:srgbClr val="CC00FF"/>
                </a:solidFill>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disciplinary</a:t>
            </a:r>
            <a:r>
              <a:rPr sz="2400" spc="-4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coverage,</a:t>
            </a:r>
            <a:r>
              <a:rPr sz="2400" spc="-9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enrolment </a:t>
            </a:r>
            <a:r>
              <a:rPr sz="2400" dirty="0">
                <a:latin typeface="Times New Roman" panose="02020603050405020304" pitchFamily="18" charset="0"/>
                <a:cs typeface="Times New Roman" panose="02020603050405020304" pitchFamily="18" charset="0"/>
              </a:rPr>
              <a:t>and</a:t>
            </a:r>
            <a:r>
              <a:rPr sz="2400" spc="-4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graduation</a:t>
            </a:r>
            <a:endParaRPr sz="2400" dirty="0">
              <a:latin typeface="Times New Roman" panose="02020603050405020304" pitchFamily="18" charset="0"/>
              <a:cs typeface="Times New Roman" panose="02020603050405020304" pitchFamily="18" charset="0"/>
            </a:endParaRPr>
          </a:p>
          <a:p>
            <a:pPr marL="1040765" marR="302260" lvl="1" indent="-457200">
              <a:lnSpc>
                <a:spcPct val="80000"/>
              </a:lnSpc>
              <a:spcBef>
                <a:spcPts val="430"/>
              </a:spcBef>
              <a:buClr>
                <a:srgbClr val="000000"/>
              </a:buClr>
              <a:buFont typeface="Wingdings"/>
              <a:buChar char=""/>
              <a:tabLst>
                <a:tab pos="1040765" algn="l"/>
              </a:tabLst>
            </a:pPr>
            <a:r>
              <a:rPr sz="2400" b="1" dirty="0">
                <a:solidFill>
                  <a:srgbClr val="CC00FF"/>
                </a:solidFill>
                <a:latin typeface="Times New Roman" panose="02020603050405020304" pitchFamily="18" charset="0"/>
                <a:cs typeface="Times New Roman" panose="02020603050405020304" pitchFamily="18" charset="0"/>
              </a:rPr>
              <a:t>Higher</a:t>
            </a:r>
            <a:r>
              <a:rPr sz="2400" b="1" spc="-110" dirty="0">
                <a:solidFill>
                  <a:srgbClr val="CC00FF"/>
                </a:solidFill>
                <a:latin typeface="Times New Roman" panose="02020603050405020304" pitchFamily="18" charset="0"/>
                <a:cs typeface="Times New Roman" panose="02020603050405020304" pitchFamily="18" charset="0"/>
              </a:rPr>
              <a:t> </a:t>
            </a:r>
            <a:r>
              <a:rPr sz="2400" b="1" spc="-10" dirty="0">
                <a:solidFill>
                  <a:srgbClr val="CC00FF"/>
                </a:solidFill>
                <a:latin typeface="Times New Roman" panose="02020603050405020304" pitchFamily="18" charset="0"/>
                <a:cs typeface="Times New Roman" panose="02020603050405020304" pitchFamily="18" charset="0"/>
              </a:rPr>
              <a:t>research</a:t>
            </a:r>
            <a:r>
              <a:rPr sz="2400" b="1" spc="-95" dirty="0">
                <a:solidFill>
                  <a:srgbClr val="CC00FF"/>
                </a:solidFill>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outputs,</a:t>
            </a:r>
            <a:r>
              <a:rPr sz="2400" spc="-9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productivity</a:t>
            </a:r>
            <a:r>
              <a:rPr sz="2400" spc="-95"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and </a:t>
            </a:r>
            <a:r>
              <a:rPr sz="2400" dirty="0">
                <a:latin typeface="Times New Roman" panose="02020603050405020304" pitchFamily="18" charset="0"/>
                <a:cs typeface="Times New Roman" panose="02020603050405020304" pitchFamily="18" charset="0"/>
              </a:rPr>
              <a:t>international</a:t>
            </a:r>
            <a:r>
              <a:rPr sz="2400" spc="-14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linkages</a:t>
            </a: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16">
            <a:extLst>
              <a:ext uri="{FF2B5EF4-FFF2-40B4-BE49-F238E27FC236}">
                <a16:creationId xmlns:a16="http://schemas.microsoft.com/office/drawing/2014/main" id="{284966D3-D2C3-4C86-85FD-1A69B8566489}"/>
              </a:ext>
            </a:extLst>
          </p:cNvPr>
          <p:cNvSpPr txBox="1"/>
          <p:nvPr/>
        </p:nvSpPr>
        <p:spPr>
          <a:xfrm>
            <a:off x="218342" y="914400"/>
            <a:ext cx="8707316" cy="6463308"/>
          </a:xfrm>
          <a:prstGeom prst="rect">
            <a:avLst/>
          </a:prstGeom>
        </p:spPr>
        <p:txBody>
          <a:bodyPr wrap="square" lIns="0" tIns="0" rIns="0" bIns="0" rtlCol="0" anchor="t">
            <a:spAutoFit/>
          </a:bodyPr>
          <a:lstStyle/>
          <a:p>
            <a:pPr algn="just" defTabSz="457200" rtl="0">
              <a:defRPr/>
            </a:pPr>
            <a:r>
              <a:rPr lang="en-US" sz="2700" b="1" kern="1200" dirty="0">
                <a:latin typeface="Monterchi Sans"/>
                <a:ea typeface="Monterchi Sans"/>
                <a:cs typeface="Monterchi Sans"/>
                <a:sym typeface="Monterchi Sans"/>
              </a:rPr>
              <a:t>1.	Enhanced Employability of Graduates: </a:t>
            </a:r>
            <a:r>
              <a:rPr lang="en-US" sz="2700" kern="1200" dirty="0">
                <a:latin typeface="Monterchi Sans"/>
                <a:ea typeface="Monterchi Sans"/>
                <a:cs typeface="Monterchi Sans"/>
                <a:sym typeface="Monterchi Sans"/>
              </a:rPr>
              <a:t>By aligning academic training with industry requirements, graduates will possess the relevant skills and practical experience needed to meet employer expectations. This will boost their confidence and readiness for the workforce, allowing them to transition smoothly from education to employment.</a:t>
            </a:r>
          </a:p>
          <a:p>
            <a:pPr algn="just" defTabSz="457200" rtl="0">
              <a:defRPr/>
            </a:pPr>
            <a:r>
              <a:rPr lang="en-US" sz="2700" b="1" kern="1200" dirty="0">
                <a:latin typeface="Monterchi Sans"/>
                <a:ea typeface="Monterchi Sans"/>
                <a:cs typeface="Monterchi Sans"/>
                <a:sym typeface="Monterchi Sans"/>
              </a:rPr>
              <a:t>2.	Strengthened Academia-Industry Relationships</a:t>
            </a:r>
            <a:r>
              <a:rPr lang="en-US" sz="2700" kern="1200" dirty="0">
                <a:latin typeface="Monterchi Sans"/>
                <a:ea typeface="Monterchi Sans"/>
                <a:cs typeface="Monterchi Sans"/>
                <a:sym typeface="Monterchi Sans"/>
              </a:rPr>
              <a:t>: Establishing partnerships between educational institutions and tourism and hospitality businesses fosters mutual learning and collaboration. These relationships ensure that the curriculum stays relevant and responsive to industry demands, benefiting both students and employers in the long term.</a:t>
            </a:r>
          </a:p>
          <a:p>
            <a:pPr algn="just" defTabSz="457200" rtl="0">
              <a:defRPr/>
            </a:pPr>
            <a:endParaRPr lang="en-US" sz="2700" b="1" kern="1200" dirty="0">
              <a:latin typeface="Monterchi Sans"/>
              <a:ea typeface="Monterchi Sans"/>
              <a:cs typeface="Monterchi Sans"/>
              <a:sym typeface="Monterchi Sans"/>
            </a:endParaRPr>
          </a:p>
        </p:txBody>
      </p:sp>
      <p:sp>
        <p:nvSpPr>
          <p:cNvPr id="4" name="TextBox 15">
            <a:extLst>
              <a:ext uri="{FF2B5EF4-FFF2-40B4-BE49-F238E27FC236}">
                <a16:creationId xmlns:a16="http://schemas.microsoft.com/office/drawing/2014/main" id="{62349FA1-0852-45C7-BCF0-721A24F24653}"/>
              </a:ext>
            </a:extLst>
          </p:cNvPr>
          <p:cNvSpPr txBox="1"/>
          <p:nvPr/>
        </p:nvSpPr>
        <p:spPr>
          <a:xfrm>
            <a:off x="609600" y="381000"/>
            <a:ext cx="8534400" cy="336823"/>
          </a:xfrm>
          <a:prstGeom prst="rect">
            <a:avLst/>
          </a:prstGeom>
        </p:spPr>
        <p:txBody>
          <a:bodyPr wrap="square" lIns="0" tIns="0" rIns="0" bIns="0" rtlCol="0" anchor="t">
            <a:spAutoFit/>
          </a:bodyPr>
          <a:lstStyle/>
          <a:p>
            <a:pPr marL="45720" algn="ctr">
              <a:lnSpc>
                <a:spcPts val="2358"/>
              </a:lnSpc>
            </a:pPr>
            <a:r>
              <a:rPr lang="en-US" sz="3600" spc="-28" dirty="0">
                <a:latin typeface="Britannic Bold" panose="020B0903060703020204" pitchFamily="34" charset="0"/>
                <a:cs typeface="Carlito"/>
              </a:rPr>
              <a:t>Qualitative Benefits (</a:t>
            </a:r>
            <a:r>
              <a:rPr lang="en-US" sz="3600" spc="-28" dirty="0">
                <a:solidFill>
                  <a:schemeClr val="tx2"/>
                </a:solidFill>
                <a:latin typeface="Britannic Bold" panose="020B0903060703020204" pitchFamily="34" charset="0"/>
                <a:cs typeface="Carlito"/>
              </a:rPr>
              <a:t>EXAMPLE</a:t>
            </a:r>
            <a:r>
              <a:rPr lang="en-US" sz="3600" spc="-28" dirty="0">
                <a:latin typeface="Britannic Bold" panose="020B0903060703020204" pitchFamily="34" charset="0"/>
                <a:cs typeface="Carlito"/>
              </a:rPr>
              <a:t>)</a:t>
            </a:r>
            <a:endParaRPr lang="en-US" sz="3600" dirty="0">
              <a:latin typeface="Britannic Bold" panose="020B0903060703020204" pitchFamily="34" charset="0"/>
              <a:cs typeface="Carlito"/>
            </a:endParaRPr>
          </a:p>
        </p:txBody>
      </p:sp>
      <p:cxnSp>
        <p:nvCxnSpPr>
          <p:cNvPr id="5" name="Straight Connector 4">
            <a:extLst>
              <a:ext uri="{FF2B5EF4-FFF2-40B4-BE49-F238E27FC236}">
                <a16:creationId xmlns:a16="http://schemas.microsoft.com/office/drawing/2014/main" id="{C1A973D6-FE60-4815-B492-95F18888F5D5}"/>
              </a:ext>
            </a:extLst>
          </p:cNvPr>
          <p:cNvCxnSpPr/>
          <p:nvPr/>
        </p:nvCxnSpPr>
        <p:spPr>
          <a:xfrm>
            <a:off x="0" y="756820"/>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47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4</a:t>
            </a:fld>
            <a:endParaRPr spc="-25" dirty="0"/>
          </a:p>
        </p:txBody>
      </p:sp>
      <p:graphicFrame>
        <p:nvGraphicFramePr>
          <p:cNvPr id="2" name="object 2"/>
          <p:cNvGraphicFramePr>
            <a:graphicFrameLocks noGrp="1"/>
          </p:cNvGraphicFramePr>
          <p:nvPr/>
        </p:nvGraphicFramePr>
        <p:xfrm>
          <a:off x="823912" y="1204912"/>
          <a:ext cx="7239000" cy="4959980"/>
        </p:xfrm>
        <a:graphic>
          <a:graphicData uri="http://schemas.openxmlformats.org/drawingml/2006/table">
            <a:tbl>
              <a:tblPr firstRow="1" bandRow="1">
                <a:tableStyleId>{2D5ABB26-0587-4C30-8999-92F81FD0307C}</a:tableStyleId>
              </a:tblPr>
              <a:tblGrid>
                <a:gridCol w="7239000">
                  <a:extLst>
                    <a:ext uri="{9D8B030D-6E8A-4147-A177-3AD203B41FA5}">
                      <a16:colId xmlns:a16="http://schemas.microsoft.com/office/drawing/2014/main" val="20000"/>
                    </a:ext>
                  </a:extLst>
                </a:gridCol>
              </a:tblGrid>
              <a:tr h="518159">
                <a:tc>
                  <a:txBody>
                    <a:bodyPr/>
                    <a:lstStyle/>
                    <a:p>
                      <a:pPr marL="91440">
                        <a:lnSpc>
                          <a:spcPct val="100000"/>
                        </a:lnSpc>
                        <a:spcBef>
                          <a:spcPts val="285"/>
                        </a:spcBef>
                        <a:tabLst>
                          <a:tab pos="783590" algn="l"/>
                        </a:tabLst>
                      </a:pPr>
                      <a:r>
                        <a:rPr sz="2800" spc="-25" dirty="0">
                          <a:latin typeface="Arial"/>
                          <a:cs typeface="Arial"/>
                        </a:rPr>
                        <a:t>19.</a:t>
                      </a:r>
                      <a:r>
                        <a:rPr sz="2800" dirty="0">
                          <a:latin typeface="Arial"/>
                          <a:cs typeface="Arial"/>
                        </a:rPr>
                        <a:t>	Detail</a:t>
                      </a:r>
                      <a:r>
                        <a:rPr sz="2800" spc="-65" dirty="0">
                          <a:latin typeface="Arial"/>
                          <a:cs typeface="Arial"/>
                        </a:rPr>
                        <a:t> </a:t>
                      </a:r>
                      <a:r>
                        <a:rPr sz="2800" dirty="0">
                          <a:latin typeface="Arial"/>
                          <a:cs typeface="Arial"/>
                        </a:rPr>
                        <a:t>Budget</a:t>
                      </a:r>
                      <a:r>
                        <a:rPr sz="2800" spc="-45" dirty="0">
                          <a:latin typeface="Arial"/>
                          <a:cs typeface="Arial"/>
                        </a:rPr>
                        <a:t> </a:t>
                      </a:r>
                      <a:r>
                        <a:rPr sz="2800" spc="-20" dirty="0">
                          <a:latin typeface="Liberation Sans Narrow"/>
                          <a:cs typeface="Liberation Sans Narrow"/>
                        </a:rPr>
                        <a:t>(Annex-</a:t>
                      </a:r>
                      <a:r>
                        <a:rPr sz="2800" spc="-25" dirty="0">
                          <a:latin typeface="Liberation Sans Narrow"/>
                          <a:cs typeface="Liberation Sans Narrow"/>
                        </a:rPr>
                        <a:t>6)</a:t>
                      </a:r>
                      <a:endParaRPr sz="2800">
                        <a:latin typeface="Liberation Sans Narrow"/>
                        <a:cs typeface="Liberation Sans Narrow"/>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18159">
                <a:tc>
                  <a:txBody>
                    <a:bodyPr/>
                    <a:lstStyle/>
                    <a:p>
                      <a:pPr marL="91440">
                        <a:lnSpc>
                          <a:spcPct val="100000"/>
                        </a:lnSpc>
                        <a:spcBef>
                          <a:spcPts val="290"/>
                        </a:spcBef>
                        <a:tabLst>
                          <a:tab pos="776605" algn="l"/>
                        </a:tabLst>
                      </a:pPr>
                      <a:r>
                        <a:rPr sz="2800" spc="-25" dirty="0">
                          <a:latin typeface="Arial"/>
                          <a:cs typeface="Arial"/>
                        </a:rPr>
                        <a:t>20.</a:t>
                      </a:r>
                      <a:r>
                        <a:rPr sz="2800" dirty="0">
                          <a:latin typeface="Arial"/>
                          <a:cs typeface="Arial"/>
                        </a:rPr>
                        <a:t>	</a:t>
                      </a:r>
                      <a:r>
                        <a:rPr sz="2800" spc="-35" dirty="0">
                          <a:latin typeface="Arial"/>
                          <a:cs typeface="Arial"/>
                        </a:rPr>
                        <a:t>Technical</a:t>
                      </a:r>
                      <a:r>
                        <a:rPr sz="2800" spc="-110" dirty="0">
                          <a:latin typeface="Arial"/>
                          <a:cs typeface="Arial"/>
                        </a:rPr>
                        <a:t> </a:t>
                      </a:r>
                      <a:r>
                        <a:rPr sz="2800" spc="-10" dirty="0">
                          <a:latin typeface="Arial"/>
                          <a:cs typeface="Arial"/>
                        </a:rPr>
                        <a:t>assistance/consulting</a:t>
                      </a:r>
                      <a:endParaRPr sz="2800">
                        <a:latin typeface="Arial"/>
                        <a:cs typeface="Arial"/>
                      </a:endParaRPr>
                    </a:p>
                  </a:txBody>
                  <a:tcPr marL="0" marR="0" marT="3683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17525">
                <a:tc>
                  <a:txBody>
                    <a:bodyPr/>
                    <a:lstStyle/>
                    <a:p>
                      <a:pPr marL="91440">
                        <a:lnSpc>
                          <a:spcPct val="100000"/>
                        </a:lnSpc>
                        <a:spcBef>
                          <a:spcPts val="285"/>
                        </a:spcBef>
                        <a:tabLst>
                          <a:tab pos="783590" algn="l"/>
                        </a:tabLst>
                      </a:pPr>
                      <a:r>
                        <a:rPr sz="2800" spc="-25" dirty="0">
                          <a:latin typeface="Arial"/>
                          <a:cs typeface="Arial"/>
                        </a:rPr>
                        <a:t>21.</a:t>
                      </a:r>
                      <a:r>
                        <a:rPr sz="2800" dirty="0">
                          <a:latin typeface="Arial"/>
                          <a:cs typeface="Arial"/>
                        </a:rPr>
                        <a:t>	</a:t>
                      </a:r>
                      <a:r>
                        <a:rPr sz="2800" spc="-10" dirty="0">
                          <a:latin typeface="Arial"/>
                          <a:cs typeface="Arial"/>
                        </a:rPr>
                        <a:t>Linkages/collaboration</a:t>
                      </a:r>
                      <a:endParaRPr sz="2800">
                        <a:latin typeface="Arial"/>
                        <a:cs typeface="Arial"/>
                      </a:endParaRPr>
                    </a:p>
                  </a:txBody>
                  <a:tcPr marL="0" marR="0" marT="3619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18159">
                <a:tc>
                  <a:txBody>
                    <a:bodyPr/>
                    <a:lstStyle/>
                    <a:p>
                      <a:pPr marL="91440">
                        <a:lnSpc>
                          <a:spcPct val="100000"/>
                        </a:lnSpc>
                        <a:spcBef>
                          <a:spcPts val="290"/>
                        </a:spcBef>
                        <a:tabLst>
                          <a:tab pos="784225" algn="l"/>
                        </a:tabLst>
                      </a:pPr>
                      <a:r>
                        <a:rPr sz="2800" spc="-25" dirty="0">
                          <a:latin typeface="Arial"/>
                          <a:cs typeface="Arial"/>
                        </a:rPr>
                        <a:t>22.</a:t>
                      </a:r>
                      <a:r>
                        <a:rPr sz="2800" dirty="0">
                          <a:latin typeface="Arial"/>
                          <a:cs typeface="Arial"/>
                        </a:rPr>
                        <a:t>	Effect/impact</a:t>
                      </a:r>
                      <a:r>
                        <a:rPr sz="2800" spc="-80" dirty="0">
                          <a:latin typeface="Arial"/>
                          <a:cs typeface="Arial"/>
                        </a:rPr>
                        <a:t> </a:t>
                      </a:r>
                      <a:r>
                        <a:rPr sz="2800" dirty="0">
                          <a:latin typeface="Arial"/>
                          <a:cs typeface="Arial"/>
                        </a:rPr>
                        <a:t>of</a:t>
                      </a:r>
                      <a:r>
                        <a:rPr sz="2800" spc="-75" dirty="0">
                          <a:latin typeface="Arial"/>
                          <a:cs typeface="Arial"/>
                        </a:rPr>
                        <a:t> </a:t>
                      </a:r>
                      <a:r>
                        <a:rPr sz="2800" dirty="0">
                          <a:latin typeface="Arial"/>
                          <a:cs typeface="Arial"/>
                        </a:rPr>
                        <a:t>the</a:t>
                      </a:r>
                      <a:r>
                        <a:rPr sz="2800" spc="-85" dirty="0">
                          <a:latin typeface="Arial"/>
                          <a:cs typeface="Arial"/>
                        </a:rPr>
                        <a:t> </a:t>
                      </a:r>
                      <a:r>
                        <a:rPr sz="2800" spc="-20" dirty="0">
                          <a:latin typeface="Arial"/>
                          <a:cs typeface="Arial"/>
                        </a:rPr>
                        <a:t>sub-</a:t>
                      </a:r>
                      <a:r>
                        <a:rPr sz="2800" spc="-10" dirty="0">
                          <a:latin typeface="Arial"/>
                          <a:cs typeface="Arial"/>
                        </a:rPr>
                        <a:t>project</a:t>
                      </a:r>
                      <a:endParaRPr sz="2800">
                        <a:latin typeface="Arial"/>
                        <a:cs typeface="Arial"/>
                      </a:endParaRPr>
                    </a:p>
                  </a:txBody>
                  <a:tcPr marL="0" marR="0" marT="3683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18159">
                <a:tc>
                  <a:txBody>
                    <a:bodyPr/>
                    <a:lstStyle/>
                    <a:p>
                      <a:pPr marL="91440">
                        <a:lnSpc>
                          <a:spcPct val="100000"/>
                        </a:lnSpc>
                        <a:spcBef>
                          <a:spcPts val="290"/>
                        </a:spcBef>
                        <a:tabLst>
                          <a:tab pos="783590" algn="l"/>
                        </a:tabLst>
                      </a:pPr>
                      <a:r>
                        <a:rPr sz="2800" spc="-25" dirty="0">
                          <a:latin typeface="Arial"/>
                          <a:cs typeface="Arial"/>
                        </a:rPr>
                        <a:t>23.</a:t>
                      </a:r>
                      <a:r>
                        <a:rPr sz="2800" dirty="0">
                          <a:latin typeface="Arial"/>
                          <a:cs typeface="Arial"/>
                        </a:rPr>
                        <a:t>	</a:t>
                      </a:r>
                      <a:r>
                        <a:rPr sz="2800" spc="-10" dirty="0">
                          <a:latin typeface="Arial"/>
                          <a:cs typeface="Arial"/>
                        </a:rPr>
                        <a:t>Sustainability</a:t>
                      </a:r>
                      <a:endParaRPr sz="2800">
                        <a:latin typeface="Arial"/>
                        <a:cs typeface="Arial"/>
                      </a:endParaRPr>
                    </a:p>
                  </a:txBody>
                  <a:tcPr marL="0" marR="0" marT="3683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944880">
                <a:tc>
                  <a:txBody>
                    <a:bodyPr/>
                    <a:lstStyle/>
                    <a:p>
                      <a:pPr marL="786130" marR="2363470" indent="-695325">
                        <a:lnSpc>
                          <a:spcPct val="100400"/>
                        </a:lnSpc>
                        <a:spcBef>
                          <a:spcPts val="275"/>
                        </a:spcBef>
                        <a:tabLst>
                          <a:tab pos="782955" algn="l"/>
                        </a:tabLst>
                      </a:pPr>
                      <a:r>
                        <a:rPr sz="2800" spc="-25" dirty="0">
                          <a:latin typeface="Arial"/>
                          <a:cs typeface="Arial"/>
                        </a:rPr>
                        <a:t>24.</a:t>
                      </a:r>
                      <a:r>
                        <a:rPr sz="2800" dirty="0">
                          <a:latin typeface="Arial"/>
                          <a:cs typeface="Arial"/>
                        </a:rPr>
                        <a:t>	</a:t>
                      </a:r>
                      <a:r>
                        <a:rPr sz="2800" spc="-10" dirty="0">
                          <a:latin typeface="Liberation Sans Narrow"/>
                          <a:cs typeface="Liberation Sans Narrow"/>
                        </a:rPr>
                        <a:t>Environment</a:t>
                      </a:r>
                      <a:r>
                        <a:rPr sz="2800" spc="-85" dirty="0">
                          <a:latin typeface="Liberation Sans Narrow"/>
                          <a:cs typeface="Liberation Sans Narrow"/>
                        </a:rPr>
                        <a:t> </a:t>
                      </a:r>
                      <a:r>
                        <a:rPr sz="2800" dirty="0">
                          <a:latin typeface="Liberation Sans Narrow"/>
                          <a:cs typeface="Liberation Sans Narrow"/>
                        </a:rPr>
                        <a:t>Safety</a:t>
                      </a:r>
                      <a:r>
                        <a:rPr sz="2800" spc="-85" dirty="0">
                          <a:latin typeface="Liberation Sans Narrow"/>
                          <a:cs typeface="Liberation Sans Narrow"/>
                        </a:rPr>
                        <a:t> </a:t>
                      </a:r>
                      <a:r>
                        <a:rPr sz="2800" dirty="0">
                          <a:latin typeface="Liberation Sans Narrow"/>
                          <a:cs typeface="Liberation Sans Narrow"/>
                        </a:rPr>
                        <a:t>Checklist</a:t>
                      </a:r>
                      <a:r>
                        <a:rPr sz="2800" spc="-85" dirty="0">
                          <a:latin typeface="Liberation Sans Narrow"/>
                          <a:cs typeface="Liberation Sans Narrow"/>
                        </a:rPr>
                        <a:t> </a:t>
                      </a:r>
                      <a:r>
                        <a:rPr sz="2800" spc="-50" dirty="0">
                          <a:latin typeface="Liberation Sans Narrow"/>
                          <a:cs typeface="Liberation Sans Narrow"/>
                        </a:rPr>
                        <a:t>&amp; </a:t>
                      </a:r>
                      <a:r>
                        <a:rPr sz="2800" dirty="0">
                          <a:latin typeface="Liberation Sans Narrow"/>
                          <a:cs typeface="Liberation Sans Narrow"/>
                        </a:rPr>
                        <a:t>Mitigation</a:t>
                      </a:r>
                      <a:r>
                        <a:rPr sz="2800" spc="-30" dirty="0">
                          <a:latin typeface="Liberation Sans Narrow"/>
                          <a:cs typeface="Liberation Sans Narrow"/>
                        </a:rPr>
                        <a:t> </a:t>
                      </a:r>
                      <a:r>
                        <a:rPr sz="2800" dirty="0">
                          <a:latin typeface="Liberation Sans Narrow"/>
                          <a:cs typeface="Liberation Sans Narrow"/>
                        </a:rPr>
                        <a:t>Plan</a:t>
                      </a:r>
                      <a:r>
                        <a:rPr sz="2800" spc="-35" dirty="0">
                          <a:latin typeface="Liberation Sans Narrow"/>
                          <a:cs typeface="Liberation Sans Narrow"/>
                        </a:rPr>
                        <a:t> </a:t>
                      </a:r>
                      <a:r>
                        <a:rPr sz="2800" spc="-25" dirty="0">
                          <a:latin typeface="Liberation Sans Narrow"/>
                          <a:cs typeface="Liberation Sans Narrow"/>
                        </a:rPr>
                        <a:t>(Annex-7)</a:t>
                      </a:r>
                      <a:endParaRPr sz="2800">
                        <a:latin typeface="Liberation Sans Narrow"/>
                        <a:cs typeface="Liberation Sans Narrow"/>
                      </a:endParaRPr>
                    </a:p>
                  </a:txBody>
                  <a:tcPr marL="0" marR="0" marT="3492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518159">
                <a:tc>
                  <a:txBody>
                    <a:bodyPr/>
                    <a:lstStyle/>
                    <a:p>
                      <a:pPr marL="91440">
                        <a:lnSpc>
                          <a:spcPct val="100000"/>
                        </a:lnSpc>
                        <a:spcBef>
                          <a:spcPts val="290"/>
                        </a:spcBef>
                        <a:tabLst>
                          <a:tab pos="782955" algn="l"/>
                        </a:tabLst>
                      </a:pPr>
                      <a:r>
                        <a:rPr sz="2800" spc="-25" dirty="0">
                          <a:latin typeface="Arial"/>
                          <a:cs typeface="Arial"/>
                        </a:rPr>
                        <a:t>25.</a:t>
                      </a:r>
                      <a:r>
                        <a:rPr sz="2800" dirty="0">
                          <a:latin typeface="Arial"/>
                          <a:cs typeface="Arial"/>
                        </a:rPr>
                        <a:t>	</a:t>
                      </a:r>
                      <a:r>
                        <a:rPr sz="2800" dirty="0">
                          <a:latin typeface="Liberation Sans Narrow"/>
                          <a:cs typeface="Liberation Sans Narrow"/>
                        </a:rPr>
                        <a:t>Social</a:t>
                      </a:r>
                      <a:r>
                        <a:rPr sz="2800" spc="-60" dirty="0">
                          <a:latin typeface="Liberation Sans Narrow"/>
                          <a:cs typeface="Liberation Sans Narrow"/>
                        </a:rPr>
                        <a:t> </a:t>
                      </a:r>
                      <a:r>
                        <a:rPr sz="2800" dirty="0">
                          <a:latin typeface="Liberation Sans Narrow"/>
                          <a:cs typeface="Liberation Sans Narrow"/>
                        </a:rPr>
                        <a:t>Screening</a:t>
                      </a:r>
                      <a:r>
                        <a:rPr sz="2800" spc="-60" dirty="0">
                          <a:latin typeface="Liberation Sans Narrow"/>
                          <a:cs typeface="Liberation Sans Narrow"/>
                        </a:rPr>
                        <a:t> </a:t>
                      </a:r>
                      <a:r>
                        <a:rPr sz="2800" dirty="0">
                          <a:latin typeface="Liberation Sans Narrow"/>
                          <a:cs typeface="Liberation Sans Narrow"/>
                        </a:rPr>
                        <a:t>Form</a:t>
                      </a:r>
                      <a:r>
                        <a:rPr sz="2800" spc="-80" dirty="0">
                          <a:latin typeface="Liberation Sans Narrow"/>
                          <a:cs typeface="Liberation Sans Narrow"/>
                        </a:rPr>
                        <a:t> </a:t>
                      </a:r>
                      <a:r>
                        <a:rPr sz="2800" spc="-20" dirty="0">
                          <a:latin typeface="Liberation Sans Narrow"/>
                          <a:cs typeface="Liberation Sans Narrow"/>
                        </a:rPr>
                        <a:t>(Annex-</a:t>
                      </a:r>
                      <a:r>
                        <a:rPr sz="2800" spc="-25" dirty="0">
                          <a:latin typeface="Liberation Sans Narrow"/>
                          <a:cs typeface="Liberation Sans Narrow"/>
                        </a:rPr>
                        <a:t>8)</a:t>
                      </a:r>
                      <a:endParaRPr sz="2800">
                        <a:latin typeface="Liberation Sans Narrow"/>
                        <a:cs typeface="Liberation Sans Narrow"/>
                      </a:endParaRPr>
                    </a:p>
                  </a:txBody>
                  <a:tcPr marL="0" marR="0" marT="3683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536575">
                <a:tc>
                  <a:txBody>
                    <a:bodyPr/>
                    <a:lstStyle/>
                    <a:p>
                      <a:pPr marL="91440">
                        <a:lnSpc>
                          <a:spcPct val="100000"/>
                        </a:lnSpc>
                        <a:spcBef>
                          <a:spcPts val="290"/>
                        </a:spcBef>
                        <a:tabLst>
                          <a:tab pos="782955" algn="l"/>
                        </a:tabLst>
                      </a:pPr>
                      <a:r>
                        <a:rPr sz="2800" spc="-25" dirty="0">
                          <a:latin typeface="Arial"/>
                          <a:cs typeface="Arial"/>
                        </a:rPr>
                        <a:t>26.</a:t>
                      </a:r>
                      <a:r>
                        <a:rPr sz="2800" dirty="0">
                          <a:latin typeface="Arial"/>
                          <a:cs typeface="Arial"/>
                        </a:rPr>
                        <a:t>	Experience</a:t>
                      </a:r>
                      <a:r>
                        <a:rPr sz="2800" spc="-75" dirty="0">
                          <a:latin typeface="Arial"/>
                          <a:cs typeface="Arial"/>
                        </a:rPr>
                        <a:t> </a:t>
                      </a:r>
                      <a:r>
                        <a:rPr sz="2800" dirty="0">
                          <a:latin typeface="Arial"/>
                          <a:cs typeface="Arial"/>
                        </a:rPr>
                        <a:t>in</a:t>
                      </a:r>
                      <a:r>
                        <a:rPr sz="2800" spc="-90" dirty="0">
                          <a:latin typeface="Arial"/>
                          <a:cs typeface="Arial"/>
                        </a:rPr>
                        <a:t> </a:t>
                      </a:r>
                      <a:r>
                        <a:rPr sz="2800" dirty="0">
                          <a:latin typeface="Arial"/>
                          <a:cs typeface="Arial"/>
                        </a:rPr>
                        <a:t>similar</a:t>
                      </a:r>
                      <a:r>
                        <a:rPr sz="2800" spc="-75" dirty="0">
                          <a:latin typeface="Arial"/>
                          <a:cs typeface="Arial"/>
                        </a:rPr>
                        <a:t> </a:t>
                      </a:r>
                      <a:r>
                        <a:rPr sz="2800" spc="-10" dirty="0">
                          <a:latin typeface="Arial"/>
                          <a:cs typeface="Arial"/>
                        </a:rPr>
                        <a:t>project</a:t>
                      </a:r>
                      <a:endParaRPr sz="2800">
                        <a:latin typeface="Arial"/>
                        <a:cs typeface="Arial"/>
                      </a:endParaRPr>
                    </a:p>
                  </a:txBody>
                  <a:tcPr marL="0" marR="0" marT="3683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7"/>
                  </a:ext>
                </a:extLst>
              </a:tr>
            </a:tbl>
          </a:graphicData>
        </a:graphic>
      </p:graphicFrame>
      <p:sp>
        <p:nvSpPr>
          <p:cNvPr id="3" name="object 3"/>
          <p:cNvSpPr txBox="1">
            <a:spLocks noGrp="1"/>
          </p:cNvSpPr>
          <p:nvPr>
            <p:ph type="title"/>
          </p:nvPr>
        </p:nvSpPr>
        <p:spPr>
          <a:xfrm>
            <a:off x="0" y="304800"/>
            <a:ext cx="6400800" cy="609600"/>
          </a:xfrm>
          <a:prstGeom prst="rect">
            <a:avLst/>
          </a:prstGeom>
          <a:solidFill>
            <a:srgbClr val="F1F1F1"/>
          </a:solidFill>
        </p:spPr>
        <p:txBody>
          <a:bodyPr vert="horz" wrap="square" lIns="0" tIns="0" rIns="0" bIns="0" rtlCol="0">
            <a:spAutoFit/>
          </a:bodyPr>
          <a:lstStyle/>
          <a:p>
            <a:pPr marL="91440">
              <a:lnSpc>
                <a:spcPts val="4120"/>
              </a:lnSpc>
            </a:pPr>
            <a:r>
              <a:rPr sz="3600" b="0" spc="-70" dirty="0">
                <a:solidFill>
                  <a:srgbClr val="9900FF"/>
                </a:solidFill>
                <a:latin typeface="Carlito"/>
                <a:cs typeface="Carlito"/>
              </a:rPr>
              <a:t>Proposal</a:t>
            </a:r>
            <a:r>
              <a:rPr sz="3600" b="0" spc="-75" dirty="0">
                <a:solidFill>
                  <a:srgbClr val="9900FF"/>
                </a:solidFill>
                <a:latin typeface="Carlito"/>
                <a:cs typeface="Carlito"/>
              </a:rPr>
              <a:t> </a:t>
            </a:r>
            <a:r>
              <a:rPr sz="3600" b="0" spc="-10" dirty="0">
                <a:solidFill>
                  <a:srgbClr val="9900FF"/>
                </a:solidFill>
                <a:latin typeface="Carlito"/>
                <a:cs typeface="Carlito"/>
              </a:rPr>
              <a:t>Components</a:t>
            </a:r>
            <a:endParaRPr sz="3600">
              <a:latin typeface="Carlito"/>
              <a:cs typeface="Carli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16">
            <a:extLst>
              <a:ext uri="{FF2B5EF4-FFF2-40B4-BE49-F238E27FC236}">
                <a16:creationId xmlns:a16="http://schemas.microsoft.com/office/drawing/2014/main" id="{284966D3-D2C3-4C86-85FD-1A69B8566489}"/>
              </a:ext>
            </a:extLst>
          </p:cNvPr>
          <p:cNvSpPr txBox="1"/>
          <p:nvPr/>
        </p:nvSpPr>
        <p:spPr>
          <a:xfrm>
            <a:off x="218342" y="914400"/>
            <a:ext cx="8707316" cy="5816977"/>
          </a:xfrm>
          <a:prstGeom prst="rect">
            <a:avLst/>
          </a:prstGeom>
        </p:spPr>
        <p:txBody>
          <a:bodyPr wrap="square" lIns="0" tIns="0" rIns="0" bIns="0" rtlCol="0" anchor="t">
            <a:spAutoFit/>
          </a:bodyPr>
          <a:lstStyle/>
          <a:p>
            <a:pPr algn="just" defTabSz="457200" rtl="0">
              <a:defRPr/>
            </a:pPr>
            <a:r>
              <a:rPr lang="en-US" sz="2700" b="1" kern="1200" dirty="0">
                <a:latin typeface="Monterchi Sans"/>
                <a:ea typeface="Monterchi Sans"/>
                <a:cs typeface="Monterchi Sans"/>
                <a:sym typeface="Monterchi Sans"/>
              </a:rPr>
              <a:t>1. Increased Graduate Employment Rate: </a:t>
            </a:r>
            <a:r>
              <a:rPr lang="en-US" sz="2700" kern="1200" dirty="0">
                <a:latin typeface="Monterchi Sans"/>
                <a:ea typeface="Monterchi Sans"/>
                <a:cs typeface="Monterchi Sans"/>
                <a:sym typeface="Monterchi Sans"/>
              </a:rPr>
              <a:t>By bridging the gap between academia and industry, graduate employment rates are likely to increase. For example, the percentage of graduates securing employment within six months of graduation can rise from the current 40% to 70% or higher, reducing unemployment in the sector.</a:t>
            </a:r>
          </a:p>
          <a:p>
            <a:pPr marL="371475" indent="-371475" algn="just" defTabSz="457200" rtl="0">
              <a:buAutoNum type="arabicPeriod"/>
              <a:defRPr/>
            </a:pPr>
            <a:endParaRPr lang="en-US" sz="2700" b="1" kern="1200" dirty="0">
              <a:latin typeface="Monterchi Sans"/>
              <a:ea typeface="Monterchi Sans"/>
              <a:cs typeface="Monterchi Sans"/>
              <a:sym typeface="Monterchi Sans"/>
            </a:endParaRPr>
          </a:p>
          <a:p>
            <a:pPr algn="just" defTabSz="457200" rtl="0">
              <a:defRPr/>
            </a:pPr>
            <a:r>
              <a:rPr lang="en-US" sz="2700" b="1" kern="1200" dirty="0">
                <a:latin typeface="Monterchi Sans"/>
                <a:ea typeface="Monterchi Sans"/>
                <a:cs typeface="Monterchi Sans"/>
                <a:sym typeface="Monterchi Sans"/>
              </a:rPr>
              <a:t>2. Higher Salary and Job Placement Rates: </a:t>
            </a:r>
            <a:r>
              <a:rPr lang="en-US" sz="2700" kern="1200" dirty="0">
                <a:latin typeface="Monterchi Sans"/>
                <a:ea typeface="Monterchi Sans"/>
                <a:cs typeface="Monterchi Sans"/>
                <a:sym typeface="Monterchi Sans"/>
              </a:rPr>
              <a:t>Graduates equipped with industry-relevant skills and experience are more likely to command higher salaries. This can result in increased average salaries for tourism and hospitality graduates, with potential increases in salaries by 15-30% as they fill key positions in industry-leading organizations.</a:t>
            </a:r>
          </a:p>
          <a:p>
            <a:pPr algn="just" defTabSz="457200" rtl="0">
              <a:defRPr/>
            </a:pPr>
            <a:endParaRPr lang="en-US" sz="2700" b="1" kern="1200" dirty="0">
              <a:latin typeface="Monterchi Sans"/>
              <a:ea typeface="Monterchi Sans"/>
              <a:cs typeface="Monterchi Sans"/>
              <a:sym typeface="Monterchi Sans"/>
            </a:endParaRPr>
          </a:p>
        </p:txBody>
      </p:sp>
      <p:sp>
        <p:nvSpPr>
          <p:cNvPr id="4" name="TextBox 15">
            <a:extLst>
              <a:ext uri="{FF2B5EF4-FFF2-40B4-BE49-F238E27FC236}">
                <a16:creationId xmlns:a16="http://schemas.microsoft.com/office/drawing/2014/main" id="{62349FA1-0852-45C7-BCF0-721A24F24653}"/>
              </a:ext>
            </a:extLst>
          </p:cNvPr>
          <p:cNvSpPr txBox="1"/>
          <p:nvPr/>
        </p:nvSpPr>
        <p:spPr>
          <a:xfrm>
            <a:off x="533400" y="304800"/>
            <a:ext cx="8534400" cy="336823"/>
          </a:xfrm>
          <a:prstGeom prst="rect">
            <a:avLst/>
          </a:prstGeom>
        </p:spPr>
        <p:txBody>
          <a:bodyPr wrap="square" lIns="0" tIns="0" rIns="0" bIns="0" rtlCol="0" anchor="t">
            <a:spAutoFit/>
          </a:bodyPr>
          <a:lstStyle/>
          <a:p>
            <a:pPr marL="45720" algn="ctr">
              <a:lnSpc>
                <a:spcPts val="2358"/>
              </a:lnSpc>
            </a:pPr>
            <a:r>
              <a:rPr lang="en-US" sz="3600" spc="-28" dirty="0">
                <a:solidFill>
                  <a:srgbClr val="FF0000"/>
                </a:solidFill>
                <a:latin typeface="Britannic Bold" panose="020B0903060703020204" pitchFamily="34" charset="0"/>
                <a:cs typeface="Carlito"/>
              </a:rPr>
              <a:t>Quantitative Benefits (EXAMPLE)</a:t>
            </a:r>
            <a:endParaRPr lang="en-US" sz="3600" dirty="0">
              <a:solidFill>
                <a:srgbClr val="FF0000"/>
              </a:solidFill>
              <a:latin typeface="Britannic Bold" panose="020B0903060703020204" pitchFamily="34" charset="0"/>
              <a:cs typeface="Carlito"/>
            </a:endParaRPr>
          </a:p>
        </p:txBody>
      </p:sp>
      <p:cxnSp>
        <p:nvCxnSpPr>
          <p:cNvPr id="5" name="Straight Connector 4">
            <a:extLst>
              <a:ext uri="{FF2B5EF4-FFF2-40B4-BE49-F238E27FC236}">
                <a16:creationId xmlns:a16="http://schemas.microsoft.com/office/drawing/2014/main" id="{C1A973D6-FE60-4815-B492-95F18888F5D5}"/>
              </a:ext>
            </a:extLst>
          </p:cNvPr>
          <p:cNvCxnSpPr/>
          <p:nvPr/>
        </p:nvCxnSpPr>
        <p:spPr>
          <a:xfrm>
            <a:off x="-38100" y="641623"/>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144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41</a:t>
            </a:fld>
            <a:endParaRPr spc="-25" dirty="0"/>
          </a:p>
        </p:txBody>
      </p:sp>
      <p:sp>
        <p:nvSpPr>
          <p:cNvPr id="2" name="object 2"/>
          <p:cNvSpPr txBox="1">
            <a:spLocks noGrp="1"/>
          </p:cNvSpPr>
          <p:nvPr>
            <p:ph type="title"/>
          </p:nvPr>
        </p:nvSpPr>
        <p:spPr>
          <a:xfrm>
            <a:off x="0" y="381000"/>
            <a:ext cx="8382000" cy="615553"/>
          </a:xfrm>
          <a:prstGeom prst="rect">
            <a:avLst/>
          </a:prstGeom>
          <a:solidFill>
            <a:srgbClr val="F1F1F1"/>
          </a:solidFill>
        </p:spPr>
        <p:txBody>
          <a:bodyPr vert="horz" wrap="square" lIns="0" tIns="0" rIns="0" bIns="0" rtlCol="0">
            <a:spAutoFit/>
          </a:bodyPr>
          <a:lstStyle/>
          <a:p>
            <a:pPr marL="514984" algn="ctr">
              <a:lnSpc>
                <a:spcPts val="4750"/>
              </a:lnSpc>
            </a:pPr>
            <a:r>
              <a:rPr dirty="0">
                <a:solidFill>
                  <a:srgbClr val="9900FF"/>
                </a:solidFill>
              </a:rPr>
              <a:t>Proposal</a:t>
            </a:r>
            <a:r>
              <a:rPr spc="-55" dirty="0">
                <a:solidFill>
                  <a:srgbClr val="9900FF"/>
                </a:solidFill>
              </a:rPr>
              <a:t> </a:t>
            </a:r>
            <a:r>
              <a:rPr spc="-10" dirty="0">
                <a:solidFill>
                  <a:srgbClr val="9900FF"/>
                </a:solidFill>
              </a:rPr>
              <a:t>Sustainability</a:t>
            </a:r>
          </a:p>
        </p:txBody>
      </p:sp>
      <p:sp>
        <p:nvSpPr>
          <p:cNvPr id="3" name="object 3"/>
          <p:cNvSpPr txBox="1"/>
          <p:nvPr/>
        </p:nvSpPr>
        <p:spPr>
          <a:xfrm>
            <a:off x="383540" y="1318386"/>
            <a:ext cx="7500620" cy="4260850"/>
          </a:xfrm>
          <a:prstGeom prst="rect">
            <a:avLst/>
          </a:prstGeom>
        </p:spPr>
        <p:txBody>
          <a:bodyPr vert="horz" wrap="square" lIns="0" tIns="121920" rIns="0" bIns="0" rtlCol="0">
            <a:spAutoFit/>
          </a:bodyPr>
          <a:lstStyle/>
          <a:p>
            <a:pPr marL="184785" marR="26670" indent="-179070">
              <a:lnSpc>
                <a:spcPct val="80000"/>
              </a:lnSpc>
              <a:spcBef>
                <a:spcPts val="960"/>
              </a:spcBef>
              <a:buSzPct val="97222"/>
              <a:buFont typeface="Wingdings"/>
              <a:buChar char=""/>
              <a:tabLst>
                <a:tab pos="184785" algn="l"/>
                <a:tab pos="221615" algn="l"/>
              </a:tabLst>
            </a:pPr>
            <a:r>
              <a:rPr sz="3600" b="1" spc="-10" dirty="0">
                <a:solidFill>
                  <a:srgbClr val="CC00CC"/>
                </a:solidFill>
                <a:latin typeface="Carlito"/>
                <a:cs typeface="Times New Roman" panose="02020603050405020304" pitchFamily="18" charset="0"/>
              </a:rPr>
              <a:t>	Continuation</a:t>
            </a:r>
            <a:r>
              <a:rPr sz="3600" b="1" spc="-90" dirty="0">
                <a:solidFill>
                  <a:srgbClr val="CC00CC"/>
                </a:solidFill>
                <a:latin typeface="Carlito"/>
                <a:cs typeface="Times New Roman" panose="02020603050405020304" pitchFamily="18" charset="0"/>
              </a:rPr>
              <a:t> </a:t>
            </a:r>
            <a:r>
              <a:rPr sz="3600" b="1" dirty="0">
                <a:solidFill>
                  <a:srgbClr val="CC00CC"/>
                </a:solidFill>
                <a:latin typeface="Carlito"/>
                <a:cs typeface="Times New Roman" panose="02020603050405020304" pitchFamily="18" charset="0"/>
              </a:rPr>
              <a:t>after</a:t>
            </a:r>
            <a:r>
              <a:rPr sz="3600" b="1" spc="-110" dirty="0">
                <a:solidFill>
                  <a:srgbClr val="CC00CC"/>
                </a:solidFill>
                <a:latin typeface="Carlito"/>
                <a:cs typeface="Times New Roman" panose="02020603050405020304" pitchFamily="18" charset="0"/>
              </a:rPr>
              <a:t> </a:t>
            </a:r>
            <a:r>
              <a:rPr sz="3600" b="1" dirty="0">
                <a:solidFill>
                  <a:srgbClr val="CC00CC"/>
                </a:solidFill>
                <a:latin typeface="Carlito"/>
                <a:cs typeface="Times New Roman" panose="02020603050405020304" pitchFamily="18" charset="0"/>
              </a:rPr>
              <a:t>the</a:t>
            </a:r>
            <a:r>
              <a:rPr sz="3600" b="1" spc="-105" dirty="0">
                <a:solidFill>
                  <a:srgbClr val="CC00CC"/>
                </a:solidFill>
                <a:latin typeface="Carlito"/>
                <a:cs typeface="Times New Roman" panose="02020603050405020304" pitchFamily="18" charset="0"/>
              </a:rPr>
              <a:t> </a:t>
            </a:r>
            <a:r>
              <a:rPr sz="3600" b="1" spc="-10" dirty="0">
                <a:solidFill>
                  <a:srgbClr val="CC00CC"/>
                </a:solidFill>
                <a:latin typeface="Carlito"/>
                <a:cs typeface="Times New Roman" panose="02020603050405020304" pitchFamily="18" charset="0"/>
              </a:rPr>
              <a:t>contract</a:t>
            </a:r>
            <a:r>
              <a:rPr sz="3600" b="1" spc="-95" dirty="0">
                <a:solidFill>
                  <a:srgbClr val="CC00CC"/>
                </a:solidFill>
                <a:latin typeface="Carlito"/>
                <a:cs typeface="Times New Roman" panose="02020603050405020304" pitchFamily="18" charset="0"/>
              </a:rPr>
              <a:t> </a:t>
            </a:r>
            <a:r>
              <a:rPr sz="3600" b="1" dirty="0">
                <a:solidFill>
                  <a:srgbClr val="CC00CC"/>
                </a:solidFill>
                <a:latin typeface="Carlito"/>
                <a:cs typeface="Times New Roman" panose="02020603050405020304" pitchFamily="18" charset="0"/>
              </a:rPr>
              <a:t>can</a:t>
            </a:r>
            <a:r>
              <a:rPr sz="3600" b="1" spc="-110" dirty="0">
                <a:solidFill>
                  <a:srgbClr val="CC00CC"/>
                </a:solidFill>
                <a:latin typeface="Carlito"/>
                <a:cs typeface="Times New Roman" panose="02020603050405020304" pitchFamily="18" charset="0"/>
              </a:rPr>
              <a:t> </a:t>
            </a:r>
            <a:r>
              <a:rPr sz="3600" b="1" spc="-25" dirty="0">
                <a:solidFill>
                  <a:srgbClr val="CC00CC"/>
                </a:solidFill>
                <a:latin typeface="Carlito"/>
                <a:cs typeface="Times New Roman" panose="02020603050405020304" pitchFamily="18" charset="0"/>
              </a:rPr>
              <a:t>be </a:t>
            </a:r>
            <a:r>
              <a:rPr sz="3600" b="1" dirty="0">
                <a:solidFill>
                  <a:srgbClr val="CC00CC"/>
                </a:solidFill>
                <a:latin typeface="Carlito"/>
                <a:cs typeface="Times New Roman" panose="02020603050405020304" pitchFamily="18" charset="0"/>
              </a:rPr>
              <a:t>foreseen</a:t>
            </a:r>
            <a:r>
              <a:rPr sz="3600" b="1" spc="-90" dirty="0">
                <a:solidFill>
                  <a:srgbClr val="CC00CC"/>
                </a:solidFill>
                <a:latin typeface="Carlito"/>
                <a:cs typeface="Times New Roman" panose="02020603050405020304" pitchFamily="18" charset="0"/>
              </a:rPr>
              <a:t> </a:t>
            </a:r>
            <a:r>
              <a:rPr sz="3600" b="1" dirty="0">
                <a:solidFill>
                  <a:srgbClr val="CC00CC"/>
                </a:solidFill>
                <a:latin typeface="Carlito"/>
                <a:cs typeface="Times New Roman" panose="02020603050405020304" pitchFamily="18" charset="0"/>
              </a:rPr>
              <a:t>and</a:t>
            </a:r>
            <a:r>
              <a:rPr sz="3600" b="1" spc="-90" dirty="0">
                <a:solidFill>
                  <a:srgbClr val="CC00CC"/>
                </a:solidFill>
                <a:latin typeface="Carlito"/>
                <a:cs typeface="Times New Roman" panose="02020603050405020304" pitchFamily="18" charset="0"/>
              </a:rPr>
              <a:t> </a:t>
            </a:r>
            <a:r>
              <a:rPr sz="3600" b="1" dirty="0">
                <a:solidFill>
                  <a:srgbClr val="CC00CC"/>
                </a:solidFill>
                <a:latin typeface="Carlito"/>
                <a:cs typeface="Times New Roman" panose="02020603050405020304" pitchFamily="18" charset="0"/>
              </a:rPr>
              <a:t>is</a:t>
            </a:r>
            <a:r>
              <a:rPr sz="3600" b="1" spc="-85" dirty="0">
                <a:solidFill>
                  <a:srgbClr val="CC00CC"/>
                </a:solidFill>
                <a:latin typeface="Carlito"/>
                <a:cs typeface="Times New Roman" panose="02020603050405020304" pitchFamily="18" charset="0"/>
              </a:rPr>
              <a:t> </a:t>
            </a:r>
            <a:r>
              <a:rPr sz="3600" b="1" spc="-10" dirty="0">
                <a:solidFill>
                  <a:srgbClr val="CC00CC"/>
                </a:solidFill>
                <a:latin typeface="Carlito"/>
                <a:cs typeface="Times New Roman" panose="02020603050405020304" pitchFamily="18" charset="0"/>
              </a:rPr>
              <a:t>realistic</a:t>
            </a:r>
            <a:endParaRPr sz="3600" dirty="0">
              <a:latin typeface="Carlito"/>
              <a:cs typeface="Times New Roman" panose="02020603050405020304" pitchFamily="18" charset="0"/>
            </a:endParaRPr>
          </a:p>
          <a:p>
            <a:pPr marL="183515" indent="-170815">
              <a:lnSpc>
                <a:spcPct val="100000"/>
              </a:lnSpc>
              <a:spcBef>
                <a:spcPts val="705"/>
              </a:spcBef>
              <a:buClr>
                <a:srgbClr val="000066"/>
              </a:buClr>
              <a:buFont typeface="Arial"/>
              <a:buChar char="•"/>
              <a:tabLst>
                <a:tab pos="183515" algn="l"/>
              </a:tabLst>
            </a:pPr>
            <a:r>
              <a:rPr sz="2800" dirty="0">
                <a:latin typeface="Carlito"/>
                <a:cs typeface="Times New Roman" panose="02020603050405020304" pitchFamily="18" charset="0"/>
              </a:rPr>
              <a:t>Capitalisation</a:t>
            </a:r>
            <a:r>
              <a:rPr sz="2800" spc="-105" dirty="0">
                <a:latin typeface="Carlito"/>
                <a:cs typeface="Times New Roman" panose="02020603050405020304" pitchFamily="18" charset="0"/>
              </a:rPr>
              <a:t> </a:t>
            </a:r>
            <a:r>
              <a:rPr sz="2800" dirty="0">
                <a:latin typeface="Carlito"/>
                <a:cs typeface="Times New Roman" panose="02020603050405020304" pitchFamily="18" charset="0"/>
              </a:rPr>
              <a:t>on</a:t>
            </a:r>
            <a:r>
              <a:rPr sz="2800" spc="-110" dirty="0">
                <a:latin typeface="Carlito"/>
                <a:cs typeface="Times New Roman" panose="02020603050405020304" pitchFamily="18" charset="0"/>
              </a:rPr>
              <a:t> </a:t>
            </a:r>
            <a:r>
              <a:rPr sz="2800" dirty="0">
                <a:latin typeface="Carlito"/>
                <a:cs typeface="Times New Roman" panose="02020603050405020304" pitchFamily="18" charset="0"/>
              </a:rPr>
              <a:t>previous</a:t>
            </a:r>
            <a:r>
              <a:rPr sz="2800" spc="-105" dirty="0">
                <a:latin typeface="Carlito"/>
                <a:cs typeface="Times New Roman" panose="02020603050405020304" pitchFamily="18" charset="0"/>
              </a:rPr>
              <a:t> </a:t>
            </a:r>
            <a:r>
              <a:rPr sz="2800" spc="-10" dirty="0">
                <a:latin typeface="Carlito"/>
                <a:cs typeface="Times New Roman" panose="02020603050405020304" pitchFamily="18" charset="0"/>
              </a:rPr>
              <a:t>experiences</a:t>
            </a:r>
            <a:endParaRPr sz="2800" dirty="0">
              <a:latin typeface="Carlito"/>
              <a:cs typeface="Times New Roman" panose="02020603050405020304" pitchFamily="18" charset="0"/>
            </a:endParaRPr>
          </a:p>
          <a:p>
            <a:pPr marL="183515" indent="-170815">
              <a:lnSpc>
                <a:spcPct val="100000"/>
              </a:lnSpc>
              <a:spcBef>
                <a:spcPts val="675"/>
              </a:spcBef>
              <a:buClr>
                <a:srgbClr val="000066"/>
              </a:buClr>
              <a:buFont typeface="Arial"/>
              <a:buChar char="•"/>
              <a:tabLst>
                <a:tab pos="183515" algn="l"/>
              </a:tabLst>
            </a:pPr>
            <a:r>
              <a:rPr sz="2800" dirty="0">
                <a:latin typeface="Carlito"/>
                <a:cs typeface="Times New Roman" panose="02020603050405020304" pitchFamily="18" charset="0"/>
              </a:rPr>
              <a:t>Medium/long</a:t>
            </a:r>
            <a:r>
              <a:rPr sz="2800" spc="-40" dirty="0">
                <a:latin typeface="Carlito"/>
                <a:cs typeface="Times New Roman" panose="02020603050405020304" pitchFamily="18" charset="0"/>
              </a:rPr>
              <a:t> </a:t>
            </a:r>
            <a:r>
              <a:rPr sz="2800" dirty="0">
                <a:latin typeface="Carlito"/>
                <a:cs typeface="Times New Roman" panose="02020603050405020304" pitchFamily="18" charset="0"/>
              </a:rPr>
              <a:t>term</a:t>
            </a:r>
            <a:r>
              <a:rPr sz="2800" spc="-85" dirty="0">
                <a:latin typeface="Carlito"/>
                <a:cs typeface="Times New Roman" panose="02020603050405020304" pitchFamily="18" charset="0"/>
              </a:rPr>
              <a:t> </a:t>
            </a:r>
            <a:r>
              <a:rPr sz="2800" dirty="0">
                <a:latin typeface="Carlito"/>
                <a:cs typeface="Times New Roman" panose="02020603050405020304" pitchFamily="18" charset="0"/>
              </a:rPr>
              <a:t>impact</a:t>
            </a:r>
            <a:r>
              <a:rPr sz="2800" spc="-75" dirty="0">
                <a:latin typeface="Carlito"/>
                <a:cs typeface="Times New Roman" panose="02020603050405020304" pitchFamily="18" charset="0"/>
              </a:rPr>
              <a:t> </a:t>
            </a:r>
            <a:r>
              <a:rPr sz="2800" dirty="0">
                <a:latin typeface="Carlito"/>
                <a:cs typeface="Times New Roman" panose="02020603050405020304" pitchFamily="18" charset="0"/>
              </a:rPr>
              <a:t>can</a:t>
            </a:r>
            <a:r>
              <a:rPr sz="2800" spc="-70" dirty="0">
                <a:latin typeface="Carlito"/>
                <a:cs typeface="Times New Roman" panose="02020603050405020304" pitchFamily="18" charset="0"/>
              </a:rPr>
              <a:t> </a:t>
            </a:r>
            <a:r>
              <a:rPr sz="2800" dirty="0">
                <a:latin typeface="Carlito"/>
                <a:cs typeface="Times New Roman" panose="02020603050405020304" pitchFamily="18" charset="0"/>
              </a:rPr>
              <a:t>be</a:t>
            </a:r>
            <a:r>
              <a:rPr sz="2800" spc="-80" dirty="0">
                <a:latin typeface="Carlito"/>
                <a:cs typeface="Times New Roman" panose="02020603050405020304" pitchFamily="18" charset="0"/>
              </a:rPr>
              <a:t> </a:t>
            </a:r>
            <a:r>
              <a:rPr sz="2800" spc="-10" dirty="0">
                <a:latin typeface="Carlito"/>
                <a:cs typeface="Times New Roman" panose="02020603050405020304" pitchFamily="18" charset="0"/>
              </a:rPr>
              <a:t>expected</a:t>
            </a:r>
            <a:endParaRPr sz="2800" dirty="0">
              <a:latin typeface="Carlito"/>
              <a:cs typeface="Times New Roman" panose="02020603050405020304" pitchFamily="18" charset="0"/>
            </a:endParaRPr>
          </a:p>
          <a:p>
            <a:pPr marL="183515" indent="-170815">
              <a:lnSpc>
                <a:spcPct val="100000"/>
              </a:lnSpc>
              <a:spcBef>
                <a:spcPts val="675"/>
              </a:spcBef>
              <a:buClr>
                <a:srgbClr val="000066"/>
              </a:buClr>
              <a:buFont typeface="Arial"/>
              <a:buChar char="•"/>
              <a:tabLst>
                <a:tab pos="183515" algn="l"/>
              </a:tabLst>
            </a:pPr>
            <a:r>
              <a:rPr sz="2800" spc="-20" dirty="0">
                <a:latin typeface="Carlito"/>
                <a:cs typeface="Times New Roman" panose="02020603050405020304" pitchFamily="18" charset="0"/>
              </a:rPr>
              <a:t>Long-</a:t>
            </a:r>
            <a:r>
              <a:rPr sz="2800" dirty="0">
                <a:latin typeface="Carlito"/>
                <a:cs typeface="Times New Roman" panose="02020603050405020304" pitchFamily="18" charset="0"/>
              </a:rPr>
              <a:t>lasting</a:t>
            </a:r>
            <a:r>
              <a:rPr sz="2800" spc="-65" dirty="0">
                <a:latin typeface="Carlito"/>
                <a:cs typeface="Times New Roman" panose="02020603050405020304" pitchFamily="18" charset="0"/>
              </a:rPr>
              <a:t> </a:t>
            </a:r>
            <a:r>
              <a:rPr sz="2800" spc="-10" dirty="0">
                <a:latin typeface="Carlito"/>
                <a:cs typeface="Times New Roman" panose="02020603050405020304" pitchFamily="18" charset="0"/>
              </a:rPr>
              <a:t>effect</a:t>
            </a:r>
            <a:r>
              <a:rPr sz="2800" spc="-90" dirty="0">
                <a:latin typeface="Carlito"/>
                <a:cs typeface="Times New Roman" panose="02020603050405020304" pitchFamily="18" charset="0"/>
              </a:rPr>
              <a:t> </a:t>
            </a:r>
            <a:r>
              <a:rPr sz="2800" dirty="0">
                <a:latin typeface="Carlito"/>
                <a:cs typeface="Times New Roman" panose="02020603050405020304" pitchFamily="18" charset="0"/>
              </a:rPr>
              <a:t>on</a:t>
            </a:r>
            <a:r>
              <a:rPr sz="2800" spc="-80" dirty="0">
                <a:latin typeface="Carlito"/>
                <a:cs typeface="Times New Roman" panose="02020603050405020304" pitchFamily="18" charset="0"/>
              </a:rPr>
              <a:t> </a:t>
            </a:r>
            <a:r>
              <a:rPr sz="2800" spc="-10" dirty="0">
                <a:latin typeface="Carlito"/>
                <a:cs typeface="Times New Roman" panose="02020603050405020304" pitchFamily="18" charset="0"/>
              </a:rPr>
              <a:t>institutions/target</a:t>
            </a:r>
            <a:r>
              <a:rPr sz="2800" spc="-50" dirty="0">
                <a:latin typeface="Carlito"/>
                <a:cs typeface="Times New Roman" panose="02020603050405020304" pitchFamily="18" charset="0"/>
              </a:rPr>
              <a:t> </a:t>
            </a:r>
            <a:r>
              <a:rPr sz="2800" spc="-10" dirty="0">
                <a:latin typeface="Carlito"/>
                <a:cs typeface="Times New Roman" panose="02020603050405020304" pitchFamily="18" charset="0"/>
              </a:rPr>
              <a:t>groups</a:t>
            </a:r>
            <a:endParaRPr sz="2800" dirty="0">
              <a:latin typeface="Carlito"/>
              <a:cs typeface="Times New Roman" panose="02020603050405020304" pitchFamily="18" charset="0"/>
            </a:endParaRPr>
          </a:p>
          <a:p>
            <a:pPr marL="182880" marR="327660" indent="-170815">
              <a:lnSpc>
                <a:spcPts val="2690"/>
              </a:lnSpc>
              <a:spcBef>
                <a:spcPts val="1320"/>
              </a:spcBef>
              <a:buClr>
                <a:srgbClr val="000066"/>
              </a:buClr>
              <a:buFont typeface="Arial"/>
              <a:buChar char="•"/>
              <a:tabLst>
                <a:tab pos="184785" algn="l"/>
              </a:tabLst>
            </a:pPr>
            <a:r>
              <a:rPr sz="2800" spc="-20" dirty="0">
                <a:latin typeface="Carlito"/>
                <a:cs typeface="Times New Roman" panose="02020603050405020304" pitchFamily="18" charset="0"/>
              </a:rPr>
              <a:t>Environmental,</a:t>
            </a:r>
            <a:r>
              <a:rPr sz="2800" spc="-75" dirty="0">
                <a:latin typeface="Carlito"/>
                <a:cs typeface="Times New Roman" panose="02020603050405020304" pitchFamily="18" charset="0"/>
              </a:rPr>
              <a:t> </a:t>
            </a:r>
            <a:r>
              <a:rPr sz="2800" dirty="0">
                <a:latin typeface="Carlito"/>
                <a:cs typeface="Times New Roman" panose="02020603050405020304" pitchFamily="18" charset="0"/>
              </a:rPr>
              <a:t>safety</a:t>
            </a:r>
            <a:r>
              <a:rPr sz="2800" spc="-100" dirty="0">
                <a:latin typeface="Carlito"/>
                <a:cs typeface="Times New Roman" panose="02020603050405020304" pitchFamily="18" charset="0"/>
              </a:rPr>
              <a:t> </a:t>
            </a:r>
            <a:r>
              <a:rPr sz="2800" dirty="0">
                <a:latin typeface="Carlito"/>
                <a:cs typeface="Times New Roman" panose="02020603050405020304" pitchFamily="18" charset="0"/>
              </a:rPr>
              <a:t>hazard</a:t>
            </a:r>
            <a:r>
              <a:rPr sz="2800" spc="-90" dirty="0">
                <a:latin typeface="Carlito"/>
                <a:cs typeface="Times New Roman" panose="02020603050405020304" pitchFamily="18" charset="0"/>
              </a:rPr>
              <a:t> </a:t>
            </a:r>
            <a:r>
              <a:rPr sz="2800" spc="-10" dirty="0">
                <a:latin typeface="Carlito"/>
                <a:cs typeface="Times New Roman" panose="02020603050405020304" pitchFamily="18" charset="0"/>
              </a:rPr>
              <a:t>protection</a:t>
            </a:r>
            <a:r>
              <a:rPr sz="2800" spc="-75" dirty="0">
                <a:latin typeface="Carlito"/>
                <a:cs typeface="Times New Roman" panose="02020603050405020304" pitchFamily="18" charset="0"/>
              </a:rPr>
              <a:t> </a:t>
            </a:r>
            <a:r>
              <a:rPr sz="2800" dirty="0">
                <a:latin typeface="Carlito"/>
                <a:cs typeface="Times New Roman" panose="02020603050405020304" pitchFamily="18" charset="0"/>
              </a:rPr>
              <a:t>and</a:t>
            </a:r>
            <a:r>
              <a:rPr sz="2800" spc="-90" dirty="0">
                <a:latin typeface="Carlito"/>
                <a:cs typeface="Times New Roman" panose="02020603050405020304" pitchFamily="18" charset="0"/>
              </a:rPr>
              <a:t> </a:t>
            </a:r>
            <a:r>
              <a:rPr sz="2800" spc="-20" dirty="0">
                <a:latin typeface="Carlito"/>
                <a:cs typeface="Times New Roman" panose="02020603050405020304" pitchFamily="18" charset="0"/>
              </a:rPr>
              <a:t>risk 	</a:t>
            </a:r>
            <a:r>
              <a:rPr sz="2800" dirty="0">
                <a:latin typeface="Carlito"/>
                <a:cs typeface="Times New Roman" panose="02020603050405020304" pitchFamily="18" charset="0"/>
              </a:rPr>
              <a:t>mitigation</a:t>
            </a:r>
            <a:r>
              <a:rPr sz="2800" spc="-114" dirty="0">
                <a:latin typeface="Carlito"/>
                <a:cs typeface="Times New Roman" panose="02020603050405020304" pitchFamily="18" charset="0"/>
              </a:rPr>
              <a:t> </a:t>
            </a:r>
            <a:r>
              <a:rPr sz="2800" dirty="0">
                <a:latin typeface="Carlito"/>
                <a:cs typeface="Times New Roman" panose="02020603050405020304" pitchFamily="18" charset="0"/>
              </a:rPr>
              <a:t>have</a:t>
            </a:r>
            <a:r>
              <a:rPr sz="2800" spc="-95" dirty="0">
                <a:latin typeface="Carlito"/>
                <a:cs typeface="Times New Roman" panose="02020603050405020304" pitchFamily="18" charset="0"/>
              </a:rPr>
              <a:t> </a:t>
            </a:r>
            <a:r>
              <a:rPr sz="2800" dirty="0">
                <a:latin typeface="Carlito"/>
                <a:cs typeface="Times New Roman" panose="02020603050405020304" pitchFamily="18" charset="0"/>
              </a:rPr>
              <a:t>been</a:t>
            </a:r>
            <a:r>
              <a:rPr sz="2800" spc="-105" dirty="0">
                <a:latin typeface="Carlito"/>
                <a:cs typeface="Times New Roman" panose="02020603050405020304" pitchFamily="18" charset="0"/>
              </a:rPr>
              <a:t> </a:t>
            </a:r>
            <a:r>
              <a:rPr sz="2800" spc="-10" dirty="0">
                <a:latin typeface="Carlito"/>
                <a:cs typeface="Times New Roman" panose="02020603050405020304" pitchFamily="18" charset="0"/>
              </a:rPr>
              <a:t>considered</a:t>
            </a:r>
            <a:endParaRPr sz="2800" dirty="0">
              <a:latin typeface="Carlito"/>
              <a:cs typeface="Times New Roman" panose="02020603050405020304" pitchFamily="18" charset="0"/>
            </a:endParaRPr>
          </a:p>
          <a:p>
            <a:pPr marL="182880" marR="5080" indent="-170815">
              <a:lnSpc>
                <a:spcPct val="80000"/>
              </a:lnSpc>
              <a:spcBef>
                <a:spcPts val="1365"/>
              </a:spcBef>
              <a:buClr>
                <a:srgbClr val="000066"/>
              </a:buClr>
              <a:buFont typeface="Arial"/>
              <a:buChar char="•"/>
              <a:tabLst>
                <a:tab pos="184785" algn="l"/>
              </a:tabLst>
            </a:pPr>
            <a:r>
              <a:rPr sz="2800" dirty="0">
                <a:latin typeface="Carlito"/>
                <a:cs typeface="Times New Roman" panose="02020603050405020304" pitchFamily="18" charset="0"/>
              </a:rPr>
              <a:t>Institutional</a:t>
            </a:r>
            <a:r>
              <a:rPr sz="2800" spc="-100" dirty="0">
                <a:latin typeface="Carlito"/>
                <a:cs typeface="Times New Roman" panose="02020603050405020304" pitchFamily="18" charset="0"/>
              </a:rPr>
              <a:t> </a:t>
            </a:r>
            <a:r>
              <a:rPr sz="2800" spc="-10" dirty="0">
                <a:latin typeface="Carlito"/>
                <a:cs typeface="Times New Roman" panose="02020603050405020304" pitchFamily="18" charset="0"/>
              </a:rPr>
              <a:t>commitments</a:t>
            </a:r>
            <a:r>
              <a:rPr sz="2800" spc="-85" dirty="0">
                <a:latin typeface="Carlito"/>
                <a:cs typeface="Times New Roman" panose="02020603050405020304" pitchFamily="18" charset="0"/>
              </a:rPr>
              <a:t> </a:t>
            </a:r>
            <a:r>
              <a:rPr sz="2800" dirty="0">
                <a:latin typeface="Carlito"/>
                <a:cs typeface="Times New Roman" panose="02020603050405020304" pitchFamily="18" charset="0"/>
              </a:rPr>
              <a:t>on</a:t>
            </a:r>
            <a:r>
              <a:rPr sz="2800" spc="-114" dirty="0">
                <a:latin typeface="Carlito"/>
                <a:cs typeface="Times New Roman" panose="02020603050405020304" pitchFamily="18" charset="0"/>
              </a:rPr>
              <a:t> </a:t>
            </a:r>
            <a:r>
              <a:rPr sz="2800" spc="-10" dirty="0">
                <a:latin typeface="Carlito"/>
                <a:cs typeface="Times New Roman" panose="02020603050405020304" pitchFamily="18" charset="0"/>
              </a:rPr>
              <a:t>implementation</a:t>
            </a:r>
            <a:r>
              <a:rPr sz="2800" spc="-90" dirty="0">
                <a:latin typeface="Carlito"/>
                <a:cs typeface="Times New Roman" panose="02020603050405020304" pitchFamily="18" charset="0"/>
              </a:rPr>
              <a:t> </a:t>
            </a:r>
            <a:r>
              <a:rPr sz="2800" spc="-25" dirty="0">
                <a:latin typeface="Carlito"/>
                <a:cs typeface="Times New Roman" panose="02020603050405020304" pitchFamily="18" charset="0"/>
              </a:rPr>
              <a:t>and 	</a:t>
            </a:r>
            <a:r>
              <a:rPr sz="2800" dirty="0">
                <a:latin typeface="Carlito"/>
                <a:cs typeface="Times New Roman" panose="02020603050405020304" pitchFamily="18" charset="0"/>
              </a:rPr>
              <a:t>sustainability</a:t>
            </a:r>
            <a:r>
              <a:rPr sz="2800" spc="-30" dirty="0">
                <a:latin typeface="Carlito"/>
                <a:cs typeface="Times New Roman" panose="02020603050405020304" pitchFamily="18" charset="0"/>
              </a:rPr>
              <a:t> </a:t>
            </a:r>
            <a:r>
              <a:rPr sz="2800" dirty="0">
                <a:latin typeface="Carlito"/>
                <a:cs typeface="Times New Roman" panose="02020603050405020304" pitchFamily="18" charset="0"/>
              </a:rPr>
              <a:t>are</a:t>
            </a:r>
            <a:r>
              <a:rPr sz="2800" spc="-75" dirty="0">
                <a:latin typeface="Carlito"/>
                <a:cs typeface="Times New Roman" panose="02020603050405020304" pitchFamily="18" charset="0"/>
              </a:rPr>
              <a:t> </a:t>
            </a:r>
            <a:r>
              <a:rPr sz="2800" dirty="0">
                <a:latin typeface="Carlito"/>
                <a:cs typeface="Times New Roman" panose="02020603050405020304" pitchFamily="18" charset="0"/>
              </a:rPr>
              <a:t>clear</a:t>
            </a:r>
            <a:r>
              <a:rPr sz="2800" spc="-75" dirty="0">
                <a:latin typeface="Carlito"/>
                <a:cs typeface="Times New Roman" panose="02020603050405020304" pitchFamily="18" charset="0"/>
              </a:rPr>
              <a:t> </a:t>
            </a:r>
            <a:r>
              <a:rPr sz="2800" dirty="0">
                <a:latin typeface="Carlito"/>
                <a:cs typeface="Times New Roman" panose="02020603050405020304" pitchFamily="18" charset="0"/>
              </a:rPr>
              <a:t>and</a:t>
            </a:r>
            <a:r>
              <a:rPr sz="2800" spc="-60" dirty="0">
                <a:latin typeface="Carlito"/>
                <a:cs typeface="Times New Roman" panose="02020603050405020304" pitchFamily="18" charset="0"/>
              </a:rPr>
              <a:t> </a:t>
            </a:r>
            <a:r>
              <a:rPr sz="2800" spc="-10" dirty="0">
                <a:latin typeface="Carlito"/>
                <a:cs typeface="Times New Roman" panose="02020603050405020304" pitchFamily="18" charset="0"/>
              </a:rPr>
              <a:t>convincing</a:t>
            </a:r>
            <a:endParaRPr sz="2800" dirty="0">
              <a:latin typeface="Carlito"/>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42</a:t>
            </a:fld>
            <a:endParaRPr spc="-25" dirty="0"/>
          </a:p>
        </p:txBody>
      </p:sp>
      <p:sp>
        <p:nvSpPr>
          <p:cNvPr id="2" name="object 2"/>
          <p:cNvSpPr txBox="1">
            <a:spLocks noGrp="1"/>
          </p:cNvSpPr>
          <p:nvPr>
            <p:ph type="title"/>
          </p:nvPr>
        </p:nvSpPr>
        <p:spPr>
          <a:xfrm>
            <a:off x="0" y="237415"/>
            <a:ext cx="8382000" cy="566758"/>
          </a:xfrm>
          <a:prstGeom prst="rect">
            <a:avLst/>
          </a:prstGeom>
          <a:solidFill>
            <a:srgbClr val="F1F1F1"/>
          </a:solidFill>
        </p:spPr>
        <p:txBody>
          <a:bodyPr vert="horz" wrap="square" lIns="0" tIns="0" rIns="0" bIns="0" rtlCol="0">
            <a:spAutoFit/>
          </a:bodyPr>
          <a:lstStyle/>
          <a:p>
            <a:pPr marL="514984" algn="ctr">
              <a:lnSpc>
                <a:spcPts val="4750"/>
              </a:lnSpc>
            </a:pPr>
            <a:r>
              <a:rPr sz="3600" dirty="0">
                <a:solidFill>
                  <a:srgbClr val="9900FF"/>
                </a:solidFill>
              </a:rPr>
              <a:t>Proposal</a:t>
            </a:r>
            <a:r>
              <a:rPr sz="3600" spc="-55" dirty="0">
                <a:solidFill>
                  <a:srgbClr val="9900FF"/>
                </a:solidFill>
              </a:rPr>
              <a:t> </a:t>
            </a:r>
            <a:r>
              <a:rPr sz="3600" spc="-10" dirty="0">
                <a:solidFill>
                  <a:srgbClr val="9900FF"/>
                </a:solidFill>
              </a:rPr>
              <a:t>Sustainability</a:t>
            </a:r>
            <a:r>
              <a:rPr lang="en-US" sz="3600" spc="-10" dirty="0">
                <a:solidFill>
                  <a:srgbClr val="9900FF"/>
                </a:solidFill>
              </a:rPr>
              <a:t> (EXAMPLE)</a:t>
            </a:r>
            <a:endParaRPr sz="3600" spc="-10" dirty="0">
              <a:solidFill>
                <a:srgbClr val="9900FF"/>
              </a:solidFill>
            </a:endParaRPr>
          </a:p>
        </p:txBody>
      </p:sp>
      <p:sp>
        <p:nvSpPr>
          <p:cNvPr id="3" name="object 3"/>
          <p:cNvSpPr txBox="1"/>
          <p:nvPr/>
        </p:nvSpPr>
        <p:spPr>
          <a:xfrm>
            <a:off x="323850" y="1066800"/>
            <a:ext cx="8667750" cy="5196294"/>
          </a:xfrm>
          <a:prstGeom prst="rect">
            <a:avLst/>
          </a:prstGeom>
        </p:spPr>
        <p:txBody>
          <a:bodyPr vert="horz" wrap="square" lIns="0" tIns="121920" rIns="0" bIns="0" rtlCol="0">
            <a:spAutoFit/>
          </a:bodyPr>
          <a:lstStyle/>
          <a:p>
            <a:pPr marL="5715" marR="26670" algn="just">
              <a:lnSpc>
                <a:spcPct val="80000"/>
              </a:lnSpc>
              <a:spcBef>
                <a:spcPts val="960"/>
              </a:spcBef>
              <a:buSzPct val="97222"/>
              <a:tabLst>
                <a:tab pos="184785" algn="l"/>
                <a:tab pos="221615" algn="l"/>
              </a:tabLst>
            </a:pPr>
            <a:r>
              <a:rPr lang="en-US" sz="2400" b="1" spc="-10" dirty="0">
                <a:solidFill>
                  <a:schemeClr val="tx1"/>
                </a:solidFill>
                <a:latin typeface="Times New Roman" panose="02020603050405020304" pitchFamily="18" charset="0"/>
                <a:cs typeface="Times New Roman" panose="02020603050405020304" pitchFamily="18" charset="0"/>
              </a:rPr>
              <a:t>1. Establishing Long-Term Academia-Industry Partnerships</a:t>
            </a:r>
          </a:p>
          <a:p>
            <a:pPr marL="5715" marR="26670" algn="just">
              <a:lnSpc>
                <a:spcPct val="80000"/>
              </a:lnSpc>
              <a:spcBef>
                <a:spcPts val="960"/>
              </a:spcBef>
              <a:buSzPct val="97222"/>
              <a:tabLst>
                <a:tab pos="184785" algn="l"/>
                <a:tab pos="221615" algn="l"/>
              </a:tabLst>
            </a:pPr>
            <a:r>
              <a:rPr lang="en-US" sz="2400" spc="-10" dirty="0">
                <a:solidFill>
                  <a:schemeClr val="tx1"/>
                </a:solidFill>
                <a:latin typeface="Times New Roman" panose="02020603050405020304" pitchFamily="18" charset="0"/>
                <a:cs typeface="Times New Roman" panose="02020603050405020304" pitchFamily="18" charset="0"/>
              </a:rPr>
              <a:t>•</a:t>
            </a:r>
            <a:r>
              <a:rPr lang="en-US" sz="2400" b="1" spc="-10" dirty="0">
                <a:solidFill>
                  <a:schemeClr val="tx1"/>
                </a:solidFill>
                <a:latin typeface="Times New Roman" panose="02020603050405020304" pitchFamily="18" charset="0"/>
                <a:cs typeface="Times New Roman" panose="02020603050405020304" pitchFamily="18" charset="0"/>
              </a:rPr>
              <a:t>	Action: </a:t>
            </a:r>
            <a:r>
              <a:rPr lang="en-US" sz="2400" spc="-10" dirty="0">
                <a:solidFill>
                  <a:schemeClr val="tx1"/>
                </a:solidFill>
                <a:latin typeface="Times New Roman" panose="02020603050405020304" pitchFamily="18" charset="0"/>
                <a:cs typeface="Times New Roman" panose="02020603050405020304" pitchFamily="18" charset="0"/>
              </a:rPr>
              <a:t>Build continuous and strategic partnerships with key industry stakeholders, including hotels, airlines, travel agencies, and government tourism bodies.</a:t>
            </a:r>
          </a:p>
          <a:p>
            <a:pPr marL="5715" marR="26670" algn="just">
              <a:lnSpc>
                <a:spcPct val="80000"/>
              </a:lnSpc>
              <a:spcBef>
                <a:spcPts val="960"/>
              </a:spcBef>
              <a:buSzPct val="97222"/>
              <a:tabLst>
                <a:tab pos="184785" algn="l"/>
                <a:tab pos="221615" algn="l"/>
              </a:tabLst>
            </a:pPr>
            <a:endParaRPr lang="en-US" sz="2400" spc="-10" dirty="0">
              <a:solidFill>
                <a:schemeClr val="tx1"/>
              </a:solidFill>
              <a:latin typeface="Times New Roman" panose="02020603050405020304" pitchFamily="18" charset="0"/>
              <a:cs typeface="Times New Roman" panose="02020603050405020304" pitchFamily="18" charset="0"/>
            </a:endParaRPr>
          </a:p>
          <a:p>
            <a:pPr marL="5715" marR="26670" algn="just">
              <a:lnSpc>
                <a:spcPct val="80000"/>
              </a:lnSpc>
              <a:spcBef>
                <a:spcPts val="960"/>
              </a:spcBef>
              <a:buSzPct val="97222"/>
              <a:tabLst>
                <a:tab pos="184785" algn="l"/>
                <a:tab pos="221615" algn="l"/>
              </a:tabLst>
            </a:pPr>
            <a:r>
              <a:rPr lang="en-US" sz="2400" spc="-10" dirty="0">
                <a:solidFill>
                  <a:schemeClr val="tx1"/>
                </a:solidFill>
                <a:latin typeface="Times New Roman" panose="02020603050405020304" pitchFamily="18" charset="0"/>
                <a:cs typeface="Times New Roman" panose="02020603050405020304" pitchFamily="18" charset="0"/>
              </a:rPr>
              <a:t>•	</a:t>
            </a:r>
            <a:r>
              <a:rPr lang="en-US" sz="2400" b="1" spc="-10" dirty="0">
                <a:solidFill>
                  <a:schemeClr val="tx1"/>
                </a:solidFill>
                <a:latin typeface="Times New Roman" panose="02020603050405020304" pitchFamily="18" charset="0"/>
                <a:cs typeface="Times New Roman" panose="02020603050405020304" pitchFamily="18" charset="0"/>
              </a:rPr>
              <a:t>Sustainability Mechanism: </a:t>
            </a:r>
            <a:r>
              <a:rPr lang="en-US" sz="2400" spc="-10" dirty="0">
                <a:solidFill>
                  <a:schemeClr val="tx1"/>
                </a:solidFill>
                <a:latin typeface="Times New Roman" panose="02020603050405020304" pitchFamily="18" charset="0"/>
                <a:cs typeface="Times New Roman" panose="02020603050405020304" pitchFamily="18" charset="0"/>
              </a:rPr>
              <a:t>Forming advisory boards consisting of industry leaders who actively participate in curriculum development, internship programs, and job placements. Regular review meetings and partnership contracts will ensure that both academia and industry stay aligned with evolving market trends.</a:t>
            </a:r>
          </a:p>
          <a:p>
            <a:pPr marL="5715" marR="26670" algn="just">
              <a:lnSpc>
                <a:spcPct val="80000"/>
              </a:lnSpc>
              <a:spcBef>
                <a:spcPts val="960"/>
              </a:spcBef>
              <a:buSzPct val="97222"/>
              <a:tabLst>
                <a:tab pos="184785" algn="l"/>
                <a:tab pos="221615" algn="l"/>
              </a:tabLst>
            </a:pPr>
            <a:endParaRPr lang="en-US" sz="2400" spc="-10" dirty="0">
              <a:solidFill>
                <a:schemeClr val="tx1"/>
              </a:solidFill>
              <a:latin typeface="Times New Roman" panose="02020603050405020304" pitchFamily="18" charset="0"/>
              <a:cs typeface="Times New Roman" panose="02020603050405020304" pitchFamily="18" charset="0"/>
            </a:endParaRPr>
          </a:p>
          <a:p>
            <a:pPr marL="5715" marR="26670" algn="just">
              <a:lnSpc>
                <a:spcPct val="80000"/>
              </a:lnSpc>
              <a:spcBef>
                <a:spcPts val="960"/>
              </a:spcBef>
              <a:buSzPct val="97222"/>
              <a:tabLst>
                <a:tab pos="184785" algn="l"/>
                <a:tab pos="221615" algn="l"/>
              </a:tabLst>
            </a:pPr>
            <a:r>
              <a:rPr lang="en-US" sz="2400" b="1" spc="-10" dirty="0">
                <a:solidFill>
                  <a:schemeClr val="tx1"/>
                </a:solidFill>
                <a:latin typeface="Times New Roman" panose="02020603050405020304" pitchFamily="18" charset="0"/>
                <a:cs typeface="Times New Roman" panose="02020603050405020304" pitchFamily="18" charset="0"/>
              </a:rPr>
              <a:t>•	Outcome: </a:t>
            </a:r>
            <a:r>
              <a:rPr lang="en-US" sz="2400" spc="-10" dirty="0">
                <a:solidFill>
                  <a:schemeClr val="tx1"/>
                </a:solidFill>
                <a:latin typeface="Times New Roman" panose="02020603050405020304" pitchFamily="18" charset="0"/>
                <a:cs typeface="Times New Roman" panose="02020603050405020304" pitchFamily="18" charset="0"/>
              </a:rPr>
              <a:t>Ongoing collaboration between institutions and employers will ensure that industry requirements are continuously reflected in academic programs, while providing students with continuous access to internship, industrial attachment and employment opportunities.</a:t>
            </a:r>
          </a:p>
        </p:txBody>
      </p:sp>
    </p:spTree>
    <p:extLst>
      <p:ext uri="{BB962C8B-B14F-4D97-AF65-F5344CB8AC3E}">
        <p14:creationId xmlns:p14="http://schemas.microsoft.com/office/powerpoint/2010/main" val="897507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81000"/>
            <a:ext cx="8382000" cy="555088"/>
          </a:xfrm>
          <a:prstGeom prst="rect">
            <a:avLst/>
          </a:prstGeom>
          <a:solidFill>
            <a:srgbClr val="F1F1F1"/>
          </a:solidFill>
        </p:spPr>
        <p:txBody>
          <a:bodyPr vert="horz" wrap="square" lIns="0" tIns="0" rIns="0" bIns="0" rtlCol="0">
            <a:spAutoFit/>
          </a:bodyPr>
          <a:lstStyle/>
          <a:p>
            <a:pPr marL="514984" algn="ctr">
              <a:lnSpc>
                <a:spcPts val="4750"/>
              </a:lnSpc>
            </a:pPr>
            <a:r>
              <a:rPr sz="3200" dirty="0">
                <a:solidFill>
                  <a:srgbClr val="9900FF"/>
                </a:solidFill>
              </a:rPr>
              <a:t>Proposal</a:t>
            </a:r>
            <a:r>
              <a:rPr sz="3200" spc="-55" dirty="0">
                <a:solidFill>
                  <a:srgbClr val="9900FF"/>
                </a:solidFill>
              </a:rPr>
              <a:t> </a:t>
            </a:r>
            <a:r>
              <a:rPr sz="3200" spc="-10" dirty="0">
                <a:solidFill>
                  <a:srgbClr val="9900FF"/>
                </a:solidFill>
              </a:rPr>
              <a:t>Sustainability</a:t>
            </a:r>
            <a:r>
              <a:rPr lang="en-US" sz="3200" spc="-10" dirty="0">
                <a:solidFill>
                  <a:srgbClr val="9900FF"/>
                </a:solidFill>
              </a:rPr>
              <a:t> (EXAMPLE)..</a:t>
            </a:r>
            <a:endParaRPr sz="3200" spc="-10" dirty="0">
              <a:solidFill>
                <a:srgbClr val="9900FF"/>
              </a:solidFill>
            </a:endParaRPr>
          </a:p>
        </p:txBody>
      </p:sp>
      <p:sp>
        <p:nvSpPr>
          <p:cNvPr id="3" name="object 3"/>
          <p:cNvSpPr txBox="1"/>
          <p:nvPr/>
        </p:nvSpPr>
        <p:spPr>
          <a:xfrm>
            <a:off x="323850" y="1066800"/>
            <a:ext cx="8667750" cy="4939814"/>
          </a:xfrm>
          <a:prstGeom prst="rect">
            <a:avLst/>
          </a:prstGeom>
        </p:spPr>
        <p:txBody>
          <a:bodyPr vert="horz" wrap="square" lIns="0" tIns="121920" rIns="0" bIns="0" rtlCol="0">
            <a:spAutoFit/>
          </a:bodyPr>
          <a:lstStyle/>
          <a:p>
            <a:pPr marL="5715" marR="26670" algn="just">
              <a:spcBef>
                <a:spcPts val="960"/>
              </a:spcBef>
              <a:buSzPct val="97222"/>
              <a:tabLst>
                <a:tab pos="184785" algn="l"/>
                <a:tab pos="221615" algn="l"/>
              </a:tabLst>
            </a:pPr>
            <a:r>
              <a:rPr lang="en-US" sz="2400" b="1" spc="-10" dirty="0">
                <a:solidFill>
                  <a:schemeClr val="tx1"/>
                </a:solidFill>
                <a:latin typeface="Times New Roman" panose="02020603050405020304" pitchFamily="18" charset="0"/>
                <a:cs typeface="Times New Roman" panose="02020603050405020304" pitchFamily="18" charset="0"/>
              </a:rPr>
              <a:t>2. Curriculum Flexibility and Global Integration</a:t>
            </a:r>
          </a:p>
          <a:p>
            <a:pPr marL="5715" marR="26670" algn="just">
              <a:spcBef>
                <a:spcPts val="960"/>
              </a:spcBef>
              <a:buSzPct val="97222"/>
              <a:tabLst>
                <a:tab pos="184785" algn="l"/>
                <a:tab pos="221615" algn="l"/>
              </a:tabLst>
            </a:pPr>
            <a:r>
              <a:rPr lang="en-US" sz="2400" b="1" spc="-10" dirty="0">
                <a:solidFill>
                  <a:schemeClr val="tx1"/>
                </a:solidFill>
                <a:latin typeface="Times New Roman" panose="02020603050405020304" pitchFamily="18" charset="0"/>
                <a:cs typeface="Times New Roman" panose="02020603050405020304" pitchFamily="18" charset="0"/>
              </a:rPr>
              <a:t>•	Action: </a:t>
            </a:r>
            <a:r>
              <a:rPr lang="en-US" sz="2400" spc="-10" dirty="0">
                <a:solidFill>
                  <a:schemeClr val="tx1"/>
                </a:solidFill>
                <a:latin typeface="Times New Roman" panose="02020603050405020304" pitchFamily="18" charset="0"/>
                <a:cs typeface="Times New Roman" panose="02020603050405020304" pitchFamily="18" charset="0"/>
              </a:rPr>
              <a:t>Continuously revise the curriculum to reflect global trends, digitalization, and sustainability while also maintaining flexibility to adapt to emerging industry needs.</a:t>
            </a:r>
          </a:p>
          <a:p>
            <a:pPr marL="5715" marR="26670" algn="just">
              <a:spcBef>
                <a:spcPts val="960"/>
              </a:spcBef>
              <a:buSzPct val="97222"/>
              <a:tabLst>
                <a:tab pos="184785" algn="l"/>
                <a:tab pos="221615" algn="l"/>
              </a:tabLst>
            </a:pPr>
            <a:r>
              <a:rPr lang="en-US" sz="2400" spc="-10" dirty="0">
                <a:solidFill>
                  <a:schemeClr val="tx1"/>
                </a:solidFill>
                <a:latin typeface="Times New Roman" panose="02020603050405020304" pitchFamily="18" charset="0"/>
                <a:cs typeface="Times New Roman" panose="02020603050405020304" pitchFamily="18" charset="0"/>
              </a:rPr>
              <a:t>•	</a:t>
            </a:r>
            <a:r>
              <a:rPr lang="en-US" sz="2400" b="1" spc="-10" dirty="0">
                <a:solidFill>
                  <a:schemeClr val="tx1"/>
                </a:solidFill>
                <a:latin typeface="Times New Roman" panose="02020603050405020304" pitchFamily="18" charset="0"/>
                <a:cs typeface="Times New Roman" panose="02020603050405020304" pitchFamily="18" charset="0"/>
              </a:rPr>
              <a:t>Sustainability Mechanism: </a:t>
            </a:r>
            <a:r>
              <a:rPr lang="en-US" sz="2400" spc="-10" dirty="0">
                <a:solidFill>
                  <a:schemeClr val="tx1"/>
                </a:solidFill>
                <a:latin typeface="Times New Roman" panose="02020603050405020304" pitchFamily="18" charset="0"/>
                <a:cs typeface="Times New Roman" panose="02020603050405020304" pitchFamily="18" charset="0"/>
              </a:rPr>
              <a:t>Develop strong collaborations with international academic institutions, ensuring that curricula remain globally competitive. Offer exchange programs and online learning platforms to allow students to engage with global trends.</a:t>
            </a:r>
          </a:p>
          <a:p>
            <a:pPr marL="5715" marR="26670" algn="just">
              <a:spcBef>
                <a:spcPts val="960"/>
              </a:spcBef>
              <a:buSzPct val="97222"/>
              <a:tabLst>
                <a:tab pos="184785" algn="l"/>
                <a:tab pos="221615" algn="l"/>
              </a:tabLst>
            </a:pPr>
            <a:r>
              <a:rPr lang="en-US" sz="2400" spc="-10" dirty="0">
                <a:solidFill>
                  <a:schemeClr val="tx1"/>
                </a:solidFill>
                <a:latin typeface="Times New Roman" panose="02020603050405020304" pitchFamily="18" charset="0"/>
                <a:cs typeface="Times New Roman" panose="02020603050405020304" pitchFamily="18" charset="0"/>
              </a:rPr>
              <a:t>•	</a:t>
            </a:r>
            <a:r>
              <a:rPr lang="en-US" sz="2400" b="1" spc="-10" dirty="0">
                <a:solidFill>
                  <a:schemeClr val="tx1"/>
                </a:solidFill>
                <a:latin typeface="Times New Roman" panose="02020603050405020304" pitchFamily="18" charset="0"/>
                <a:cs typeface="Times New Roman" panose="02020603050405020304" pitchFamily="18" charset="0"/>
              </a:rPr>
              <a:t>Outcome: </a:t>
            </a:r>
            <a:r>
              <a:rPr lang="en-US" sz="2400" spc="-10" dirty="0">
                <a:solidFill>
                  <a:schemeClr val="tx1"/>
                </a:solidFill>
                <a:latin typeface="Times New Roman" panose="02020603050405020304" pitchFamily="18" charset="0"/>
                <a:cs typeface="Times New Roman" panose="02020603050405020304" pitchFamily="18" charset="0"/>
              </a:rPr>
              <a:t>The curriculum will be continuously updated to keep pace with industry demands, ensuring that graduates are always prepared for global job markets. International exposure and certifications will further increase the employability and competitiveness of graduates.</a:t>
            </a:r>
          </a:p>
        </p:txBody>
      </p:sp>
    </p:spTree>
    <p:extLst>
      <p:ext uri="{BB962C8B-B14F-4D97-AF65-F5344CB8AC3E}">
        <p14:creationId xmlns:p14="http://schemas.microsoft.com/office/powerpoint/2010/main" val="1153427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274320"/>
            <a:ext cx="8305800" cy="1249680"/>
          </a:xfrm>
          <a:prstGeom prst="rect">
            <a:avLst/>
          </a:prstGeom>
          <a:solidFill>
            <a:srgbClr val="F1F1F1"/>
          </a:solidFill>
        </p:spPr>
        <p:txBody>
          <a:bodyPr vert="horz" wrap="square" lIns="0" tIns="0" rIns="0" bIns="0" rtlCol="0">
            <a:spAutoFit/>
          </a:bodyPr>
          <a:lstStyle/>
          <a:p>
            <a:pPr marL="91440">
              <a:lnSpc>
                <a:spcPts val="4425"/>
              </a:lnSpc>
            </a:pPr>
            <a:r>
              <a:rPr sz="4000" spc="-80" dirty="0">
                <a:solidFill>
                  <a:srgbClr val="9900FF"/>
                </a:solidFill>
                <a:latin typeface="Carlito"/>
                <a:cs typeface="Carlito"/>
              </a:rPr>
              <a:t>Operation</a:t>
            </a:r>
            <a:r>
              <a:rPr sz="4000" spc="-140" dirty="0">
                <a:solidFill>
                  <a:srgbClr val="9900FF"/>
                </a:solidFill>
                <a:latin typeface="Carlito"/>
                <a:cs typeface="Carlito"/>
              </a:rPr>
              <a:t> </a:t>
            </a:r>
            <a:r>
              <a:rPr sz="4000" spc="-20" dirty="0">
                <a:solidFill>
                  <a:srgbClr val="9900FF"/>
                </a:solidFill>
                <a:latin typeface="Carlito"/>
                <a:cs typeface="Carlito"/>
              </a:rPr>
              <a:t>and</a:t>
            </a:r>
            <a:r>
              <a:rPr sz="4000" spc="-125" dirty="0">
                <a:solidFill>
                  <a:srgbClr val="9900FF"/>
                </a:solidFill>
                <a:latin typeface="Carlito"/>
                <a:cs typeface="Carlito"/>
              </a:rPr>
              <a:t> </a:t>
            </a:r>
            <a:r>
              <a:rPr sz="4000" spc="-10" dirty="0">
                <a:solidFill>
                  <a:srgbClr val="9900FF"/>
                </a:solidFill>
                <a:latin typeface="Carlito"/>
                <a:cs typeface="Carlito"/>
              </a:rPr>
              <a:t>Maintenance</a:t>
            </a:r>
            <a:endParaRPr sz="4000" dirty="0">
              <a:latin typeface="Carlito"/>
              <a:cs typeface="Carlito"/>
            </a:endParaRPr>
          </a:p>
          <a:p>
            <a:pPr marL="635635">
              <a:lnSpc>
                <a:spcPts val="4560"/>
              </a:lnSpc>
            </a:pPr>
            <a:r>
              <a:rPr sz="4000" dirty="0">
                <a:latin typeface="Carlito"/>
                <a:cs typeface="Carlito"/>
              </a:rPr>
              <a:t>of</a:t>
            </a:r>
            <a:r>
              <a:rPr sz="4000" spc="-140" dirty="0">
                <a:latin typeface="Carlito"/>
                <a:cs typeface="Carlito"/>
              </a:rPr>
              <a:t> </a:t>
            </a:r>
            <a:r>
              <a:rPr sz="4000" spc="-75" dirty="0">
                <a:latin typeface="Carlito"/>
                <a:cs typeface="Carlito"/>
              </a:rPr>
              <a:t>equipment</a:t>
            </a:r>
            <a:r>
              <a:rPr sz="4000" spc="-150" dirty="0">
                <a:latin typeface="Carlito"/>
                <a:cs typeface="Carlito"/>
              </a:rPr>
              <a:t> </a:t>
            </a:r>
            <a:r>
              <a:rPr sz="4000" spc="-20" dirty="0">
                <a:latin typeface="Carlito"/>
                <a:cs typeface="Carlito"/>
              </a:rPr>
              <a:t>and</a:t>
            </a:r>
            <a:r>
              <a:rPr sz="4000" spc="-150" dirty="0">
                <a:latin typeface="Carlito"/>
                <a:cs typeface="Carlito"/>
              </a:rPr>
              <a:t> </a:t>
            </a:r>
            <a:r>
              <a:rPr sz="4000" spc="-10" dirty="0">
                <a:latin typeface="Carlito"/>
                <a:cs typeface="Carlito"/>
              </a:rPr>
              <a:t>instruments</a:t>
            </a:r>
            <a:endParaRPr sz="4000" dirty="0">
              <a:latin typeface="Carlito"/>
              <a:cs typeface="Carlito"/>
            </a:endParaRPr>
          </a:p>
        </p:txBody>
      </p:sp>
      <p:sp>
        <p:nvSpPr>
          <p:cNvPr id="3" name="object 3"/>
          <p:cNvSpPr txBox="1"/>
          <p:nvPr/>
        </p:nvSpPr>
        <p:spPr>
          <a:xfrm>
            <a:off x="522986" y="1898053"/>
            <a:ext cx="8240014" cy="4018279"/>
          </a:xfrm>
          <a:prstGeom prst="rect">
            <a:avLst/>
          </a:prstGeom>
        </p:spPr>
        <p:txBody>
          <a:bodyPr vert="horz" wrap="square" lIns="0" tIns="67310" rIns="0" bIns="0" rtlCol="0">
            <a:spAutoFit/>
          </a:bodyPr>
          <a:lstStyle/>
          <a:p>
            <a:pPr marL="622300" marR="5080" indent="-610235" algn="just">
              <a:lnSpc>
                <a:spcPct val="90000"/>
              </a:lnSpc>
              <a:spcBef>
                <a:spcPts val="530"/>
              </a:spcBef>
            </a:pPr>
            <a:r>
              <a:rPr sz="3600" dirty="0">
                <a:solidFill>
                  <a:srgbClr val="9900FF"/>
                </a:solidFill>
                <a:latin typeface="Carlito"/>
                <a:cs typeface="Carlito"/>
              </a:rPr>
              <a:t>Institutional</a:t>
            </a:r>
            <a:r>
              <a:rPr sz="3600" spc="-100" dirty="0">
                <a:solidFill>
                  <a:srgbClr val="9900FF"/>
                </a:solidFill>
                <a:latin typeface="Carlito"/>
                <a:cs typeface="Carlito"/>
              </a:rPr>
              <a:t> </a:t>
            </a:r>
            <a:r>
              <a:rPr sz="3600" dirty="0">
                <a:solidFill>
                  <a:srgbClr val="9900FF"/>
                </a:solidFill>
                <a:latin typeface="Carlito"/>
                <a:cs typeface="Carlito"/>
              </a:rPr>
              <a:t>capacity</a:t>
            </a:r>
            <a:r>
              <a:rPr sz="3600" spc="-90" dirty="0">
                <a:solidFill>
                  <a:srgbClr val="9900FF"/>
                </a:solidFill>
                <a:latin typeface="Carlito"/>
                <a:cs typeface="Carlito"/>
              </a:rPr>
              <a:t> </a:t>
            </a:r>
            <a:r>
              <a:rPr sz="3600" dirty="0">
                <a:solidFill>
                  <a:srgbClr val="9900FF"/>
                </a:solidFill>
                <a:latin typeface="Carlito"/>
                <a:cs typeface="Carlito"/>
              </a:rPr>
              <a:t>in</a:t>
            </a:r>
            <a:r>
              <a:rPr sz="3600" spc="-85" dirty="0">
                <a:solidFill>
                  <a:srgbClr val="9900FF"/>
                </a:solidFill>
                <a:latin typeface="Carlito"/>
                <a:cs typeface="Carlito"/>
              </a:rPr>
              <a:t> </a:t>
            </a:r>
            <a:r>
              <a:rPr sz="3600" dirty="0">
                <a:solidFill>
                  <a:srgbClr val="9900FF"/>
                </a:solidFill>
                <a:latin typeface="Carlito"/>
                <a:cs typeface="Carlito"/>
              </a:rPr>
              <a:t>operation</a:t>
            </a:r>
            <a:r>
              <a:rPr sz="3600" spc="-90" dirty="0">
                <a:solidFill>
                  <a:srgbClr val="9900FF"/>
                </a:solidFill>
                <a:latin typeface="Carlito"/>
                <a:cs typeface="Carlito"/>
              </a:rPr>
              <a:t> </a:t>
            </a:r>
            <a:r>
              <a:rPr sz="3600" spc="-25" dirty="0">
                <a:solidFill>
                  <a:srgbClr val="9900FF"/>
                </a:solidFill>
                <a:latin typeface="Carlito"/>
                <a:cs typeface="Carlito"/>
              </a:rPr>
              <a:t>and </a:t>
            </a:r>
            <a:r>
              <a:rPr sz="3600" dirty="0">
                <a:solidFill>
                  <a:srgbClr val="9900FF"/>
                </a:solidFill>
                <a:latin typeface="Carlito"/>
                <a:cs typeface="Carlito"/>
              </a:rPr>
              <a:t>maintenance</a:t>
            </a:r>
            <a:r>
              <a:rPr sz="3600" spc="-100" dirty="0">
                <a:solidFill>
                  <a:srgbClr val="9900FF"/>
                </a:solidFill>
                <a:latin typeface="Carlito"/>
                <a:cs typeface="Carlito"/>
              </a:rPr>
              <a:t> </a:t>
            </a:r>
            <a:r>
              <a:rPr sz="3600" dirty="0">
                <a:solidFill>
                  <a:srgbClr val="9900FF"/>
                </a:solidFill>
                <a:latin typeface="Carlito"/>
                <a:cs typeface="Carlito"/>
              </a:rPr>
              <a:t>of</a:t>
            </a:r>
            <a:r>
              <a:rPr sz="3600" spc="-60" dirty="0">
                <a:solidFill>
                  <a:srgbClr val="9900FF"/>
                </a:solidFill>
                <a:latin typeface="Carlito"/>
                <a:cs typeface="Carlito"/>
              </a:rPr>
              <a:t> </a:t>
            </a:r>
            <a:r>
              <a:rPr sz="3600" dirty="0">
                <a:solidFill>
                  <a:srgbClr val="9900FF"/>
                </a:solidFill>
                <a:latin typeface="Carlito"/>
                <a:cs typeface="Carlito"/>
              </a:rPr>
              <a:t>equipment</a:t>
            </a:r>
            <a:r>
              <a:rPr sz="3600" spc="-100" dirty="0">
                <a:solidFill>
                  <a:srgbClr val="9900FF"/>
                </a:solidFill>
                <a:latin typeface="Carlito"/>
                <a:cs typeface="Carlito"/>
              </a:rPr>
              <a:t> </a:t>
            </a:r>
            <a:r>
              <a:rPr sz="3600" spc="-25" dirty="0">
                <a:solidFill>
                  <a:srgbClr val="9900FF"/>
                </a:solidFill>
                <a:latin typeface="Carlito"/>
                <a:cs typeface="Carlito"/>
              </a:rPr>
              <a:t>and </a:t>
            </a:r>
            <a:r>
              <a:rPr sz="3600" dirty="0">
                <a:solidFill>
                  <a:srgbClr val="9900FF"/>
                </a:solidFill>
                <a:latin typeface="Carlito"/>
                <a:cs typeface="Carlito"/>
              </a:rPr>
              <a:t>instruments</a:t>
            </a:r>
            <a:r>
              <a:rPr sz="3600" spc="-65" dirty="0">
                <a:solidFill>
                  <a:srgbClr val="9900FF"/>
                </a:solidFill>
                <a:latin typeface="Carlito"/>
                <a:cs typeface="Carlito"/>
              </a:rPr>
              <a:t> </a:t>
            </a:r>
            <a:r>
              <a:rPr sz="3600" dirty="0">
                <a:solidFill>
                  <a:srgbClr val="9900FF"/>
                </a:solidFill>
                <a:latin typeface="Carlito"/>
                <a:cs typeface="Carlito"/>
              </a:rPr>
              <a:t>that</a:t>
            </a:r>
            <a:r>
              <a:rPr sz="3600" spc="-50" dirty="0">
                <a:solidFill>
                  <a:srgbClr val="9900FF"/>
                </a:solidFill>
                <a:latin typeface="Carlito"/>
                <a:cs typeface="Carlito"/>
              </a:rPr>
              <a:t> </a:t>
            </a:r>
            <a:r>
              <a:rPr sz="3600" dirty="0">
                <a:solidFill>
                  <a:srgbClr val="9900FF"/>
                </a:solidFill>
                <a:latin typeface="Carlito"/>
                <a:cs typeface="Carlito"/>
              </a:rPr>
              <a:t>will</a:t>
            </a:r>
            <a:r>
              <a:rPr sz="3600" spc="-35" dirty="0">
                <a:solidFill>
                  <a:srgbClr val="9900FF"/>
                </a:solidFill>
                <a:latin typeface="Carlito"/>
                <a:cs typeface="Carlito"/>
              </a:rPr>
              <a:t> </a:t>
            </a:r>
            <a:r>
              <a:rPr sz="3600" dirty="0">
                <a:solidFill>
                  <a:srgbClr val="9900FF"/>
                </a:solidFill>
                <a:latin typeface="Carlito"/>
                <a:cs typeface="Carlito"/>
              </a:rPr>
              <a:t>be</a:t>
            </a:r>
            <a:r>
              <a:rPr sz="3600" spc="-45" dirty="0">
                <a:solidFill>
                  <a:srgbClr val="9900FF"/>
                </a:solidFill>
                <a:latin typeface="Carlito"/>
                <a:cs typeface="Carlito"/>
              </a:rPr>
              <a:t> </a:t>
            </a:r>
            <a:r>
              <a:rPr sz="3600" dirty="0">
                <a:solidFill>
                  <a:srgbClr val="9900FF"/>
                </a:solidFill>
                <a:latin typeface="Carlito"/>
                <a:cs typeface="Carlito"/>
              </a:rPr>
              <a:t>used</a:t>
            </a:r>
            <a:r>
              <a:rPr sz="3600" spc="-45" dirty="0">
                <a:solidFill>
                  <a:srgbClr val="9900FF"/>
                </a:solidFill>
                <a:latin typeface="Carlito"/>
                <a:cs typeface="Carlito"/>
              </a:rPr>
              <a:t> </a:t>
            </a:r>
            <a:r>
              <a:rPr sz="3600" dirty="0">
                <a:solidFill>
                  <a:srgbClr val="9900FF"/>
                </a:solidFill>
                <a:latin typeface="Carlito"/>
                <a:cs typeface="Carlito"/>
              </a:rPr>
              <a:t>in</a:t>
            </a:r>
            <a:r>
              <a:rPr sz="3600" spc="-45" dirty="0">
                <a:solidFill>
                  <a:srgbClr val="9900FF"/>
                </a:solidFill>
                <a:latin typeface="Carlito"/>
                <a:cs typeface="Carlito"/>
              </a:rPr>
              <a:t> </a:t>
            </a:r>
            <a:r>
              <a:rPr sz="3600" spc="-25" dirty="0">
                <a:solidFill>
                  <a:srgbClr val="9900FF"/>
                </a:solidFill>
                <a:latin typeface="Carlito"/>
                <a:cs typeface="Carlito"/>
              </a:rPr>
              <a:t>the </a:t>
            </a:r>
            <a:r>
              <a:rPr sz="3600" spc="-10" dirty="0">
                <a:solidFill>
                  <a:srgbClr val="9900FF"/>
                </a:solidFill>
                <a:latin typeface="Carlito"/>
                <a:cs typeface="Carlito"/>
              </a:rPr>
              <a:t>project:</a:t>
            </a:r>
            <a:endParaRPr sz="3600" dirty="0">
              <a:latin typeface="Carlito"/>
              <a:cs typeface="Carlito"/>
            </a:endParaRPr>
          </a:p>
          <a:p>
            <a:pPr marL="1003300" indent="-533400" algn="just">
              <a:lnSpc>
                <a:spcPct val="100000"/>
              </a:lnSpc>
              <a:spcBef>
                <a:spcPts val="40"/>
              </a:spcBef>
              <a:buFont typeface="Wingdings"/>
              <a:buChar char=""/>
              <a:tabLst>
                <a:tab pos="1003300" algn="l"/>
              </a:tabLst>
            </a:pPr>
            <a:r>
              <a:rPr sz="3200" spc="-20" dirty="0">
                <a:latin typeface="Carlito"/>
                <a:cs typeface="Carlito"/>
              </a:rPr>
              <a:t>In-</a:t>
            </a:r>
            <a:r>
              <a:rPr sz="3200" dirty="0">
                <a:latin typeface="Carlito"/>
                <a:cs typeface="Carlito"/>
              </a:rPr>
              <a:t>house</a:t>
            </a:r>
            <a:r>
              <a:rPr sz="3200" spc="-55" dirty="0">
                <a:latin typeface="Carlito"/>
                <a:cs typeface="Carlito"/>
              </a:rPr>
              <a:t> </a:t>
            </a:r>
            <a:r>
              <a:rPr sz="3200" spc="-10" dirty="0">
                <a:latin typeface="Carlito"/>
                <a:cs typeface="Carlito"/>
              </a:rPr>
              <a:t>preventive</a:t>
            </a:r>
            <a:r>
              <a:rPr sz="3200" spc="-50" dirty="0">
                <a:latin typeface="Carlito"/>
                <a:cs typeface="Carlito"/>
              </a:rPr>
              <a:t> </a:t>
            </a:r>
            <a:r>
              <a:rPr sz="3200" spc="-10" dirty="0">
                <a:latin typeface="Carlito"/>
                <a:cs typeface="Carlito"/>
              </a:rPr>
              <a:t>maintenance</a:t>
            </a:r>
            <a:endParaRPr sz="3200" dirty="0">
              <a:latin typeface="Carlito"/>
              <a:cs typeface="Carlito"/>
            </a:endParaRPr>
          </a:p>
          <a:p>
            <a:pPr marL="1003300" indent="-533400" algn="just">
              <a:lnSpc>
                <a:spcPct val="100000"/>
              </a:lnSpc>
              <a:spcBef>
                <a:spcPts val="10"/>
              </a:spcBef>
              <a:buFont typeface="Wingdings"/>
              <a:buChar char=""/>
              <a:tabLst>
                <a:tab pos="1003300" algn="l"/>
              </a:tabLst>
            </a:pPr>
            <a:r>
              <a:rPr sz="3200" spc="-20" dirty="0">
                <a:latin typeface="Carlito"/>
                <a:cs typeface="Carlito"/>
              </a:rPr>
              <a:t>In-</a:t>
            </a:r>
            <a:r>
              <a:rPr sz="3200" dirty="0">
                <a:latin typeface="Carlito"/>
                <a:cs typeface="Carlito"/>
              </a:rPr>
              <a:t>house</a:t>
            </a:r>
            <a:r>
              <a:rPr sz="3200" spc="-10" dirty="0">
                <a:latin typeface="Carlito"/>
                <a:cs typeface="Carlito"/>
              </a:rPr>
              <a:t> servicing</a:t>
            </a:r>
            <a:endParaRPr sz="3200" dirty="0">
              <a:latin typeface="Carlito"/>
              <a:cs typeface="Carlito"/>
            </a:endParaRPr>
          </a:p>
          <a:p>
            <a:pPr marL="1003300" indent="-533400" algn="just">
              <a:lnSpc>
                <a:spcPct val="100000"/>
              </a:lnSpc>
              <a:spcBef>
                <a:spcPts val="30"/>
              </a:spcBef>
              <a:buFont typeface="Wingdings"/>
              <a:buChar char=""/>
              <a:tabLst>
                <a:tab pos="1003300" algn="l"/>
              </a:tabLst>
            </a:pPr>
            <a:r>
              <a:rPr sz="3200" dirty="0">
                <a:latin typeface="Carlito"/>
                <a:cs typeface="Carlito"/>
              </a:rPr>
              <a:t>Repair</a:t>
            </a:r>
            <a:r>
              <a:rPr sz="3200" spc="-65" dirty="0">
                <a:latin typeface="Carlito"/>
                <a:cs typeface="Carlito"/>
              </a:rPr>
              <a:t> </a:t>
            </a:r>
            <a:r>
              <a:rPr sz="3200" spc="-10" dirty="0">
                <a:latin typeface="Carlito"/>
                <a:cs typeface="Carlito"/>
              </a:rPr>
              <a:t>parts</a:t>
            </a:r>
            <a:r>
              <a:rPr lang="en-US" sz="3200" spc="-10" dirty="0">
                <a:latin typeface="Carlito"/>
                <a:cs typeface="Carlito"/>
              </a:rPr>
              <a:t> (if any)</a:t>
            </a:r>
            <a:endParaRPr sz="3200" dirty="0">
              <a:latin typeface="Carlito"/>
              <a:cs typeface="Carlito"/>
            </a:endParaRPr>
          </a:p>
          <a:p>
            <a:pPr marL="1003300" indent="-533400" algn="just">
              <a:lnSpc>
                <a:spcPct val="100000"/>
              </a:lnSpc>
              <a:spcBef>
                <a:spcPts val="10"/>
              </a:spcBef>
              <a:buFont typeface="Wingdings"/>
              <a:buChar char=""/>
              <a:tabLst>
                <a:tab pos="1003300" algn="l"/>
              </a:tabLst>
            </a:pPr>
            <a:r>
              <a:rPr sz="3200" dirty="0">
                <a:latin typeface="Carlito"/>
                <a:cs typeface="Carlito"/>
              </a:rPr>
              <a:t>Externaly</a:t>
            </a:r>
            <a:r>
              <a:rPr sz="3200" spc="-75" dirty="0">
                <a:latin typeface="Carlito"/>
                <a:cs typeface="Carlito"/>
              </a:rPr>
              <a:t> </a:t>
            </a:r>
            <a:r>
              <a:rPr sz="3200" dirty="0">
                <a:latin typeface="Carlito"/>
                <a:cs typeface="Carlito"/>
              </a:rPr>
              <a:t>procured</a:t>
            </a:r>
            <a:r>
              <a:rPr sz="3200" spc="-100" dirty="0">
                <a:latin typeface="Carlito"/>
                <a:cs typeface="Carlito"/>
              </a:rPr>
              <a:t> </a:t>
            </a:r>
            <a:r>
              <a:rPr sz="3200" spc="-10" dirty="0">
                <a:latin typeface="Carlito"/>
                <a:cs typeface="Carlito"/>
              </a:rPr>
              <a:t>servicing</a:t>
            </a:r>
            <a:endParaRPr sz="3200" dirty="0">
              <a:latin typeface="Carlito"/>
              <a:cs typeface="Carli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45</a:t>
            </a:fld>
            <a:endParaRPr spc="-25" dirty="0"/>
          </a:p>
        </p:txBody>
      </p:sp>
      <p:sp>
        <p:nvSpPr>
          <p:cNvPr id="2" name="object 2"/>
          <p:cNvSpPr txBox="1">
            <a:spLocks noGrp="1"/>
          </p:cNvSpPr>
          <p:nvPr>
            <p:ph type="title"/>
          </p:nvPr>
        </p:nvSpPr>
        <p:spPr>
          <a:xfrm>
            <a:off x="10160" y="152400"/>
            <a:ext cx="9144000" cy="1282402"/>
          </a:xfrm>
          <a:prstGeom prst="rect">
            <a:avLst/>
          </a:prstGeom>
          <a:solidFill>
            <a:srgbClr val="F1F1F1"/>
          </a:solidFill>
        </p:spPr>
        <p:txBody>
          <a:bodyPr vert="horz" wrap="square" lIns="0" tIns="0" rIns="0" bIns="0" rtlCol="0">
            <a:spAutoFit/>
          </a:bodyPr>
          <a:lstStyle/>
          <a:p>
            <a:pPr marL="91440" algn="ctr">
              <a:lnSpc>
                <a:spcPts val="5020"/>
              </a:lnSpc>
            </a:pPr>
            <a:r>
              <a:rPr lang="en-US" sz="4400" b="0" spc="-40" dirty="0">
                <a:solidFill>
                  <a:srgbClr val="9900FF"/>
                </a:solidFill>
                <a:latin typeface="Carlito"/>
                <a:cs typeface="Carlito"/>
              </a:rPr>
              <a:t>Summary of Estimated </a:t>
            </a:r>
            <a:r>
              <a:rPr sz="4400" b="0" spc="-40" dirty="0">
                <a:solidFill>
                  <a:srgbClr val="9900FF"/>
                </a:solidFill>
                <a:latin typeface="Carlito"/>
                <a:cs typeface="Carlito"/>
              </a:rPr>
              <a:t>Budget</a:t>
            </a:r>
            <a:r>
              <a:rPr sz="4400" b="0" spc="-165" dirty="0">
                <a:solidFill>
                  <a:srgbClr val="9900FF"/>
                </a:solidFill>
                <a:latin typeface="Carlito"/>
                <a:cs typeface="Carlito"/>
              </a:rPr>
              <a:t> </a:t>
            </a:r>
            <a:r>
              <a:rPr b="0" spc="-30" dirty="0">
                <a:solidFill>
                  <a:srgbClr val="000000"/>
                </a:solidFill>
                <a:latin typeface="Carlito"/>
                <a:cs typeface="Carlito"/>
              </a:rPr>
              <a:t>(Aggregate</a:t>
            </a:r>
            <a:r>
              <a:rPr b="0" spc="-165" dirty="0">
                <a:solidFill>
                  <a:srgbClr val="000000"/>
                </a:solidFill>
                <a:latin typeface="Carlito"/>
                <a:cs typeface="Carlito"/>
              </a:rPr>
              <a:t> </a:t>
            </a:r>
            <a:r>
              <a:rPr b="0" dirty="0">
                <a:solidFill>
                  <a:srgbClr val="000000"/>
                </a:solidFill>
                <a:latin typeface="Carlito"/>
                <a:cs typeface="Carlito"/>
              </a:rPr>
              <a:t>and</a:t>
            </a:r>
            <a:r>
              <a:rPr b="0" spc="-165" dirty="0">
                <a:solidFill>
                  <a:srgbClr val="000000"/>
                </a:solidFill>
                <a:latin typeface="Carlito"/>
                <a:cs typeface="Carlito"/>
              </a:rPr>
              <a:t> </a:t>
            </a:r>
            <a:r>
              <a:rPr b="0" spc="-10" dirty="0">
                <a:solidFill>
                  <a:srgbClr val="000000"/>
                </a:solidFill>
                <a:latin typeface="Carlito"/>
                <a:cs typeface="Carlito"/>
              </a:rPr>
              <a:t>Detail)</a:t>
            </a:r>
            <a:endParaRPr sz="4400" dirty="0">
              <a:latin typeface="Carlito"/>
              <a:cs typeface="Carlito"/>
            </a:endParaRPr>
          </a:p>
        </p:txBody>
      </p:sp>
      <p:sp>
        <p:nvSpPr>
          <p:cNvPr id="3" name="object 3"/>
          <p:cNvSpPr txBox="1"/>
          <p:nvPr/>
        </p:nvSpPr>
        <p:spPr>
          <a:xfrm>
            <a:off x="457200" y="1569926"/>
            <a:ext cx="8527415" cy="4389790"/>
          </a:xfrm>
          <a:prstGeom prst="rect">
            <a:avLst/>
          </a:prstGeom>
        </p:spPr>
        <p:txBody>
          <a:bodyPr vert="horz" wrap="square" lIns="0" tIns="64769" rIns="0" bIns="0" rtlCol="0">
            <a:spAutoFit/>
          </a:bodyPr>
          <a:lstStyle/>
          <a:p>
            <a:pPr marL="184150" indent="-171450">
              <a:lnSpc>
                <a:spcPct val="100000"/>
              </a:lnSpc>
              <a:spcBef>
                <a:spcPts val="509"/>
              </a:spcBef>
              <a:buFont typeface="Arial"/>
              <a:buChar char="•"/>
              <a:tabLst>
                <a:tab pos="184150" algn="l"/>
              </a:tabLst>
            </a:pPr>
            <a:r>
              <a:rPr sz="2800" b="1" dirty="0">
                <a:solidFill>
                  <a:srgbClr val="9900FF"/>
                </a:solidFill>
                <a:latin typeface="Times New Roman" panose="02020603050405020304" pitchFamily="18" charset="0"/>
                <a:cs typeface="Times New Roman" panose="02020603050405020304" pitchFamily="18" charset="0"/>
              </a:rPr>
              <a:t>Detail</a:t>
            </a:r>
            <a:r>
              <a:rPr sz="2800" b="1" spc="-70" dirty="0">
                <a:solidFill>
                  <a:srgbClr val="9900FF"/>
                </a:solidFill>
                <a:latin typeface="Times New Roman" panose="02020603050405020304" pitchFamily="18" charset="0"/>
                <a:cs typeface="Times New Roman" panose="02020603050405020304" pitchFamily="18" charset="0"/>
              </a:rPr>
              <a:t> </a:t>
            </a:r>
            <a:r>
              <a:rPr sz="2800" b="1" dirty="0">
                <a:solidFill>
                  <a:srgbClr val="9900FF"/>
                </a:solidFill>
                <a:latin typeface="Times New Roman" panose="02020603050405020304" pitchFamily="18" charset="0"/>
                <a:cs typeface="Times New Roman" panose="02020603050405020304" pitchFamily="18" charset="0"/>
              </a:rPr>
              <a:t>and</a:t>
            </a:r>
            <a:r>
              <a:rPr sz="2800" b="1" spc="-85" dirty="0">
                <a:solidFill>
                  <a:srgbClr val="9900FF"/>
                </a:solidFill>
                <a:latin typeface="Times New Roman" panose="02020603050405020304" pitchFamily="18" charset="0"/>
                <a:cs typeface="Times New Roman" panose="02020603050405020304" pitchFamily="18" charset="0"/>
              </a:rPr>
              <a:t> </a:t>
            </a:r>
            <a:r>
              <a:rPr sz="2800" b="1" spc="-10" dirty="0">
                <a:solidFill>
                  <a:srgbClr val="9900FF"/>
                </a:solidFill>
                <a:latin typeface="Times New Roman" panose="02020603050405020304" pitchFamily="18" charset="0"/>
                <a:cs typeface="Times New Roman" panose="02020603050405020304" pitchFamily="18" charset="0"/>
              </a:rPr>
              <a:t>aggregate</a:t>
            </a:r>
            <a:r>
              <a:rPr sz="2800" b="1" spc="-95" dirty="0">
                <a:solidFill>
                  <a:srgbClr val="9900FF"/>
                </a:solidFill>
                <a:latin typeface="Times New Roman" panose="02020603050405020304" pitchFamily="18" charset="0"/>
                <a:cs typeface="Times New Roman" panose="02020603050405020304" pitchFamily="18" charset="0"/>
              </a:rPr>
              <a:t> </a:t>
            </a:r>
            <a:r>
              <a:rPr sz="2800" b="1" dirty="0">
                <a:solidFill>
                  <a:srgbClr val="9900FF"/>
                </a:solidFill>
                <a:latin typeface="Times New Roman" panose="02020603050405020304" pitchFamily="18" charset="0"/>
                <a:cs typeface="Times New Roman" panose="02020603050405020304" pitchFamily="18" charset="0"/>
              </a:rPr>
              <a:t>are</a:t>
            </a:r>
            <a:r>
              <a:rPr sz="2800" b="1" spc="-85" dirty="0">
                <a:solidFill>
                  <a:srgbClr val="9900FF"/>
                </a:solidFill>
                <a:latin typeface="Times New Roman" panose="02020603050405020304" pitchFamily="18" charset="0"/>
                <a:cs typeface="Times New Roman" panose="02020603050405020304" pitchFamily="18" charset="0"/>
              </a:rPr>
              <a:t> </a:t>
            </a:r>
            <a:r>
              <a:rPr sz="2800" b="1" dirty="0">
                <a:solidFill>
                  <a:srgbClr val="9900FF"/>
                </a:solidFill>
                <a:latin typeface="Times New Roman" panose="02020603050405020304" pitchFamily="18" charset="0"/>
                <a:cs typeface="Times New Roman" panose="02020603050405020304" pitchFamily="18" charset="0"/>
              </a:rPr>
              <a:t>structurally</a:t>
            </a:r>
            <a:r>
              <a:rPr sz="2800" b="1" spc="-105" dirty="0">
                <a:solidFill>
                  <a:srgbClr val="9900FF"/>
                </a:solidFill>
                <a:latin typeface="Times New Roman" panose="02020603050405020304" pitchFamily="18" charset="0"/>
                <a:cs typeface="Times New Roman" panose="02020603050405020304" pitchFamily="18" charset="0"/>
              </a:rPr>
              <a:t> </a:t>
            </a:r>
            <a:r>
              <a:rPr sz="2800" b="1" spc="-10" dirty="0">
                <a:solidFill>
                  <a:srgbClr val="9900FF"/>
                </a:solidFill>
                <a:latin typeface="Times New Roman" panose="02020603050405020304" pitchFamily="18" charset="0"/>
                <a:cs typeface="Times New Roman" panose="02020603050405020304" pitchFamily="18" charset="0"/>
              </a:rPr>
              <a:t>related</a:t>
            </a:r>
            <a:endParaRPr sz="2800" dirty="0">
              <a:latin typeface="Times New Roman" panose="02020603050405020304" pitchFamily="18" charset="0"/>
              <a:cs typeface="Times New Roman" panose="02020603050405020304" pitchFamily="18" charset="0"/>
            </a:endParaRPr>
          </a:p>
          <a:p>
            <a:pPr marL="184150" indent="-171450">
              <a:lnSpc>
                <a:spcPct val="100000"/>
              </a:lnSpc>
              <a:spcBef>
                <a:spcPts val="409"/>
              </a:spcBef>
              <a:buFont typeface="Arial"/>
              <a:buChar char="•"/>
              <a:tabLst>
                <a:tab pos="184150" algn="l"/>
              </a:tabLst>
            </a:pPr>
            <a:r>
              <a:rPr sz="2800" dirty="0">
                <a:latin typeface="Times New Roman" panose="02020603050405020304" pitchFamily="18" charset="0"/>
                <a:cs typeface="Times New Roman" panose="02020603050405020304" pitchFamily="18" charset="0"/>
              </a:rPr>
              <a:t>Detail</a:t>
            </a:r>
            <a:r>
              <a:rPr sz="2800" spc="-9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first</a:t>
            </a:r>
            <a:r>
              <a:rPr sz="2800" spc="-8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and</a:t>
            </a:r>
            <a:r>
              <a:rPr sz="2800" spc="-80"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Aggregate</a:t>
            </a:r>
            <a:r>
              <a:rPr sz="2800" spc="-10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will</a:t>
            </a:r>
            <a:r>
              <a:rPr sz="2800" spc="-90"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follow</a:t>
            </a:r>
            <a:endParaRPr sz="2800" dirty="0">
              <a:latin typeface="Times New Roman" panose="02020603050405020304" pitchFamily="18" charset="0"/>
              <a:cs typeface="Times New Roman" panose="02020603050405020304" pitchFamily="18" charset="0"/>
            </a:endParaRPr>
          </a:p>
          <a:p>
            <a:pPr marL="183515" marR="3634104" indent="-171450">
              <a:lnSpc>
                <a:spcPts val="3460"/>
              </a:lnSpc>
              <a:spcBef>
                <a:spcPts val="850"/>
              </a:spcBef>
              <a:buFont typeface="Arial"/>
              <a:buChar char="•"/>
              <a:tabLst>
                <a:tab pos="1289685" algn="l"/>
              </a:tabLst>
            </a:pPr>
            <a:r>
              <a:rPr sz="2800" dirty="0">
                <a:latin typeface="Times New Roman" panose="02020603050405020304" pitchFamily="18" charset="0"/>
                <a:cs typeface="Times New Roman" panose="02020603050405020304" pitchFamily="18" charset="0"/>
              </a:rPr>
              <a:t>Employ</a:t>
            </a:r>
            <a:r>
              <a:rPr sz="2800" spc="-10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New</a:t>
            </a:r>
            <a:r>
              <a:rPr sz="2800" spc="-12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Economic</a:t>
            </a:r>
            <a:r>
              <a:rPr sz="2800" spc="-105" dirty="0">
                <a:latin typeface="Times New Roman" panose="02020603050405020304" pitchFamily="18" charset="0"/>
                <a:cs typeface="Times New Roman" panose="02020603050405020304" pitchFamily="18" charset="0"/>
              </a:rPr>
              <a:t> </a:t>
            </a:r>
            <a:r>
              <a:rPr sz="2800" spc="-20" dirty="0">
                <a:latin typeface="Times New Roman" panose="02020603050405020304" pitchFamily="18" charset="0"/>
                <a:cs typeface="Times New Roman" panose="02020603050405020304" pitchFamily="18" charset="0"/>
              </a:rPr>
              <a:t>Code 	</a:t>
            </a:r>
            <a:r>
              <a:rPr sz="2800" spc="-20" dirty="0">
                <a:solidFill>
                  <a:srgbClr val="890000"/>
                </a:solidFill>
                <a:latin typeface="Times New Roman" panose="02020603050405020304" pitchFamily="18" charset="0"/>
                <a:cs typeface="Times New Roman" panose="02020603050405020304" pitchFamily="18" charset="0"/>
              </a:rPr>
              <a:t>(7-</a:t>
            </a:r>
            <a:r>
              <a:rPr sz="2800" dirty="0">
                <a:solidFill>
                  <a:srgbClr val="890000"/>
                </a:solidFill>
                <a:latin typeface="Times New Roman" panose="02020603050405020304" pitchFamily="18" charset="0"/>
                <a:cs typeface="Times New Roman" panose="02020603050405020304" pitchFamily="18" charset="0"/>
              </a:rPr>
              <a:t>digit;</a:t>
            </a:r>
            <a:r>
              <a:rPr sz="2800" spc="5" dirty="0">
                <a:solidFill>
                  <a:srgbClr val="890000"/>
                </a:solidFill>
                <a:latin typeface="Times New Roman" panose="02020603050405020304" pitchFamily="18" charset="0"/>
                <a:cs typeface="Times New Roman" panose="02020603050405020304" pitchFamily="18" charset="0"/>
              </a:rPr>
              <a:t> </a:t>
            </a:r>
            <a:r>
              <a:rPr sz="2800" dirty="0">
                <a:solidFill>
                  <a:srgbClr val="FF0000"/>
                </a:solidFill>
                <a:latin typeface="Times New Roman" panose="02020603050405020304" pitchFamily="18" charset="0"/>
                <a:cs typeface="Times New Roman" panose="02020603050405020304" pitchFamily="18" charset="0"/>
              </a:rPr>
              <a:t>SPP</a:t>
            </a:r>
            <a:r>
              <a:rPr sz="2800" spc="-5" dirty="0">
                <a:solidFill>
                  <a:srgbClr val="FF0000"/>
                </a:solidFill>
                <a:latin typeface="Times New Roman" panose="02020603050405020304" pitchFamily="18" charset="0"/>
                <a:cs typeface="Times New Roman" panose="02020603050405020304" pitchFamily="18" charset="0"/>
              </a:rPr>
              <a:t> </a:t>
            </a:r>
            <a:r>
              <a:rPr sz="2800" spc="-20" dirty="0">
                <a:solidFill>
                  <a:srgbClr val="FF0000"/>
                </a:solidFill>
                <a:latin typeface="Times New Roman" panose="02020603050405020304" pitchFamily="18" charset="0"/>
                <a:cs typeface="Times New Roman" panose="02020603050405020304" pitchFamily="18" charset="0"/>
              </a:rPr>
              <a:t>Annex-</a:t>
            </a:r>
            <a:r>
              <a:rPr sz="2800" spc="-25" dirty="0">
                <a:solidFill>
                  <a:srgbClr val="FF0000"/>
                </a:solidFill>
                <a:latin typeface="Times New Roman" panose="02020603050405020304" pitchFamily="18" charset="0"/>
                <a:cs typeface="Times New Roman" panose="02020603050405020304" pitchFamily="18" charset="0"/>
              </a:rPr>
              <a:t>3</a:t>
            </a:r>
            <a:r>
              <a:rPr sz="2800" spc="-25" dirty="0">
                <a:solidFill>
                  <a:srgbClr val="890000"/>
                </a:solidFill>
                <a:latin typeface="Times New Roman" panose="02020603050405020304" pitchFamily="18" charset="0"/>
                <a:cs typeface="Times New Roman" panose="02020603050405020304" pitchFamily="18" charset="0"/>
              </a:rPr>
              <a:t>)</a:t>
            </a:r>
            <a:endParaRPr sz="2800" dirty="0">
              <a:latin typeface="Times New Roman" panose="02020603050405020304" pitchFamily="18" charset="0"/>
              <a:cs typeface="Times New Roman" panose="02020603050405020304" pitchFamily="18" charset="0"/>
            </a:endParaRPr>
          </a:p>
          <a:p>
            <a:pPr marL="184150" indent="-171450">
              <a:lnSpc>
                <a:spcPct val="100000"/>
              </a:lnSpc>
              <a:spcBef>
                <a:spcPts val="370"/>
              </a:spcBef>
              <a:buFont typeface="Arial"/>
              <a:buChar char="•"/>
              <a:tabLst>
                <a:tab pos="184150" algn="l"/>
              </a:tabLst>
            </a:pPr>
            <a:r>
              <a:rPr sz="2800" dirty="0">
                <a:solidFill>
                  <a:srgbClr val="CC00CC"/>
                </a:solidFill>
                <a:latin typeface="Times New Roman" panose="02020603050405020304" pitchFamily="18" charset="0"/>
                <a:cs typeface="Times New Roman" panose="02020603050405020304" pitchFamily="18" charset="0"/>
              </a:rPr>
              <a:t>Prepare</a:t>
            </a:r>
            <a:r>
              <a:rPr sz="2800" spc="-40" dirty="0">
                <a:solidFill>
                  <a:srgbClr val="CC00CC"/>
                </a:solidFill>
                <a:latin typeface="Times New Roman" panose="02020603050405020304" pitchFamily="18" charset="0"/>
                <a:cs typeface="Times New Roman" panose="02020603050405020304" pitchFamily="18" charset="0"/>
              </a:rPr>
              <a:t> </a:t>
            </a:r>
            <a:r>
              <a:rPr sz="2800" dirty="0">
                <a:solidFill>
                  <a:srgbClr val="CC00CC"/>
                </a:solidFill>
                <a:latin typeface="Times New Roman" panose="02020603050405020304" pitchFamily="18" charset="0"/>
                <a:cs typeface="Times New Roman" panose="02020603050405020304" pitchFamily="18" charset="0"/>
              </a:rPr>
              <a:t>in</a:t>
            </a:r>
            <a:r>
              <a:rPr sz="2800" spc="-40" dirty="0">
                <a:solidFill>
                  <a:srgbClr val="CC00CC"/>
                </a:solidFill>
                <a:latin typeface="Times New Roman" panose="02020603050405020304" pitchFamily="18" charset="0"/>
                <a:cs typeface="Times New Roman" panose="02020603050405020304" pitchFamily="18" charset="0"/>
              </a:rPr>
              <a:t> </a:t>
            </a:r>
            <a:r>
              <a:rPr sz="2800" dirty="0">
                <a:solidFill>
                  <a:srgbClr val="CC00CC"/>
                </a:solidFill>
                <a:latin typeface="Times New Roman" panose="02020603050405020304" pitchFamily="18" charset="0"/>
                <a:cs typeface="Times New Roman" panose="02020603050405020304" pitchFamily="18" charset="0"/>
              </a:rPr>
              <a:t>Excel</a:t>
            </a:r>
            <a:r>
              <a:rPr sz="2800" spc="-40" dirty="0">
                <a:solidFill>
                  <a:srgbClr val="CC00CC"/>
                </a:solidFill>
                <a:latin typeface="Times New Roman" panose="02020603050405020304" pitchFamily="18" charset="0"/>
                <a:cs typeface="Times New Roman" panose="02020603050405020304" pitchFamily="18" charset="0"/>
              </a:rPr>
              <a:t> </a:t>
            </a:r>
            <a:r>
              <a:rPr sz="2800" spc="-10" dirty="0">
                <a:solidFill>
                  <a:srgbClr val="CC00CC"/>
                </a:solidFill>
                <a:latin typeface="Times New Roman" panose="02020603050405020304" pitchFamily="18" charset="0"/>
                <a:cs typeface="Times New Roman" panose="02020603050405020304" pitchFamily="18" charset="0"/>
              </a:rPr>
              <a:t>Sheet</a:t>
            </a:r>
            <a:endParaRPr sz="2800" dirty="0">
              <a:latin typeface="Times New Roman" panose="02020603050405020304" pitchFamily="18" charset="0"/>
              <a:cs typeface="Times New Roman" panose="02020603050405020304" pitchFamily="18" charset="0"/>
            </a:endParaRPr>
          </a:p>
          <a:p>
            <a:pPr marL="184150" indent="-171450">
              <a:lnSpc>
                <a:spcPct val="100000"/>
              </a:lnSpc>
              <a:spcBef>
                <a:spcPts val="405"/>
              </a:spcBef>
              <a:buFont typeface="Arial"/>
              <a:buChar char="•"/>
              <a:tabLst>
                <a:tab pos="184150" algn="l"/>
              </a:tabLst>
            </a:pPr>
            <a:r>
              <a:rPr sz="2800" b="1" dirty="0">
                <a:solidFill>
                  <a:srgbClr val="9900FF"/>
                </a:solidFill>
                <a:latin typeface="Times New Roman" panose="02020603050405020304" pitchFamily="18" charset="0"/>
                <a:cs typeface="Times New Roman" panose="02020603050405020304" pitchFamily="18" charset="0"/>
              </a:rPr>
              <a:t>Comply</a:t>
            </a:r>
            <a:r>
              <a:rPr sz="2800" b="1" spc="-50" dirty="0">
                <a:solidFill>
                  <a:srgbClr val="9900FF"/>
                </a:solidFill>
                <a:latin typeface="Times New Roman" panose="02020603050405020304" pitchFamily="18" charset="0"/>
                <a:cs typeface="Times New Roman" panose="02020603050405020304" pitchFamily="18" charset="0"/>
              </a:rPr>
              <a:t> </a:t>
            </a:r>
            <a:r>
              <a:rPr sz="2800" b="1" dirty="0">
                <a:solidFill>
                  <a:srgbClr val="9900FF"/>
                </a:solidFill>
                <a:latin typeface="Times New Roman" panose="02020603050405020304" pitchFamily="18" charset="0"/>
                <a:cs typeface="Times New Roman" panose="02020603050405020304" pitchFamily="18" charset="0"/>
              </a:rPr>
              <a:t>ceiling</a:t>
            </a:r>
            <a:r>
              <a:rPr sz="2800" b="1" spc="-65" dirty="0">
                <a:solidFill>
                  <a:srgbClr val="9900FF"/>
                </a:solidFill>
                <a:latin typeface="Times New Roman" panose="02020603050405020304" pitchFamily="18" charset="0"/>
                <a:cs typeface="Times New Roman" panose="02020603050405020304" pitchFamily="18" charset="0"/>
              </a:rPr>
              <a:t> </a:t>
            </a:r>
            <a:r>
              <a:rPr sz="2800" b="1" dirty="0">
                <a:solidFill>
                  <a:srgbClr val="9900FF"/>
                </a:solidFill>
                <a:latin typeface="Times New Roman" panose="02020603050405020304" pitchFamily="18" charset="0"/>
                <a:cs typeface="Times New Roman" panose="02020603050405020304" pitchFamily="18" charset="0"/>
              </a:rPr>
              <a:t>and</a:t>
            </a:r>
            <a:r>
              <a:rPr sz="2800" b="1" spc="-60" dirty="0">
                <a:solidFill>
                  <a:srgbClr val="9900FF"/>
                </a:solidFill>
                <a:latin typeface="Times New Roman" panose="02020603050405020304" pitchFamily="18" charset="0"/>
                <a:cs typeface="Times New Roman" panose="02020603050405020304" pitchFamily="18" charset="0"/>
              </a:rPr>
              <a:t> </a:t>
            </a:r>
            <a:r>
              <a:rPr sz="2800" b="1" dirty="0">
                <a:solidFill>
                  <a:srgbClr val="9900FF"/>
                </a:solidFill>
                <a:latin typeface="Times New Roman" panose="02020603050405020304" pitchFamily="18" charset="0"/>
                <a:cs typeface="Times New Roman" panose="02020603050405020304" pitchFamily="18" charset="0"/>
              </a:rPr>
              <a:t>rates</a:t>
            </a:r>
            <a:r>
              <a:rPr sz="2800" b="1" spc="-60" dirty="0">
                <a:solidFill>
                  <a:srgbClr val="9900FF"/>
                </a:solidFill>
                <a:latin typeface="Times New Roman" panose="02020603050405020304" pitchFamily="18" charset="0"/>
                <a:cs typeface="Times New Roman" panose="02020603050405020304" pitchFamily="18" charset="0"/>
              </a:rPr>
              <a:t> </a:t>
            </a:r>
            <a:r>
              <a:rPr sz="2800" b="1" spc="-20" dirty="0">
                <a:solidFill>
                  <a:srgbClr val="9900FF"/>
                </a:solidFill>
                <a:latin typeface="Times New Roman" panose="02020603050405020304" pitchFamily="18" charset="0"/>
                <a:cs typeface="Times New Roman" panose="02020603050405020304" pitchFamily="18" charset="0"/>
              </a:rPr>
              <a:t>e.g.</a:t>
            </a:r>
            <a:endParaRPr sz="2800" dirty="0">
              <a:latin typeface="Times New Roman" panose="02020603050405020304" pitchFamily="18" charset="0"/>
              <a:cs typeface="Times New Roman" panose="02020603050405020304" pitchFamily="18" charset="0"/>
            </a:endParaRPr>
          </a:p>
          <a:p>
            <a:pPr marL="527685" lvl="1" indent="-172085">
              <a:lnSpc>
                <a:spcPts val="3779"/>
              </a:lnSpc>
              <a:spcBef>
                <a:spcPts val="155"/>
              </a:spcBef>
              <a:buFont typeface="Arial"/>
              <a:buChar char="•"/>
              <a:tabLst>
                <a:tab pos="527685" algn="l"/>
              </a:tabLst>
            </a:pPr>
            <a:r>
              <a:rPr sz="2800" dirty="0">
                <a:latin typeface="Times New Roman" panose="02020603050405020304" pitchFamily="18" charset="0"/>
                <a:cs typeface="Times New Roman" panose="02020603050405020304" pitchFamily="18" charset="0"/>
              </a:rPr>
              <a:t>SPM</a:t>
            </a:r>
            <a:r>
              <a:rPr sz="2800" spc="-6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team</a:t>
            </a:r>
            <a:r>
              <a:rPr sz="2800" spc="-6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incentive,</a:t>
            </a:r>
            <a:r>
              <a:rPr sz="2800" spc="-7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Consultant</a:t>
            </a:r>
            <a:r>
              <a:rPr sz="2800" spc="-7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hire,</a:t>
            </a:r>
            <a:r>
              <a:rPr sz="2800" spc="-6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Renovation,</a:t>
            </a:r>
            <a:r>
              <a:rPr sz="2800" spc="-60" dirty="0">
                <a:latin typeface="Times New Roman" panose="02020603050405020304" pitchFamily="18" charset="0"/>
                <a:cs typeface="Times New Roman" panose="02020603050405020304" pitchFamily="18" charset="0"/>
              </a:rPr>
              <a:t> </a:t>
            </a:r>
            <a:r>
              <a:rPr sz="2800" spc="-20" dirty="0">
                <a:latin typeface="Times New Roman" panose="02020603050405020304" pitchFamily="18" charset="0"/>
                <a:cs typeface="Times New Roman" panose="02020603050405020304" pitchFamily="18" charset="0"/>
              </a:rPr>
              <a:t>etc.</a:t>
            </a:r>
            <a:endParaRPr sz="2800" dirty="0">
              <a:latin typeface="Times New Roman" panose="02020603050405020304" pitchFamily="18" charset="0"/>
              <a:cs typeface="Times New Roman" panose="02020603050405020304" pitchFamily="18" charset="0"/>
            </a:endParaRPr>
          </a:p>
          <a:p>
            <a:pPr marL="527685" marR="2403475" lvl="1" indent="-172720">
              <a:lnSpc>
                <a:spcPts val="3460"/>
              </a:lnSpc>
              <a:spcBef>
                <a:spcPts val="375"/>
              </a:spcBef>
              <a:buFont typeface="Arial"/>
              <a:buChar char="•"/>
              <a:tabLst>
                <a:tab pos="527685" algn="l"/>
              </a:tabLst>
            </a:pPr>
            <a:r>
              <a:rPr sz="2800" dirty="0">
                <a:latin typeface="Times New Roman" panose="02020603050405020304" pitchFamily="18" charset="0"/>
                <a:cs typeface="Times New Roman" panose="02020603050405020304" pitchFamily="18" charset="0"/>
              </a:rPr>
              <a:t>Ph.D.,</a:t>
            </a:r>
            <a:r>
              <a:rPr sz="2800" spc="-10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MPhil</a:t>
            </a:r>
            <a:r>
              <a:rPr sz="2800" spc="-10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scholarship,</a:t>
            </a:r>
            <a:r>
              <a:rPr sz="2800" spc="-100" dirty="0">
                <a:latin typeface="Times New Roman" panose="02020603050405020304" pitchFamily="18" charset="0"/>
                <a:cs typeface="Times New Roman" panose="02020603050405020304" pitchFamily="18" charset="0"/>
              </a:rPr>
              <a:t> </a:t>
            </a:r>
            <a:r>
              <a:rPr sz="2800" spc="-20" dirty="0">
                <a:latin typeface="Times New Roman" panose="02020603050405020304" pitchFamily="18" charset="0"/>
                <a:cs typeface="Times New Roman" panose="02020603050405020304" pitchFamily="18" charset="0"/>
              </a:rPr>
              <a:t>Training, </a:t>
            </a:r>
            <a:r>
              <a:rPr sz="2800" spc="-10" dirty="0">
                <a:latin typeface="Times New Roman" panose="02020603050405020304" pitchFamily="18" charset="0"/>
                <a:cs typeface="Times New Roman" panose="02020603050405020304" pitchFamily="18" charset="0"/>
              </a:rPr>
              <a:t>Collaboration,</a:t>
            </a:r>
            <a:r>
              <a:rPr sz="2800" spc="-12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Foreign</a:t>
            </a:r>
            <a:r>
              <a:rPr sz="2800" spc="-14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visit,</a:t>
            </a:r>
            <a:r>
              <a:rPr sz="2800" spc="-130" dirty="0">
                <a:latin typeface="Times New Roman" panose="02020603050405020304" pitchFamily="18" charset="0"/>
                <a:cs typeface="Times New Roman" panose="02020603050405020304" pitchFamily="18" charset="0"/>
              </a:rPr>
              <a:t> </a:t>
            </a:r>
            <a:r>
              <a:rPr sz="2800" spc="-20" dirty="0">
                <a:latin typeface="Times New Roman" panose="02020603050405020304" pitchFamily="18" charset="0"/>
                <a:cs typeface="Times New Roman" panose="02020603050405020304" pitchFamily="18" charset="0"/>
              </a:rPr>
              <a:t>etc.</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39505"/>
            <a:ext cx="8991600" cy="541815"/>
          </a:xfrm>
          <a:prstGeom prst="rect">
            <a:avLst/>
          </a:prstGeom>
          <a:solidFill>
            <a:srgbClr val="F1F1F1"/>
          </a:solidFill>
        </p:spPr>
        <p:txBody>
          <a:bodyPr vert="horz" wrap="square" lIns="0" tIns="0" rIns="0" bIns="0" rtlCol="0">
            <a:spAutoFit/>
          </a:bodyPr>
          <a:lstStyle/>
          <a:p>
            <a:pPr marL="91440" algn="ctr">
              <a:lnSpc>
                <a:spcPts val="5020"/>
              </a:lnSpc>
            </a:pPr>
            <a:r>
              <a:rPr lang="en-US" sz="1800" b="0" spc="-40" dirty="0">
                <a:solidFill>
                  <a:srgbClr val="9900FF"/>
                </a:solidFill>
                <a:latin typeface="Carlito"/>
                <a:cs typeface="Carlito"/>
              </a:rPr>
              <a:t>EXAMPLE</a:t>
            </a:r>
            <a:endParaRPr sz="1800" dirty="0">
              <a:latin typeface="Carlito"/>
              <a:cs typeface="Carlito"/>
            </a:endParaRPr>
          </a:p>
        </p:txBody>
      </p:sp>
      <p:pic>
        <p:nvPicPr>
          <p:cNvPr id="4" name="Picture 3">
            <a:extLst>
              <a:ext uri="{FF2B5EF4-FFF2-40B4-BE49-F238E27FC236}">
                <a16:creationId xmlns:a16="http://schemas.microsoft.com/office/drawing/2014/main" id="{452DE078-7B72-EA79-8C1B-B185536F3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759604"/>
            <a:ext cx="5791200" cy="6019800"/>
          </a:xfrm>
          <a:prstGeom prst="rect">
            <a:avLst/>
          </a:prstGeom>
        </p:spPr>
      </p:pic>
    </p:spTree>
    <p:extLst>
      <p:ext uri="{BB962C8B-B14F-4D97-AF65-F5344CB8AC3E}">
        <p14:creationId xmlns:p14="http://schemas.microsoft.com/office/powerpoint/2010/main" val="3438745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47</a:t>
            </a:fld>
            <a:endParaRPr spc="-25" dirty="0"/>
          </a:p>
        </p:txBody>
      </p:sp>
      <p:sp>
        <p:nvSpPr>
          <p:cNvPr id="2" name="object 2"/>
          <p:cNvSpPr txBox="1"/>
          <p:nvPr/>
        </p:nvSpPr>
        <p:spPr>
          <a:xfrm>
            <a:off x="528319" y="1447800"/>
            <a:ext cx="8234681" cy="3204852"/>
          </a:xfrm>
          <a:prstGeom prst="rect">
            <a:avLst/>
          </a:prstGeom>
        </p:spPr>
        <p:txBody>
          <a:bodyPr vert="horz" wrap="square" lIns="0" tIns="74930" rIns="0" bIns="0" rtlCol="0">
            <a:spAutoFit/>
          </a:bodyPr>
          <a:lstStyle/>
          <a:p>
            <a:pPr marL="184785" marR="1141730" indent="-179070">
              <a:lnSpc>
                <a:spcPts val="3890"/>
              </a:lnSpc>
              <a:spcBef>
                <a:spcPts val="590"/>
              </a:spcBef>
              <a:buClr>
                <a:srgbClr val="000000"/>
              </a:buClr>
              <a:buSzPct val="97222"/>
              <a:buFont typeface="Wingdings"/>
              <a:buChar char=""/>
              <a:tabLst>
                <a:tab pos="184785" algn="l"/>
                <a:tab pos="221615" algn="l"/>
              </a:tabLst>
            </a:pPr>
            <a:r>
              <a:rPr sz="2800" b="1" dirty="0">
                <a:solidFill>
                  <a:srgbClr val="CC00FF"/>
                </a:solidFill>
                <a:latin typeface="Times New Roman" panose="02020603050405020304" pitchFamily="18" charset="0"/>
                <a:cs typeface="Times New Roman" panose="02020603050405020304" pitchFamily="18" charset="0"/>
              </a:rPr>
              <a:t>	Work</a:t>
            </a:r>
            <a:r>
              <a:rPr sz="2800" b="1" spc="-85" dirty="0">
                <a:solidFill>
                  <a:srgbClr val="CC00FF"/>
                </a:solidFill>
                <a:latin typeface="Times New Roman" panose="02020603050405020304" pitchFamily="18" charset="0"/>
                <a:cs typeface="Times New Roman" panose="02020603050405020304" pitchFamily="18" charset="0"/>
              </a:rPr>
              <a:t> </a:t>
            </a:r>
            <a:r>
              <a:rPr sz="2800" b="1" dirty="0">
                <a:solidFill>
                  <a:srgbClr val="CC00FF"/>
                </a:solidFill>
                <a:latin typeface="Times New Roman" panose="02020603050405020304" pitchFamily="18" charset="0"/>
                <a:cs typeface="Times New Roman" panose="02020603050405020304" pitchFamily="18" charset="0"/>
              </a:rPr>
              <a:t>plan</a:t>
            </a:r>
            <a:r>
              <a:rPr sz="2800" b="1" spc="-65" dirty="0">
                <a:solidFill>
                  <a:srgbClr val="CC00FF"/>
                </a:solidFill>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should</a:t>
            </a:r>
            <a:r>
              <a:rPr sz="2800" spc="-9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be</a:t>
            </a:r>
            <a:r>
              <a:rPr sz="2800" spc="-7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progressive</a:t>
            </a:r>
            <a:r>
              <a:rPr sz="2800" spc="-85" dirty="0">
                <a:latin typeface="Times New Roman" panose="02020603050405020304" pitchFamily="18" charset="0"/>
                <a:cs typeface="Times New Roman" panose="02020603050405020304" pitchFamily="18" charset="0"/>
              </a:rPr>
              <a:t> </a:t>
            </a:r>
            <a:r>
              <a:rPr sz="2800" spc="-25" dirty="0">
                <a:latin typeface="Times New Roman" panose="02020603050405020304" pitchFamily="18" charset="0"/>
                <a:cs typeface="Times New Roman" panose="02020603050405020304" pitchFamily="18" charset="0"/>
              </a:rPr>
              <a:t>and </a:t>
            </a:r>
            <a:r>
              <a:rPr sz="2800" spc="-10" dirty="0">
                <a:latin typeface="Times New Roman" panose="02020603050405020304" pitchFamily="18" charset="0"/>
                <a:cs typeface="Times New Roman" panose="02020603050405020304" pitchFamily="18" charset="0"/>
              </a:rPr>
              <a:t>realistic</a:t>
            </a:r>
            <a:endParaRPr sz="2800" dirty="0">
              <a:latin typeface="Times New Roman" panose="02020603050405020304" pitchFamily="18" charset="0"/>
              <a:cs typeface="Times New Roman" panose="02020603050405020304" pitchFamily="18" charset="0"/>
            </a:endParaRPr>
          </a:p>
          <a:p>
            <a:pPr marL="222250" indent="-215900">
              <a:lnSpc>
                <a:spcPct val="100000"/>
              </a:lnSpc>
              <a:spcBef>
                <a:spcPts val="300"/>
              </a:spcBef>
              <a:buClr>
                <a:srgbClr val="000000"/>
              </a:buClr>
              <a:buSzPct val="97222"/>
              <a:buFont typeface="Wingdings"/>
              <a:buChar char=""/>
              <a:tabLst>
                <a:tab pos="222250" algn="l"/>
              </a:tabLst>
            </a:pPr>
            <a:r>
              <a:rPr sz="2800" b="1" dirty="0">
                <a:solidFill>
                  <a:srgbClr val="CC00FF"/>
                </a:solidFill>
                <a:latin typeface="Times New Roman" panose="02020603050405020304" pitchFamily="18" charset="0"/>
                <a:cs typeface="Times New Roman" panose="02020603050405020304" pitchFamily="18" charset="0"/>
              </a:rPr>
              <a:t>Activities</a:t>
            </a:r>
            <a:r>
              <a:rPr sz="2800" b="1" spc="-55" dirty="0">
                <a:solidFill>
                  <a:srgbClr val="CC00FF"/>
                </a:solidFill>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should</a:t>
            </a:r>
            <a:r>
              <a:rPr sz="2800" spc="-8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be</a:t>
            </a:r>
            <a:r>
              <a:rPr sz="2800" spc="-7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logically</a:t>
            </a:r>
            <a:r>
              <a:rPr sz="2800" spc="-70"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sequenced</a:t>
            </a:r>
            <a:endParaRPr sz="2800" dirty="0">
              <a:latin typeface="Times New Roman" panose="02020603050405020304" pitchFamily="18" charset="0"/>
              <a:cs typeface="Times New Roman" panose="02020603050405020304" pitchFamily="18" charset="0"/>
            </a:endParaRPr>
          </a:p>
          <a:p>
            <a:pPr marL="184785" marR="5080" indent="-179070">
              <a:lnSpc>
                <a:spcPts val="3890"/>
              </a:lnSpc>
              <a:spcBef>
                <a:spcPts val="865"/>
              </a:spcBef>
              <a:buSzPct val="97222"/>
              <a:buFont typeface="Wingdings"/>
              <a:buChar char=""/>
              <a:tabLst>
                <a:tab pos="184785" algn="l"/>
                <a:tab pos="221615" algn="l"/>
              </a:tabLst>
            </a:pPr>
            <a:r>
              <a:rPr sz="2800" dirty="0">
                <a:latin typeface="Times New Roman" panose="02020603050405020304" pitchFamily="18" charset="0"/>
                <a:cs typeface="Times New Roman" panose="02020603050405020304" pitchFamily="18" charset="0"/>
              </a:rPr>
              <a:t>	Where,</a:t>
            </a:r>
            <a:r>
              <a:rPr sz="2800" spc="-65" dirty="0">
                <a:latin typeface="Times New Roman" panose="02020603050405020304" pitchFamily="18" charset="0"/>
                <a:cs typeface="Times New Roman" panose="02020603050405020304" pitchFamily="18" charset="0"/>
              </a:rPr>
              <a:t> </a:t>
            </a:r>
            <a:r>
              <a:rPr sz="2800" dirty="0">
                <a:solidFill>
                  <a:srgbClr val="890000"/>
                </a:solidFill>
                <a:latin typeface="Times New Roman" panose="02020603050405020304" pitchFamily="18" charset="0"/>
                <a:cs typeface="Times New Roman" panose="02020603050405020304" pitchFamily="18" charset="0"/>
              </a:rPr>
              <a:t>when</a:t>
            </a:r>
            <a:r>
              <a:rPr sz="2800" spc="-40" dirty="0">
                <a:solidFill>
                  <a:srgbClr val="890000"/>
                </a:solidFill>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and</a:t>
            </a:r>
            <a:r>
              <a:rPr sz="2800" spc="-45" dirty="0">
                <a:latin typeface="Times New Roman" panose="02020603050405020304" pitchFamily="18" charset="0"/>
                <a:cs typeface="Times New Roman" panose="02020603050405020304" pitchFamily="18" charset="0"/>
              </a:rPr>
              <a:t> </a:t>
            </a:r>
            <a:r>
              <a:rPr sz="2800" dirty="0">
                <a:solidFill>
                  <a:srgbClr val="890000"/>
                </a:solidFill>
                <a:latin typeface="Times New Roman" panose="02020603050405020304" pitchFamily="18" charset="0"/>
                <a:cs typeface="Times New Roman" panose="02020603050405020304" pitchFamily="18" charset="0"/>
              </a:rPr>
              <a:t>who</a:t>
            </a:r>
            <a:r>
              <a:rPr sz="2800" spc="-35" dirty="0">
                <a:solidFill>
                  <a:srgbClr val="890000"/>
                </a:solidFill>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questions</a:t>
            </a:r>
            <a:r>
              <a:rPr sz="2800" spc="-6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should</a:t>
            </a:r>
            <a:r>
              <a:rPr sz="2800" spc="-30" dirty="0">
                <a:latin typeface="Times New Roman" panose="02020603050405020304" pitchFamily="18" charset="0"/>
                <a:cs typeface="Times New Roman" panose="02020603050405020304" pitchFamily="18" charset="0"/>
              </a:rPr>
              <a:t> </a:t>
            </a:r>
            <a:r>
              <a:rPr sz="2800" spc="-25" dirty="0">
                <a:latin typeface="Times New Roman" panose="02020603050405020304" pitchFamily="18" charset="0"/>
                <a:cs typeface="Times New Roman" panose="02020603050405020304" pitchFamily="18" charset="0"/>
              </a:rPr>
              <a:t>be </a:t>
            </a:r>
            <a:r>
              <a:rPr sz="2800" spc="-10" dirty="0">
                <a:latin typeface="Times New Roman" panose="02020603050405020304" pitchFamily="18" charset="0"/>
                <a:cs typeface="Times New Roman" panose="02020603050405020304" pitchFamily="18" charset="0"/>
              </a:rPr>
              <a:t>answered</a:t>
            </a:r>
            <a:endParaRPr sz="2800" dirty="0">
              <a:latin typeface="Times New Roman" panose="02020603050405020304" pitchFamily="18" charset="0"/>
              <a:cs typeface="Times New Roman" panose="02020603050405020304" pitchFamily="18" charset="0"/>
            </a:endParaRPr>
          </a:p>
          <a:p>
            <a:pPr marL="222250" indent="-215900">
              <a:lnSpc>
                <a:spcPct val="100000"/>
              </a:lnSpc>
              <a:spcBef>
                <a:spcPts val="310"/>
              </a:spcBef>
              <a:buSzPct val="97222"/>
              <a:buFont typeface="Wingdings"/>
              <a:buChar char=""/>
              <a:tabLst>
                <a:tab pos="222250" algn="l"/>
              </a:tabLst>
            </a:pPr>
            <a:r>
              <a:rPr sz="2800" dirty="0">
                <a:latin typeface="Times New Roman" panose="02020603050405020304" pitchFamily="18" charset="0"/>
                <a:cs typeface="Times New Roman" panose="02020603050405020304" pitchFamily="18" charset="0"/>
              </a:rPr>
              <a:t>Clear</a:t>
            </a:r>
            <a:r>
              <a:rPr sz="2800" spc="-60" dirty="0">
                <a:latin typeface="Times New Roman" panose="02020603050405020304" pitchFamily="18" charset="0"/>
                <a:cs typeface="Times New Roman" panose="02020603050405020304" pitchFamily="18" charset="0"/>
              </a:rPr>
              <a:t> </a:t>
            </a:r>
            <a:r>
              <a:rPr sz="2800" b="1" dirty="0">
                <a:solidFill>
                  <a:srgbClr val="CC00FF"/>
                </a:solidFill>
                <a:latin typeface="Times New Roman" panose="02020603050405020304" pitchFamily="18" charset="0"/>
                <a:cs typeface="Times New Roman" panose="02020603050405020304" pitchFamily="18" charset="0"/>
              </a:rPr>
              <a:t>milestones</a:t>
            </a:r>
            <a:r>
              <a:rPr sz="2800" b="1" spc="-50" dirty="0">
                <a:solidFill>
                  <a:srgbClr val="CC00FF"/>
                </a:solidFill>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should</a:t>
            </a:r>
            <a:r>
              <a:rPr sz="2800" spc="-6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be</a:t>
            </a:r>
            <a:r>
              <a:rPr sz="2800" spc="-55" dirty="0">
                <a:latin typeface="Times New Roman" panose="02020603050405020304" pitchFamily="18" charset="0"/>
                <a:cs typeface="Times New Roman" panose="02020603050405020304" pitchFamily="18" charset="0"/>
              </a:rPr>
              <a:t> </a:t>
            </a:r>
            <a:r>
              <a:rPr sz="2800" spc="-25" dirty="0">
                <a:latin typeface="Times New Roman" panose="02020603050405020304" pitchFamily="18" charset="0"/>
                <a:cs typeface="Times New Roman" panose="02020603050405020304" pitchFamily="18" charset="0"/>
              </a:rPr>
              <a:t>set</a:t>
            </a:r>
            <a:endParaRPr sz="2800" dirty="0">
              <a:latin typeface="Times New Roman" panose="02020603050405020304" pitchFamily="18" charset="0"/>
              <a:cs typeface="Times New Roman" panose="02020603050405020304" pitchFamily="18" charset="0"/>
            </a:endParaRPr>
          </a:p>
          <a:p>
            <a:pPr marL="184785" marR="1659255" indent="-179070">
              <a:lnSpc>
                <a:spcPts val="3890"/>
              </a:lnSpc>
              <a:spcBef>
                <a:spcPts val="850"/>
              </a:spcBef>
              <a:buSzPct val="97222"/>
              <a:buFont typeface="Wingdings"/>
              <a:buChar char=""/>
              <a:tabLst>
                <a:tab pos="184785" algn="l"/>
                <a:tab pos="221615" algn="l"/>
              </a:tabLst>
            </a:pPr>
            <a:r>
              <a:rPr sz="2800" dirty="0">
                <a:latin typeface="Times New Roman" panose="02020603050405020304" pitchFamily="18" charset="0"/>
                <a:cs typeface="Times New Roman" panose="02020603050405020304" pitchFamily="18" charset="0"/>
              </a:rPr>
              <a:t>	Duration</a:t>
            </a:r>
            <a:r>
              <a:rPr sz="2800" spc="-12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of</a:t>
            </a:r>
            <a:r>
              <a:rPr sz="2800" spc="-90"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preparation</a:t>
            </a:r>
            <a:r>
              <a:rPr sz="2800" spc="-12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versus implementation</a:t>
            </a:r>
            <a:r>
              <a:rPr sz="2800" spc="-8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should</a:t>
            </a:r>
            <a:r>
              <a:rPr sz="2800" spc="-4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be</a:t>
            </a:r>
            <a:r>
              <a:rPr sz="2800" spc="-30"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realistic</a:t>
            </a:r>
            <a:endParaRPr sz="2800" dirty="0">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304800" y="304800"/>
            <a:ext cx="8686800" cy="557140"/>
          </a:xfrm>
          <a:prstGeom prst="rect">
            <a:avLst/>
          </a:prstGeom>
          <a:solidFill>
            <a:srgbClr val="F1F1F1"/>
          </a:solidFill>
        </p:spPr>
        <p:txBody>
          <a:bodyPr vert="horz" wrap="square" lIns="0" tIns="0" rIns="0" bIns="0" rtlCol="0">
            <a:spAutoFit/>
          </a:bodyPr>
          <a:lstStyle/>
          <a:p>
            <a:pPr marL="90805">
              <a:lnSpc>
                <a:spcPts val="4715"/>
              </a:lnSpc>
            </a:pPr>
            <a:r>
              <a:rPr sz="3600" spc="-25" dirty="0">
                <a:solidFill>
                  <a:srgbClr val="CC00FF"/>
                </a:solidFill>
                <a:latin typeface="Liberation Sans Narrow"/>
                <a:cs typeface="Liberation Sans Narrow"/>
              </a:rPr>
              <a:t>Workplan:</a:t>
            </a:r>
            <a:r>
              <a:rPr sz="3600" spc="-204" dirty="0">
                <a:solidFill>
                  <a:srgbClr val="CC00FF"/>
                </a:solidFill>
                <a:latin typeface="Liberation Sans Narrow"/>
                <a:cs typeface="Liberation Sans Narrow"/>
              </a:rPr>
              <a:t> </a:t>
            </a:r>
            <a:r>
              <a:rPr sz="3200" b="0" dirty="0">
                <a:solidFill>
                  <a:srgbClr val="CC00FF"/>
                </a:solidFill>
                <a:latin typeface="Liberation Sans Narrow"/>
                <a:cs typeface="Liberation Sans Narrow"/>
              </a:rPr>
              <a:t>Actions</a:t>
            </a:r>
            <a:r>
              <a:rPr sz="3200" b="0" spc="-10" dirty="0">
                <a:solidFill>
                  <a:srgbClr val="CC00FF"/>
                </a:solidFill>
                <a:latin typeface="Liberation Sans Narrow"/>
                <a:cs typeface="Liberation Sans Narrow"/>
              </a:rPr>
              <a:t> </a:t>
            </a:r>
            <a:r>
              <a:rPr sz="3200" b="0" dirty="0">
                <a:solidFill>
                  <a:srgbClr val="CC00FF"/>
                </a:solidFill>
                <a:latin typeface="Liberation Sans Narrow"/>
                <a:cs typeface="Liberation Sans Narrow"/>
              </a:rPr>
              <a:t>in</a:t>
            </a:r>
            <a:r>
              <a:rPr sz="3200" b="0" spc="-10" dirty="0">
                <a:solidFill>
                  <a:srgbClr val="CC00FF"/>
                </a:solidFill>
                <a:latin typeface="Liberation Sans Narrow"/>
                <a:cs typeface="Liberation Sans Narrow"/>
              </a:rPr>
              <a:t> </a:t>
            </a:r>
            <a:r>
              <a:rPr sz="3200" b="0" dirty="0">
                <a:solidFill>
                  <a:srgbClr val="CC00FF"/>
                </a:solidFill>
                <a:latin typeface="Liberation Sans Narrow"/>
                <a:cs typeface="Liberation Sans Narrow"/>
              </a:rPr>
              <a:t>time</a:t>
            </a:r>
            <a:r>
              <a:rPr sz="3200" b="0" spc="-15" dirty="0">
                <a:solidFill>
                  <a:srgbClr val="CC00FF"/>
                </a:solidFill>
                <a:latin typeface="Liberation Sans Narrow"/>
                <a:cs typeface="Liberation Sans Narrow"/>
              </a:rPr>
              <a:t> </a:t>
            </a:r>
            <a:r>
              <a:rPr sz="3200" b="0" dirty="0">
                <a:solidFill>
                  <a:srgbClr val="CC00FF"/>
                </a:solidFill>
                <a:latin typeface="Liberation Sans Narrow"/>
                <a:cs typeface="Liberation Sans Narrow"/>
              </a:rPr>
              <a:t>chart</a:t>
            </a:r>
            <a:r>
              <a:rPr sz="3200" b="0" spc="-15" dirty="0">
                <a:solidFill>
                  <a:srgbClr val="CC00FF"/>
                </a:solidFill>
                <a:latin typeface="Liberation Sans Narrow"/>
                <a:cs typeface="Liberation Sans Narrow"/>
              </a:rPr>
              <a:t> </a:t>
            </a:r>
            <a:r>
              <a:rPr sz="2800" dirty="0">
                <a:solidFill>
                  <a:srgbClr val="CC00FF"/>
                </a:solidFill>
                <a:latin typeface="Liberation Sans Narrow"/>
                <a:cs typeface="Liberation Sans Narrow"/>
              </a:rPr>
              <a:t>(Gantt</a:t>
            </a:r>
            <a:r>
              <a:rPr sz="2800" spc="-5" dirty="0">
                <a:solidFill>
                  <a:srgbClr val="CC00FF"/>
                </a:solidFill>
                <a:latin typeface="Liberation Sans Narrow"/>
                <a:cs typeface="Liberation Sans Narrow"/>
              </a:rPr>
              <a:t> </a:t>
            </a:r>
            <a:r>
              <a:rPr sz="2800" spc="-10" dirty="0">
                <a:solidFill>
                  <a:srgbClr val="CC00FF"/>
                </a:solidFill>
                <a:latin typeface="Liberation Sans Narrow"/>
                <a:cs typeface="Liberation Sans Narrow"/>
              </a:rPr>
              <a:t>chart)</a:t>
            </a:r>
            <a:endParaRPr sz="2800" dirty="0">
              <a:latin typeface="Liberation Sans Narrow"/>
              <a:cs typeface="Liberation Sans Narrow"/>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48</a:t>
            </a:fld>
            <a:endParaRPr spc="-25" dirty="0"/>
          </a:p>
        </p:txBody>
      </p:sp>
      <p:sp>
        <p:nvSpPr>
          <p:cNvPr id="3" name="object 3"/>
          <p:cNvSpPr txBox="1">
            <a:spLocks noGrp="1"/>
          </p:cNvSpPr>
          <p:nvPr>
            <p:ph type="title"/>
          </p:nvPr>
        </p:nvSpPr>
        <p:spPr>
          <a:xfrm>
            <a:off x="100506" y="317995"/>
            <a:ext cx="9053654" cy="545470"/>
          </a:xfrm>
          <a:prstGeom prst="rect">
            <a:avLst/>
          </a:prstGeom>
          <a:solidFill>
            <a:srgbClr val="F1F1F1"/>
          </a:solidFill>
        </p:spPr>
        <p:txBody>
          <a:bodyPr vert="horz" wrap="square" lIns="0" tIns="0" rIns="0" bIns="0" rtlCol="0">
            <a:spAutoFit/>
          </a:bodyPr>
          <a:lstStyle/>
          <a:p>
            <a:pPr marL="90805">
              <a:lnSpc>
                <a:spcPts val="4715"/>
              </a:lnSpc>
            </a:pPr>
            <a:r>
              <a:rPr sz="3200" spc="-25" dirty="0">
                <a:solidFill>
                  <a:srgbClr val="CC00FF"/>
                </a:solidFill>
                <a:latin typeface="Liberation Sans Narrow"/>
                <a:cs typeface="Liberation Sans Narrow"/>
              </a:rPr>
              <a:t>Workplan:</a:t>
            </a:r>
            <a:r>
              <a:rPr sz="3200" spc="-204" dirty="0">
                <a:solidFill>
                  <a:srgbClr val="CC00FF"/>
                </a:solidFill>
                <a:latin typeface="Liberation Sans Narrow"/>
                <a:cs typeface="Liberation Sans Narrow"/>
              </a:rPr>
              <a:t> </a:t>
            </a:r>
            <a:r>
              <a:rPr sz="2800" b="0" dirty="0">
                <a:solidFill>
                  <a:srgbClr val="CC00FF"/>
                </a:solidFill>
                <a:latin typeface="Liberation Sans Narrow"/>
                <a:cs typeface="Liberation Sans Narrow"/>
              </a:rPr>
              <a:t>Actions</a:t>
            </a:r>
            <a:r>
              <a:rPr sz="2800" b="0" spc="-10" dirty="0">
                <a:solidFill>
                  <a:srgbClr val="CC00FF"/>
                </a:solidFill>
                <a:latin typeface="Liberation Sans Narrow"/>
                <a:cs typeface="Liberation Sans Narrow"/>
              </a:rPr>
              <a:t> </a:t>
            </a:r>
            <a:r>
              <a:rPr sz="2800" b="0" dirty="0">
                <a:solidFill>
                  <a:srgbClr val="CC00FF"/>
                </a:solidFill>
                <a:latin typeface="Liberation Sans Narrow"/>
                <a:cs typeface="Liberation Sans Narrow"/>
              </a:rPr>
              <a:t>in</a:t>
            </a:r>
            <a:r>
              <a:rPr sz="2800" b="0" spc="-10" dirty="0">
                <a:solidFill>
                  <a:srgbClr val="CC00FF"/>
                </a:solidFill>
                <a:latin typeface="Liberation Sans Narrow"/>
                <a:cs typeface="Liberation Sans Narrow"/>
              </a:rPr>
              <a:t> </a:t>
            </a:r>
            <a:r>
              <a:rPr sz="2800" b="0" dirty="0">
                <a:solidFill>
                  <a:srgbClr val="CC00FF"/>
                </a:solidFill>
                <a:latin typeface="Liberation Sans Narrow"/>
                <a:cs typeface="Liberation Sans Narrow"/>
              </a:rPr>
              <a:t>time</a:t>
            </a:r>
            <a:r>
              <a:rPr sz="2800" b="0" spc="-15" dirty="0">
                <a:solidFill>
                  <a:srgbClr val="CC00FF"/>
                </a:solidFill>
                <a:latin typeface="Liberation Sans Narrow"/>
                <a:cs typeface="Liberation Sans Narrow"/>
              </a:rPr>
              <a:t> </a:t>
            </a:r>
            <a:r>
              <a:rPr sz="2800" b="0" dirty="0">
                <a:solidFill>
                  <a:srgbClr val="CC00FF"/>
                </a:solidFill>
                <a:latin typeface="Liberation Sans Narrow"/>
                <a:cs typeface="Liberation Sans Narrow"/>
              </a:rPr>
              <a:t>chart</a:t>
            </a:r>
            <a:r>
              <a:rPr sz="2800" b="0" spc="-15" dirty="0">
                <a:solidFill>
                  <a:srgbClr val="CC00FF"/>
                </a:solidFill>
                <a:latin typeface="Liberation Sans Narrow"/>
                <a:cs typeface="Liberation Sans Narrow"/>
              </a:rPr>
              <a:t> </a:t>
            </a:r>
            <a:r>
              <a:rPr sz="2400" dirty="0">
                <a:solidFill>
                  <a:srgbClr val="CC00FF"/>
                </a:solidFill>
                <a:latin typeface="Liberation Sans Narrow"/>
                <a:cs typeface="Liberation Sans Narrow"/>
              </a:rPr>
              <a:t>(Gantt</a:t>
            </a:r>
            <a:r>
              <a:rPr sz="2400" spc="-5" dirty="0">
                <a:solidFill>
                  <a:srgbClr val="CC00FF"/>
                </a:solidFill>
                <a:latin typeface="Liberation Sans Narrow"/>
                <a:cs typeface="Liberation Sans Narrow"/>
              </a:rPr>
              <a:t> </a:t>
            </a:r>
            <a:r>
              <a:rPr sz="2400" spc="-10" dirty="0">
                <a:solidFill>
                  <a:srgbClr val="CC00FF"/>
                </a:solidFill>
                <a:latin typeface="Liberation Sans Narrow"/>
                <a:cs typeface="Liberation Sans Narrow"/>
              </a:rPr>
              <a:t>chart)</a:t>
            </a:r>
            <a:r>
              <a:rPr lang="en-US" sz="2400" spc="-10" dirty="0">
                <a:solidFill>
                  <a:srgbClr val="CC00FF"/>
                </a:solidFill>
                <a:latin typeface="Liberation Sans Narrow"/>
                <a:cs typeface="Liberation Sans Narrow"/>
              </a:rPr>
              <a:t> EXAMPLE</a:t>
            </a:r>
            <a:endParaRPr sz="2400" dirty="0">
              <a:latin typeface="Liberation Sans Narrow"/>
              <a:cs typeface="Liberation Sans Narrow"/>
            </a:endParaRPr>
          </a:p>
        </p:txBody>
      </p:sp>
      <p:graphicFrame>
        <p:nvGraphicFramePr>
          <p:cNvPr id="5" name="Table 4">
            <a:extLst>
              <a:ext uri="{FF2B5EF4-FFF2-40B4-BE49-F238E27FC236}">
                <a16:creationId xmlns:a16="http://schemas.microsoft.com/office/drawing/2014/main" id="{66743D5C-4ACD-42BD-82D8-71A18A87B98E}"/>
              </a:ext>
            </a:extLst>
          </p:cNvPr>
          <p:cNvGraphicFramePr>
            <a:graphicFrameLocks noGrp="1"/>
          </p:cNvGraphicFramePr>
          <p:nvPr>
            <p:extLst>
              <p:ext uri="{D42A27DB-BD31-4B8C-83A1-F6EECF244321}">
                <p14:modId xmlns:p14="http://schemas.microsoft.com/office/powerpoint/2010/main" val="3091627680"/>
              </p:ext>
            </p:extLst>
          </p:nvPr>
        </p:nvGraphicFramePr>
        <p:xfrm>
          <a:off x="125906" y="1524000"/>
          <a:ext cx="8943426" cy="4618339"/>
        </p:xfrm>
        <a:graphic>
          <a:graphicData uri="http://schemas.openxmlformats.org/drawingml/2006/table">
            <a:tbl>
              <a:tblPr firstRow="1" firstCol="1" bandRow="1"/>
              <a:tblGrid>
                <a:gridCol w="2215660">
                  <a:extLst>
                    <a:ext uri="{9D8B030D-6E8A-4147-A177-3AD203B41FA5}">
                      <a16:colId xmlns:a16="http://schemas.microsoft.com/office/drawing/2014/main" val="1873265037"/>
                    </a:ext>
                  </a:extLst>
                </a:gridCol>
                <a:gridCol w="184049">
                  <a:extLst>
                    <a:ext uri="{9D8B030D-6E8A-4147-A177-3AD203B41FA5}">
                      <a16:colId xmlns:a16="http://schemas.microsoft.com/office/drawing/2014/main" val="3821452729"/>
                    </a:ext>
                  </a:extLst>
                </a:gridCol>
                <a:gridCol w="184049">
                  <a:extLst>
                    <a:ext uri="{9D8B030D-6E8A-4147-A177-3AD203B41FA5}">
                      <a16:colId xmlns:a16="http://schemas.microsoft.com/office/drawing/2014/main" val="2307247387"/>
                    </a:ext>
                  </a:extLst>
                </a:gridCol>
                <a:gridCol w="184049">
                  <a:extLst>
                    <a:ext uri="{9D8B030D-6E8A-4147-A177-3AD203B41FA5}">
                      <a16:colId xmlns:a16="http://schemas.microsoft.com/office/drawing/2014/main" val="2928895640"/>
                    </a:ext>
                  </a:extLst>
                </a:gridCol>
                <a:gridCol w="184049">
                  <a:extLst>
                    <a:ext uri="{9D8B030D-6E8A-4147-A177-3AD203B41FA5}">
                      <a16:colId xmlns:a16="http://schemas.microsoft.com/office/drawing/2014/main" val="1513529040"/>
                    </a:ext>
                  </a:extLst>
                </a:gridCol>
                <a:gridCol w="184049">
                  <a:extLst>
                    <a:ext uri="{9D8B030D-6E8A-4147-A177-3AD203B41FA5}">
                      <a16:colId xmlns:a16="http://schemas.microsoft.com/office/drawing/2014/main" val="740926965"/>
                    </a:ext>
                  </a:extLst>
                </a:gridCol>
                <a:gridCol w="184049">
                  <a:extLst>
                    <a:ext uri="{9D8B030D-6E8A-4147-A177-3AD203B41FA5}">
                      <a16:colId xmlns:a16="http://schemas.microsoft.com/office/drawing/2014/main" val="1157840963"/>
                    </a:ext>
                  </a:extLst>
                </a:gridCol>
                <a:gridCol w="184049">
                  <a:extLst>
                    <a:ext uri="{9D8B030D-6E8A-4147-A177-3AD203B41FA5}">
                      <a16:colId xmlns:a16="http://schemas.microsoft.com/office/drawing/2014/main" val="1773227087"/>
                    </a:ext>
                  </a:extLst>
                </a:gridCol>
                <a:gridCol w="184049">
                  <a:extLst>
                    <a:ext uri="{9D8B030D-6E8A-4147-A177-3AD203B41FA5}">
                      <a16:colId xmlns:a16="http://schemas.microsoft.com/office/drawing/2014/main" val="29971408"/>
                    </a:ext>
                  </a:extLst>
                </a:gridCol>
                <a:gridCol w="184049">
                  <a:extLst>
                    <a:ext uri="{9D8B030D-6E8A-4147-A177-3AD203B41FA5}">
                      <a16:colId xmlns:a16="http://schemas.microsoft.com/office/drawing/2014/main" val="346989426"/>
                    </a:ext>
                  </a:extLst>
                </a:gridCol>
                <a:gridCol w="184049">
                  <a:extLst>
                    <a:ext uri="{9D8B030D-6E8A-4147-A177-3AD203B41FA5}">
                      <a16:colId xmlns:a16="http://schemas.microsoft.com/office/drawing/2014/main" val="604422277"/>
                    </a:ext>
                  </a:extLst>
                </a:gridCol>
                <a:gridCol w="184049">
                  <a:extLst>
                    <a:ext uri="{9D8B030D-6E8A-4147-A177-3AD203B41FA5}">
                      <a16:colId xmlns:a16="http://schemas.microsoft.com/office/drawing/2014/main" val="529016214"/>
                    </a:ext>
                  </a:extLst>
                </a:gridCol>
                <a:gridCol w="184049">
                  <a:extLst>
                    <a:ext uri="{9D8B030D-6E8A-4147-A177-3AD203B41FA5}">
                      <a16:colId xmlns:a16="http://schemas.microsoft.com/office/drawing/2014/main" val="1413026946"/>
                    </a:ext>
                  </a:extLst>
                </a:gridCol>
                <a:gridCol w="184049">
                  <a:extLst>
                    <a:ext uri="{9D8B030D-6E8A-4147-A177-3AD203B41FA5}">
                      <a16:colId xmlns:a16="http://schemas.microsoft.com/office/drawing/2014/main" val="2579857017"/>
                    </a:ext>
                  </a:extLst>
                </a:gridCol>
                <a:gridCol w="184049">
                  <a:extLst>
                    <a:ext uri="{9D8B030D-6E8A-4147-A177-3AD203B41FA5}">
                      <a16:colId xmlns:a16="http://schemas.microsoft.com/office/drawing/2014/main" val="4098873090"/>
                    </a:ext>
                  </a:extLst>
                </a:gridCol>
                <a:gridCol w="184049">
                  <a:extLst>
                    <a:ext uri="{9D8B030D-6E8A-4147-A177-3AD203B41FA5}">
                      <a16:colId xmlns:a16="http://schemas.microsoft.com/office/drawing/2014/main" val="1922715778"/>
                    </a:ext>
                  </a:extLst>
                </a:gridCol>
                <a:gridCol w="184049">
                  <a:extLst>
                    <a:ext uri="{9D8B030D-6E8A-4147-A177-3AD203B41FA5}">
                      <a16:colId xmlns:a16="http://schemas.microsoft.com/office/drawing/2014/main" val="4089688803"/>
                    </a:ext>
                  </a:extLst>
                </a:gridCol>
                <a:gridCol w="184049">
                  <a:extLst>
                    <a:ext uri="{9D8B030D-6E8A-4147-A177-3AD203B41FA5}">
                      <a16:colId xmlns:a16="http://schemas.microsoft.com/office/drawing/2014/main" val="4104125977"/>
                    </a:ext>
                  </a:extLst>
                </a:gridCol>
                <a:gridCol w="184049">
                  <a:extLst>
                    <a:ext uri="{9D8B030D-6E8A-4147-A177-3AD203B41FA5}">
                      <a16:colId xmlns:a16="http://schemas.microsoft.com/office/drawing/2014/main" val="3641366324"/>
                    </a:ext>
                  </a:extLst>
                </a:gridCol>
                <a:gridCol w="184049">
                  <a:extLst>
                    <a:ext uri="{9D8B030D-6E8A-4147-A177-3AD203B41FA5}">
                      <a16:colId xmlns:a16="http://schemas.microsoft.com/office/drawing/2014/main" val="2971892618"/>
                    </a:ext>
                  </a:extLst>
                </a:gridCol>
                <a:gridCol w="184049">
                  <a:extLst>
                    <a:ext uri="{9D8B030D-6E8A-4147-A177-3AD203B41FA5}">
                      <a16:colId xmlns:a16="http://schemas.microsoft.com/office/drawing/2014/main" val="973428619"/>
                    </a:ext>
                  </a:extLst>
                </a:gridCol>
                <a:gridCol w="184049">
                  <a:extLst>
                    <a:ext uri="{9D8B030D-6E8A-4147-A177-3AD203B41FA5}">
                      <a16:colId xmlns:a16="http://schemas.microsoft.com/office/drawing/2014/main" val="3400496567"/>
                    </a:ext>
                  </a:extLst>
                </a:gridCol>
                <a:gridCol w="184049">
                  <a:extLst>
                    <a:ext uri="{9D8B030D-6E8A-4147-A177-3AD203B41FA5}">
                      <a16:colId xmlns:a16="http://schemas.microsoft.com/office/drawing/2014/main" val="86325971"/>
                    </a:ext>
                  </a:extLst>
                </a:gridCol>
                <a:gridCol w="184049">
                  <a:extLst>
                    <a:ext uri="{9D8B030D-6E8A-4147-A177-3AD203B41FA5}">
                      <a16:colId xmlns:a16="http://schemas.microsoft.com/office/drawing/2014/main" val="1188246589"/>
                    </a:ext>
                  </a:extLst>
                </a:gridCol>
                <a:gridCol w="184049">
                  <a:extLst>
                    <a:ext uri="{9D8B030D-6E8A-4147-A177-3AD203B41FA5}">
                      <a16:colId xmlns:a16="http://schemas.microsoft.com/office/drawing/2014/main" val="3265612357"/>
                    </a:ext>
                  </a:extLst>
                </a:gridCol>
                <a:gridCol w="184049">
                  <a:extLst>
                    <a:ext uri="{9D8B030D-6E8A-4147-A177-3AD203B41FA5}">
                      <a16:colId xmlns:a16="http://schemas.microsoft.com/office/drawing/2014/main" val="1028651475"/>
                    </a:ext>
                  </a:extLst>
                </a:gridCol>
                <a:gridCol w="184049">
                  <a:extLst>
                    <a:ext uri="{9D8B030D-6E8A-4147-A177-3AD203B41FA5}">
                      <a16:colId xmlns:a16="http://schemas.microsoft.com/office/drawing/2014/main" val="4049082238"/>
                    </a:ext>
                  </a:extLst>
                </a:gridCol>
                <a:gridCol w="184049">
                  <a:extLst>
                    <a:ext uri="{9D8B030D-6E8A-4147-A177-3AD203B41FA5}">
                      <a16:colId xmlns:a16="http://schemas.microsoft.com/office/drawing/2014/main" val="760334648"/>
                    </a:ext>
                  </a:extLst>
                </a:gridCol>
                <a:gridCol w="184049">
                  <a:extLst>
                    <a:ext uri="{9D8B030D-6E8A-4147-A177-3AD203B41FA5}">
                      <a16:colId xmlns:a16="http://schemas.microsoft.com/office/drawing/2014/main" val="1416326953"/>
                    </a:ext>
                  </a:extLst>
                </a:gridCol>
                <a:gridCol w="184049">
                  <a:extLst>
                    <a:ext uri="{9D8B030D-6E8A-4147-A177-3AD203B41FA5}">
                      <a16:colId xmlns:a16="http://schemas.microsoft.com/office/drawing/2014/main" val="153163513"/>
                    </a:ext>
                  </a:extLst>
                </a:gridCol>
                <a:gridCol w="184049">
                  <a:extLst>
                    <a:ext uri="{9D8B030D-6E8A-4147-A177-3AD203B41FA5}">
                      <a16:colId xmlns:a16="http://schemas.microsoft.com/office/drawing/2014/main" val="1728222090"/>
                    </a:ext>
                  </a:extLst>
                </a:gridCol>
                <a:gridCol w="184049">
                  <a:extLst>
                    <a:ext uri="{9D8B030D-6E8A-4147-A177-3AD203B41FA5}">
                      <a16:colId xmlns:a16="http://schemas.microsoft.com/office/drawing/2014/main" val="2057727095"/>
                    </a:ext>
                  </a:extLst>
                </a:gridCol>
                <a:gridCol w="184049">
                  <a:extLst>
                    <a:ext uri="{9D8B030D-6E8A-4147-A177-3AD203B41FA5}">
                      <a16:colId xmlns:a16="http://schemas.microsoft.com/office/drawing/2014/main" val="4226230800"/>
                    </a:ext>
                  </a:extLst>
                </a:gridCol>
                <a:gridCol w="184049">
                  <a:extLst>
                    <a:ext uri="{9D8B030D-6E8A-4147-A177-3AD203B41FA5}">
                      <a16:colId xmlns:a16="http://schemas.microsoft.com/office/drawing/2014/main" val="2432906336"/>
                    </a:ext>
                  </a:extLst>
                </a:gridCol>
                <a:gridCol w="176969">
                  <a:extLst>
                    <a:ext uri="{9D8B030D-6E8A-4147-A177-3AD203B41FA5}">
                      <a16:colId xmlns:a16="http://schemas.microsoft.com/office/drawing/2014/main" val="4078059479"/>
                    </a:ext>
                  </a:extLst>
                </a:gridCol>
                <a:gridCol w="176969">
                  <a:extLst>
                    <a:ext uri="{9D8B030D-6E8A-4147-A177-3AD203B41FA5}">
                      <a16:colId xmlns:a16="http://schemas.microsoft.com/office/drawing/2014/main" val="911763602"/>
                    </a:ext>
                  </a:extLst>
                </a:gridCol>
                <a:gridCol w="176969">
                  <a:extLst>
                    <a:ext uri="{9D8B030D-6E8A-4147-A177-3AD203B41FA5}">
                      <a16:colId xmlns:a16="http://schemas.microsoft.com/office/drawing/2014/main" val="3254354849"/>
                    </a:ext>
                  </a:extLst>
                </a:gridCol>
                <a:gridCol w="123242">
                  <a:extLst>
                    <a:ext uri="{9D8B030D-6E8A-4147-A177-3AD203B41FA5}">
                      <a16:colId xmlns:a16="http://schemas.microsoft.com/office/drawing/2014/main" val="3405786746"/>
                    </a:ext>
                  </a:extLst>
                </a:gridCol>
              </a:tblGrid>
              <a:tr h="257510">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Activities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marL="0" marR="0" algn="ctr">
                        <a:lnSpc>
                          <a:spcPct val="115000"/>
                        </a:lnSpc>
                        <a:spcBef>
                          <a:spcPts val="400"/>
                        </a:spcBef>
                        <a:spcAft>
                          <a:spcPts val="4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Year 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7842" marR="97842" marT="48921" marB="4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marL="0" marR="0" algn="ctr">
                        <a:lnSpc>
                          <a:spcPct val="115000"/>
                        </a:lnSpc>
                        <a:spcBef>
                          <a:spcPts val="400"/>
                        </a:spcBef>
                        <a:spcAft>
                          <a:spcPts val="4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Year 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7842" marR="97842" marT="48921" marB="4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3">
                  <a:txBody>
                    <a:bodyPr/>
                    <a:lstStyle/>
                    <a:p>
                      <a:pPr marL="0" marR="0" algn="ctr">
                        <a:lnSpc>
                          <a:spcPct val="115000"/>
                        </a:lnSpc>
                        <a:spcBef>
                          <a:spcPts val="400"/>
                        </a:spcBef>
                        <a:spcAft>
                          <a:spcPts val="4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Year 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7842" marR="97842" marT="48921" marB="4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0820626"/>
                  </a:ext>
                </a:extLst>
              </a:tr>
              <a:tr h="225576">
                <a:tc>
                  <a:txBody>
                    <a:bodyPr/>
                    <a:lstStyle/>
                    <a:p>
                      <a:pPr marL="0" marR="0">
                        <a:lnSpc>
                          <a:spcPct val="115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19822218"/>
                  </a:ext>
                </a:extLst>
              </a:tr>
              <a:tr h="363169">
                <a:tc>
                  <a:txBody>
                    <a:bodyPr/>
                    <a:lstStyle/>
                    <a:p>
                      <a:pPr marL="0" marR="0">
                        <a:lnSpc>
                          <a:spcPct val="115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ATF’s Office Setup ( Renovation, Furniture, office staff appointment)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21905916"/>
                  </a:ext>
                </a:extLst>
              </a:tr>
              <a:tr h="363169">
                <a:tc>
                  <a:txBody>
                    <a:bodyPr/>
                    <a:lstStyle/>
                    <a:p>
                      <a:pPr marL="0" marR="0">
                        <a:lnSpc>
                          <a:spcPct val="115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Procurement of Computer and accessories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50488171"/>
                  </a:ext>
                </a:extLst>
              </a:tr>
              <a:tr h="257510">
                <a:tc>
                  <a:txBody>
                    <a:bodyPr/>
                    <a:lstStyle/>
                    <a:p>
                      <a:pPr marL="0" marR="0">
                        <a:lnSpc>
                          <a:spcPct val="115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Procurement of Electric Equipment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724357"/>
                  </a:ext>
                </a:extLst>
              </a:tr>
              <a:tr h="194188">
                <a:tc>
                  <a:txBody>
                    <a:bodyPr/>
                    <a:lstStyle/>
                    <a:p>
                      <a:pPr marL="0" marR="0">
                        <a:lnSpc>
                          <a:spcPct val="115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Website Development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24928502"/>
                  </a:ext>
                </a:extLst>
              </a:tr>
              <a:tr h="248677">
                <a:tc>
                  <a:txBody>
                    <a:bodyPr/>
                    <a:lstStyle/>
                    <a:p>
                      <a:pPr marL="0" marR="0">
                        <a:lnSpc>
                          <a:spcPct val="115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Publication on Research Findings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8554252"/>
                  </a:ext>
                </a:extLst>
              </a:tr>
              <a:tr h="257510">
                <a:tc>
                  <a:txBody>
                    <a:bodyPr/>
                    <a:lstStyle/>
                    <a:p>
                      <a:pPr marL="0" marR="0">
                        <a:lnSpc>
                          <a:spcPct val="115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Training (Non-AC)</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67586160"/>
                  </a:ext>
                </a:extLst>
              </a:tr>
              <a:tr h="257510">
                <a:tc>
                  <a:txBody>
                    <a:bodyPr/>
                    <a:lstStyle/>
                    <a:p>
                      <a:pPr marL="0" marR="0">
                        <a:lnSpc>
                          <a:spcPct val="115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Training (AC)</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98719378"/>
                  </a:ext>
                </a:extLst>
              </a:tr>
              <a:tr h="257510">
                <a:tc>
                  <a:txBody>
                    <a:bodyPr/>
                    <a:lstStyle/>
                    <a:p>
                      <a:pPr marL="0" marR="0">
                        <a:lnSpc>
                          <a:spcPct val="115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Training (Foreign)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81907839"/>
                  </a:ext>
                </a:extLst>
              </a:tr>
              <a:tr h="257510">
                <a:tc>
                  <a:txBody>
                    <a:bodyPr/>
                    <a:lstStyle/>
                    <a:p>
                      <a:pPr marL="0" marR="0">
                        <a:lnSpc>
                          <a:spcPct val="115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Seminar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37536381"/>
                  </a:ext>
                </a:extLst>
              </a:tr>
              <a:tr h="257510">
                <a:tc>
                  <a:txBody>
                    <a:bodyPr/>
                    <a:lstStyle/>
                    <a:p>
                      <a:pPr marL="0" marR="0">
                        <a:lnSpc>
                          <a:spcPct val="115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Workshops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7726588"/>
                  </a:ext>
                </a:extLst>
              </a:tr>
              <a:tr h="257510">
                <a:tc>
                  <a:txBody>
                    <a:bodyPr/>
                    <a:lstStyle/>
                    <a:p>
                      <a:pPr marL="0" marR="0">
                        <a:lnSpc>
                          <a:spcPct val="115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Study Tour at Home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73249947"/>
                  </a:ext>
                </a:extLst>
              </a:tr>
              <a:tr h="257510">
                <a:tc>
                  <a:txBody>
                    <a:bodyPr/>
                    <a:lstStyle/>
                    <a:p>
                      <a:pPr marL="0" marR="0">
                        <a:lnSpc>
                          <a:spcPct val="115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ATF  (phase-1)</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06101924"/>
                  </a:ext>
                </a:extLst>
              </a:tr>
              <a:tr h="194188">
                <a:tc>
                  <a:txBody>
                    <a:bodyPr/>
                    <a:lstStyle/>
                    <a:p>
                      <a:pPr marL="0" marR="0">
                        <a:lnSpc>
                          <a:spcPct val="115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Self Assessment (phase-2)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65573630"/>
                  </a:ext>
                </a:extLst>
              </a:tr>
              <a:tr h="257510">
                <a:tc>
                  <a:txBody>
                    <a:bodyPr/>
                    <a:lstStyle/>
                    <a:p>
                      <a:pPr marL="0" marR="0">
                        <a:lnSpc>
                          <a:spcPct val="115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Self Assessment (phase-3</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5513174"/>
                  </a:ext>
                </a:extLst>
              </a:tr>
              <a:tr h="257510">
                <a:tc>
                  <a:txBody>
                    <a:bodyPr/>
                    <a:lstStyle/>
                    <a:p>
                      <a:pPr marL="0" marR="0">
                        <a:lnSpc>
                          <a:spcPct val="115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Reporting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400"/>
                        </a:spcBef>
                        <a:spcAft>
                          <a:spcPts val="4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04" marR="19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990619"/>
                  </a:ext>
                </a:extLst>
              </a:tr>
            </a:tbl>
          </a:graphicData>
        </a:graphic>
      </p:graphicFrame>
    </p:spTree>
    <p:extLst>
      <p:ext uri="{BB962C8B-B14F-4D97-AF65-F5344CB8AC3E}">
        <p14:creationId xmlns:p14="http://schemas.microsoft.com/office/powerpoint/2010/main" val="1599592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49</a:t>
            </a:fld>
            <a:endParaRPr spc="-25" dirty="0"/>
          </a:p>
        </p:txBody>
      </p:sp>
      <p:sp>
        <p:nvSpPr>
          <p:cNvPr id="3" name="object 3"/>
          <p:cNvSpPr txBox="1">
            <a:spLocks noGrp="1"/>
          </p:cNvSpPr>
          <p:nvPr>
            <p:ph type="title"/>
          </p:nvPr>
        </p:nvSpPr>
        <p:spPr>
          <a:xfrm>
            <a:off x="100506" y="317995"/>
            <a:ext cx="9053654" cy="545470"/>
          </a:xfrm>
          <a:prstGeom prst="rect">
            <a:avLst/>
          </a:prstGeom>
          <a:solidFill>
            <a:srgbClr val="F1F1F1"/>
          </a:solidFill>
        </p:spPr>
        <p:txBody>
          <a:bodyPr vert="horz" wrap="square" lIns="0" tIns="0" rIns="0" bIns="0" rtlCol="0">
            <a:spAutoFit/>
          </a:bodyPr>
          <a:lstStyle/>
          <a:p>
            <a:pPr marL="90805">
              <a:lnSpc>
                <a:spcPts val="4715"/>
              </a:lnSpc>
            </a:pPr>
            <a:r>
              <a:rPr sz="3200" spc="-25" dirty="0">
                <a:solidFill>
                  <a:srgbClr val="CC00FF"/>
                </a:solidFill>
                <a:latin typeface="Liberation Sans Narrow"/>
                <a:cs typeface="Liberation Sans Narrow"/>
              </a:rPr>
              <a:t>Workplan:</a:t>
            </a:r>
            <a:r>
              <a:rPr sz="3200" spc="-204" dirty="0">
                <a:solidFill>
                  <a:srgbClr val="CC00FF"/>
                </a:solidFill>
                <a:latin typeface="Liberation Sans Narrow"/>
                <a:cs typeface="Liberation Sans Narrow"/>
              </a:rPr>
              <a:t> </a:t>
            </a:r>
            <a:r>
              <a:rPr sz="2800" b="0" dirty="0">
                <a:solidFill>
                  <a:srgbClr val="CC00FF"/>
                </a:solidFill>
                <a:latin typeface="Liberation Sans Narrow"/>
                <a:cs typeface="Liberation Sans Narrow"/>
              </a:rPr>
              <a:t>Actions</a:t>
            </a:r>
            <a:r>
              <a:rPr sz="2800" b="0" spc="-10" dirty="0">
                <a:solidFill>
                  <a:srgbClr val="CC00FF"/>
                </a:solidFill>
                <a:latin typeface="Liberation Sans Narrow"/>
                <a:cs typeface="Liberation Sans Narrow"/>
              </a:rPr>
              <a:t> </a:t>
            </a:r>
            <a:r>
              <a:rPr sz="2800" b="0" dirty="0">
                <a:solidFill>
                  <a:srgbClr val="CC00FF"/>
                </a:solidFill>
                <a:latin typeface="Liberation Sans Narrow"/>
                <a:cs typeface="Liberation Sans Narrow"/>
              </a:rPr>
              <a:t>in</a:t>
            </a:r>
            <a:r>
              <a:rPr sz="2800" b="0" spc="-10" dirty="0">
                <a:solidFill>
                  <a:srgbClr val="CC00FF"/>
                </a:solidFill>
                <a:latin typeface="Liberation Sans Narrow"/>
                <a:cs typeface="Liberation Sans Narrow"/>
              </a:rPr>
              <a:t> </a:t>
            </a:r>
            <a:r>
              <a:rPr sz="2800" b="0" dirty="0">
                <a:solidFill>
                  <a:srgbClr val="CC00FF"/>
                </a:solidFill>
                <a:latin typeface="Liberation Sans Narrow"/>
                <a:cs typeface="Liberation Sans Narrow"/>
              </a:rPr>
              <a:t>time</a:t>
            </a:r>
            <a:r>
              <a:rPr sz="2800" b="0" spc="-15" dirty="0">
                <a:solidFill>
                  <a:srgbClr val="CC00FF"/>
                </a:solidFill>
                <a:latin typeface="Liberation Sans Narrow"/>
                <a:cs typeface="Liberation Sans Narrow"/>
              </a:rPr>
              <a:t> </a:t>
            </a:r>
            <a:r>
              <a:rPr sz="2800" b="0" dirty="0">
                <a:solidFill>
                  <a:srgbClr val="CC00FF"/>
                </a:solidFill>
                <a:latin typeface="Liberation Sans Narrow"/>
                <a:cs typeface="Liberation Sans Narrow"/>
              </a:rPr>
              <a:t>chart</a:t>
            </a:r>
            <a:r>
              <a:rPr sz="2800" b="0" spc="-15" dirty="0">
                <a:solidFill>
                  <a:srgbClr val="CC00FF"/>
                </a:solidFill>
                <a:latin typeface="Liberation Sans Narrow"/>
                <a:cs typeface="Liberation Sans Narrow"/>
              </a:rPr>
              <a:t> </a:t>
            </a:r>
            <a:r>
              <a:rPr sz="2400" dirty="0">
                <a:solidFill>
                  <a:srgbClr val="CC00FF"/>
                </a:solidFill>
                <a:latin typeface="Liberation Sans Narrow"/>
                <a:cs typeface="Liberation Sans Narrow"/>
              </a:rPr>
              <a:t>(Gantt</a:t>
            </a:r>
            <a:r>
              <a:rPr sz="2400" spc="-5" dirty="0">
                <a:solidFill>
                  <a:srgbClr val="CC00FF"/>
                </a:solidFill>
                <a:latin typeface="Liberation Sans Narrow"/>
                <a:cs typeface="Liberation Sans Narrow"/>
              </a:rPr>
              <a:t> </a:t>
            </a:r>
            <a:r>
              <a:rPr sz="2400" spc="-10" dirty="0">
                <a:solidFill>
                  <a:srgbClr val="CC00FF"/>
                </a:solidFill>
                <a:latin typeface="Liberation Sans Narrow"/>
                <a:cs typeface="Liberation Sans Narrow"/>
              </a:rPr>
              <a:t>chart)</a:t>
            </a:r>
            <a:r>
              <a:rPr lang="en-US" sz="2400" spc="-10" dirty="0">
                <a:solidFill>
                  <a:srgbClr val="CC00FF"/>
                </a:solidFill>
                <a:latin typeface="Liberation Sans Narrow"/>
                <a:cs typeface="Liberation Sans Narrow"/>
              </a:rPr>
              <a:t> EXAMPLE</a:t>
            </a:r>
            <a:endParaRPr sz="2400" dirty="0">
              <a:latin typeface="Liberation Sans Narrow"/>
              <a:cs typeface="Liberation Sans Narrow"/>
            </a:endParaRPr>
          </a:p>
        </p:txBody>
      </p:sp>
      <p:pic>
        <p:nvPicPr>
          <p:cNvPr id="7" name="Picture 6">
            <a:extLst>
              <a:ext uri="{FF2B5EF4-FFF2-40B4-BE49-F238E27FC236}">
                <a16:creationId xmlns:a16="http://schemas.microsoft.com/office/drawing/2014/main" id="{7FE3DA05-883F-4FC8-876E-FD059C045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8526"/>
            <a:ext cx="9144000" cy="4876798"/>
          </a:xfrm>
          <a:prstGeom prst="rect">
            <a:avLst/>
          </a:prstGeom>
        </p:spPr>
      </p:pic>
    </p:spTree>
    <p:extLst>
      <p:ext uri="{BB962C8B-B14F-4D97-AF65-F5344CB8AC3E}">
        <p14:creationId xmlns:p14="http://schemas.microsoft.com/office/powerpoint/2010/main" val="1787371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5</a:t>
            </a:fld>
            <a:endParaRPr spc="-25" dirty="0"/>
          </a:p>
        </p:txBody>
      </p:sp>
      <p:sp>
        <p:nvSpPr>
          <p:cNvPr id="2" name="object 2"/>
          <p:cNvSpPr txBox="1">
            <a:spLocks noGrp="1"/>
          </p:cNvSpPr>
          <p:nvPr>
            <p:ph type="title"/>
          </p:nvPr>
        </p:nvSpPr>
        <p:spPr>
          <a:xfrm>
            <a:off x="457200" y="274320"/>
            <a:ext cx="8229600" cy="563880"/>
          </a:xfrm>
          <a:prstGeom prst="rect">
            <a:avLst/>
          </a:prstGeom>
          <a:solidFill>
            <a:srgbClr val="F1F1F1"/>
          </a:solidFill>
        </p:spPr>
        <p:txBody>
          <a:bodyPr vert="horz" wrap="square" lIns="0" tIns="0" rIns="0" bIns="0" rtlCol="0">
            <a:spAutoFit/>
          </a:bodyPr>
          <a:lstStyle/>
          <a:p>
            <a:pPr marL="91440">
              <a:lnSpc>
                <a:spcPts val="4270"/>
              </a:lnSpc>
            </a:pPr>
            <a:r>
              <a:rPr lang="en-US" dirty="0">
                <a:solidFill>
                  <a:srgbClr val="9900FF"/>
                </a:solidFill>
              </a:rPr>
              <a:t> </a:t>
            </a:r>
            <a:r>
              <a:rPr dirty="0">
                <a:solidFill>
                  <a:srgbClr val="9900FF"/>
                </a:solidFill>
              </a:rPr>
              <a:t>Proposal</a:t>
            </a:r>
            <a:r>
              <a:rPr spc="-60" dirty="0">
                <a:solidFill>
                  <a:srgbClr val="9900FF"/>
                </a:solidFill>
              </a:rPr>
              <a:t> </a:t>
            </a:r>
            <a:r>
              <a:rPr spc="-10" dirty="0">
                <a:solidFill>
                  <a:srgbClr val="9900FF"/>
                </a:solidFill>
              </a:rPr>
              <a:t>Title</a:t>
            </a:r>
          </a:p>
        </p:txBody>
      </p:sp>
      <p:sp>
        <p:nvSpPr>
          <p:cNvPr id="3" name="object 3"/>
          <p:cNvSpPr txBox="1"/>
          <p:nvPr/>
        </p:nvSpPr>
        <p:spPr>
          <a:xfrm>
            <a:off x="609600" y="914400"/>
            <a:ext cx="7105015" cy="3401695"/>
          </a:xfrm>
          <a:prstGeom prst="rect">
            <a:avLst/>
          </a:prstGeom>
        </p:spPr>
        <p:txBody>
          <a:bodyPr vert="horz" wrap="square" lIns="0" tIns="13335" rIns="0" bIns="0" rtlCol="0">
            <a:spAutoFit/>
          </a:bodyPr>
          <a:lstStyle/>
          <a:p>
            <a:pPr marL="546100" indent="-533400">
              <a:lnSpc>
                <a:spcPct val="100000"/>
              </a:lnSpc>
              <a:spcBef>
                <a:spcPts val="105"/>
              </a:spcBef>
              <a:buClr>
                <a:srgbClr val="000000"/>
              </a:buClr>
              <a:buFont typeface="Wingdings"/>
              <a:buChar char=""/>
              <a:tabLst>
                <a:tab pos="546100" algn="l"/>
              </a:tabLst>
            </a:pPr>
            <a:r>
              <a:rPr sz="3200" b="1" spc="-10" dirty="0">
                <a:solidFill>
                  <a:srgbClr val="CC00FF"/>
                </a:solidFill>
                <a:latin typeface="Carlito"/>
                <a:cs typeface="Carlito"/>
              </a:rPr>
              <a:t>Informative,</a:t>
            </a:r>
            <a:r>
              <a:rPr sz="3200" b="1" spc="-65" dirty="0">
                <a:solidFill>
                  <a:srgbClr val="CC00FF"/>
                </a:solidFill>
                <a:latin typeface="Carlito"/>
                <a:cs typeface="Carlito"/>
              </a:rPr>
              <a:t> </a:t>
            </a:r>
            <a:r>
              <a:rPr sz="3200" b="1" dirty="0">
                <a:solidFill>
                  <a:srgbClr val="FF0000"/>
                </a:solidFill>
                <a:latin typeface="Carlito"/>
                <a:cs typeface="Carlito"/>
              </a:rPr>
              <a:t>not</a:t>
            </a:r>
            <a:r>
              <a:rPr sz="3200" b="1" spc="-25" dirty="0">
                <a:solidFill>
                  <a:srgbClr val="FF0000"/>
                </a:solidFill>
                <a:latin typeface="Carlito"/>
                <a:cs typeface="Carlito"/>
              </a:rPr>
              <a:t> </a:t>
            </a:r>
            <a:r>
              <a:rPr sz="3200" b="1" spc="-10" dirty="0">
                <a:solidFill>
                  <a:srgbClr val="FF0000"/>
                </a:solidFill>
                <a:latin typeface="Carlito"/>
                <a:cs typeface="Carlito"/>
              </a:rPr>
              <a:t>creative</a:t>
            </a:r>
            <a:endParaRPr sz="3200" dirty="0">
              <a:latin typeface="Carlito"/>
              <a:cs typeface="Carlito"/>
            </a:endParaRPr>
          </a:p>
          <a:p>
            <a:pPr marL="546100" indent="-533400">
              <a:lnSpc>
                <a:spcPct val="100000"/>
              </a:lnSpc>
              <a:spcBef>
                <a:spcPts val="15"/>
              </a:spcBef>
              <a:buFont typeface="Wingdings"/>
              <a:buChar char=""/>
              <a:tabLst>
                <a:tab pos="546100" algn="l"/>
              </a:tabLst>
            </a:pPr>
            <a:r>
              <a:rPr sz="3200" spc="-20" dirty="0">
                <a:latin typeface="Carlito"/>
                <a:cs typeface="Carlito"/>
              </a:rPr>
              <a:t>Brief,</a:t>
            </a:r>
            <a:r>
              <a:rPr sz="3200" spc="-85" dirty="0">
                <a:latin typeface="Carlito"/>
                <a:cs typeface="Carlito"/>
              </a:rPr>
              <a:t> </a:t>
            </a:r>
            <a:r>
              <a:rPr sz="3200" dirty="0">
                <a:latin typeface="Carlito"/>
                <a:cs typeface="Carlito"/>
              </a:rPr>
              <a:t>precise,</a:t>
            </a:r>
            <a:r>
              <a:rPr sz="3200" spc="-105" dirty="0">
                <a:latin typeface="Carlito"/>
                <a:cs typeface="Carlito"/>
              </a:rPr>
              <a:t> </a:t>
            </a:r>
            <a:r>
              <a:rPr sz="3200" dirty="0">
                <a:latin typeface="Carlito"/>
                <a:cs typeface="Carlito"/>
              </a:rPr>
              <a:t>direct</a:t>
            </a:r>
            <a:r>
              <a:rPr sz="3200" spc="-65" dirty="0">
                <a:latin typeface="Carlito"/>
                <a:cs typeface="Carlito"/>
              </a:rPr>
              <a:t> </a:t>
            </a:r>
            <a:r>
              <a:rPr sz="3200" dirty="0">
                <a:latin typeface="Carlito"/>
                <a:cs typeface="Carlito"/>
              </a:rPr>
              <a:t>&amp;</a:t>
            </a:r>
            <a:r>
              <a:rPr sz="3200" spc="-75" dirty="0">
                <a:latin typeface="Carlito"/>
                <a:cs typeface="Carlito"/>
              </a:rPr>
              <a:t> </a:t>
            </a:r>
            <a:r>
              <a:rPr sz="3200" b="1" spc="-10" dirty="0">
                <a:solidFill>
                  <a:srgbClr val="CC00FF"/>
                </a:solidFill>
                <a:latin typeface="Carlito"/>
                <a:cs typeface="Carlito"/>
              </a:rPr>
              <a:t>comprehensive</a:t>
            </a:r>
            <a:endParaRPr sz="3200" dirty="0">
              <a:latin typeface="Carlito"/>
              <a:cs typeface="Carlito"/>
            </a:endParaRPr>
          </a:p>
          <a:p>
            <a:pPr marL="546100" indent="-533400">
              <a:lnSpc>
                <a:spcPct val="100000"/>
              </a:lnSpc>
              <a:spcBef>
                <a:spcPts val="10"/>
              </a:spcBef>
              <a:buClr>
                <a:srgbClr val="000000"/>
              </a:buClr>
              <a:buFont typeface="Wingdings"/>
              <a:buChar char=""/>
              <a:tabLst>
                <a:tab pos="546100" algn="l"/>
              </a:tabLst>
            </a:pPr>
            <a:r>
              <a:rPr sz="3200" dirty="0">
                <a:solidFill>
                  <a:srgbClr val="CC00CC"/>
                </a:solidFill>
                <a:latin typeface="Arial Black"/>
                <a:cs typeface="Arial Black"/>
              </a:rPr>
              <a:t>Reflect</a:t>
            </a:r>
            <a:r>
              <a:rPr sz="3200" spc="-195" dirty="0">
                <a:solidFill>
                  <a:srgbClr val="CC00CC"/>
                </a:solidFill>
                <a:latin typeface="Arial Black"/>
                <a:cs typeface="Arial Black"/>
              </a:rPr>
              <a:t> </a:t>
            </a:r>
            <a:r>
              <a:rPr sz="3200" spc="-10" dirty="0">
                <a:solidFill>
                  <a:srgbClr val="CC00CC"/>
                </a:solidFill>
                <a:latin typeface="Arial Black"/>
                <a:cs typeface="Arial Black"/>
              </a:rPr>
              <a:t>objectives</a:t>
            </a:r>
            <a:endParaRPr sz="3200" dirty="0">
              <a:latin typeface="Arial Black"/>
              <a:cs typeface="Arial Black"/>
            </a:endParaRPr>
          </a:p>
          <a:p>
            <a:pPr marL="546100" indent="-533400">
              <a:lnSpc>
                <a:spcPct val="100000"/>
              </a:lnSpc>
              <a:spcBef>
                <a:spcPts val="25"/>
              </a:spcBef>
              <a:buFont typeface="Wingdings"/>
              <a:buChar char=""/>
              <a:tabLst>
                <a:tab pos="546100" algn="l"/>
              </a:tabLst>
            </a:pPr>
            <a:r>
              <a:rPr sz="3200" dirty="0">
                <a:latin typeface="Carlito"/>
                <a:cs typeface="Carlito"/>
              </a:rPr>
              <a:t>Should</a:t>
            </a:r>
            <a:r>
              <a:rPr sz="3200" spc="-45" dirty="0">
                <a:latin typeface="Carlito"/>
                <a:cs typeface="Carlito"/>
              </a:rPr>
              <a:t> </a:t>
            </a:r>
            <a:r>
              <a:rPr sz="3200" dirty="0">
                <a:latin typeface="Carlito"/>
                <a:cs typeface="Carlito"/>
              </a:rPr>
              <a:t>include</a:t>
            </a:r>
            <a:r>
              <a:rPr sz="3200" spc="-45" dirty="0">
                <a:latin typeface="Carlito"/>
                <a:cs typeface="Carlito"/>
              </a:rPr>
              <a:t> </a:t>
            </a:r>
            <a:r>
              <a:rPr sz="3200" dirty="0">
                <a:latin typeface="Carlito"/>
                <a:cs typeface="Carlito"/>
              </a:rPr>
              <a:t>all</a:t>
            </a:r>
            <a:r>
              <a:rPr sz="3200" spc="-45" dirty="0">
                <a:latin typeface="Carlito"/>
                <a:cs typeface="Carlito"/>
              </a:rPr>
              <a:t> </a:t>
            </a:r>
            <a:r>
              <a:rPr sz="3200" dirty="0">
                <a:latin typeface="Carlito"/>
                <a:cs typeface="Carlito"/>
              </a:rPr>
              <a:t>known</a:t>
            </a:r>
            <a:r>
              <a:rPr sz="3200" spc="-50" dirty="0">
                <a:latin typeface="Carlito"/>
                <a:cs typeface="Carlito"/>
              </a:rPr>
              <a:t> </a:t>
            </a:r>
            <a:r>
              <a:rPr sz="3200" spc="-10" dirty="0">
                <a:latin typeface="Carlito"/>
                <a:cs typeface="Carlito"/>
              </a:rPr>
              <a:t>“keywords”</a:t>
            </a:r>
            <a:endParaRPr sz="3200" dirty="0">
              <a:latin typeface="Carlito"/>
              <a:cs typeface="Carlito"/>
            </a:endParaRPr>
          </a:p>
          <a:p>
            <a:pPr marL="546100" marR="5080" indent="-534035">
              <a:lnSpc>
                <a:spcPts val="3460"/>
              </a:lnSpc>
              <a:spcBef>
                <a:spcPts val="445"/>
              </a:spcBef>
              <a:buFont typeface="Wingdings"/>
              <a:buChar char=""/>
              <a:tabLst>
                <a:tab pos="546100" algn="l"/>
              </a:tabLst>
            </a:pPr>
            <a:r>
              <a:rPr sz="3200" spc="-10" dirty="0">
                <a:latin typeface="Carlito"/>
                <a:cs typeface="Carlito"/>
              </a:rPr>
              <a:t>Institutional</a:t>
            </a:r>
            <a:r>
              <a:rPr sz="3200" spc="-30" dirty="0">
                <a:latin typeface="Carlito"/>
                <a:cs typeface="Carlito"/>
              </a:rPr>
              <a:t> </a:t>
            </a:r>
            <a:r>
              <a:rPr sz="3200" dirty="0">
                <a:latin typeface="Carlito"/>
                <a:cs typeface="Carlito"/>
              </a:rPr>
              <a:t>and</a:t>
            </a:r>
            <a:r>
              <a:rPr sz="3200" spc="-60" dirty="0">
                <a:latin typeface="Carlito"/>
                <a:cs typeface="Carlito"/>
              </a:rPr>
              <a:t> </a:t>
            </a:r>
            <a:r>
              <a:rPr sz="3200" dirty="0">
                <a:latin typeface="Carlito"/>
                <a:cs typeface="Carlito"/>
              </a:rPr>
              <a:t>project</a:t>
            </a:r>
            <a:r>
              <a:rPr sz="3200" spc="-90" dirty="0">
                <a:latin typeface="Carlito"/>
                <a:cs typeface="Carlito"/>
              </a:rPr>
              <a:t> </a:t>
            </a:r>
            <a:r>
              <a:rPr sz="3200" spc="-10" dirty="0">
                <a:latin typeface="Carlito"/>
                <a:cs typeface="Carlito"/>
              </a:rPr>
              <a:t>responsibilities </a:t>
            </a:r>
            <a:r>
              <a:rPr sz="3200" dirty="0">
                <a:latin typeface="Carlito"/>
                <a:cs typeface="Carlito"/>
              </a:rPr>
              <a:t>should</a:t>
            </a:r>
            <a:r>
              <a:rPr sz="3200" spc="-30" dirty="0">
                <a:latin typeface="Carlito"/>
                <a:cs typeface="Carlito"/>
              </a:rPr>
              <a:t> </a:t>
            </a:r>
            <a:r>
              <a:rPr sz="3200" dirty="0">
                <a:latin typeface="Carlito"/>
                <a:cs typeface="Carlito"/>
              </a:rPr>
              <a:t>be</a:t>
            </a:r>
            <a:r>
              <a:rPr sz="3200" spc="-45" dirty="0">
                <a:latin typeface="Carlito"/>
                <a:cs typeface="Carlito"/>
              </a:rPr>
              <a:t> </a:t>
            </a:r>
            <a:r>
              <a:rPr sz="3200" dirty="0">
                <a:latin typeface="Carlito"/>
                <a:cs typeface="Carlito"/>
              </a:rPr>
              <a:t>well</a:t>
            </a:r>
            <a:r>
              <a:rPr sz="3200" spc="-55" dirty="0">
                <a:latin typeface="Carlito"/>
                <a:cs typeface="Carlito"/>
              </a:rPr>
              <a:t> </a:t>
            </a:r>
            <a:r>
              <a:rPr sz="3200" spc="-10" dirty="0">
                <a:latin typeface="Carlito"/>
                <a:cs typeface="Carlito"/>
              </a:rPr>
              <a:t>established</a:t>
            </a:r>
            <a:endParaRPr sz="3200" dirty="0">
              <a:latin typeface="Carlito"/>
              <a:cs typeface="Carlito"/>
            </a:endParaRPr>
          </a:p>
          <a:p>
            <a:pPr marL="546100" indent="-533400">
              <a:lnSpc>
                <a:spcPts val="3795"/>
              </a:lnSpc>
              <a:buClr>
                <a:srgbClr val="000000"/>
              </a:buClr>
              <a:buFont typeface="Wingdings"/>
              <a:buChar char=""/>
              <a:tabLst>
                <a:tab pos="546100" algn="l"/>
              </a:tabLst>
            </a:pPr>
            <a:r>
              <a:rPr sz="3200" spc="-10" dirty="0">
                <a:solidFill>
                  <a:srgbClr val="0000CC"/>
                </a:solidFill>
                <a:latin typeface="Carlito"/>
                <a:cs typeface="Carlito"/>
              </a:rPr>
              <a:t>Complete</a:t>
            </a:r>
            <a:r>
              <a:rPr sz="3200" spc="-50" dirty="0">
                <a:solidFill>
                  <a:srgbClr val="0000CC"/>
                </a:solidFill>
                <a:latin typeface="Carlito"/>
                <a:cs typeface="Carlito"/>
              </a:rPr>
              <a:t> </a:t>
            </a:r>
            <a:r>
              <a:rPr sz="3200" dirty="0">
                <a:solidFill>
                  <a:srgbClr val="0000CC"/>
                </a:solidFill>
                <a:latin typeface="Carlito"/>
                <a:cs typeface="Carlito"/>
              </a:rPr>
              <a:t>“at</a:t>
            </a:r>
            <a:r>
              <a:rPr sz="3200" spc="-50" dirty="0">
                <a:solidFill>
                  <a:srgbClr val="0000CC"/>
                </a:solidFill>
                <a:latin typeface="Carlito"/>
                <a:cs typeface="Carlito"/>
              </a:rPr>
              <a:t> </a:t>
            </a:r>
            <a:r>
              <a:rPr sz="3200" dirty="0">
                <a:solidFill>
                  <a:srgbClr val="0000CC"/>
                </a:solidFill>
                <a:latin typeface="Carlito"/>
                <a:cs typeface="Carlito"/>
              </a:rPr>
              <a:t>the</a:t>
            </a:r>
            <a:r>
              <a:rPr sz="3200" spc="-55" dirty="0">
                <a:solidFill>
                  <a:srgbClr val="0000CC"/>
                </a:solidFill>
                <a:latin typeface="Carlito"/>
                <a:cs typeface="Carlito"/>
              </a:rPr>
              <a:t> </a:t>
            </a:r>
            <a:r>
              <a:rPr sz="3200" dirty="0">
                <a:solidFill>
                  <a:srgbClr val="0000CC"/>
                </a:solidFill>
                <a:latin typeface="Carlito"/>
                <a:cs typeface="Carlito"/>
              </a:rPr>
              <a:t>end</a:t>
            </a:r>
            <a:r>
              <a:rPr sz="3200" spc="-45" dirty="0">
                <a:solidFill>
                  <a:srgbClr val="0000CC"/>
                </a:solidFill>
                <a:latin typeface="Carlito"/>
                <a:cs typeface="Carlito"/>
              </a:rPr>
              <a:t> </a:t>
            </a:r>
            <a:r>
              <a:rPr sz="3200" dirty="0">
                <a:solidFill>
                  <a:srgbClr val="0000CC"/>
                </a:solidFill>
                <a:latin typeface="Carlito"/>
                <a:cs typeface="Carlito"/>
              </a:rPr>
              <a:t>of</a:t>
            </a:r>
            <a:r>
              <a:rPr sz="3200" spc="-55" dirty="0">
                <a:solidFill>
                  <a:srgbClr val="0000CC"/>
                </a:solidFill>
                <a:latin typeface="Carlito"/>
                <a:cs typeface="Carlito"/>
              </a:rPr>
              <a:t> </a:t>
            </a:r>
            <a:r>
              <a:rPr sz="3200" spc="-10" dirty="0">
                <a:solidFill>
                  <a:srgbClr val="0000CC"/>
                </a:solidFill>
                <a:latin typeface="Carlito"/>
                <a:cs typeface="Carlito"/>
              </a:rPr>
              <a:t>writing”</a:t>
            </a:r>
            <a:endParaRPr sz="3200" dirty="0">
              <a:latin typeface="Carlito"/>
              <a:cs typeface="Carlito"/>
            </a:endParaRPr>
          </a:p>
        </p:txBody>
      </p:sp>
      <p:sp>
        <p:nvSpPr>
          <p:cNvPr id="6" name="TextBox 5">
            <a:extLst>
              <a:ext uri="{FF2B5EF4-FFF2-40B4-BE49-F238E27FC236}">
                <a16:creationId xmlns:a16="http://schemas.microsoft.com/office/drawing/2014/main" id="{67DC7DAF-613E-49DA-B999-0D373D9D6F0A}"/>
              </a:ext>
            </a:extLst>
          </p:cNvPr>
          <p:cNvSpPr txBox="1"/>
          <p:nvPr/>
        </p:nvSpPr>
        <p:spPr>
          <a:xfrm>
            <a:off x="20447" y="4824339"/>
            <a:ext cx="8991600" cy="2123658"/>
          </a:xfrm>
          <a:prstGeom prst="rect">
            <a:avLst/>
          </a:prstGeom>
          <a:noFill/>
        </p:spPr>
        <p:txBody>
          <a:bodyPr wrap="square">
            <a:spAutoFit/>
          </a:bodyPr>
          <a:lstStyle/>
          <a:p>
            <a:pPr algn="ctr" defTabSz="457200" rtl="0">
              <a:defRPr/>
            </a:pPr>
            <a:r>
              <a:rPr lang="en-US" sz="1600" b="1" kern="1200" dirty="0">
                <a:solidFill>
                  <a:srgbClr val="000000"/>
                </a:solidFill>
                <a:latin typeface="Carlito"/>
                <a:ea typeface="Kite One"/>
                <a:cs typeface="Kite One"/>
                <a:sym typeface="Kite One"/>
              </a:rPr>
              <a:t>“Capacity Building of Hospitality Graduates in Bangladesh to Promote Youth Employment Through industry and Universities Partnership”</a:t>
            </a:r>
            <a:endParaRPr lang="en-US" sz="1600" b="1" kern="1200" dirty="0">
              <a:solidFill>
                <a:srgbClr val="0070C0"/>
              </a:solidFill>
              <a:latin typeface="Carlito"/>
              <a:ea typeface="Kite One"/>
              <a:cs typeface="Kite One"/>
              <a:sym typeface="Kite One"/>
            </a:endParaRPr>
          </a:p>
          <a:p>
            <a:pPr algn="ctr" defTabSz="457200" rtl="0">
              <a:defRPr/>
            </a:pPr>
            <a:r>
              <a:rPr lang="en-US" sz="1600" b="1" kern="1200" dirty="0">
                <a:solidFill>
                  <a:srgbClr val="0070C0"/>
                </a:solidFill>
                <a:latin typeface="Carlito"/>
                <a:ea typeface="Kite One"/>
                <a:cs typeface="Kite One"/>
                <a:sym typeface="Kite One"/>
              </a:rPr>
              <a:t>Alternative: </a:t>
            </a:r>
          </a:p>
          <a:p>
            <a:pPr algn="ctr" defTabSz="457200" rtl="0">
              <a:defRPr/>
            </a:pPr>
            <a:r>
              <a:rPr lang="en-US" sz="1600" b="1" kern="1200" dirty="0">
                <a:solidFill>
                  <a:srgbClr val="000000"/>
                </a:solidFill>
                <a:latin typeface="Carlito"/>
                <a:ea typeface="Kite One"/>
                <a:cs typeface="Kite One"/>
                <a:sym typeface="Kite One"/>
              </a:rPr>
              <a:t>“Empowering Tourism and Hospitality Graduates in Bangladesh: Bridging Academia and Industry for Employment”</a:t>
            </a:r>
          </a:p>
          <a:p>
            <a:pPr algn="ctr" defTabSz="457200" rtl="0">
              <a:defRPr/>
            </a:pPr>
            <a:r>
              <a:rPr lang="en-US" sz="1600" b="1" kern="1200" dirty="0">
                <a:solidFill>
                  <a:srgbClr val="000000"/>
                </a:solidFill>
                <a:latin typeface="Carlito"/>
                <a:ea typeface="Kite One"/>
                <a:cs typeface="Kite One"/>
                <a:sym typeface="Kite One"/>
              </a:rPr>
              <a:t>Or</a:t>
            </a:r>
          </a:p>
          <a:p>
            <a:pPr algn="ctr" defTabSz="457200" rtl="0">
              <a:defRPr/>
            </a:pPr>
            <a:r>
              <a:rPr lang="en-US" sz="1600" b="1" kern="1200" dirty="0">
                <a:solidFill>
                  <a:srgbClr val="000000"/>
                </a:solidFill>
                <a:latin typeface="Carlito"/>
                <a:ea typeface="Kite One"/>
                <a:cs typeface="Kite One"/>
                <a:sym typeface="Kite One"/>
              </a:rPr>
              <a:t>“Development of Employability Skills of Hospitality Students through Academia and Industries Partnership”</a:t>
            </a:r>
          </a:p>
        </p:txBody>
      </p:sp>
      <p:sp>
        <p:nvSpPr>
          <p:cNvPr id="7" name="object 2">
            <a:extLst>
              <a:ext uri="{FF2B5EF4-FFF2-40B4-BE49-F238E27FC236}">
                <a16:creationId xmlns:a16="http://schemas.microsoft.com/office/drawing/2014/main" id="{64E9D88A-8E1A-4726-98C1-EAD8DDBFB686}"/>
              </a:ext>
            </a:extLst>
          </p:cNvPr>
          <p:cNvSpPr txBox="1">
            <a:spLocks/>
          </p:cNvSpPr>
          <p:nvPr/>
        </p:nvSpPr>
        <p:spPr>
          <a:xfrm>
            <a:off x="401447" y="4312261"/>
            <a:ext cx="8229600" cy="506998"/>
          </a:xfrm>
          <a:prstGeom prst="rect">
            <a:avLst/>
          </a:prstGeom>
          <a:solidFill>
            <a:srgbClr val="F1F1F1"/>
          </a:solidFill>
        </p:spPr>
        <p:txBody>
          <a:bodyPr vert="horz" wrap="square" lIns="0" tIns="0" rIns="0" bIns="0" rtlCol="0">
            <a:spAutoFit/>
          </a:bodyPr>
          <a:lstStyle>
            <a:lvl1pPr>
              <a:defRPr sz="4000" b="1" i="0">
                <a:solidFill>
                  <a:srgbClr val="CC00CC"/>
                </a:solidFill>
                <a:latin typeface="Arial"/>
                <a:ea typeface="+mj-ea"/>
                <a:cs typeface="Arial"/>
              </a:defRPr>
            </a:lvl1pPr>
          </a:lstStyle>
          <a:p>
            <a:pPr marL="91440" algn="ctr">
              <a:lnSpc>
                <a:spcPts val="4270"/>
              </a:lnSpc>
            </a:pPr>
            <a:r>
              <a:rPr lang="en-US" sz="2800" dirty="0">
                <a:solidFill>
                  <a:srgbClr val="9900FF"/>
                </a:solidFill>
              </a:rPr>
              <a:t>EXAMPLE</a:t>
            </a:r>
            <a:endParaRPr lang="en-US" sz="2800" spc="-10" dirty="0">
              <a:solidFill>
                <a:srgbClr val="9900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50</a:t>
            </a:fld>
            <a:endParaRPr spc="-25" dirty="0"/>
          </a:p>
        </p:txBody>
      </p:sp>
      <p:sp>
        <p:nvSpPr>
          <p:cNvPr id="2" name="object 2"/>
          <p:cNvSpPr txBox="1">
            <a:spLocks noGrp="1"/>
          </p:cNvSpPr>
          <p:nvPr>
            <p:ph type="title"/>
          </p:nvPr>
        </p:nvSpPr>
        <p:spPr>
          <a:xfrm>
            <a:off x="0" y="228600"/>
            <a:ext cx="7391400" cy="487378"/>
          </a:xfrm>
          <a:prstGeom prst="rect">
            <a:avLst/>
          </a:prstGeom>
          <a:solidFill>
            <a:srgbClr val="F1F1F1"/>
          </a:solidFill>
        </p:spPr>
        <p:txBody>
          <a:bodyPr vert="horz" wrap="square" lIns="0" tIns="0" rIns="0" bIns="0" rtlCol="0">
            <a:spAutoFit/>
          </a:bodyPr>
          <a:lstStyle/>
          <a:p>
            <a:pPr marL="91440" algn="ctr">
              <a:lnSpc>
                <a:spcPts val="3815"/>
              </a:lnSpc>
            </a:pPr>
            <a:r>
              <a:rPr sz="3600" b="0" spc="-85" dirty="0">
                <a:solidFill>
                  <a:srgbClr val="9900FF"/>
                </a:solidFill>
                <a:latin typeface="Carlito"/>
                <a:cs typeface="Carlito"/>
              </a:rPr>
              <a:t>Training/Workshop</a:t>
            </a:r>
            <a:r>
              <a:rPr sz="3600" b="0" spc="-45" dirty="0">
                <a:solidFill>
                  <a:srgbClr val="9900FF"/>
                </a:solidFill>
                <a:latin typeface="Carlito"/>
                <a:cs typeface="Carlito"/>
              </a:rPr>
              <a:t> </a:t>
            </a:r>
            <a:r>
              <a:rPr sz="3600" b="0" spc="-20" dirty="0">
                <a:solidFill>
                  <a:srgbClr val="9900FF"/>
                </a:solidFill>
                <a:latin typeface="Carlito"/>
                <a:cs typeface="Carlito"/>
              </a:rPr>
              <a:t>Plan</a:t>
            </a:r>
            <a:endParaRPr sz="3600" dirty="0">
              <a:latin typeface="Carlito"/>
              <a:cs typeface="Carlito"/>
            </a:endParaRPr>
          </a:p>
        </p:txBody>
      </p:sp>
      <p:sp>
        <p:nvSpPr>
          <p:cNvPr id="3" name="object 3"/>
          <p:cNvSpPr txBox="1"/>
          <p:nvPr/>
        </p:nvSpPr>
        <p:spPr>
          <a:xfrm>
            <a:off x="152400" y="1251025"/>
            <a:ext cx="7840980" cy="5189220"/>
          </a:xfrm>
          <a:prstGeom prst="rect">
            <a:avLst/>
          </a:prstGeom>
        </p:spPr>
        <p:txBody>
          <a:bodyPr vert="horz" wrap="square" lIns="0" tIns="118110" rIns="0" bIns="0" rtlCol="0">
            <a:spAutoFit/>
          </a:bodyPr>
          <a:lstStyle/>
          <a:p>
            <a:pPr marL="622300" marR="354965">
              <a:lnSpc>
                <a:spcPct val="78400"/>
              </a:lnSpc>
              <a:spcBef>
                <a:spcPts val="930"/>
              </a:spcBef>
            </a:pPr>
            <a:r>
              <a:rPr sz="3200" b="1" dirty="0">
                <a:solidFill>
                  <a:srgbClr val="890000"/>
                </a:solidFill>
                <a:latin typeface="Liberation Sans Narrow"/>
                <a:cs typeface="Liberation Sans Narrow"/>
              </a:rPr>
              <a:t>Training</a:t>
            </a:r>
            <a:r>
              <a:rPr sz="3200" b="1" spc="-105" dirty="0">
                <a:solidFill>
                  <a:srgbClr val="890000"/>
                </a:solidFill>
                <a:latin typeface="Liberation Sans Narrow"/>
                <a:cs typeface="Liberation Sans Narrow"/>
              </a:rPr>
              <a:t> </a:t>
            </a:r>
            <a:r>
              <a:rPr sz="3200" b="1" dirty="0">
                <a:solidFill>
                  <a:srgbClr val="890000"/>
                </a:solidFill>
                <a:latin typeface="Liberation Sans Narrow"/>
                <a:cs typeface="Liberation Sans Narrow"/>
              </a:rPr>
              <a:t>for</a:t>
            </a:r>
            <a:r>
              <a:rPr sz="3200" b="1" spc="-70" dirty="0">
                <a:solidFill>
                  <a:srgbClr val="890000"/>
                </a:solidFill>
                <a:latin typeface="Liberation Sans Narrow"/>
                <a:cs typeface="Liberation Sans Narrow"/>
              </a:rPr>
              <a:t> </a:t>
            </a:r>
            <a:r>
              <a:rPr sz="3200" b="1" dirty="0">
                <a:solidFill>
                  <a:srgbClr val="890000"/>
                </a:solidFill>
                <a:latin typeface="Liberation Sans Narrow"/>
                <a:cs typeface="Liberation Sans Narrow"/>
              </a:rPr>
              <a:t>Human</a:t>
            </a:r>
            <a:r>
              <a:rPr sz="3200" b="1" spc="-85" dirty="0">
                <a:solidFill>
                  <a:srgbClr val="890000"/>
                </a:solidFill>
                <a:latin typeface="Liberation Sans Narrow"/>
                <a:cs typeface="Liberation Sans Narrow"/>
              </a:rPr>
              <a:t> </a:t>
            </a:r>
            <a:r>
              <a:rPr sz="3200" b="1" dirty="0">
                <a:solidFill>
                  <a:srgbClr val="890000"/>
                </a:solidFill>
                <a:latin typeface="Liberation Sans Narrow"/>
                <a:cs typeface="Liberation Sans Narrow"/>
              </a:rPr>
              <a:t>Resource</a:t>
            </a:r>
            <a:r>
              <a:rPr sz="3200" b="1" spc="-85" dirty="0">
                <a:solidFill>
                  <a:srgbClr val="890000"/>
                </a:solidFill>
                <a:latin typeface="Liberation Sans Narrow"/>
                <a:cs typeface="Liberation Sans Narrow"/>
              </a:rPr>
              <a:t> </a:t>
            </a:r>
            <a:r>
              <a:rPr sz="3200" b="1" spc="-10" dirty="0">
                <a:solidFill>
                  <a:srgbClr val="890000"/>
                </a:solidFill>
                <a:latin typeface="Liberation Sans Narrow"/>
                <a:cs typeface="Liberation Sans Narrow"/>
              </a:rPr>
              <a:t>Development </a:t>
            </a:r>
            <a:r>
              <a:rPr sz="3200" b="1" dirty="0">
                <a:solidFill>
                  <a:srgbClr val="890000"/>
                </a:solidFill>
                <a:latin typeface="Liberation Sans Narrow"/>
                <a:cs typeface="Liberation Sans Narrow"/>
              </a:rPr>
              <a:t>of</a:t>
            </a:r>
            <a:r>
              <a:rPr sz="3200" b="1" spc="-20" dirty="0">
                <a:solidFill>
                  <a:srgbClr val="890000"/>
                </a:solidFill>
                <a:latin typeface="Liberation Sans Narrow"/>
                <a:cs typeface="Liberation Sans Narrow"/>
              </a:rPr>
              <a:t> </a:t>
            </a:r>
            <a:r>
              <a:rPr sz="3200" b="1" dirty="0">
                <a:solidFill>
                  <a:srgbClr val="890000"/>
                </a:solidFill>
                <a:latin typeface="Liberation Sans Narrow"/>
                <a:cs typeface="Liberation Sans Narrow"/>
              </a:rPr>
              <a:t>the</a:t>
            </a:r>
            <a:r>
              <a:rPr sz="3200" b="1" spc="-25" dirty="0">
                <a:solidFill>
                  <a:srgbClr val="890000"/>
                </a:solidFill>
                <a:latin typeface="Liberation Sans Narrow"/>
                <a:cs typeface="Liberation Sans Narrow"/>
              </a:rPr>
              <a:t> </a:t>
            </a:r>
            <a:r>
              <a:rPr sz="3200" b="1" spc="-10" dirty="0">
                <a:solidFill>
                  <a:srgbClr val="890000"/>
                </a:solidFill>
                <a:latin typeface="Liberation Sans Narrow"/>
                <a:cs typeface="Liberation Sans Narrow"/>
              </a:rPr>
              <a:t>Entity</a:t>
            </a:r>
            <a:endParaRPr sz="3200" dirty="0">
              <a:latin typeface="Liberation Sans Narrow"/>
              <a:cs typeface="Liberation Sans Narrow"/>
            </a:endParaRPr>
          </a:p>
          <a:p>
            <a:pPr marL="413384" marR="2815590">
              <a:lnSpc>
                <a:spcPct val="120000"/>
              </a:lnSpc>
              <a:spcBef>
                <a:spcPts val="5"/>
              </a:spcBef>
            </a:pPr>
            <a:r>
              <a:rPr sz="3200" b="1" dirty="0">
                <a:solidFill>
                  <a:srgbClr val="CC0099"/>
                </a:solidFill>
                <a:latin typeface="Carlito"/>
                <a:cs typeface="Carlito"/>
              </a:rPr>
              <a:t>Types:</a:t>
            </a:r>
            <a:r>
              <a:rPr sz="3200" b="1" spc="-95" dirty="0">
                <a:solidFill>
                  <a:srgbClr val="CC0099"/>
                </a:solidFill>
                <a:latin typeface="Carlito"/>
                <a:cs typeface="Carlito"/>
              </a:rPr>
              <a:t> </a:t>
            </a:r>
            <a:r>
              <a:rPr sz="3200" b="1" spc="-20" dirty="0">
                <a:latin typeface="Carlito"/>
                <a:cs typeface="Carlito"/>
              </a:rPr>
              <a:t>Training,</a:t>
            </a:r>
            <a:r>
              <a:rPr sz="3200" b="1" spc="-135" dirty="0">
                <a:latin typeface="Carlito"/>
                <a:cs typeface="Carlito"/>
              </a:rPr>
              <a:t> </a:t>
            </a:r>
            <a:r>
              <a:rPr sz="3200" b="1" spc="-10" dirty="0">
                <a:latin typeface="Carlito"/>
                <a:cs typeface="Carlito"/>
              </a:rPr>
              <a:t>Workshops </a:t>
            </a:r>
            <a:r>
              <a:rPr sz="3200" b="1" dirty="0">
                <a:solidFill>
                  <a:srgbClr val="CC0099"/>
                </a:solidFill>
                <a:latin typeface="Carlito"/>
                <a:cs typeface="Carlito"/>
              </a:rPr>
              <a:t>Location:</a:t>
            </a:r>
            <a:r>
              <a:rPr sz="3200" b="1" spc="-70" dirty="0">
                <a:solidFill>
                  <a:srgbClr val="CC0099"/>
                </a:solidFill>
                <a:latin typeface="Carlito"/>
                <a:cs typeface="Carlito"/>
              </a:rPr>
              <a:t> </a:t>
            </a:r>
            <a:r>
              <a:rPr sz="3200" b="1" dirty="0">
                <a:latin typeface="Carlito"/>
                <a:cs typeface="Carlito"/>
              </a:rPr>
              <a:t>Local</a:t>
            </a:r>
            <a:r>
              <a:rPr sz="3200" b="1" spc="-45" dirty="0">
                <a:latin typeface="Carlito"/>
                <a:cs typeface="Carlito"/>
              </a:rPr>
              <a:t> </a:t>
            </a:r>
            <a:r>
              <a:rPr sz="3200" b="1" dirty="0">
                <a:latin typeface="Carlito"/>
                <a:cs typeface="Carlito"/>
              </a:rPr>
              <a:t>&amp;</a:t>
            </a:r>
            <a:r>
              <a:rPr sz="3200" b="1" spc="-55" dirty="0">
                <a:latin typeface="Carlito"/>
                <a:cs typeface="Carlito"/>
              </a:rPr>
              <a:t> </a:t>
            </a:r>
            <a:r>
              <a:rPr sz="3200" b="1" spc="-10" dirty="0">
                <a:latin typeface="Carlito"/>
                <a:cs typeface="Carlito"/>
              </a:rPr>
              <a:t>Foreign</a:t>
            </a:r>
            <a:endParaRPr sz="3200" dirty="0">
              <a:latin typeface="Carlito"/>
              <a:cs typeface="Carlito"/>
            </a:endParaRPr>
          </a:p>
          <a:p>
            <a:pPr marL="621665" indent="-608965">
              <a:lnSpc>
                <a:spcPct val="100000"/>
              </a:lnSpc>
              <a:spcBef>
                <a:spcPts val="770"/>
              </a:spcBef>
              <a:buFont typeface="Wingdings"/>
              <a:buChar char=""/>
              <a:tabLst>
                <a:tab pos="621665" algn="l"/>
              </a:tabLst>
            </a:pPr>
            <a:r>
              <a:rPr sz="3200" dirty="0">
                <a:latin typeface="Carlito"/>
                <a:cs typeface="Carlito"/>
              </a:rPr>
              <a:t>Should</a:t>
            </a:r>
            <a:r>
              <a:rPr sz="3200" spc="-60" dirty="0">
                <a:latin typeface="Carlito"/>
                <a:cs typeface="Carlito"/>
              </a:rPr>
              <a:t> </a:t>
            </a:r>
            <a:r>
              <a:rPr sz="3200" dirty="0">
                <a:latin typeface="Carlito"/>
                <a:cs typeface="Carlito"/>
              </a:rPr>
              <a:t>be</a:t>
            </a:r>
            <a:r>
              <a:rPr sz="3200" spc="-55" dirty="0">
                <a:latin typeface="Carlito"/>
                <a:cs typeface="Carlito"/>
              </a:rPr>
              <a:t> </a:t>
            </a:r>
            <a:r>
              <a:rPr sz="3200" dirty="0">
                <a:solidFill>
                  <a:srgbClr val="CC0099"/>
                </a:solidFill>
                <a:latin typeface="Carlito"/>
                <a:cs typeface="Carlito"/>
              </a:rPr>
              <a:t>logically</a:t>
            </a:r>
            <a:r>
              <a:rPr sz="3200" spc="-60" dirty="0">
                <a:solidFill>
                  <a:srgbClr val="CC0099"/>
                </a:solidFill>
                <a:latin typeface="Carlito"/>
                <a:cs typeface="Carlito"/>
              </a:rPr>
              <a:t> </a:t>
            </a:r>
            <a:r>
              <a:rPr sz="3200" spc="-10" dirty="0">
                <a:solidFill>
                  <a:srgbClr val="CC0099"/>
                </a:solidFill>
                <a:latin typeface="Carlito"/>
                <a:cs typeface="Carlito"/>
              </a:rPr>
              <a:t>sequenced</a:t>
            </a:r>
            <a:endParaRPr sz="3200" dirty="0">
              <a:latin typeface="Carlito"/>
              <a:cs typeface="Carlito"/>
            </a:endParaRPr>
          </a:p>
          <a:p>
            <a:pPr marL="621665" indent="-608965">
              <a:lnSpc>
                <a:spcPct val="100000"/>
              </a:lnSpc>
              <a:spcBef>
                <a:spcPts val="770"/>
              </a:spcBef>
              <a:buFont typeface="Wingdings"/>
              <a:buChar char=""/>
              <a:tabLst>
                <a:tab pos="621665" algn="l"/>
              </a:tabLst>
            </a:pPr>
            <a:r>
              <a:rPr sz="3200" dirty="0">
                <a:latin typeface="Carlito"/>
                <a:cs typeface="Carlito"/>
              </a:rPr>
              <a:t>Academic</a:t>
            </a:r>
            <a:r>
              <a:rPr sz="3200" spc="-175" dirty="0">
                <a:latin typeface="Carlito"/>
                <a:cs typeface="Carlito"/>
              </a:rPr>
              <a:t> </a:t>
            </a:r>
            <a:r>
              <a:rPr sz="3200" dirty="0">
                <a:solidFill>
                  <a:srgbClr val="CC0099"/>
                </a:solidFill>
                <a:latin typeface="Carlito"/>
                <a:cs typeface="Carlito"/>
              </a:rPr>
              <a:t>staff</a:t>
            </a:r>
            <a:r>
              <a:rPr sz="3200" spc="-140" dirty="0">
                <a:solidFill>
                  <a:srgbClr val="CC0099"/>
                </a:solidFill>
                <a:latin typeface="Carlito"/>
                <a:cs typeface="Carlito"/>
              </a:rPr>
              <a:t> </a:t>
            </a:r>
            <a:r>
              <a:rPr sz="3200" spc="-10" dirty="0">
                <a:solidFill>
                  <a:srgbClr val="CC0099"/>
                </a:solidFill>
                <a:latin typeface="Carlito"/>
                <a:cs typeface="Carlito"/>
              </a:rPr>
              <a:t>upgrading</a:t>
            </a:r>
            <a:endParaRPr sz="3200" dirty="0">
              <a:latin typeface="Carlito"/>
              <a:cs typeface="Carlito"/>
            </a:endParaRPr>
          </a:p>
          <a:p>
            <a:pPr marL="622300" marR="5080" indent="-609600">
              <a:lnSpc>
                <a:spcPct val="80000"/>
              </a:lnSpc>
              <a:spcBef>
                <a:spcPts val="1535"/>
              </a:spcBef>
              <a:buFont typeface="Wingdings"/>
              <a:buChar char=""/>
              <a:tabLst>
                <a:tab pos="622300" algn="l"/>
              </a:tabLst>
            </a:pPr>
            <a:r>
              <a:rPr sz="3200" dirty="0">
                <a:latin typeface="Carlito"/>
                <a:cs typeface="Carlito"/>
              </a:rPr>
              <a:t>Academic</a:t>
            </a:r>
            <a:r>
              <a:rPr sz="3200" spc="-114" dirty="0">
                <a:latin typeface="Carlito"/>
                <a:cs typeface="Carlito"/>
              </a:rPr>
              <a:t> </a:t>
            </a:r>
            <a:r>
              <a:rPr sz="3200" dirty="0">
                <a:latin typeface="Carlito"/>
                <a:cs typeface="Carlito"/>
              </a:rPr>
              <a:t>staff</a:t>
            </a:r>
            <a:r>
              <a:rPr sz="3200" spc="-100" dirty="0">
                <a:latin typeface="Carlito"/>
                <a:cs typeface="Carlito"/>
              </a:rPr>
              <a:t> </a:t>
            </a:r>
            <a:r>
              <a:rPr sz="3200" dirty="0">
                <a:latin typeface="Carlito"/>
                <a:cs typeface="Carlito"/>
              </a:rPr>
              <a:t>development.</a:t>
            </a:r>
            <a:r>
              <a:rPr sz="3200" spc="-125" dirty="0">
                <a:latin typeface="Carlito"/>
                <a:cs typeface="Carlito"/>
              </a:rPr>
              <a:t> </a:t>
            </a:r>
            <a:r>
              <a:rPr sz="3200" spc="-30" dirty="0">
                <a:latin typeface="Carlito"/>
                <a:cs typeface="Carlito"/>
              </a:rPr>
              <a:t>Post-</a:t>
            </a:r>
            <a:r>
              <a:rPr sz="3200" spc="-10" dirty="0">
                <a:latin typeface="Carlito"/>
                <a:cs typeface="Carlito"/>
              </a:rPr>
              <a:t>graduate </a:t>
            </a:r>
            <a:r>
              <a:rPr sz="3200" dirty="0">
                <a:latin typeface="Carlito"/>
                <a:cs typeface="Carlito"/>
              </a:rPr>
              <a:t>degrees,</a:t>
            </a:r>
            <a:r>
              <a:rPr sz="3200" spc="-60" dirty="0">
                <a:latin typeface="Carlito"/>
                <a:cs typeface="Carlito"/>
              </a:rPr>
              <a:t> </a:t>
            </a:r>
            <a:r>
              <a:rPr sz="3200" b="1" dirty="0">
                <a:latin typeface="Carlito"/>
                <a:cs typeface="Carlito"/>
              </a:rPr>
              <a:t>local</a:t>
            </a:r>
            <a:r>
              <a:rPr sz="3200" b="1" spc="-35" dirty="0">
                <a:latin typeface="Carlito"/>
                <a:cs typeface="Carlito"/>
              </a:rPr>
              <a:t> </a:t>
            </a:r>
            <a:r>
              <a:rPr sz="3200" b="1" dirty="0">
                <a:latin typeface="Carlito"/>
                <a:cs typeface="Carlito"/>
              </a:rPr>
              <a:t>and</a:t>
            </a:r>
            <a:r>
              <a:rPr sz="3200" b="1" spc="-50" dirty="0">
                <a:latin typeface="Carlito"/>
                <a:cs typeface="Carlito"/>
              </a:rPr>
              <a:t> </a:t>
            </a:r>
            <a:r>
              <a:rPr sz="3200" b="1" dirty="0">
                <a:latin typeface="Carlito"/>
                <a:cs typeface="Carlito"/>
              </a:rPr>
              <a:t>abroad</a:t>
            </a:r>
            <a:r>
              <a:rPr sz="3200" dirty="0">
                <a:latin typeface="Carlito"/>
                <a:cs typeface="Carlito"/>
              </a:rPr>
              <a:t>.</a:t>
            </a:r>
            <a:r>
              <a:rPr sz="3200" spc="-60" dirty="0">
                <a:latin typeface="Carlito"/>
                <a:cs typeface="Carlito"/>
              </a:rPr>
              <a:t> </a:t>
            </a:r>
            <a:r>
              <a:rPr sz="3200" dirty="0">
                <a:latin typeface="Carlito"/>
                <a:cs typeface="Carlito"/>
              </a:rPr>
              <a:t>New</a:t>
            </a:r>
            <a:r>
              <a:rPr sz="3200" spc="-40" dirty="0">
                <a:latin typeface="Carlito"/>
                <a:cs typeface="Carlito"/>
              </a:rPr>
              <a:t> </a:t>
            </a:r>
            <a:r>
              <a:rPr sz="3200" spc="-10" dirty="0">
                <a:latin typeface="Carlito"/>
                <a:cs typeface="Carlito"/>
              </a:rPr>
              <a:t>qualified staff</a:t>
            </a:r>
            <a:endParaRPr lang="en-US" sz="3200" spc="-10" dirty="0">
              <a:latin typeface="Carlito"/>
              <a:cs typeface="Carlito"/>
            </a:endParaRPr>
          </a:p>
          <a:p>
            <a:pPr marL="622300" marR="5080" indent="-609600">
              <a:lnSpc>
                <a:spcPct val="80000"/>
              </a:lnSpc>
              <a:spcBef>
                <a:spcPts val="1535"/>
              </a:spcBef>
              <a:buFont typeface="Wingdings"/>
              <a:buChar char=""/>
              <a:tabLst>
                <a:tab pos="622300" algn="l"/>
              </a:tabLst>
            </a:pPr>
            <a:r>
              <a:rPr sz="3200" dirty="0">
                <a:latin typeface="Carlito"/>
                <a:cs typeface="Carlito"/>
              </a:rPr>
              <a:t>Support/</a:t>
            </a:r>
            <a:r>
              <a:rPr sz="3200" spc="-135" dirty="0">
                <a:latin typeface="Carlito"/>
                <a:cs typeface="Carlito"/>
              </a:rPr>
              <a:t> </a:t>
            </a:r>
            <a:r>
              <a:rPr sz="3200" dirty="0">
                <a:latin typeface="Carlito"/>
                <a:cs typeface="Carlito"/>
              </a:rPr>
              <a:t>management</a:t>
            </a:r>
            <a:r>
              <a:rPr sz="3200" spc="-140" dirty="0">
                <a:latin typeface="Carlito"/>
                <a:cs typeface="Carlito"/>
              </a:rPr>
              <a:t> </a:t>
            </a:r>
            <a:r>
              <a:rPr sz="3200" spc="-40" dirty="0">
                <a:latin typeface="Carlito"/>
                <a:cs typeface="Carlito"/>
              </a:rPr>
              <a:t>staff,</a:t>
            </a:r>
            <a:r>
              <a:rPr sz="3200" spc="-140" dirty="0">
                <a:latin typeface="Carlito"/>
                <a:cs typeface="Carlito"/>
              </a:rPr>
              <a:t> </a:t>
            </a:r>
            <a:r>
              <a:rPr sz="3200" spc="-10" dirty="0">
                <a:latin typeface="Carlito"/>
                <a:cs typeface="Carlito"/>
              </a:rPr>
              <a:t>Technicians</a:t>
            </a:r>
            <a:endParaRPr sz="3200" dirty="0">
              <a:latin typeface="Carlito"/>
              <a:cs typeface="Carli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51</a:t>
            </a:fld>
            <a:endParaRPr spc="-25" dirty="0"/>
          </a:p>
        </p:txBody>
      </p:sp>
      <p:sp>
        <p:nvSpPr>
          <p:cNvPr id="2" name="object 2"/>
          <p:cNvSpPr txBox="1">
            <a:spLocks noGrp="1"/>
          </p:cNvSpPr>
          <p:nvPr>
            <p:ph type="title"/>
          </p:nvPr>
        </p:nvSpPr>
        <p:spPr>
          <a:xfrm>
            <a:off x="0" y="228600"/>
            <a:ext cx="7391400" cy="487378"/>
          </a:xfrm>
          <a:prstGeom prst="rect">
            <a:avLst/>
          </a:prstGeom>
          <a:solidFill>
            <a:srgbClr val="F1F1F1"/>
          </a:solidFill>
        </p:spPr>
        <p:txBody>
          <a:bodyPr vert="horz" wrap="square" lIns="0" tIns="0" rIns="0" bIns="0" rtlCol="0">
            <a:spAutoFit/>
          </a:bodyPr>
          <a:lstStyle/>
          <a:p>
            <a:pPr marL="91440" algn="ctr">
              <a:lnSpc>
                <a:spcPts val="3815"/>
              </a:lnSpc>
            </a:pPr>
            <a:r>
              <a:rPr sz="3600" b="0" spc="-85" dirty="0">
                <a:solidFill>
                  <a:srgbClr val="9900FF"/>
                </a:solidFill>
                <a:latin typeface="Carlito"/>
                <a:cs typeface="Carlito"/>
              </a:rPr>
              <a:t>Training/Workshop</a:t>
            </a:r>
            <a:r>
              <a:rPr sz="3600" b="0" spc="-45" dirty="0">
                <a:solidFill>
                  <a:srgbClr val="9900FF"/>
                </a:solidFill>
                <a:latin typeface="Carlito"/>
                <a:cs typeface="Carlito"/>
              </a:rPr>
              <a:t> </a:t>
            </a:r>
            <a:r>
              <a:rPr sz="3600" b="0" spc="-20" dirty="0">
                <a:solidFill>
                  <a:srgbClr val="9900FF"/>
                </a:solidFill>
                <a:latin typeface="Carlito"/>
                <a:cs typeface="Carlito"/>
              </a:rPr>
              <a:t>Plan</a:t>
            </a:r>
            <a:endParaRPr sz="3600" dirty="0">
              <a:latin typeface="Carlito"/>
              <a:cs typeface="Carlito"/>
            </a:endParaRPr>
          </a:p>
        </p:txBody>
      </p:sp>
      <p:pic>
        <p:nvPicPr>
          <p:cNvPr id="6" name="Picture 5">
            <a:extLst>
              <a:ext uri="{FF2B5EF4-FFF2-40B4-BE49-F238E27FC236}">
                <a16:creationId xmlns:a16="http://schemas.microsoft.com/office/drawing/2014/main" id="{60D78EB0-F73B-4779-A1EB-5DEE4DF40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1"/>
            <a:ext cx="9144000" cy="4419598"/>
          </a:xfrm>
          <a:prstGeom prst="rect">
            <a:avLst/>
          </a:prstGeom>
        </p:spPr>
      </p:pic>
    </p:spTree>
    <p:extLst>
      <p:ext uri="{BB962C8B-B14F-4D97-AF65-F5344CB8AC3E}">
        <p14:creationId xmlns:p14="http://schemas.microsoft.com/office/powerpoint/2010/main" val="1942038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83067" y="6456070"/>
            <a:ext cx="15367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888888"/>
                </a:solidFill>
                <a:latin typeface="Arial"/>
                <a:cs typeface="Arial"/>
              </a:rPr>
              <a:t>53</a:t>
            </a:r>
            <a:endParaRPr sz="900">
              <a:latin typeface="Arial"/>
              <a:cs typeface="Arial"/>
            </a:endParaRPr>
          </a:p>
        </p:txBody>
      </p:sp>
      <p:sp>
        <p:nvSpPr>
          <p:cNvPr id="3" name="object 3"/>
          <p:cNvSpPr txBox="1">
            <a:spLocks noGrp="1"/>
          </p:cNvSpPr>
          <p:nvPr>
            <p:ph type="title"/>
          </p:nvPr>
        </p:nvSpPr>
        <p:spPr>
          <a:xfrm>
            <a:off x="1" y="304800"/>
            <a:ext cx="9144126" cy="589905"/>
          </a:xfrm>
          <a:prstGeom prst="rect">
            <a:avLst/>
          </a:prstGeom>
          <a:solidFill>
            <a:srgbClr val="F1F1F1"/>
          </a:solidFill>
        </p:spPr>
        <p:txBody>
          <a:bodyPr vert="horz" wrap="square" lIns="0" tIns="0" rIns="0" bIns="0" rtlCol="0">
            <a:spAutoFit/>
          </a:bodyPr>
          <a:lstStyle/>
          <a:p>
            <a:pPr marL="90170" algn="ctr">
              <a:lnSpc>
                <a:spcPts val="4605"/>
              </a:lnSpc>
            </a:pPr>
            <a:r>
              <a:rPr b="0" spc="-85" dirty="0">
                <a:solidFill>
                  <a:srgbClr val="9900FF"/>
                </a:solidFill>
                <a:latin typeface="Carlito"/>
                <a:cs typeface="Carlito"/>
              </a:rPr>
              <a:t>Procurement</a:t>
            </a:r>
            <a:r>
              <a:rPr b="0" spc="-50" dirty="0">
                <a:solidFill>
                  <a:srgbClr val="9900FF"/>
                </a:solidFill>
                <a:latin typeface="Carlito"/>
                <a:cs typeface="Carlito"/>
              </a:rPr>
              <a:t> </a:t>
            </a:r>
            <a:r>
              <a:rPr b="0" spc="-20" dirty="0">
                <a:solidFill>
                  <a:srgbClr val="9900FF"/>
                </a:solidFill>
                <a:latin typeface="Carlito"/>
                <a:cs typeface="Carlito"/>
              </a:rPr>
              <a:t>Plan</a:t>
            </a:r>
          </a:p>
        </p:txBody>
      </p:sp>
      <p:sp>
        <p:nvSpPr>
          <p:cNvPr id="4" name="object 4"/>
          <p:cNvSpPr txBox="1"/>
          <p:nvPr/>
        </p:nvSpPr>
        <p:spPr>
          <a:xfrm>
            <a:off x="78739" y="1177797"/>
            <a:ext cx="8209280" cy="4960620"/>
          </a:xfrm>
          <a:prstGeom prst="rect">
            <a:avLst/>
          </a:prstGeom>
        </p:spPr>
        <p:txBody>
          <a:bodyPr vert="horz" wrap="square" lIns="0" tIns="67945" rIns="0" bIns="0" rtlCol="0">
            <a:spAutoFit/>
          </a:bodyPr>
          <a:lstStyle/>
          <a:p>
            <a:pPr marL="184785" marR="683895" indent="-182880">
              <a:lnSpc>
                <a:spcPts val="3460"/>
              </a:lnSpc>
              <a:spcBef>
                <a:spcPts val="535"/>
              </a:spcBef>
              <a:buSzPct val="95312"/>
              <a:buFont typeface="Wingdings"/>
              <a:buChar char=""/>
              <a:tabLst>
                <a:tab pos="184785" algn="l"/>
                <a:tab pos="197485" algn="l"/>
              </a:tabLst>
            </a:pPr>
            <a:r>
              <a:rPr sz="3200" b="1" dirty="0">
                <a:solidFill>
                  <a:srgbClr val="C00000"/>
                </a:solidFill>
                <a:latin typeface="Carlito"/>
                <a:cs typeface="Carlito"/>
              </a:rPr>
              <a:t>Goods,</a:t>
            </a:r>
            <a:r>
              <a:rPr sz="3200" b="1" spc="-75" dirty="0">
                <a:solidFill>
                  <a:srgbClr val="C00000"/>
                </a:solidFill>
                <a:latin typeface="Carlito"/>
                <a:cs typeface="Carlito"/>
              </a:rPr>
              <a:t> </a:t>
            </a:r>
            <a:r>
              <a:rPr sz="3200" b="1" spc="-10" dirty="0">
                <a:solidFill>
                  <a:srgbClr val="C00000"/>
                </a:solidFill>
                <a:latin typeface="Carlito"/>
                <a:cs typeface="Carlito"/>
              </a:rPr>
              <a:t>Works,</a:t>
            </a:r>
            <a:r>
              <a:rPr sz="3200" b="1" spc="-50" dirty="0">
                <a:solidFill>
                  <a:srgbClr val="C00000"/>
                </a:solidFill>
                <a:latin typeface="Carlito"/>
                <a:cs typeface="Carlito"/>
              </a:rPr>
              <a:t> </a:t>
            </a:r>
            <a:r>
              <a:rPr sz="3200" b="1" dirty="0">
                <a:solidFill>
                  <a:srgbClr val="C00000"/>
                </a:solidFill>
                <a:latin typeface="Carlito"/>
                <a:cs typeface="Carlito"/>
              </a:rPr>
              <a:t>Consultant</a:t>
            </a:r>
            <a:r>
              <a:rPr sz="3200" b="1" spc="-80" dirty="0">
                <a:solidFill>
                  <a:srgbClr val="C00000"/>
                </a:solidFill>
                <a:latin typeface="Carlito"/>
                <a:cs typeface="Carlito"/>
              </a:rPr>
              <a:t> </a:t>
            </a:r>
            <a:r>
              <a:rPr sz="3200" b="1" dirty="0">
                <a:solidFill>
                  <a:srgbClr val="C00000"/>
                </a:solidFill>
                <a:latin typeface="Carlito"/>
                <a:cs typeface="Carlito"/>
              </a:rPr>
              <a:t>Service</a:t>
            </a:r>
            <a:r>
              <a:rPr sz="3200" b="1" spc="-50" dirty="0">
                <a:solidFill>
                  <a:srgbClr val="C00000"/>
                </a:solidFill>
                <a:latin typeface="Carlito"/>
                <a:cs typeface="Carlito"/>
              </a:rPr>
              <a:t> </a:t>
            </a:r>
            <a:r>
              <a:rPr sz="3200" b="1" dirty="0">
                <a:solidFill>
                  <a:srgbClr val="C00000"/>
                </a:solidFill>
                <a:latin typeface="Carlito"/>
                <a:cs typeface="Carlito"/>
              </a:rPr>
              <a:t>and</a:t>
            </a:r>
            <a:r>
              <a:rPr sz="3200" b="1" spc="-60" dirty="0">
                <a:solidFill>
                  <a:srgbClr val="C00000"/>
                </a:solidFill>
                <a:latin typeface="Carlito"/>
                <a:cs typeface="Carlito"/>
              </a:rPr>
              <a:t> </a:t>
            </a:r>
            <a:r>
              <a:rPr sz="3200" b="1" spc="-20" dirty="0">
                <a:solidFill>
                  <a:srgbClr val="C00000"/>
                </a:solidFill>
                <a:latin typeface="Carlito"/>
                <a:cs typeface="Carlito"/>
              </a:rPr>
              <a:t>Non- </a:t>
            </a:r>
            <a:r>
              <a:rPr sz="3200" b="1" dirty="0">
                <a:solidFill>
                  <a:srgbClr val="C00000"/>
                </a:solidFill>
                <a:latin typeface="Carlito"/>
                <a:cs typeface="Carlito"/>
              </a:rPr>
              <a:t>Consultant</a:t>
            </a:r>
            <a:r>
              <a:rPr sz="3200" b="1" spc="-80" dirty="0">
                <a:solidFill>
                  <a:srgbClr val="C00000"/>
                </a:solidFill>
                <a:latin typeface="Carlito"/>
                <a:cs typeface="Carlito"/>
              </a:rPr>
              <a:t> </a:t>
            </a:r>
            <a:r>
              <a:rPr sz="3200" b="1" dirty="0">
                <a:solidFill>
                  <a:srgbClr val="C00000"/>
                </a:solidFill>
                <a:latin typeface="Carlito"/>
                <a:cs typeface="Carlito"/>
              </a:rPr>
              <a:t>Services</a:t>
            </a:r>
            <a:r>
              <a:rPr sz="3200" b="1" spc="-45" dirty="0">
                <a:solidFill>
                  <a:srgbClr val="C00000"/>
                </a:solidFill>
                <a:latin typeface="Carlito"/>
                <a:cs typeface="Carlito"/>
              </a:rPr>
              <a:t> </a:t>
            </a:r>
            <a:r>
              <a:rPr sz="3200" b="1" spc="-10" dirty="0">
                <a:solidFill>
                  <a:srgbClr val="C00000"/>
                </a:solidFill>
                <a:latin typeface="Carlito"/>
                <a:cs typeface="Carlito"/>
              </a:rPr>
              <a:t>separately</a:t>
            </a:r>
            <a:endParaRPr sz="3200">
              <a:latin typeface="Carlito"/>
              <a:cs typeface="Carlito"/>
            </a:endParaRPr>
          </a:p>
          <a:p>
            <a:pPr marL="184150" indent="-171450">
              <a:lnSpc>
                <a:spcPct val="100000"/>
              </a:lnSpc>
              <a:spcBef>
                <a:spcPts val="920"/>
              </a:spcBef>
              <a:buFont typeface="Wingdings"/>
              <a:buChar char=""/>
              <a:tabLst>
                <a:tab pos="184150" algn="l"/>
              </a:tabLst>
            </a:pPr>
            <a:r>
              <a:rPr sz="2600" b="1" dirty="0">
                <a:latin typeface="Carlito"/>
                <a:cs typeface="Carlito"/>
              </a:rPr>
              <a:t>Use</a:t>
            </a:r>
            <a:r>
              <a:rPr sz="2600" b="1" spc="-60" dirty="0">
                <a:latin typeface="Carlito"/>
                <a:cs typeface="Carlito"/>
              </a:rPr>
              <a:t> </a:t>
            </a:r>
            <a:r>
              <a:rPr sz="2600" b="1" dirty="0">
                <a:latin typeface="Carlito"/>
                <a:cs typeface="Carlito"/>
              </a:rPr>
              <a:t>format</a:t>
            </a:r>
            <a:r>
              <a:rPr sz="2600" b="1" spc="-55" dirty="0">
                <a:latin typeface="Carlito"/>
                <a:cs typeface="Carlito"/>
              </a:rPr>
              <a:t> </a:t>
            </a:r>
            <a:r>
              <a:rPr sz="2600" b="1" dirty="0">
                <a:latin typeface="Carlito"/>
                <a:cs typeface="Carlito"/>
              </a:rPr>
              <a:t>given</a:t>
            </a:r>
            <a:r>
              <a:rPr sz="2600" b="1" spc="-50" dirty="0">
                <a:latin typeface="Carlito"/>
                <a:cs typeface="Carlito"/>
              </a:rPr>
              <a:t> </a:t>
            </a:r>
            <a:r>
              <a:rPr sz="2600" b="1" dirty="0">
                <a:latin typeface="Carlito"/>
                <a:cs typeface="Carlito"/>
              </a:rPr>
              <a:t>in</a:t>
            </a:r>
            <a:r>
              <a:rPr sz="2600" b="1" spc="-45" dirty="0">
                <a:latin typeface="Carlito"/>
                <a:cs typeface="Carlito"/>
              </a:rPr>
              <a:t> </a:t>
            </a:r>
            <a:r>
              <a:rPr sz="2600" b="1" spc="-35" dirty="0">
                <a:latin typeface="Carlito"/>
                <a:cs typeface="Carlito"/>
              </a:rPr>
              <a:t>ATFOM</a:t>
            </a:r>
            <a:r>
              <a:rPr sz="2600" b="1" spc="-50" dirty="0">
                <a:latin typeface="Carlito"/>
                <a:cs typeface="Carlito"/>
              </a:rPr>
              <a:t> </a:t>
            </a:r>
            <a:r>
              <a:rPr sz="2600" b="1" dirty="0">
                <a:solidFill>
                  <a:srgbClr val="C00000"/>
                </a:solidFill>
                <a:latin typeface="Carlito"/>
                <a:cs typeface="Carlito"/>
              </a:rPr>
              <a:t>SPP</a:t>
            </a:r>
            <a:r>
              <a:rPr sz="2600" b="1" spc="-40" dirty="0">
                <a:solidFill>
                  <a:srgbClr val="C00000"/>
                </a:solidFill>
                <a:latin typeface="Carlito"/>
                <a:cs typeface="Carlito"/>
              </a:rPr>
              <a:t> </a:t>
            </a:r>
            <a:r>
              <a:rPr sz="2600" b="1" spc="-30" dirty="0">
                <a:solidFill>
                  <a:srgbClr val="C00000"/>
                </a:solidFill>
                <a:latin typeface="Carlito"/>
                <a:cs typeface="Carlito"/>
              </a:rPr>
              <a:t>Annex-</a:t>
            </a:r>
            <a:r>
              <a:rPr sz="2600" b="1" spc="-50" dirty="0">
                <a:solidFill>
                  <a:srgbClr val="C00000"/>
                </a:solidFill>
                <a:latin typeface="Carlito"/>
                <a:cs typeface="Carlito"/>
              </a:rPr>
              <a:t>4</a:t>
            </a:r>
            <a:endParaRPr sz="2600">
              <a:latin typeface="Carlito"/>
              <a:cs typeface="Carlito"/>
            </a:endParaRPr>
          </a:p>
          <a:p>
            <a:pPr marL="183515" marR="360045" indent="-171450">
              <a:lnSpc>
                <a:spcPts val="2810"/>
              </a:lnSpc>
              <a:spcBef>
                <a:spcPts val="1285"/>
              </a:spcBef>
              <a:buFont typeface="Wingdings"/>
              <a:buChar char=""/>
              <a:tabLst>
                <a:tab pos="184785" algn="l"/>
              </a:tabLst>
            </a:pPr>
            <a:r>
              <a:rPr sz="2600" dirty="0">
                <a:latin typeface="Carlito"/>
                <a:cs typeface="Carlito"/>
              </a:rPr>
              <a:t>Useful</a:t>
            </a:r>
            <a:r>
              <a:rPr sz="2600" spc="-90" dirty="0">
                <a:latin typeface="Carlito"/>
                <a:cs typeface="Carlito"/>
              </a:rPr>
              <a:t> </a:t>
            </a:r>
            <a:r>
              <a:rPr sz="2600" dirty="0">
                <a:latin typeface="Carlito"/>
                <a:cs typeface="Carlito"/>
              </a:rPr>
              <a:t>management</a:t>
            </a:r>
            <a:r>
              <a:rPr sz="2600" spc="-75" dirty="0">
                <a:latin typeface="Carlito"/>
                <a:cs typeface="Carlito"/>
              </a:rPr>
              <a:t> </a:t>
            </a:r>
            <a:r>
              <a:rPr sz="2600" dirty="0">
                <a:latin typeface="Carlito"/>
                <a:cs typeface="Carlito"/>
              </a:rPr>
              <a:t>tool</a:t>
            </a:r>
            <a:r>
              <a:rPr sz="2600" spc="-45" dirty="0">
                <a:latin typeface="Carlito"/>
                <a:cs typeface="Carlito"/>
              </a:rPr>
              <a:t> </a:t>
            </a:r>
            <a:r>
              <a:rPr sz="2600" dirty="0">
                <a:latin typeface="Carlito"/>
                <a:cs typeface="Carlito"/>
              </a:rPr>
              <a:t>for</a:t>
            </a:r>
            <a:r>
              <a:rPr sz="2600" spc="-55" dirty="0">
                <a:latin typeface="Carlito"/>
                <a:cs typeface="Carlito"/>
              </a:rPr>
              <a:t> </a:t>
            </a:r>
            <a:r>
              <a:rPr sz="2600" dirty="0">
                <a:latin typeface="Carlito"/>
                <a:cs typeface="Carlito"/>
              </a:rPr>
              <a:t>project</a:t>
            </a:r>
            <a:r>
              <a:rPr sz="2600" spc="-65" dirty="0">
                <a:latin typeface="Carlito"/>
                <a:cs typeface="Carlito"/>
              </a:rPr>
              <a:t> </a:t>
            </a:r>
            <a:r>
              <a:rPr sz="2600" dirty="0">
                <a:latin typeface="Carlito"/>
                <a:cs typeface="Carlito"/>
              </a:rPr>
              <a:t>activity</a:t>
            </a:r>
            <a:r>
              <a:rPr sz="2600" spc="-70" dirty="0">
                <a:latin typeface="Carlito"/>
                <a:cs typeface="Carlito"/>
              </a:rPr>
              <a:t> </a:t>
            </a:r>
            <a:r>
              <a:rPr sz="2600" dirty="0">
                <a:latin typeface="Carlito"/>
                <a:cs typeface="Carlito"/>
              </a:rPr>
              <a:t>planning</a:t>
            </a:r>
            <a:r>
              <a:rPr sz="2600" spc="-75" dirty="0">
                <a:latin typeface="Carlito"/>
                <a:cs typeface="Carlito"/>
              </a:rPr>
              <a:t> </a:t>
            </a:r>
            <a:r>
              <a:rPr sz="2600" spc="-25" dirty="0">
                <a:latin typeface="Carlito"/>
                <a:cs typeface="Carlito"/>
              </a:rPr>
              <a:t>and 	</a:t>
            </a:r>
            <a:r>
              <a:rPr sz="2600" spc="-10" dirty="0">
                <a:latin typeface="Carlito"/>
                <a:cs typeface="Carlito"/>
              </a:rPr>
              <a:t>implementation</a:t>
            </a:r>
            <a:r>
              <a:rPr sz="2600" spc="-40" dirty="0">
                <a:latin typeface="Carlito"/>
                <a:cs typeface="Carlito"/>
              </a:rPr>
              <a:t> </a:t>
            </a:r>
            <a:r>
              <a:rPr sz="2600" dirty="0">
                <a:latin typeface="Carlito"/>
                <a:cs typeface="Carlito"/>
              </a:rPr>
              <a:t>of</a:t>
            </a:r>
            <a:r>
              <a:rPr sz="2600" spc="-15" dirty="0">
                <a:latin typeface="Carlito"/>
                <a:cs typeface="Carlito"/>
              </a:rPr>
              <a:t> </a:t>
            </a:r>
            <a:r>
              <a:rPr sz="2600" spc="-10" dirty="0">
                <a:latin typeface="Carlito"/>
                <a:cs typeface="Carlito"/>
              </a:rPr>
              <a:t>purchases</a:t>
            </a:r>
            <a:endParaRPr sz="2600">
              <a:latin typeface="Carlito"/>
              <a:cs typeface="Carlito"/>
            </a:endParaRPr>
          </a:p>
          <a:p>
            <a:pPr marL="184150" indent="-171450">
              <a:lnSpc>
                <a:spcPct val="100000"/>
              </a:lnSpc>
              <a:spcBef>
                <a:spcPts val="894"/>
              </a:spcBef>
              <a:buClr>
                <a:srgbClr val="001F5F"/>
              </a:buClr>
              <a:buFont typeface="Wingdings"/>
              <a:buChar char=""/>
              <a:tabLst>
                <a:tab pos="184150" algn="l"/>
              </a:tabLst>
            </a:pPr>
            <a:r>
              <a:rPr sz="2600" b="1" dirty="0">
                <a:solidFill>
                  <a:srgbClr val="CC0099"/>
                </a:solidFill>
                <a:latin typeface="Carlito"/>
                <a:cs typeface="Carlito"/>
              </a:rPr>
              <a:t>Links</a:t>
            </a:r>
            <a:r>
              <a:rPr sz="2600" b="1" spc="-60" dirty="0">
                <a:solidFill>
                  <a:srgbClr val="CC0099"/>
                </a:solidFill>
                <a:latin typeface="Carlito"/>
                <a:cs typeface="Carlito"/>
              </a:rPr>
              <a:t> </a:t>
            </a:r>
            <a:r>
              <a:rPr sz="2600" b="1" dirty="0">
                <a:solidFill>
                  <a:srgbClr val="CC0099"/>
                </a:solidFill>
                <a:latin typeface="Carlito"/>
                <a:cs typeface="Carlito"/>
              </a:rPr>
              <a:t>to</a:t>
            </a:r>
            <a:r>
              <a:rPr sz="2600" b="1" spc="-65" dirty="0">
                <a:solidFill>
                  <a:srgbClr val="CC0099"/>
                </a:solidFill>
                <a:latin typeface="Carlito"/>
                <a:cs typeface="Carlito"/>
              </a:rPr>
              <a:t> </a:t>
            </a:r>
            <a:r>
              <a:rPr sz="2600" b="1" dirty="0">
                <a:solidFill>
                  <a:srgbClr val="CC0099"/>
                </a:solidFill>
                <a:latin typeface="Carlito"/>
                <a:cs typeface="Carlito"/>
              </a:rPr>
              <a:t>budget</a:t>
            </a:r>
            <a:r>
              <a:rPr sz="2600" b="1" spc="-55" dirty="0">
                <a:solidFill>
                  <a:srgbClr val="CC0099"/>
                </a:solidFill>
                <a:latin typeface="Carlito"/>
                <a:cs typeface="Carlito"/>
              </a:rPr>
              <a:t> </a:t>
            </a:r>
            <a:r>
              <a:rPr sz="2600" b="1" dirty="0">
                <a:solidFill>
                  <a:srgbClr val="CC0099"/>
                </a:solidFill>
                <a:latin typeface="Carlito"/>
                <a:cs typeface="Carlito"/>
              </a:rPr>
              <a:t>and</a:t>
            </a:r>
            <a:r>
              <a:rPr sz="2600" b="1" spc="-45" dirty="0">
                <a:solidFill>
                  <a:srgbClr val="CC0099"/>
                </a:solidFill>
                <a:latin typeface="Carlito"/>
                <a:cs typeface="Carlito"/>
              </a:rPr>
              <a:t> </a:t>
            </a:r>
            <a:r>
              <a:rPr sz="2600" b="1" dirty="0">
                <a:solidFill>
                  <a:srgbClr val="CC0099"/>
                </a:solidFill>
                <a:latin typeface="Carlito"/>
                <a:cs typeface="Carlito"/>
              </a:rPr>
              <a:t>work</a:t>
            </a:r>
            <a:r>
              <a:rPr sz="2600" b="1" spc="-55" dirty="0">
                <a:solidFill>
                  <a:srgbClr val="CC0099"/>
                </a:solidFill>
                <a:latin typeface="Carlito"/>
                <a:cs typeface="Carlito"/>
              </a:rPr>
              <a:t> </a:t>
            </a:r>
            <a:r>
              <a:rPr sz="2600" b="1" dirty="0">
                <a:solidFill>
                  <a:srgbClr val="CC0099"/>
                </a:solidFill>
                <a:latin typeface="Carlito"/>
                <a:cs typeface="Carlito"/>
              </a:rPr>
              <a:t>plan</a:t>
            </a:r>
            <a:r>
              <a:rPr sz="2600" b="1" spc="-50" dirty="0">
                <a:solidFill>
                  <a:srgbClr val="CC0099"/>
                </a:solidFill>
                <a:latin typeface="Carlito"/>
                <a:cs typeface="Carlito"/>
              </a:rPr>
              <a:t> </a:t>
            </a:r>
            <a:r>
              <a:rPr sz="2600" b="1" spc="-10" dirty="0">
                <a:latin typeface="Carlito"/>
                <a:cs typeface="Carlito"/>
              </a:rPr>
              <a:t>(Coherence)</a:t>
            </a:r>
            <a:endParaRPr sz="2600">
              <a:latin typeface="Carlito"/>
              <a:cs typeface="Carlito"/>
            </a:endParaRPr>
          </a:p>
          <a:p>
            <a:pPr marL="183515" marR="5080" indent="-171450">
              <a:lnSpc>
                <a:spcPts val="2810"/>
              </a:lnSpc>
              <a:spcBef>
                <a:spcPts val="1290"/>
              </a:spcBef>
              <a:buClr>
                <a:srgbClr val="001F5F"/>
              </a:buClr>
              <a:buFont typeface="Wingdings"/>
              <a:buChar char=""/>
              <a:tabLst>
                <a:tab pos="184785" algn="l"/>
              </a:tabLst>
            </a:pPr>
            <a:r>
              <a:rPr sz="2600" dirty="0">
                <a:latin typeface="Carlito"/>
                <a:cs typeface="Carlito"/>
              </a:rPr>
              <a:t>On</a:t>
            </a:r>
            <a:r>
              <a:rPr sz="2600" spc="-60" dirty="0">
                <a:latin typeface="Carlito"/>
                <a:cs typeface="Carlito"/>
              </a:rPr>
              <a:t> </a:t>
            </a:r>
            <a:r>
              <a:rPr sz="2600" dirty="0">
                <a:latin typeface="Carlito"/>
                <a:cs typeface="Carlito"/>
              </a:rPr>
              <a:t>time</a:t>
            </a:r>
            <a:r>
              <a:rPr sz="2600" spc="-70" dirty="0">
                <a:latin typeface="Carlito"/>
                <a:cs typeface="Carlito"/>
              </a:rPr>
              <a:t> </a:t>
            </a:r>
            <a:r>
              <a:rPr sz="2600" dirty="0">
                <a:latin typeface="Carlito"/>
                <a:cs typeface="Carlito"/>
              </a:rPr>
              <a:t>adjustments</a:t>
            </a:r>
            <a:r>
              <a:rPr sz="2600" spc="-85" dirty="0">
                <a:latin typeface="Carlito"/>
                <a:cs typeface="Carlito"/>
              </a:rPr>
              <a:t> </a:t>
            </a:r>
            <a:r>
              <a:rPr sz="2600" dirty="0">
                <a:latin typeface="Carlito"/>
                <a:cs typeface="Carlito"/>
              </a:rPr>
              <a:t>for</a:t>
            </a:r>
            <a:r>
              <a:rPr sz="2600" spc="-55" dirty="0">
                <a:latin typeface="Carlito"/>
                <a:cs typeface="Carlito"/>
              </a:rPr>
              <a:t> </a:t>
            </a:r>
            <a:r>
              <a:rPr sz="2600" dirty="0">
                <a:latin typeface="Carlito"/>
                <a:cs typeface="Carlito"/>
              </a:rPr>
              <a:t>delays</a:t>
            </a:r>
            <a:r>
              <a:rPr sz="2600" spc="-75" dirty="0">
                <a:latin typeface="Carlito"/>
                <a:cs typeface="Carlito"/>
              </a:rPr>
              <a:t> </a:t>
            </a:r>
            <a:r>
              <a:rPr sz="2600" dirty="0">
                <a:latin typeface="Carlito"/>
                <a:cs typeface="Carlito"/>
              </a:rPr>
              <a:t>and</a:t>
            </a:r>
            <a:r>
              <a:rPr sz="2600" spc="-60" dirty="0">
                <a:latin typeface="Carlito"/>
                <a:cs typeface="Carlito"/>
              </a:rPr>
              <a:t> </a:t>
            </a:r>
            <a:r>
              <a:rPr sz="2600" dirty="0">
                <a:latin typeface="Carlito"/>
                <a:cs typeface="Carlito"/>
              </a:rPr>
              <a:t>contingencies</a:t>
            </a:r>
            <a:r>
              <a:rPr sz="2600" spc="-85" dirty="0">
                <a:latin typeface="Carlito"/>
                <a:cs typeface="Carlito"/>
              </a:rPr>
              <a:t> </a:t>
            </a:r>
            <a:r>
              <a:rPr sz="2600" dirty="0">
                <a:latin typeface="Carlito"/>
                <a:cs typeface="Carlito"/>
              </a:rPr>
              <a:t>will</a:t>
            </a:r>
            <a:r>
              <a:rPr sz="2600" spc="-50" dirty="0">
                <a:latin typeface="Carlito"/>
                <a:cs typeface="Carlito"/>
              </a:rPr>
              <a:t> </a:t>
            </a:r>
            <a:r>
              <a:rPr sz="2600" spc="-10" dirty="0">
                <a:latin typeface="Carlito"/>
                <a:cs typeface="Carlito"/>
              </a:rPr>
              <a:t>allow 	</a:t>
            </a:r>
            <a:r>
              <a:rPr sz="2600" dirty="0">
                <a:latin typeface="Carlito"/>
                <a:cs typeface="Carlito"/>
              </a:rPr>
              <a:t>on</a:t>
            </a:r>
            <a:r>
              <a:rPr sz="2600" spc="-20" dirty="0">
                <a:latin typeface="Carlito"/>
                <a:cs typeface="Carlito"/>
              </a:rPr>
              <a:t> </a:t>
            </a:r>
            <a:r>
              <a:rPr sz="2600" dirty="0">
                <a:latin typeface="Carlito"/>
                <a:cs typeface="Carlito"/>
              </a:rPr>
              <a:t>time</a:t>
            </a:r>
            <a:r>
              <a:rPr sz="2600" spc="-30" dirty="0">
                <a:latin typeface="Carlito"/>
                <a:cs typeface="Carlito"/>
              </a:rPr>
              <a:t> </a:t>
            </a:r>
            <a:r>
              <a:rPr sz="2600" dirty="0">
                <a:latin typeface="Carlito"/>
                <a:cs typeface="Carlito"/>
              </a:rPr>
              <a:t>updates</a:t>
            </a:r>
            <a:r>
              <a:rPr sz="2600" spc="-60" dirty="0">
                <a:latin typeface="Carlito"/>
                <a:cs typeface="Carlito"/>
              </a:rPr>
              <a:t> </a:t>
            </a:r>
            <a:r>
              <a:rPr sz="2600" dirty="0">
                <a:latin typeface="Carlito"/>
                <a:cs typeface="Carlito"/>
              </a:rPr>
              <a:t>of</a:t>
            </a:r>
            <a:r>
              <a:rPr sz="2600" spc="-25" dirty="0">
                <a:latin typeface="Carlito"/>
                <a:cs typeface="Carlito"/>
              </a:rPr>
              <a:t> work-</a:t>
            </a:r>
            <a:r>
              <a:rPr sz="2600" dirty="0">
                <a:latin typeface="Carlito"/>
                <a:cs typeface="Carlito"/>
              </a:rPr>
              <a:t>plan</a:t>
            </a:r>
            <a:r>
              <a:rPr sz="2600" spc="-15" dirty="0">
                <a:latin typeface="Carlito"/>
                <a:cs typeface="Carlito"/>
              </a:rPr>
              <a:t> </a:t>
            </a:r>
            <a:r>
              <a:rPr sz="2600" dirty="0">
                <a:latin typeface="Carlito"/>
                <a:cs typeface="Carlito"/>
              </a:rPr>
              <a:t>and</a:t>
            </a:r>
            <a:r>
              <a:rPr sz="2600" spc="-30" dirty="0">
                <a:latin typeface="Carlito"/>
                <a:cs typeface="Carlito"/>
              </a:rPr>
              <a:t> </a:t>
            </a:r>
            <a:r>
              <a:rPr sz="2600" dirty="0">
                <a:latin typeface="Carlito"/>
                <a:cs typeface="Carlito"/>
              </a:rPr>
              <a:t>efficiency</a:t>
            </a:r>
            <a:r>
              <a:rPr sz="2600" spc="-55" dirty="0">
                <a:latin typeface="Carlito"/>
                <a:cs typeface="Carlito"/>
              </a:rPr>
              <a:t> </a:t>
            </a:r>
            <a:r>
              <a:rPr sz="2600" spc="-10" dirty="0">
                <a:latin typeface="Carlito"/>
                <a:cs typeface="Carlito"/>
              </a:rPr>
              <a:t>improvements</a:t>
            </a:r>
            <a:endParaRPr sz="2600">
              <a:latin typeface="Carlito"/>
              <a:cs typeface="Carlito"/>
            </a:endParaRPr>
          </a:p>
          <a:p>
            <a:pPr marL="183515" marR="38735" indent="-171450">
              <a:lnSpc>
                <a:spcPts val="2810"/>
              </a:lnSpc>
              <a:spcBef>
                <a:spcPts val="1245"/>
              </a:spcBef>
              <a:buClr>
                <a:srgbClr val="001F5F"/>
              </a:buClr>
              <a:buFont typeface="Wingdings"/>
              <a:buChar char=""/>
              <a:tabLst>
                <a:tab pos="184785" algn="l"/>
              </a:tabLst>
            </a:pPr>
            <a:r>
              <a:rPr sz="2600" dirty="0">
                <a:latin typeface="Carlito"/>
                <a:cs typeface="Carlito"/>
              </a:rPr>
              <a:t>Careful</a:t>
            </a:r>
            <a:r>
              <a:rPr sz="2600" spc="-65" dirty="0">
                <a:latin typeface="Carlito"/>
                <a:cs typeface="Carlito"/>
              </a:rPr>
              <a:t> </a:t>
            </a:r>
            <a:r>
              <a:rPr sz="2600" dirty="0">
                <a:latin typeface="Carlito"/>
                <a:cs typeface="Carlito"/>
              </a:rPr>
              <a:t>management</a:t>
            </a:r>
            <a:r>
              <a:rPr sz="2600" spc="-55" dirty="0">
                <a:latin typeface="Carlito"/>
                <a:cs typeface="Carlito"/>
              </a:rPr>
              <a:t> </a:t>
            </a:r>
            <a:r>
              <a:rPr sz="2600" dirty="0">
                <a:latin typeface="Carlito"/>
                <a:cs typeface="Carlito"/>
              </a:rPr>
              <a:t>of</a:t>
            </a:r>
            <a:r>
              <a:rPr sz="2600" spc="-40" dirty="0">
                <a:latin typeface="Carlito"/>
                <a:cs typeface="Carlito"/>
              </a:rPr>
              <a:t> </a:t>
            </a:r>
            <a:r>
              <a:rPr sz="2600" spc="-10" dirty="0">
                <a:latin typeface="Carlito"/>
                <a:cs typeface="Carlito"/>
              </a:rPr>
              <a:t>procurement</a:t>
            </a:r>
            <a:r>
              <a:rPr sz="2600" spc="-70" dirty="0">
                <a:latin typeface="Carlito"/>
                <a:cs typeface="Carlito"/>
              </a:rPr>
              <a:t> </a:t>
            </a:r>
            <a:r>
              <a:rPr sz="2600" dirty="0">
                <a:latin typeface="Carlito"/>
                <a:cs typeface="Carlito"/>
              </a:rPr>
              <a:t>will</a:t>
            </a:r>
            <a:r>
              <a:rPr sz="2600" spc="-40" dirty="0">
                <a:latin typeface="Carlito"/>
                <a:cs typeface="Carlito"/>
              </a:rPr>
              <a:t> </a:t>
            </a:r>
            <a:r>
              <a:rPr sz="2600" dirty="0">
                <a:latin typeface="Carlito"/>
                <a:cs typeface="Carlito"/>
              </a:rPr>
              <a:t>normally</a:t>
            </a:r>
            <a:r>
              <a:rPr sz="2600" spc="-35" dirty="0">
                <a:latin typeface="Carlito"/>
                <a:cs typeface="Carlito"/>
              </a:rPr>
              <a:t> </a:t>
            </a:r>
            <a:r>
              <a:rPr sz="2600" spc="-10" dirty="0">
                <a:latin typeface="Carlito"/>
                <a:cs typeface="Carlito"/>
              </a:rPr>
              <a:t>produce 	</a:t>
            </a:r>
            <a:r>
              <a:rPr sz="2600" dirty="0">
                <a:latin typeface="Carlito"/>
                <a:cs typeface="Carlito"/>
              </a:rPr>
              <a:t>project</a:t>
            </a:r>
            <a:r>
              <a:rPr sz="2600" spc="-35" dirty="0">
                <a:latin typeface="Carlito"/>
                <a:cs typeface="Carlito"/>
              </a:rPr>
              <a:t> </a:t>
            </a:r>
            <a:r>
              <a:rPr sz="2600" dirty="0">
                <a:latin typeface="Carlito"/>
                <a:cs typeface="Carlito"/>
              </a:rPr>
              <a:t>savings</a:t>
            </a:r>
            <a:r>
              <a:rPr sz="2600" spc="-50" dirty="0">
                <a:latin typeface="Carlito"/>
                <a:cs typeface="Carlito"/>
              </a:rPr>
              <a:t> </a:t>
            </a:r>
            <a:r>
              <a:rPr sz="2600" dirty="0">
                <a:latin typeface="Carlito"/>
                <a:cs typeface="Carlito"/>
              </a:rPr>
              <a:t>that</a:t>
            </a:r>
            <a:r>
              <a:rPr sz="2600" spc="-25" dirty="0">
                <a:latin typeface="Carlito"/>
                <a:cs typeface="Carlito"/>
              </a:rPr>
              <a:t> </a:t>
            </a:r>
            <a:r>
              <a:rPr sz="2600" dirty="0">
                <a:latin typeface="Carlito"/>
                <a:cs typeface="Carlito"/>
              </a:rPr>
              <a:t>can</a:t>
            </a:r>
            <a:r>
              <a:rPr sz="2600" spc="-40" dirty="0">
                <a:latin typeface="Carlito"/>
                <a:cs typeface="Carlito"/>
              </a:rPr>
              <a:t> </a:t>
            </a:r>
            <a:r>
              <a:rPr sz="2600" dirty="0">
                <a:latin typeface="Carlito"/>
                <a:cs typeface="Carlito"/>
              </a:rPr>
              <a:t>be</a:t>
            </a:r>
            <a:r>
              <a:rPr sz="2600" spc="-40" dirty="0">
                <a:latin typeface="Carlito"/>
                <a:cs typeface="Carlito"/>
              </a:rPr>
              <a:t> </a:t>
            </a:r>
            <a:r>
              <a:rPr sz="2600" dirty="0">
                <a:latin typeface="Carlito"/>
                <a:cs typeface="Carlito"/>
              </a:rPr>
              <a:t>used</a:t>
            </a:r>
            <a:r>
              <a:rPr sz="2600" spc="-45" dirty="0">
                <a:latin typeface="Carlito"/>
                <a:cs typeface="Carlito"/>
              </a:rPr>
              <a:t> </a:t>
            </a:r>
            <a:r>
              <a:rPr sz="2600" dirty="0">
                <a:latin typeface="Carlito"/>
                <a:cs typeface="Carlito"/>
              </a:rPr>
              <a:t>to</a:t>
            </a:r>
            <a:r>
              <a:rPr sz="2600" spc="-30" dirty="0">
                <a:latin typeface="Carlito"/>
                <a:cs typeface="Carlito"/>
              </a:rPr>
              <a:t> </a:t>
            </a:r>
            <a:r>
              <a:rPr sz="2600" dirty="0">
                <a:latin typeface="Carlito"/>
                <a:cs typeface="Carlito"/>
              </a:rPr>
              <a:t>support</a:t>
            </a:r>
            <a:r>
              <a:rPr sz="2600" spc="-35" dirty="0">
                <a:latin typeface="Carlito"/>
                <a:cs typeface="Carlito"/>
              </a:rPr>
              <a:t> </a:t>
            </a:r>
            <a:r>
              <a:rPr sz="2600" dirty="0">
                <a:latin typeface="Carlito"/>
                <a:cs typeface="Carlito"/>
              </a:rPr>
              <a:t>other</a:t>
            </a:r>
            <a:r>
              <a:rPr sz="2600" spc="-35" dirty="0">
                <a:latin typeface="Carlito"/>
                <a:cs typeface="Carlito"/>
              </a:rPr>
              <a:t> </a:t>
            </a:r>
            <a:r>
              <a:rPr sz="2600" spc="-10" dirty="0">
                <a:latin typeface="Carlito"/>
                <a:cs typeface="Carlito"/>
              </a:rPr>
              <a:t>project 	purposes</a:t>
            </a:r>
            <a:endParaRPr sz="2600">
              <a:latin typeface="Carlito"/>
              <a:cs typeface="Carlito"/>
            </a:endParaRPr>
          </a:p>
        </p:txBody>
      </p:sp>
      <p:sp>
        <p:nvSpPr>
          <p:cNvPr id="5" name="object 5"/>
          <p:cNvSpPr txBox="1"/>
          <p:nvPr/>
        </p:nvSpPr>
        <p:spPr>
          <a:xfrm>
            <a:off x="78739" y="6231128"/>
            <a:ext cx="3669029" cy="422275"/>
          </a:xfrm>
          <a:prstGeom prst="rect">
            <a:avLst/>
          </a:prstGeom>
        </p:spPr>
        <p:txBody>
          <a:bodyPr vert="horz" wrap="square" lIns="0" tIns="12700" rIns="0" bIns="0" rtlCol="0">
            <a:spAutoFit/>
          </a:bodyPr>
          <a:lstStyle/>
          <a:p>
            <a:pPr marL="184150" indent="-171450">
              <a:lnSpc>
                <a:spcPct val="100000"/>
              </a:lnSpc>
              <a:spcBef>
                <a:spcPts val="100"/>
              </a:spcBef>
              <a:buClr>
                <a:srgbClr val="001F5F"/>
              </a:buClr>
              <a:buFont typeface="Wingdings"/>
              <a:buChar char=""/>
              <a:tabLst>
                <a:tab pos="184150" algn="l"/>
              </a:tabLst>
            </a:pPr>
            <a:r>
              <a:rPr sz="2600" b="1" dirty="0">
                <a:latin typeface="Carlito"/>
                <a:cs typeface="Carlito"/>
              </a:rPr>
              <a:t>It</a:t>
            </a:r>
            <a:r>
              <a:rPr sz="2600" b="1" spc="-25" dirty="0">
                <a:latin typeface="Carlito"/>
                <a:cs typeface="Carlito"/>
              </a:rPr>
              <a:t> </a:t>
            </a:r>
            <a:r>
              <a:rPr sz="2600" b="1" dirty="0">
                <a:latin typeface="Carlito"/>
                <a:cs typeface="Carlito"/>
              </a:rPr>
              <a:t>is</a:t>
            </a:r>
            <a:r>
              <a:rPr sz="2600" b="1" spc="-10" dirty="0">
                <a:latin typeface="Carlito"/>
                <a:cs typeface="Carlito"/>
              </a:rPr>
              <a:t> </a:t>
            </a:r>
            <a:r>
              <a:rPr sz="2600" b="1" dirty="0">
                <a:latin typeface="Carlito"/>
                <a:cs typeface="Carlito"/>
              </a:rPr>
              <a:t>a</a:t>
            </a:r>
            <a:r>
              <a:rPr sz="2600" b="1" spc="-10" dirty="0">
                <a:latin typeface="Carlito"/>
                <a:cs typeface="Carlito"/>
              </a:rPr>
              <a:t> </a:t>
            </a:r>
            <a:r>
              <a:rPr sz="2600" b="1" dirty="0">
                <a:solidFill>
                  <a:srgbClr val="CC00CC"/>
                </a:solidFill>
                <a:latin typeface="Carlito"/>
                <a:cs typeface="Carlito"/>
              </a:rPr>
              <a:t>LIVING</a:t>
            </a:r>
            <a:r>
              <a:rPr sz="2600" b="1" spc="-25" dirty="0">
                <a:solidFill>
                  <a:srgbClr val="CC00CC"/>
                </a:solidFill>
                <a:latin typeface="Carlito"/>
                <a:cs typeface="Carlito"/>
              </a:rPr>
              <a:t> </a:t>
            </a:r>
            <a:r>
              <a:rPr sz="2600" b="1" spc="-10" dirty="0">
                <a:solidFill>
                  <a:srgbClr val="CC00CC"/>
                </a:solidFill>
                <a:latin typeface="Carlito"/>
                <a:cs typeface="Carlito"/>
              </a:rPr>
              <a:t>DOCUMENT</a:t>
            </a:r>
            <a:endParaRPr sz="2600">
              <a:latin typeface="Carlito"/>
              <a:cs typeface="Carli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83067" y="6456070"/>
            <a:ext cx="15367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888888"/>
                </a:solidFill>
                <a:latin typeface="Arial"/>
                <a:cs typeface="Arial"/>
              </a:rPr>
              <a:t>53</a:t>
            </a:r>
            <a:endParaRPr sz="900">
              <a:latin typeface="Arial"/>
              <a:cs typeface="Arial"/>
            </a:endParaRPr>
          </a:p>
        </p:txBody>
      </p:sp>
      <p:sp>
        <p:nvSpPr>
          <p:cNvPr id="3" name="object 3"/>
          <p:cNvSpPr txBox="1">
            <a:spLocks noGrp="1"/>
          </p:cNvSpPr>
          <p:nvPr>
            <p:ph type="title"/>
          </p:nvPr>
        </p:nvSpPr>
        <p:spPr>
          <a:xfrm>
            <a:off x="1" y="304800"/>
            <a:ext cx="9144126" cy="589905"/>
          </a:xfrm>
          <a:prstGeom prst="rect">
            <a:avLst/>
          </a:prstGeom>
          <a:solidFill>
            <a:srgbClr val="F1F1F1"/>
          </a:solidFill>
        </p:spPr>
        <p:txBody>
          <a:bodyPr vert="horz" wrap="square" lIns="0" tIns="0" rIns="0" bIns="0" rtlCol="0">
            <a:spAutoFit/>
          </a:bodyPr>
          <a:lstStyle/>
          <a:p>
            <a:pPr marL="90170" algn="ctr">
              <a:lnSpc>
                <a:spcPts val="4605"/>
              </a:lnSpc>
            </a:pPr>
            <a:r>
              <a:rPr b="0" spc="-85" dirty="0">
                <a:solidFill>
                  <a:srgbClr val="9900FF"/>
                </a:solidFill>
                <a:latin typeface="Carlito"/>
                <a:cs typeface="Carlito"/>
              </a:rPr>
              <a:t>Procurement</a:t>
            </a:r>
            <a:r>
              <a:rPr b="0" spc="-50" dirty="0">
                <a:solidFill>
                  <a:srgbClr val="9900FF"/>
                </a:solidFill>
                <a:latin typeface="Carlito"/>
                <a:cs typeface="Carlito"/>
              </a:rPr>
              <a:t> </a:t>
            </a:r>
            <a:r>
              <a:rPr b="0" spc="-20" dirty="0">
                <a:solidFill>
                  <a:srgbClr val="9900FF"/>
                </a:solidFill>
                <a:latin typeface="Carlito"/>
                <a:cs typeface="Carlito"/>
              </a:rPr>
              <a:t>Plan</a:t>
            </a:r>
            <a:r>
              <a:rPr lang="en-US" b="0" spc="-20" dirty="0">
                <a:solidFill>
                  <a:srgbClr val="9900FF"/>
                </a:solidFill>
                <a:latin typeface="Carlito"/>
                <a:cs typeface="Carlito"/>
              </a:rPr>
              <a:t> (EXAMPLE)</a:t>
            </a:r>
            <a:endParaRPr b="0" spc="-20" dirty="0">
              <a:solidFill>
                <a:srgbClr val="9900FF"/>
              </a:solidFill>
              <a:latin typeface="Carlito"/>
              <a:cs typeface="Carlito"/>
            </a:endParaRPr>
          </a:p>
        </p:txBody>
      </p:sp>
      <p:pic>
        <p:nvPicPr>
          <p:cNvPr id="7" name="Picture 6">
            <a:extLst>
              <a:ext uri="{FF2B5EF4-FFF2-40B4-BE49-F238E27FC236}">
                <a16:creationId xmlns:a16="http://schemas.microsoft.com/office/drawing/2014/main" id="{D203741E-70E9-46D7-B2CE-7C91E8120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2" y="1319983"/>
            <a:ext cx="9318172" cy="5181600"/>
          </a:xfrm>
          <a:prstGeom prst="rect">
            <a:avLst/>
          </a:prstGeom>
        </p:spPr>
      </p:pic>
    </p:spTree>
    <p:extLst>
      <p:ext uri="{BB962C8B-B14F-4D97-AF65-F5344CB8AC3E}">
        <p14:creationId xmlns:p14="http://schemas.microsoft.com/office/powerpoint/2010/main" val="40148471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320"/>
            <a:ext cx="8229600" cy="792480"/>
          </a:xfrm>
          <a:prstGeom prst="rect">
            <a:avLst/>
          </a:prstGeom>
          <a:noFill/>
          <a:ln>
            <a:noFill/>
          </a:ln>
        </p:spPr>
        <p:txBody>
          <a:bodyPr vert="horz" wrap="square" lIns="0" tIns="85090" rIns="0" bIns="0" rtlCol="0">
            <a:spAutoFit/>
          </a:bodyPr>
          <a:lstStyle/>
          <a:p>
            <a:pPr marL="91440">
              <a:lnSpc>
                <a:spcPct val="100000"/>
              </a:lnSpc>
              <a:spcBef>
                <a:spcPts val="670"/>
              </a:spcBef>
            </a:pPr>
            <a:r>
              <a:rPr sz="3600" dirty="0">
                <a:solidFill>
                  <a:srgbClr val="800000"/>
                </a:solidFill>
                <a:latin typeface="Liberation Sans Narrow"/>
                <a:cs typeface="Liberation Sans Narrow"/>
              </a:rPr>
              <a:t>Eligible</a:t>
            </a:r>
            <a:r>
              <a:rPr sz="3600" spc="-15" dirty="0">
                <a:solidFill>
                  <a:srgbClr val="800000"/>
                </a:solidFill>
                <a:latin typeface="Liberation Sans Narrow"/>
                <a:cs typeface="Liberation Sans Narrow"/>
              </a:rPr>
              <a:t> </a:t>
            </a:r>
            <a:r>
              <a:rPr sz="3600" dirty="0">
                <a:solidFill>
                  <a:srgbClr val="800000"/>
                </a:solidFill>
                <a:latin typeface="Liberation Sans Narrow"/>
                <a:cs typeface="Liberation Sans Narrow"/>
              </a:rPr>
              <a:t>and</a:t>
            </a:r>
            <a:r>
              <a:rPr sz="3600" spc="-45" dirty="0">
                <a:solidFill>
                  <a:srgbClr val="800000"/>
                </a:solidFill>
                <a:latin typeface="Liberation Sans Narrow"/>
                <a:cs typeface="Liberation Sans Narrow"/>
              </a:rPr>
              <a:t> </a:t>
            </a:r>
            <a:r>
              <a:rPr sz="3600" spc="-10" dirty="0">
                <a:solidFill>
                  <a:srgbClr val="800000"/>
                </a:solidFill>
                <a:latin typeface="Liberation Sans Narrow"/>
                <a:cs typeface="Liberation Sans Narrow"/>
              </a:rPr>
              <a:t>Non-</a:t>
            </a:r>
            <a:r>
              <a:rPr sz="3600" dirty="0">
                <a:solidFill>
                  <a:srgbClr val="800000"/>
                </a:solidFill>
                <a:latin typeface="Liberation Sans Narrow"/>
                <a:cs typeface="Liberation Sans Narrow"/>
              </a:rPr>
              <a:t>Eligible</a:t>
            </a:r>
            <a:r>
              <a:rPr sz="3600" spc="-25" dirty="0">
                <a:solidFill>
                  <a:srgbClr val="800000"/>
                </a:solidFill>
                <a:latin typeface="Liberation Sans Narrow"/>
                <a:cs typeface="Liberation Sans Narrow"/>
              </a:rPr>
              <a:t> </a:t>
            </a:r>
            <a:r>
              <a:rPr sz="3600" spc="-10" dirty="0">
                <a:solidFill>
                  <a:srgbClr val="800000"/>
                </a:solidFill>
                <a:latin typeface="Liberation Sans Narrow"/>
                <a:cs typeface="Liberation Sans Narrow"/>
              </a:rPr>
              <a:t>Expenditure</a:t>
            </a:r>
            <a:endParaRPr sz="3600">
              <a:latin typeface="Liberation Sans Narrow"/>
              <a:cs typeface="Liberation Sans Narrow"/>
            </a:endParaRPr>
          </a:p>
        </p:txBody>
      </p:sp>
      <p:sp>
        <p:nvSpPr>
          <p:cNvPr id="26" name="object 26"/>
          <p:cNvSpPr txBox="1"/>
          <p:nvPr/>
        </p:nvSpPr>
        <p:spPr>
          <a:xfrm>
            <a:off x="607060" y="1447800"/>
            <a:ext cx="8200390" cy="3829253"/>
          </a:xfrm>
          <a:prstGeom prst="rect">
            <a:avLst/>
          </a:prstGeom>
        </p:spPr>
        <p:txBody>
          <a:bodyPr vert="horz" wrap="square" lIns="0" tIns="68580" rIns="0" bIns="0" rtlCol="0">
            <a:spAutoFit/>
          </a:bodyPr>
          <a:lstStyle/>
          <a:p>
            <a:pPr marL="12700">
              <a:lnSpc>
                <a:spcPct val="100000"/>
              </a:lnSpc>
              <a:spcBef>
                <a:spcPts val="540"/>
              </a:spcBef>
            </a:pPr>
            <a:r>
              <a:rPr sz="2400" b="1" dirty="0">
                <a:solidFill>
                  <a:srgbClr val="CC0000"/>
                </a:solidFill>
                <a:latin typeface="Times New Roman" panose="02020603050405020304" pitchFamily="18" charset="0"/>
                <a:cs typeface="Times New Roman" panose="02020603050405020304" pitchFamily="18" charset="0"/>
              </a:rPr>
              <a:t>A.</a:t>
            </a:r>
            <a:r>
              <a:rPr sz="2400" b="1" spc="-60" dirty="0">
                <a:solidFill>
                  <a:srgbClr val="CC0000"/>
                </a:solidFill>
                <a:latin typeface="Times New Roman" panose="02020603050405020304" pitchFamily="18" charset="0"/>
                <a:cs typeface="Times New Roman" panose="02020603050405020304" pitchFamily="18" charset="0"/>
              </a:rPr>
              <a:t> </a:t>
            </a:r>
            <a:r>
              <a:rPr sz="2400" b="1" spc="-10" dirty="0">
                <a:solidFill>
                  <a:srgbClr val="CC0000"/>
                </a:solidFill>
                <a:latin typeface="Times New Roman" panose="02020603050405020304" pitchFamily="18" charset="0"/>
                <a:cs typeface="Times New Roman" panose="02020603050405020304" pitchFamily="18" charset="0"/>
              </a:rPr>
              <a:t>Indicative</a:t>
            </a:r>
            <a:r>
              <a:rPr sz="2400" b="1" spc="-60" dirty="0">
                <a:solidFill>
                  <a:srgbClr val="CC0000"/>
                </a:solidFill>
                <a:latin typeface="Times New Roman" panose="02020603050405020304" pitchFamily="18" charset="0"/>
                <a:cs typeface="Times New Roman" panose="02020603050405020304" pitchFamily="18" charset="0"/>
              </a:rPr>
              <a:t> </a:t>
            </a:r>
            <a:r>
              <a:rPr sz="2400" b="1" dirty="0">
                <a:solidFill>
                  <a:srgbClr val="CC0000"/>
                </a:solidFill>
                <a:latin typeface="Times New Roman" panose="02020603050405020304" pitchFamily="18" charset="0"/>
                <a:cs typeface="Times New Roman" panose="02020603050405020304" pitchFamily="18" charset="0"/>
              </a:rPr>
              <a:t>Eligible</a:t>
            </a:r>
            <a:r>
              <a:rPr sz="2400" b="1" spc="-50" dirty="0">
                <a:solidFill>
                  <a:srgbClr val="CC0000"/>
                </a:solidFill>
                <a:latin typeface="Times New Roman" panose="02020603050405020304" pitchFamily="18" charset="0"/>
                <a:cs typeface="Times New Roman" panose="02020603050405020304" pitchFamily="18" charset="0"/>
              </a:rPr>
              <a:t> </a:t>
            </a:r>
            <a:r>
              <a:rPr sz="2400" b="1" dirty="0">
                <a:solidFill>
                  <a:srgbClr val="CC0000"/>
                </a:solidFill>
                <a:latin typeface="Times New Roman" panose="02020603050405020304" pitchFamily="18" charset="0"/>
                <a:cs typeface="Times New Roman" panose="02020603050405020304" pitchFamily="18" charset="0"/>
              </a:rPr>
              <a:t>Expenditure</a:t>
            </a:r>
            <a:r>
              <a:rPr sz="2400" b="1" spc="-40" dirty="0">
                <a:solidFill>
                  <a:srgbClr val="CC0000"/>
                </a:solidFill>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a:t>
            </a:r>
            <a:r>
              <a:rPr sz="2400" b="1" spc="-10" dirty="0">
                <a:latin typeface="Times New Roman" panose="02020603050405020304" pitchFamily="18" charset="0"/>
                <a:cs typeface="Times New Roman" panose="02020603050405020304" pitchFamily="18" charset="0"/>
              </a:rPr>
              <a:t>Art-</a:t>
            </a:r>
            <a:r>
              <a:rPr sz="2400" b="1" spc="-20" dirty="0">
                <a:latin typeface="Times New Roman" panose="02020603050405020304" pitchFamily="18" charset="0"/>
                <a:cs typeface="Times New Roman" panose="02020603050405020304" pitchFamily="18" charset="0"/>
              </a:rPr>
              <a:t>2.7</a:t>
            </a:r>
            <a:r>
              <a:rPr sz="2400" spc="-2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184785" indent="-172085">
              <a:lnSpc>
                <a:spcPct val="100000"/>
              </a:lnSpc>
              <a:spcBef>
                <a:spcPts val="400"/>
              </a:spcBef>
              <a:buFont typeface="Arial"/>
              <a:buChar char="•"/>
              <a:tabLst>
                <a:tab pos="184785" algn="l"/>
              </a:tabLst>
            </a:pPr>
            <a:r>
              <a:rPr sz="2400" spc="-20" dirty="0">
                <a:latin typeface="Times New Roman" panose="02020603050405020304" pitchFamily="18" charset="0"/>
                <a:cs typeface="Times New Roman" panose="02020603050405020304" pitchFamily="18" charset="0"/>
              </a:rPr>
              <a:t>Training</a:t>
            </a:r>
            <a:r>
              <a:rPr sz="2400" spc="-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7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permanent</a:t>
            </a:r>
            <a:r>
              <a:rPr sz="2400" spc="-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academic</a:t>
            </a:r>
            <a:r>
              <a:rPr sz="2400" spc="-7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staff</a:t>
            </a:r>
            <a:r>
              <a:rPr sz="2400" spc="-8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(all</a:t>
            </a:r>
            <a:r>
              <a:rPr sz="2400" spc="-85" dirty="0">
                <a:latin typeface="Times New Roman" panose="02020603050405020304" pitchFamily="18" charset="0"/>
                <a:cs typeface="Times New Roman" panose="02020603050405020304" pitchFamily="18" charset="0"/>
              </a:rPr>
              <a:t> </a:t>
            </a:r>
            <a:r>
              <a:rPr sz="2400" b="1" spc="-10" dirty="0">
                <a:latin typeface="Times New Roman" panose="02020603050405020304" pitchFamily="18" charset="0"/>
                <a:cs typeface="Times New Roman" panose="02020603050405020304" pitchFamily="18" charset="0"/>
              </a:rPr>
              <a:t>Windows</a:t>
            </a:r>
            <a:r>
              <a:rPr sz="2400" spc="-1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184785" indent="-172085">
              <a:lnSpc>
                <a:spcPct val="100000"/>
              </a:lnSpc>
              <a:spcBef>
                <a:spcPts val="445"/>
              </a:spcBef>
              <a:buFont typeface="Arial"/>
              <a:buChar char="•"/>
              <a:tabLst>
                <a:tab pos="184785" algn="l"/>
                <a:tab pos="1707514" algn="l"/>
              </a:tabLst>
            </a:pPr>
            <a:r>
              <a:rPr sz="2400" spc="-10" dirty="0">
                <a:latin typeface="Times New Roman" panose="02020603050405020304" pitchFamily="18" charset="0"/>
                <a:cs typeface="Times New Roman" panose="02020603050405020304" pitchFamily="18" charset="0"/>
              </a:rPr>
              <a:t>Teaching</a:t>
            </a:r>
            <a:r>
              <a:rPr sz="240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aids-</a:t>
            </a:r>
            <a:r>
              <a:rPr sz="2400" dirty="0">
                <a:latin typeface="Times New Roman" panose="02020603050405020304" pitchFamily="18" charset="0"/>
                <a:cs typeface="Times New Roman" panose="02020603050405020304" pitchFamily="18" charset="0"/>
              </a:rPr>
              <a:t>materials</a:t>
            </a:r>
            <a:r>
              <a:rPr sz="2400" spc="-114" dirty="0">
                <a:latin typeface="Times New Roman" panose="02020603050405020304" pitchFamily="18" charset="0"/>
                <a:cs typeface="Times New Roman" panose="02020603050405020304" pitchFamily="18" charset="0"/>
              </a:rPr>
              <a:t> </a:t>
            </a:r>
            <a:r>
              <a:rPr sz="2400" spc="-40" dirty="0">
                <a:latin typeface="Times New Roman" panose="02020603050405020304" pitchFamily="18" charset="0"/>
                <a:cs typeface="Times New Roman" panose="02020603050405020304" pitchFamily="18" charset="0"/>
              </a:rPr>
              <a:t>(</a:t>
            </a:r>
            <a:r>
              <a:rPr sz="2400" b="1" spc="-40" dirty="0">
                <a:latin typeface="Times New Roman" panose="02020603050405020304" pitchFamily="18" charset="0"/>
                <a:cs typeface="Times New Roman" panose="02020603050405020304" pitchFamily="18" charset="0"/>
              </a:rPr>
              <a:t>W-</a:t>
            </a:r>
            <a:r>
              <a:rPr sz="2400" b="1" spc="-25" dirty="0">
                <a:latin typeface="Times New Roman" panose="02020603050405020304" pitchFamily="18" charset="0"/>
                <a:cs typeface="Times New Roman" panose="02020603050405020304" pitchFamily="18" charset="0"/>
              </a:rPr>
              <a:t>2</a:t>
            </a:r>
            <a:r>
              <a:rPr sz="2400" spc="-25"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184785" indent="-172085">
              <a:lnSpc>
                <a:spcPct val="100000"/>
              </a:lnSpc>
              <a:spcBef>
                <a:spcPts val="430"/>
              </a:spcBef>
              <a:buFont typeface="Arial"/>
              <a:buChar char="•"/>
              <a:tabLst>
                <a:tab pos="184785" algn="l"/>
              </a:tabLst>
            </a:pPr>
            <a:r>
              <a:rPr sz="2400" dirty="0">
                <a:latin typeface="Times New Roman" panose="02020603050405020304" pitchFamily="18" charset="0"/>
                <a:cs typeface="Times New Roman" panose="02020603050405020304" pitchFamily="18" charset="0"/>
              </a:rPr>
              <a:t>Equipment/</a:t>
            </a:r>
            <a:r>
              <a:rPr sz="2400" spc="-5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stationeries</a:t>
            </a:r>
            <a:r>
              <a:rPr sz="2400" spc="-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t>
            </a:r>
            <a:r>
              <a:rPr sz="2400" b="1" dirty="0">
                <a:latin typeface="Times New Roman" panose="02020603050405020304" pitchFamily="18" charset="0"/>
                <a:cs typeface="Times New Roman" panose="02020603050405020304" pitchFamily="18" charset="0"/>
              </a:rPr>
              <a:t>all</a:t>
            </a:r>
            <a:r>
              <a:rPr sz="2400" b="1" spc="-60" dirty="0">
                <a:latin typeface="Times New Roman" panose="02020603050405020304" pitchFamily="18" charset="0"/>
                <a:cs typeface="Times New Roman" panose="02020603050405020304" pitchFamily="18" charset="0"/>
              </a:rPr>
              <a:t> </a:t>
            </a:r>
            <a:r>
              <a:rPr sz="2400" b="1" spc="-10" dirty="0">
                <a:latin typeface="Times New Roman" panose="02020603050405020304" pitchFamily="18" charset="0"/>
                <a:cs typeface="Times New Roman" panose="02020603050405020304" pitchFamily="18" charset="0"/>
              </a:rPr>
              <a:t>Windows</a:t>
            </a:r>
            <a:r>
              <a:rPr sz="2400" spc="-1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184785" indent="-172085">
              <a:lnSpc>
                <a:spcPct val="100000"/>
              </a:lnSpc>
              <a:spcBef>
                <a:spcPts val="420"/>
              </a:spcBef>
              <a:buFont typeface="Arial"/>
              <a:buChar char="•"/>
              <a:tabLst>
                <a:tab pos="184785" algn="l"/>
              </a:tabLst>
            </a:pPr>
            <a:r>
              <a:rPr sz="2400" dirty="0">
                <a:latin typeface="Times New Roman" panose="02020603050405020304" pitchFamily="18" charset="0"/>
                <a:cs typeface="Times New Roman" panose="02020603050405020304" pitchFamily="18" charset="0"/>
              </a:rPr>
              <a:t>Local</a:t>
            </a:r>
            <a:r>
              <a:rPr sz="2400" spc="-5"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conference/seminar/workshops</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(all</a:t>
            </a:r>
            <a:r>
              <a:rPr sz="2400" spc="-2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Windows)</a:t>
            </a:r>
            <a:endParaRPr sz="2400" dirty="0">
              <a:latin typeface="Times New Roman" panose="02020603050405020304" pitchFamily="18" charset="0"/>
              <a:cs typeface="Times New Roman" panose="02020603050405020304" pitchFamily="18" charset="0"/>
            </a:endParaRPr>
          </a:p>
          <a:p>
            <a:pPr marL="184785" indent="-172085">
              <a:lnSpc>
                <a:spcPct val="100000"/>
              </a:lnSpc>
              <a:spcBef>
                <a:spcPts val="470"/>
              </a:spcBef>
              <a:buFont typeface="Arial"/>
              <a:buChar char="•"/>
              <a:tabLst>
                <a:tab pos="184785" algn="l"/>
              </a:tabLst>
            </a:pPr>
            <a:r>
              <a:rPr sz="2400" dirty="0">
                <a:latin typeface="Times New Roman" panose="02020603050405020304" pitchFamily="18" charset="0"/>
                <a:cs typeface="Times New Roman" panose="02020603050405020304" pitchFamily="18" charset="0"/>
              </a:rPr>
              <a:t>Research</a:t>
            </a:r>
            <a:r>
              <a:rPr sz="2400" spc="-10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support</a:t>
            </a:r>
            <a:r>
              <a:rPr sz="2400" spc="-8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to</a:t>
            </a:r>
            <a:r>
              <a:rPr sz="2400" spc="-9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Masters/MPhil./PhD</a:t>
            </a:r>
            <a:r>
              <a:rPr sz="2400" spc="-90" dirty="0">
                <a:latin typeface="Times New Roman" panose="02020603050405020304" pitchFamily="18" charset="0"/>
                <a:cs typeface="Times New Roman" panose="02020603050405020304" pitchFamily="18" charset="0"/>
              </a:rPr>
              <a:t> </a:t>
            </a:r>
            <a:r>
              <a:rPr sz="2400" spc="-40" dirty="0">
                <a:latin typeface="Times New Roman" panose="02020603050405020304" pitchFamily="18" charset="0"/>
                <a:cs typeface="Times New Roman" panose="02020603050405020304" pitchFamily="18" charset="0"/>
              </a:rPr>
              <a:t>(</a:t>
            </a:r>
            <a:r>
              <a:rPr sz="2400" b="1" spc="-40" dirty="0">
                <a:latin typeface="Times New Roman" panose="02020603050405020304" pitchFamily="18" charset="0"/>
                <a:cs typeface="Times New Roman" panose="02020603050405020304" pitchFamily="18" charset="0"/>
              </a:rPr>
              <a:t>W-</a:t>
            </a:r>
            <a:r>
              <a:rPr sz="2400" b="1" spc="-25" dirty="0">
                <a:latin typeface="Times New Roman" panose="02020603050405020304" pitchFamily="18" charset="0"/>
                <a:cs typeface="Times New Roman" panose="02020603050405020304" pitchFamily="18" charset="0"/>
              </a:rPr>
              <a:t>3</a:t>
            </a:r>
            <a:r>
              <a:rPr sz="2400" spc="-25"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184785" indent="-172085">
              <a:lnSpc>
                <a:spcPct val="100000"/>
              </a:lnSpc>
              <a:spcBef>
                <a:spcPts val="430"/>
              </a:spcBef>
              <a:buFont typeface="Arial"/>
              <a:buChar char="•"/>
              <a:tabLst>
                <a:tab pos="184785" algn="l"/>
              </a:tabLst>
            </a:pPr>
            <a:r>
              <a:rPr sz="2400" dirty="0">
                <a:latin typeface="Times New Roman" panose="02020603050405020304" pitchFamily="18" charset="0"/>
                <a:cs typeface="Times New Roman" panose="02020603050405020304" pitchFamily="18" charset="0"/>
              </a:rPr>
              <a:t>Financial</a:t>
            </a:r>
            <a:r>
              <a:rPr sz="2400" spc="-7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support</a:t>
            </a:r>
            <a:r>
              <a:rPr sz="2400" spc="-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to</a:t>
            </a:r>
            <a:r>
              <a:rPr sz="2400" spc="-8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research</a:t>
            </a:r>
            <a:r>
              <a:rPr sz="2400" spc="-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students</a:t>
            </a:r>
            <a:r>
              <a:rPr sz="2400" spc="-80" dirty="0">
                <a:latin typeface="Times New Roman" panose="02020603050405020304" pitchFamily="18" charset="0"/>
                <a:cs typeface="Times New Roman" panose="02020603050405020304" pitchFamily="18" charset="0"/>
              </a:rPr>
              <a:t> </a:t>
            </a:r>
            <a:r>
              <a:rPr sz="2400" spc="-40" dirty="0">
                <a:latin typeface="Times New Roman" panose="02020603050405020304" pitchFamily="18" charset="0"/>
                <a:cs typeface="Times New Roman" panose="02020603050405020304" pitchFamily="18" charset="0"/>
              </a:rPr>
              <a:t>(</a:t>
            </a:r>
            <a:r>
              <a:rPr sz="2400" b="1" spc="-40" dirty="0">
                <a:latin typeface="Times New Roman" panose="02020603050405020304" pitchFamily="18" charset="0"/>
                <a:cs typeface="Times New Roman" panose="02020603050405020304" pitchFamily="18" charset="0"/>
              </a:rPr>
              <a:t>W-</a:t>
            </a:r>
            <a:r>
              <a:rPr sz="2400" b="1" spc="-25" dirty="0">
                <a:latin typeface="Times New Roman" panose="02020603050405020304" pitchFamily="18" charset="0"/>
                <a:cs typeface="Times New Roman" panose="02020603050405020304" pitchFamily="18" charset="0"/>
              </a:rPr>
              <a:t>3</a:t>
            </a:r>
            <a:r>
              <a:rPr sz="2400" spc="-25"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184785" indent="-172085">
              <a:lnSpc>
                <a:spcPct val="100000"/>
              </a:lnSpc>
              <a:spcBef>
                <a:spcPts val="450"/>
              </a:spcBef>
              <a:buFont typeface="Arial"/>
              <a:buChar char="•"/>
              <a:tabLst>
                <a:tab pos="184785" algn="l"/>
              </a:tabLst>
            </a:pPr>
            <a:r>
              <a:rPr sz="2400" dirty="0">
                <a:latin typeface="Times New Roman" panose="02020603050405020304" pitchFamily="18" charset="0"/>
                <a:cs typeface="Times New Roman" panose="02020603050405020304" pitchFamily="18" charset="0"/>
              </a:rPr>
              <a:t>Research</a:t>
            </a:r>
            <a:r>
              <a:rPr sz="2400" spc="-13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stay</a:t>
            </a:r>
            <a:r>
              <a:rPr sz="2400" spc="-1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abroad</a:t>
            </a:r>
            <a:r>
              <a:rPr sz="2400" spc="-10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(Fellows</a:t>
            </a:r>
            <a:r>
              <a:rPr sz="2400" spc="-10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&amp;</a:t>
            </a:r>
            <a:r>
              <a:rPr sz="2400" spc="-11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host)</a:t>
            </a:r>
            <a:r>
              <a:rPr sz="2400" spc="-114" dirty="0">
                <a:latin typeface="Times New Roman" panose="02020603050405020304" pitchFamily="18" charset="0"/>
                <a:cs typeface="Times New Roman" panose="02020603050405020304" pitchFamily="18" charset="0"/>
              </a:rPr>
              <a:t> </a:t>
            </a:r>
            <a:r>
              <a:rPr sz="2400" spc="-35" dirty="0">
                <a:latin typeface="Times New Roman" panose="02020603050405020304" pitchFamily="18" charset="0"/>
                <a:cs typeface="Times New Roman" panose="02020603050405020304" pitchFamily="18" charset="0"/>
              </a:rPr>
              <a:t>(</a:t>
            </a:r>
            <a:r>
              <a:rPr sz="2400" b="1" spc="-35" dirty="0">
                <a:latin typeface="Times New Roman" panose="02020603050405020304" pitchFamily="18" charset="0"/>
                <a:cs typeface="Times New Roman" panose="02020603050405020304" pitchFamily="18" charset="0"/>
              </a:rPr>
              <a:t>W-3</a:t>
            </a:r>
            <a:r>
              <a:rPr sz="2400" spc="-35"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184785" indent="-172085">
              <a:lnSpc>
                <a:spcPct val="100000"/>
              </a:lnSpc>
              <a:spcBef>
                <a:spcPts val="440"/>
              </a:spcBef>
              <a:buFont typeface="Arial"/>
              <a:buChar char="•"/>
              <a:tabLst>
                <a:tab pos="184785" algn="l"/>
              </a:tabLst>
            </a:pPr>
            <a:r>
              <a:rPr sz="2400" dirty="0">
                <a:latin typeface="Times New Roman" panose="02020603050405020304" pitchFamily="18" charset="0"/>
                <a:cs typeface="Times New Roman" panose="02020603050405020304" pitchFamily="18" charset="0"/>
              </a:rPr>
              <a:t>Academic</a:t>
            </a:r>
            <a:r>
              <a:rPr sz="2400" spc="-6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collaboration</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visit</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(all</a:t>
            </a:r>
            <a:r>
              <a:rPr sz="2400" spc="-45" dirty="0">
                <a:latin typeface="Times New Roman" panose="02020603050405020304" pitchFamily="18" charset="0"/>
                <a:cs typeface="Times New Roman" panose="02020603050405020304" pitchFamily="18" charset="0"/>
              </a:rPr>
              <a:t> </a:t>
            </a:r>
            <a:r>
              <a:rPr sz="2400" b="1" spc="-10" dirty="0">
                <a:latin typeface="Times New Roman" panose="02020603050405020304" pitchFamily="18" charset="0"/>
                <a:cs typeface="Times New Roman" panose="02020603050405020304" pitchFamily="18" charset="0"/>
              </a:rPr>
              <a:t>Windows</a:t>
            </a:r>
            <a:r>
              <a:rPr sz="2400" spc="-1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082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81000"/>
            <a:ext cx="8229600" cy="537904"/>
          </a:xfrm>
          <a:prstGeom prst="rect">
            <a:avLst/>
          </a:prstGeom>
          <a:noFill/>
        </p:spPr>
        <p:txBody>
          <a:bodyPr vert="horz" wrap="square" lIns="0" tIns="0" rIns="0" bIns="0" rtlCol="0">
            <a:spAutoFit/>
          </a:bodyPr>
          <a:lstStyle/>
          <a:p>
            <a:pPr marL="91440">
              <a:lnSpc>
                <a:spcPts val="4520"/>
              </a:lnSpc>
            </a:pPr>
            <a:r>
              <a:rPr sz="3600" dirty="0">
                <a:solidFill>
                  <a:srgbClr val="800000"/>
                </a:solidFill>
                <a:latin typeface="Liberation Sans Narrow"/>
                <a:cs typeface="Liberation Sans Narrow"/>
              </a:rPr>
              <a:t>Eligible</a:t>
            </a:r>
            <a:r>
              <a:rPr sz="3600" spc="-120" dirty="0">
                <a:solidFill>
                  <a:srgbClr val="800000"/>
                </a:solidFill>
                <a:latin typeface="Liberation Sans Narrow"/>
                <a:cs typeface="Liberation Sans Narrow"/>
              </a:rPr>
              <a:t> </a:t>
            </a:r>
            <a:r>
              <a:rPr sz="3600" dirty="0">
                <a:solidFill>
                  <a:srgbClr val="800000"/>
                </a:solidFill>
                <a:latin typeface="Liberation Sans Narrow"/>
                <a:cs typeface="Liberation Sans Narrow"/>
              </a:rPr>
              <a:t>and</a:t>
            </a:r>
            <a:r>
              <a:rPr sz="3600" spc="-114" dirty="0">
                <a:solidFill>
                  <a:srgbClr val="800000"/>
                </a:solidFill>
                <a:latin typeface="Liberation Sans Narrow"/>
                <a:cs typeface="Liberation Sans Narrow"/>
              </a:rPr>
              <a:t> </a:t>
            </a:r>
            <a:r>
              <a:rPr sz="3600" dirty="0">
                <a:solidFill>
                  <a:srgbClr val="800000"/>
                </a:solidFill>
                <a:latin typeface="Liberation Sans Narrow"/>
                <a:cs typeface="Liberation Sans Narrow"/>
              </a:rPr>
              <a:t>Non-Eligible</a:t>
            </a:r>
            <a:r>
              <a:rPr sz="3600" spc="-114" dirty="0">
                <a:solidFill>
                  <a:srgbClr val="800000"/>
                </a:solidFill>
                <a:latin typeface="Liberation Sans Narrow"/>
                <a:cs typeface="Liberation Sans Narrow"/>
              </a:rPr>
              <a:t> </a:t>
            </a:r>
            <a:r>
              <a:rPr sz="3600" spc="-10" dirty="0">
                <a:solidFill>
                  <a:srgbClr val="800000"/>
                </a:solidFill>
                <a:latin typeface="Liberation Sans Narrow"/>
                <a:cs typeface="Liberation Sans Narrow"/>
              </a:rPr>
              <a:t>Expenditure</a:t>
            </a:r>
          </a:p>
        </p:txBody>
      </p:sp>
      <p:sp>
        <p:nvSpPr>
          <p:cNvPr id="7" name="object 7"/>
          <p:cNvSpPr txBox="1"/>
          <p:nvPr/>
        </p:nvSpPr>
        <p:spPr>
          <a:xfrm>
            <a:off x="697866" y="1447800"/>
            <a:ext cx="7988934" cy="4181914"/>
          </a:xfrm>
          <a:prstGeom prst="rect">
            <a:avLst/>
          </a:prstGeom>
        </p:spPr>
        <p:txBody>
          <a:bodyPr vert="horz" wrap="square" lIns="0" tIns="69850" rIns="0" bIns="0" rtlCol="0">
            <a:spAutoFit/>
          </a:bodyPr>
          <a:lstStyle/>
          <a:p>
            <a:pPr marL="12700">
              <a:lnSpc>
                <a:spcPct val="100000"/>
              </a:lnSpc>
              <a:spcBef>
                <a:spcPts val="550"/>
              </a:spcBef>
            </a:pPr>
            <a:r>
              <a:rPr sz="3600" b="1" dirty="0">
                <a:solidFill>
                  <a:srgbClr val="CC0000"/>
                </a:solidFill>
                <a:latin typeface="Carlito"/>
                <a:cs typeface="Carlito"/>
              </a:rPr>
              <a:t>B.</a:t>
            </a:r>
            <a:r>
              <a:rPr sz="3600" b="1" spc="-100" dirty="0">
                <a:solidFill>
                  <a:srgbClr val="CC0000"/>
                </a:solidFill>
                <a:latin typeface="Carlito"/>
                <a:cs typeface="Carlito"/>
              </a:rPr>
              <a:t> </a:t>
            </a:r>
            <a:r>
              <a:rPr sz="3600" b="1" dirty="0">
                <a:solidFill>
                  <a:srgbClr val="CC0000"/>
                </a:solidFill>
                <a:latin typeface="Carlito"/>
                <a:cs typeface="Carlito"/>
              </a:rPr>
              <a:t>Ineligible</a:t>
            </a:r>
            <a:r>
              <a:rPr sz="3600" b="1" spc="-100" dirty="0">
                <a:solidFill>
                  <a:srgbClr val="CC0000"/>
                </a:solidFill>
                <a:latin typeface="Carlito"/>
                <a:cs typeface="Carlito"/>
              </a:rPr>
              <a:t> </a:t>
            </a:r>
            <a:r>
              <a:rPr sz="3600" b="1" spc="-10" dirty="0">
                <a:solidFill>
                  <a:srgbClr val="CC0000"/>
                </a:solidFill>
                <a:latin typeface="Carlito"/>
                <a:cs typeface="Carlito"/>
              </a:rPr>
              <a:t>Expenditure</a:t>
            </a:r>
            <a:r>
              <a:rPr sz="3600" b="1" spc="-50" dirty="0">
                <a:solidFill>
                  <a:srgbClr val="CC0000"/>
                </a:solidFill>
                <a:latin typeface="Carlito"/>
                <a:cs typeface="Carlito"/>
              </a:rPr>
              <a:t> </a:t>
            </a:r>
            <a:r>
              <a:rPr sz="3600" spc="-20" dirty="0">
                <a:latin typeface="Carlito"/>
                <a:cs typeface="Carlito"/>
              </a:rPr>
              <a:t>(</a:t>
            </a:r>
            <a:r>
              <a:rPr sz="3600" b="1" spc="-20" dirty="0">
                <a:latin typeface="Liberation Sans Narrow"/>
                <a:cs typeface="Liberation Sans Narrow"/>
              </a:rPr>
              <a:t>Art.-</a:t>
            </a:r>
            <a:r>
              <a:rPr sz="3600" b="1" spc="-10" dirty="0">
                <a:latin typeface="Liberation Sans Narrow"/>
                <a:cs typeface="Liberation Sans Narrow"/>
              </a:rPr>
              <a:t>2.7.7</a:t>
            </a:r>
            <a:r>
              <a:rPr sz="3600" spc="-10" dirty="0">
                <a:latin typeface="Carlito"/>
                <a:cs typeface="Carlito"/>
              </a:rPr>
              <a:t>)</a:t>
            </a:r>
            <a:endParaRPr sz="3600" dirty="0">
              <a:latin typeface="Carlito"/>
              <a:cs typeface="Carlito"/>
            </a:endParaRPr>
          </a:p>
          <a:p>
            <a:pPr marL="184150" indent="-171450">
              <a:lnSpc>
                <a:spcPct val="100000"/>
              </a:lnSpc>
              <a:spcBef>
                <a:spcPts val="400"/>
              </a:spcBef>
              <a:buFont typeface="Arial"/>
              <a:buChar char="•"/>
              <a:tabLst>
                <a:tab pos="184150" algn="l"/>
              </a:tabLst>
            </a:pPr>
            <a:r>
              <a:rPr sz="3200" dirty="0">
                <a:latin typeface="Carlito"/>
                <a:cs typeface="Carlito"/>
              </a:rPr>
              <a:t>Salary</a:t>
            </a:r>
            <a:r>
              <a:rPr sz="3200" spc="-85" dirty="0">
                <a:latin typeface="Carlito"/>
                <a:cs typeface="Carlito"/>
              </a:rPr>
              <a:t> </a:t>
            </a:r>
            <a:r>
              <a:rPr sz="3200" dirty="0">
                <a:latin typeface="Carlito"/>
                <a:cs typeface="Carlito"/>
              </a:rPr>
              <a:t>and</a:t>
            </a:r>
            <a:r>
              <a:rPr sz="3200" spc="-75" dirty="0">
                <a:latin typeface="Carlito"/>
                <a:cs typeface="Carlito"/>
              </a:rPr>
              <a:t> </a:t>
            </a:r>
            <a:r>
              <a:rPr sz="3200" dirty="0">
                <a:latin typeface="Carlito"/>
                <a:cs typeface="Carlito"/>
              </a:rPr>
              <a:t>allowances</a:t>
            </a:r>
            <a:r>
              <a:rPr sz="3200" spc="-80" dirty="0">
                <a:latin typeface="Carlito"/>
                <a:cs typeface="Carlito"/>
              </a:rPr>
              <a:t> </a:t>
            </a:r>
            <a:r>
              <a:rPr sz="3200" dirty="0">
                <a:latin typeface="Carlito"/>
                <a:cs typeface="Carlito"/>
              </a:rPr>
              <a:t>for</a:t>
            </a:r>
            <a:r>
              <a:rPr sz="3200" spc="-85" dirty="0">
                <a:latin typeface="Carlito"/>
                <a:cs typeface="Carlito"/>
              </a:rPr>
              <a:t> </a:t>
            </a:r>
            <a:r>
              <a:rPr sz="3200" dirty="0">
                <a:latin typeface="Carlito"/>
                <a:cs typeface="Carlito"/>
              </a:rPr>
              <a:t>permanent</a:t>
            </a:r>
            <a:r>
              <a:rPr sz="3200" spc="-75" dirty="0">
                <a:latin typeface="Carlito"/>
                <a:cs typeface="Carlito"/>
              </a:rPr>
              <a:t> </a:t>
            </a:r>
            <a:r>
              <a:rPr sz="3200" spc="-10" dirty="0">
                <a:latin typeface="Carlito"/>
                <a:cs typeface="Carlito"/>
              </a:rPr>
              <a:t>staff</a:t>
            </a:r>
            <a:endParaRPr sz="3200" dirty="0">
              <a:latin typeface="Carlito"/>
              <a:cs typeface="Carlito"/>
            </a:endParaRPr>
          </a:p>
          <a:p>
            <a:pPr marL="183515" marR="1563370" indent="-171450">
              <a:lnSpc>
                <a:spcPts val="3460"/>
              </a:lnSpc>
              <a:spcBef>
                <a:spcPts val="855"/>
              </a:spcBef>
              <a:buFont typeface="Arial"/>
              <a:buChar char="•"/>
              <a:tabLst>
                <a:tab pos="184785" algn="l"/>
              </a:tabLst>
            </a:pPr>
            <a:r>
              <a:rPr sz="3200" dirty="0">
                <a:latin typeface="Carlito"/>
                <a:cs typeface="Carlito"/>
              </a:rPr>
              <a:t>Any</a:t>
            </a:r>
            <a:r>
              <a:rPr sz="3200" spc="-114" dirty="0">
                <a:latin typeface="Carlito"/>
                <a:cs typeface="Carlito"/>
              </a:rPr>
              <a:t> </a:t>
            </a:r>
            <a:r>
              <a:rPr sz="3200" spc="-10" dirty="0">
                <a:latin typeface="Carlito"/>
                <a:cs typeface="Carlito"/>
              </a:rPr>
              <a:t>establishment/recurring/revenue 	expenditures</a:t>
            </a:r>
            <a:r>
              <a:rPr sz="3200" spc="-40" dirty="0">
                <a:latin typeface="Carlito"/>
                <a:cs typeface="Carlito"/>
              </a:rPr>
              <a:t> </a:t>
            </a:r>
            <a:r>
              <a:rPr sz="3200" dirty="0">
                <a:latin typeface="Carlito"/>
                <a:cs typeface="Carlito"/>
              </a:rPr>
              <a:t>of</a:t>
            </a:r>
            <a:r>
              <a:rPr sz="3200" spc="-40" dirty="0">
                <a:latin typeface="Carlito"/>
                <a:cs typeface="Carlito"/>
              </a:rPr>
              <a:t> </a:t>
            </a:r>
            <a:r>
              <a:rPr sz="3200" dirty="0">
                <a:latin typeface="Carlito"/>
                <a:cs typeface="Carlito"/>
              </a:rPr>
              <a:t>the</a:t>
            </a:r>
            <a:r>
              <a:rPr sz="3200" spc="-40" dirty="0">
                <a:latin typeface="Carlito"/>
                <a:cs typeface="Carlito"/>
              </a:rPr>
              <a:t> </a:t>
            </a:r>
            <a:r>
              <a:rPr sz="3200" spc="-10" dirty="0">
                <a:latin typeface="Carlito"/>
                <a:cs typeface="Carlito"/>
              </a:rPr>
              <a:t>entities</a:t>
            </a:r>
            <a:endParaRPr sz="3200" dirty="0">
              <a:latin typeface="Carlito"/>
              <a:cs typeface="Carlito"/>
            </a:endParaRPr>
          </a:p>
          <a:p>
            <a:pPr marL="183515" marR="395605" indent="-171450">
              <a:lnSpc>
                <a:spcPts val="3460"/>
              </a:lnSpc>
              <a:spcBef>
                <a:spcPts val="795"/>
              </a:spcBef>
              <a:buFont typeface="Arial"/>
              <a:buChar char="•"/>
              <a:tabLst>
                <a:tab pos="184785" algn="l"/>
              </a:tabLst>
            </a:pPr>
            <a:r>
              <a:rPr sz="3200" b="1" dirty="0">
                <a:solidFill>
                  <a:srgbClr val="C00000"/>
                </a:solidFill>
                <a:latin typeface="Carlito"/>
                <a:cs typeface="Carlito"/>
              </a:rPr>
              <a:t>Large</a:t>
            </a:r>
            <a:r>
              <a:rPr sz="3200" b="1" spc="-90" dirty="0">
                <a:solidFill>
                  <a:srgbClr val="C00000"/>
                </a:solidFill>
                <a:latin typeface="Carlito"/>
                <a:cs typeface="Carlito"/>
              </a:rPr>
              <a:t> </a:t>
            </a:r>
            <a:r>
              <a:rPr sz="3200" b="1" dirty="0">
                <a:solidFill>
                  <a:srgbClr val="C00000"/>
                </a:solidFill>
                <a:latin typeface="Carlito"/>
                <a:cs typeface="Carlito"/>
              </a:rPr>
              <a:t>civil</a:t>
            </a:r>
            <a:r>
              <a:rPr sz="3200" b="1" spc="-65" dirty="0">
                <a:solidFill>
                  <a:srgbClr val="C00000"/>
                </a:solidFill>
                <a:latin typeface="Carlito"/>
                <a:cs typeface="Carlito"/>
              </a:rPr>
              <a:t> </a:t>
            </a:r>
            <a:r>
              <a:rPr sz="3200" b="1" dirty="0">
                <a:solidFill>
                  <a:srgbClr val="C00000"/>
                </a:solidFill>
                <a:latin typeface="Carlito"/>
                <a:cs typeface="Carlito"/>
              </a:rPr>
              <a:t>works</a:t>
            </a:r>
            <a:r>
              <a:rPr sz="3200" b="1" spc="-60" dirty="0">
                <a:solidFill>
                  <a:srgbClr val="C00000"/>
                </a:solidFill>
                <a:latin typeface="Carlito"/>
                <a:cs typeface="Carlito"/>
              </a:rPr>
              <a:t> </a:t>
            </a:r>
            <a:r>
              <a:rPr sz="3200" dirty="0">
                <a:latin typeface="Carlito"/>
                <a:cs typeface="Carlito"/>
              </a:rPr>
              <a:t>(</a:t>
            </a:r>
            <a:r>
              <a:rPr lang="en-US" sz="3200" dirty="0">
                <a:latin typeface="Carlito"/>
                <a:cs typeface="Carlito"/>
              </a:rPr>
              <a:t>Not </a:t>
            </a:r>
            <a:r>
              <a:rPr sz="3200" dirty="0">
                <a:latin typeface="Carlito"/>
                <a:cs typeface="Carlito"/>
              </a:rPr>
              <a:t>exceeding</a:t>
            </a:r>
            <a:r>
              <a:rPr sz="3200" spc="-75" dirty="0">
                <a:latin typeface="Carlito"/>
                <a:cs typeface="Carlito"/>
              </a:rPr>
              <a:t> </a:t>
            </a:r>
            <a:r>
              <a:rPr sz="3200" dirty="0">
                <a:latin typeface="Carlito"/>
                <a:cs typeface="Carlito"/>
              </a:rPr>
              <a:t>10%</a:t>
            </a:r>
            <a:r>
              <a:rPr sz="3200" spc="-60" dirty="0">
                <a:latin typeface="Carlito"/>
                <a:cs typeface="Carlito"/>
              </a:rPr>
              <a:t> </a:t>
            </a:r>
            <a:r>
              <a:rPr sz="3200" dirty="0">
                <a:latin typeface="Carlito"/>
                <a:cs typeface="Carlito"/>
              </a:rPr>
              <a:t>of</a:t>
            </a:r>
            <a:r>
              <a:rPr sz="3200" spc="-55" dirty="0">
                <a:latin typeface="Carlito"/>
                <a:cs typeface="Carlito"/>
              </a:rPr>
              <a:t> </a:t>
            </a:r>
            <a:r>
              <a:rPr sz="3200" dirty="0">
                <a:latin typeface="Carlito"/>
                <a:cs typeface="Carlito"/>
              </a:rPr>
              <a:t>total</a:t>
            </a:r>
            <a:r>
              <a:rPr sz="3200" spc="-45" dirty="0">
                <a:latin typeface="Carlito"/>
                <a:cs typeface="Carlito"/>
              </a:rPr>
              <a:t> </a:t>
            </a:r>
            <a:r>
              <a:rPr sz="3200" spc="-25" dirty="0">
                <a:latin typeface="Carlito"/>
                <a:cs typeface="Carlito"/>
              </a:rPr>
              <a:t>sub 	</a:t>
            </a:r>
            <a:r>
              <a:rPr sz="3200" dirty="0">
                <a:latin typeface="Carlito"/>
                <a:cs typeface="Carlito"/>
              </a:rPr>
              <a:t>project</a:t>
            </a:r>
            <a:r>
              <a:rPr sz="3200" spc="-75" dirty="0">
                <a:latin typeface="Carlito"/>
                <a:cs typeface="Carlito"/>
              </a:rPr>
              <a:t> </a:t>
            </a:r>
            <a:r>
              <a:rPr sz="3200" spc="-20" dirty="0">
                <a:latin typeface="Carlito"/>
                <a:cs typeface="Carlito"/>
              </a:rPr>
              <a:t>cost)</a:t>
            </a:r>
            <a:endParaRPr sz="3200" dirty="0">
              <a:latin typeface="Carlito"/>
              <a:cs typeface="Carlito"/>
            </a:endParaRPr>
          </a:p>
          <a:p>
            <a:pPr marL="183515" marR="5080" indent="-171450">
              <a:lnSpc>
                <a:spcPts val="3460"/>
              </a:lnSpc>
              <a:spcBef>
                <a:spcPts val="790"/>
              </a:spcBef>
              <a:buFont typeface="Arial"/>
              <a:buChar char="•"/>
              <a:tabLst>
                <a:tab pos="184785" algn="l"/>
              </a:tabLst>
            </a:pPr>
            <a:r>
              <a:rPr sz="3200" spc="-10" dirty="0">
                <a:latin typeface="Carlito"/>
                <a:cs typeface="Carlito"/>
              </a:rPr>
              <a:t>Expenditure</a:t>
            </a:r>
            <a:r>
              <a:rPr sz="3200" spc="-25" dirty="0">
                <a:latin typeface="Carlito"/>
                <a:cs typeface="Carlito"/>
              </a:rPr>
              <a:t> </a:t>
            </a:r>
            <a:r>
              <a:rPr sz="3200" b="1" dirty="0">
                <a:solidFill>
                  <a:srgbClr val="C00000"/>
                </a:solidFill>
                <a:latin typeface="Carlito"/>
                <a:cs typeface="Carlito"/>
              </a:rPr>
              <a:t>not</a:t>
            </a:r>
            <a:r>
              <a:rPr sz="3200" b="1" spc="-45" dirty="0">
                <a:solidFill>
                  <a:srgbClr val="C00000"/>
                </a:solidFill>
                <a:latin typeface="Carlito"/>
                <a:cs typeface="Carlito"/>
              </a:rPr>
              <a:t> </a:t>
            </a:r>
            <a:r>
              <a:rPr sz="3200" b="1" dirty="0">
                <a:solidFill>
                  <a:srgbClr val="C00000"/>
                </a:solidFill>
                <a:latin typeface="Carlito"/>
                <a:cs typeface="Carlito"/>
              </a:rPr>
              <a:t>included</a:t>
            </a:r>
            <a:r>
              <a:rPr sz="3200" b="1" spc="-60" dirty="0">
                <a:solidFill>
                  <a:srgbClr val="C00000"/>
                </a:solidFill>
                <a:latin typeface="Carlito"/>
                <a:cs typeface="Carlito"/>
              </a:rPr>
              <a:t> </a:t>
            </a:r>
            <a:r>
              <a:rPr sz="3200" dirty="0">
                <a:latin typeface="Carlito"/>
                <a:cs typeface="Carlito"/>
              </a:rPr>
              <a:t>in</a:t>
            </a:r>
            <a:r>
              <a:rPr sz="3200" spc="-30" dirty="0">
                <a:latin typeface="Carlito"/>
                <a:cs typeface="Carlito"/>
              </a:rPr>
              <a:t> </a:t>
            </a:r>
            <a:r>
              <a:rPr sz="3200" dirty="0">
                <a:latin typeface="Carlito"/>
                <a:cs typeface="Carlito"/>
              </a:rPr>
              <a:t>the</a:t>
            </a:r>
            <a:r>
              <a:rPr sz="3200" spc="-30" dirty="0">
                <a:latin typeface="Carlito"/>
                <a:cs typeface="Carlito"/>
              </a:rPr>
              <a:t> </a:t>
            </a:r>
            <a:r>
              <a:rPr sz="3200" dirty="0">
                <a:latin typeface="Carlito"/>
                <a:cs typeface="Carlito"/>
              </a:rPr>
              <a:t>sub</a:t>
            </a:r>
            <a:r>
              <a:rPr sz="3200" spc="-25" dirty="0">
                <a:latin typeface="Carlito"/>
                <a:cs typeface="Carlito"/>
              </a:rPr>
              <a:t> </a:t>
            </a:r>
            <a:r>
              <a:rPr sz="3200" spc="-10" dirty="0">
                <a:latin typeface="Carlito"/>
                <a:cs typeface="Carlito"/>
              </a:rPr>
              <a:t>project 	work/financing/procurement</a:t>
            </a:r>
            <a:r>
              <a:rPr sz="3200" spc="-40" dirty="0">
                <a:latin typeface="Carlito"/>
                <a:cs typeface="Carlito"/>
              </a:rPr>
              <a:t> </a:t>
            </a:r>
            <a:r>
              <a:rPr sz="3200" dirty="0">
                <a:latin typeface="Carlito"/>
                <a:cs typeface="Carlito"/>
              </a:rPr>
              <a:t>plans</a:t>
            </a:r>
            <a:r>
              <a:rPr sz="3200" spc="-20" dirty="0">
                <a:latin typeface="Carlito"/>
                <a:cs typeface="Carlito"/>
              </a:rPr>
              <a:t> </a:t>
            </a:r>
            <a:r>
              <a:rPr sz="3200" dirty="0">
                <a:latin typeface="Carlito"/>
                <a:cs typeface="Carlito"/>
              </a:rPr>
              <a:t>and</a:t>
            </a:r>
            <a:r>
              <a:rPr sz="3200" spc="-35" dirty="0">
                <a:latin typeface="Carlito"/>
                <a:cs typeface="Carlito"/>
              </a:rPr>
              <a:t> </a:t>
            </a:r>
            <a:r>
              <a:rPr sz="3200" b="1" spc="-10" dirty="0">
                <a:solidFill>
                  <a:srgbClr val="C00000"/>
                </a:solidFill>
                <a:latin typeface="Carlito"/>
                <a:cs typeface="Carlito"/>
              </a:rPr>
              <a:t>budget</a:t>
            </a:r>
            <a:endParaRPr sz="3200" dirty="0">
              <a:latin typeface="Carlito"/>
              <a:cs typeface="Carlito"/>
            </a:endParaRPr>
          </a:p>
        </p:txBody>
      </p:sp>
    </p:spTree>
    <p:extLst>
      <p:ext uri="{BB962C8B-B14F-4D97-AF65-F5344CB8AC3E}">
        <p14:creationId xmlns:p14="http://schemas.microsoft.com/office/powerpoint/2010/main" val="29365015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6962" rIns="0" bIns="0" rtlCol="0">
            <a:spAutoFit/>
          </a:bodyPr>
          <a:lstStyle/>
          <a:p>
            <a:pPr marL="12700">
              <a:lnSpc>
                <a:spcPct val="100000"/>
              </a:lnSpc>
              <a:spcBef>
                <a:spcPts val="95"/>
              </a:spcBef>
            </a:pPr>
            <a:r>
              <a:rPr b="0" spc="-40" dirty="0">
                <a:solidFill>
                  <a:srgbClr val="9900FF"/>
                </a:solidFill>
                <a:latin typeface="Carlito"/>
                <a:cs typeface="Carlito"/>
              </a:rPr>
              <a:t>Special</a:t>
            </a:r>
            <a:r>
              <a:rPr b="0" spc="-170" dirty="0">
                <a:solidFill>
                  <a:srgbClr val="9900FF"/>
                </a:solidFill>
                <a:latin typeface="Carlito"/>
                <a:cs typeface="Carlito"/>
              </a:rPr>
              <a:t> </a:t>
            </a:r>
            <a:r>
              <a:rPr b="0" spc="-70" dirty="0">
                <a:solidFill>
                  <a:srgbClr val="9900FF"/>
                </a:solidFill>
                <a:latin typeface="Carlito"/>
                <a:cs typeface="Carlito"/>
              </a:rPr>
              <a:t>Attention</a:t>
            </a:r>
          </a:p>
        </p:txBody>
      </p:sp>
      <p:sp>
        <p:nvSpPr>
          <p:cNvPr id="3" name="object 3"/>
          <p:cNvSpPr txBox="1"/>
          <p:nvPr/>
        </p:nvSpPr>
        <p:spPr>
          <a:xfrm>
            <a:off x="535940" y="1415237"/>
            <a:ext cx="8233409" cy="4680127"/>
          </a:xfrm>
          <a:prstGeom prst="rect">
            <a:avLst/>
          </a:prstGeom>
        </p:spPr>
        <p:txBody>
          <a:bodyPr vert="horz" wrap="square" lIns="0" tIns="12065" rIns="0" bIns="0" rtlCol="0">
            <a:spAutoFit/>
          </a:bodyPr>
          <a:lstStyle/>
          <a:p>
            <a:pPr marL="183515" indent="-170815" algn="just">
              <a:lnSpc>
                <a:spcPts val="3195"/>
              </a:lnSpc>
              <a:spcBef>
                <a:spcPts val="95"/>
              </a:spcBef>
              <a:buFont typeface="Arial"/>
              <a:buChar char="•"/>
              <a:tabLst>
                <a:tab pos="183515" algn="l"/>
              </a:tabLst>
            </a:pPr>
            <a:r>
              <a:rPr sz="2800" b="1" dirty="0">
                <a:solidFill>
                  <a:srgbClr val="C00000"/>
                </a:solidFill>
                <a:latin typeface="Times New Roman" panose="02020603050405020304" pitchFamily="18" charset="0"/>
                <a:cs typeface="Times New Roman" panose="02020603050405020304" pitchFamily="18" charset="0"/>
              </a:rPr>
              <a:t>A</a:t>
            </a:r>
            <a:r>
              <a:rPr sz="2800" b="1" spc="-45" dirty="0">
                <a:solidFill>
                  <a:srgbClr val="C00000"/>
                </a:solidFill>
                <a:latin typeface="Times New Roman" panose="02020603050405020304" pitchFamily="18" charset="0"/>
                <a:cs typeface="Times New Roman" panose="02020603050405020304" pitchFamily="18" charset="0"/>
              </a:rPr>
              <a:t> </a:t>
            </a:r>
            <a:r>
              <a:rPr sz="2800" b="1" dirty="0">
                <a:solidFill>
                  <a:srgbClr val="C00000"/>
                </a:solidFill>
                <a:latin typeface="Times New Roman" panose="02020603050405020304" pitchFamily="18" charset="0"/>
                <a:cs typeface="Times New Roman" panose="02020603050405020304" pitchFamily="18" charset="0"/>
              </a:rPr>
              <a:t>faculty</a:t>
            </a:r>
            <a:r>
              <a:rPr sz="2800" b="1" spc="-35" dirty="0">
                <a:solidFill>
                  <a:srgbClr val="C00000"/>
                </a:solidFill>
                <a:latin typeface="Times New Roman" panose="02020603050405020304" pitchFamily="18" charset="0"/>
                <a:cs typeface="Times New Roman" panose="02020603050405020304" pitchFamily="18" charset="0"/>
              </a:rPr>
              <a:t> </a:t>
            </a:r>
            <a:r>
              <a:rPr sz="2800" dirty="0">
                <a:solidFill>
                  <a:srgbClr val="C00000"/>
                </a:solidFill>
                <a:latin typeface="Times New Roman" panose="02020603050405020304" pitchFamily="18" charset="0"/>
                <a:cs typeface="Times New Roman" panose="02020603050405020304" pitchFamily="18" charset="0"/>
              </a:rPr>
              <a:t>in</a:t>
            </a:r>
            <a:r>
              <a:rPr sz="2800" spc="-55" dirty="0">
                <a:solidFill>
                  <a:srgbClr val="C00000"/>
                </a:solidFill>
                <a:latin typeface="Times New Roman" panose="02020603050405020304" pitchFamily="18" charset="0"/>
                <a:cs typeface="Times New Roman" panose="02020603050405020304" pitchFamily="18" charset="0"/>
              </a:rPr>
              <a:t> </a:t>
            </a:r>
            <a:r>
              <a:rPr sz="2800" dirty="0">
                <a:solidFill>
                  <a:srgbClr val="C00000"/>
                </a:solidFill>
                <a:latin typeface="Times New Roman" panose="02020603050405020304" pitchFamily="18" charset="0"/>
                <a:cs typeface="Times New Roman" panose="02020603050405020304" pitchFamily="18" charset="0"/>
              </a:rPr>
              <a:t>more</a:t>
            </a:r>
            <a:r>
              <a:rPr sz="2800" spc="-45" dirty="0">
                <a:solidFill>
                  <a:srgbClr val="C00000"/>
                </a:solidFill>
                <a:latin typeface="Times New Roman" panose="02020603050405020304" pitchFamily="18" charset="0"/>
                <a:cs typeface="Times New Roman" panose="02020603050405020304" pitchFamily="18" charset="0"/>
              </a:rPr>
              <a:t> </a:t>
            </a:r>
            <a:r>
              <a:rPr sz="2800" dirty="0">
                <a:solidFill>
                  <a:srgbClr val="C00000"/>
                </a:solidFill>
                <a:latin typeface="Times New Roman" panose="02020603050405020304" pitchFamily="18" charset="0"/>
                <a:cs typeface="Times New Roman" panose="02020603050405020304" pitchFamily="18" charset="0"/>
              </a:rPr>
              <a:t>than</a:t>
            </a:r>
            <a:r>
              <a:rPr sz="2800" spc="-40" dirty="0">
                <a:solidFill>
                  <a:srgbClr val="C00000"/>
                </a:solidFill>
                <a:latin typeface="Times New Roman" panose="02020603050405020304" pitchFamily="18" charset="0"/>
                <a:cs typeface="Times New Roman" panose="02020603050405020304" pitchFamily="18" charset="0"/>
              </a:rPr>
              <a:t> </a:t>
            </a:r>
            <a:r>
              <a:rPr sz="2800" dirty="0">
                <a:solidFill>
                  <a:srgbClr val="C00000"/>
                </a:solidFill>
                <a:latin typeface="Times New Roman" panose="02020603050405020304" pitchFamily="18" charset="0"/>
                <a:cs typeface="Times New Roman" panose="02020603050405020304" pitchFamily="18" charset="0"/>
              </a:rPr>
              <a:t>one</a:t>
            </a:r>
            <a:r>
              <a:rPr sz="2800" spc="-50" dirty="0">
                <a:solidFill>
                  <a:srgbClr val="C00000"/>
                </a:solidFill>
                <a:latin typeface="Times New Roman" panose="02020603050405020304" pitchFamily="18" charset="0"/>
                <a:cs typeface="Times New Roman" panose="02020603050405020304" pitchFamily="18" charset="0"/>
              </a:rPr>
              <a:t> </a:t>
            </a:r>
            <a:r>
              <a:rPr sz="2800" dirty="0">
                <a:solidFill>
                  <a:srgbClr val="C00000"/>
                </a:solidFill>
                <a:latin typeface="Times New Roman" panose="02020603050405020304" pitchFamily="18" charset="0"/>
                <a:cs typeface="Times New Roman" panose="02020603050405020304" pitchFamily="18" charset="0"/>
              </a:rPr>
              <a:t>SPP</a:t>
            </a:r>
            <a:r>
              <a:rPr sz="2800" spc="-35" dirty="0">
                <a:solidFill>
                  <a:srgbClr val="C00000"/>
                </a:solidFill>
                <a:latin typeface="Times New Roman" panose="02020603050405020304" pitchFamily="18" charset="0"/>
                <a:cs typeface="Times New Roman" panose="02020603050405020304" pitchFamily="18" charset="0"/>
              </a:rPr>
              <a:t> </a:t>
            </a:r>
            <a:r>
              <a:rPr sz="2800" dirty="0">
                <a:solidFill>
                  <a:srgbClr val="C00000"/>
                </a:solidFill>
                <a:latin typeface="Times New Roman" panose="02020603050405020304" pitchFamily="18" charset="0"/>
                <a:cs typeface="Times New Roman" panose="02020603050405020304" pitchFamily="18" charset="0"/>
              </a:rPr>
              <a:t>not</a:t>
            </a:r>
            <a:r>
              <a:rPr sz="2800" spc="-45" dirty="0">
                <a:solidFill>
                  <a:srgbClr val="C00000"/>
                </a:solidFill>
                <a:latin typeface="Times New Roman" panose="02020603050405020304" pitchFamily="18" charset="0"/>
                <a:cs typeface="Times New Roman" panose="02020603050405020304" pitchFamily="18" charset="0"/>
              </a:rPr>
              <a:t> </a:t>
            </a:r>
            <a:r>
              <a:rPr sz="2800" spc="-10" dirty="0">
                <a:solidFill>
                  <a:srgbClr val="C00000"/>
                </a:solidFill>
                <a:latin typeface="Times New Roman" panose="02020603050405020304" pitchFamily="18" charset="0"/>
                <a:cs typeface="Times New Roman" panose="02020603050405020304" pitchFamily="18" charset="0"/>
              </a:rPr>
              <a:t>allowed</a:t>
            </a:r>
            <a:endParaRPr sz="2800" dirty="0">
              <a:latin typeface="Times New Roman" panose="02020603050405020304" pitchFamily="18" charset="0"/>
              <a:cs typeface="Times New Roman" panose="02020603050405020304" pitchFamily="18" charset="0"/>
            </a:endParaRPr>
          </a:p>
          <a:p>
            <a:pPr marL="182880" marR="5080" indent="-170815" algn="just">
              <a:lnSpc>
                <a:spcPts val="3020"/>
              </a:lnSpc>
              <a:spcBef>
                <a:spcPts val="220"/>
              </a:spcBef>
              <a:buFont typeface="Arial"/>
              <a:buChar char="•"/>
              <a:tabLst>
                <a:tab pos="184785" algn="l"/>
              </a:tabLst>
            </a:pPr>
            <a:r>
              <a:rPr sz="2800" dirty="0">
                <a:solidFill>
                  <a:srgbClr val="C00000"/>
                </a:solidFill>
                <a:latin typeface="Times New Roman" panose="02020603050405020304" pitchFamily="18" charset="0"/>
                <a:cs typeface="Times New Roman" panose="02020603050405020304" pitchFamily="18" charset="0"/>
              </a:rPr>
              <a:t>Faculty</a:t>
            </a:r>
            <a:r>
              <a:rPr sz="2800" spc="-90" dirty="0">
                <a:solidFill>
                  <a:srgbClr val="C00000"/>
                </a:solidFill>
                <a:latin typeface="Times New Roman" panose="02020603050405020304" pitchFamily="18" charset="0"/>
                <a:cs typeface="Times New Roman" panose="02020603050405020304" pitchFamily="18" charset="0"/>
              </a:rPr>
              <a:t> </a:t>
            </a:r>
            <a:r>
              <a:rPr sz="2800" dirty="0">
                <a:solidFill>
                  <a:srgbClr val="C00000"/>
                </a:solidFill>
                <a:latin typeface="Times New Roman" panose="02020603050405020304" pitchFamily="18" charset="0"/>
                <a:cs typeface="Times New Roman" panose="02020603050405020304" pitchFamily="18" charset="0"/>
              </a:rPr>
              <a:t>engaged</a:t>
            </a:r>
            <a:r>
              <a:rPr sz="2800" spc="-105" dirty="0">
                <a:solidFill>
                  <a:srgbClr val="C00000"/>
                </a:solidFill>
                <a:latin typeface="Times New Roman" panose="02020603050405020304" pitchFamily="18" charset="0"/>
                <a:cs typeface="Times New Roman" panose="02020603050405020304" pitchFamily="18" charset="0"/>
              </a:rPr>
              <a:t> </a:t>
            </a:r>
            <a:r>
              <a:rPr sz="2800" dirty="0">
                <a:solidFill>
                  <a:srgbClr val="C00000"/>
                </a:solidFill>
                <a:latin typeface="Times New Roman" panose="02020603050405020304" pitchFamily="18" charset="0"/>
                <a:cs typeface="Times New Roman" panose="02020603050405020304" pitchFamily="18" charset="0"/>
              </a:rPr>
              <a:t>in</a:t>
            </a:r>
            <a:r>
              <a:rPr sz="2800" spc="-90" dirty="0">
                <a:solidFill>
                  <a:srgbClr val="C00000"/>
                </a:solidFill>
                <a:latin typeface="Times New Roman" panose="02020603050405020304" pitchFamily="18" charset="0"/>
                <a:cs typeface="Times New Roman" panose="02020603050405020304" pitchFamily="18" charset="0"/>
              </a:rPr>
              <a:t> </a:t>
            </a:r>
            <a:r>
              <a:rPr sz="2800" dirty="0">
                <a:solidFill>
                  <a:srgbClr val="C00000"/>
                </a:solidFill>
                <a:latin typeface="Times New Roman" panose="02020603050405020304" pitchFamily="18" charset="0"/>
                <a:cs typeface="Times New Roman" panose="02020603050405020304" pitchFamily="18" charset="0"/>
              </a:rPr>
              <a:t>other</a:t>
            </a:r>
            <a:r>
              <a:rPr sz="2800" spc="-90" dirty="0">
                <a:solidFill>
                  <a:srgbClr val="C00000"/>
                </a:solidFill>
                <a:latin typeface="Times New Roman" panose="02020603050405020304" pitchFamily="18" charset="0"/>
                <a:cs typeface="Times New Roman" panose="02020603050405020304" pitchFamily="18" charset="0"/>
              </a:rPr>
              <a:t> </a:t>
            </a:r>
            <a:r>
              <a:rPr sz="2800" dirty="0">
                <a:solidFill>
                  <a:srgbClr val="C00000"/>
                </a:solidFill>
                <a:latin typeface="Times New Roman" panose="02020603050405020304" pitchFamily="18" charset="0"/>
                <a:cs typeface="Times New Roman" panose="02020603050405020304" pitchFamily="18" charset="0"/>
              </a:rPr>
              <a:t>research</a:t>
            </a:r>
            <a:r>
              <a:rPr sz="2800" spc="-80" dirty="0">
                <a:solidFill>
                  <a:srgbClr val="C00000"/>
                </a:solidFill>
                <a:latin typeface="Times New Roman" panose="02020603050405020304" pitchFamily="18" charset="0"/>
                <a:cs typeface="Times New Roman" panose="02020603050405020304" pitchFamily="18" charset="0"/>
              </a:rPr>
              <a:t> </a:t>
            </a:r>
            <a:r>
              <a:rPr sz="2800" dirty="0">
                <a:solidFill>
                  <a:srgbClr val="C00000"/>
                </a:solidFill>
                <a:latin typeface="Times New Roman" panose="02020603050405020304" pitchFamily="18" charset="0"/>
                <a:cs typeface="Times New Roman" panose="02020603050405020304" pitchFamily="18" charset="0"/>
              </a:rPr>
              <a:t>costing</a:t>
            </a:r>
            <a:r>
              <a:rPr sz="2800" spc="-80" dirty="0">
                <a:solidFill>
                  <a:srgbClr val="C00000"/>
                </a:solidFill>
                <a:latin typeface="Times New Roman" panose="02020603050405020304" pitchFamily="18" charset="0"/>
                <a:cs typeface="Times New Roman" panose="02020603050405020304" pitchFamily="18" charset="0"/>
              </a:rPr>
              <a:t> </a:t>
            </a:r>
            <a:r>
              <a:rPr sz="2800" dirty="0">
                <a:solidFill>
                  <a:srgbClr val="C00000"/>
                </a:solidFill>
                <a:latin typeface="Times New Roman" panose="02020603050405020304" pitchFamily="18" charset="0"/>
                <a:cs typeface="Times New Roman" panose="02020603050405020304" pitchFamily="18" charset="0"/>
              </a:rPr>
              <a:t>above</a:t>
            </a:r>
            <a:r>
              <a:rPr sz="2800" spc="-90" dirty="0">
                <a:solidFill>
                  <a:srgbClr val="C00000"/>
                </a:solidFill>
                <a:latin typeface="Times New Roman" panose="02020603050405020304" pitchFamily="18" charset="0"/>
                <a:cs typeface="Times New Roman" panose="02020603050405020304" pitchFamily="18" charset="0"/>
              </a:rPr>
              <a:t> </a:t>
            </a:r>
            <a:r>
              <a:rPr sz="2800" dirty="0">
                <a:solidFill>
                  <a:srgbClr val="C00000"/>
                </a:solidFill>
                <a:latin typeface="Times New Roman" panose="02020603050405020304" pitchFamily="18" charset="0"/>
                <a:cs typeface="Times New Roman" panose="02020603050405020304" pitchFamily="18" charset="0"/>
              </a:rPr>
              <a:t>100</a:t>
            </a:r>
            <a:r>
              <a:rPr sz="2800" spc="-65" dirty="0">
                <a:solidFill>
                  <a:srgbClr val="C00000"/>
                </a:solidFill>
                <a:latin typeface="Times New Roman" panose="02020603050405020304" pitchFamily="18" charset="0"/>
                <a:cs typeface="Times New Roman" panose="02020603050405020304" pitchFamily="18" charset="0"/>
              </a:rPr>
              <a:t> </a:t>
            </a:r>
            <a:r>
              <a:rPr sz="2800" spc="-25" dirty="0">
                <a:solidFill>
                  <a:srgbClr val="C00000"/>
                </a:solidFill>
                <a:latin typeface="Times New Roman" panose="02020603050405020304" pitchFamily="18" charset="0"/>
                <a:cs typeface="Times New Roman" panose="02020603050405020304" pitchFamily="18" charset="0"/>
              </a:rPr>
              <a:t>lac 	</a:t>
            </a:r>
            <a:r>
              <a:rPr sz="2800" dirty="0">
                <a:solidFill>
                  <a:srgbClr val="C00000"/>
                </a:solidFill>
                <a:latin typeface="Times New Roman" panose="02020603050405020304" pitchFamily="18" charset="0"/>
                <a:cs typeface="Times New Roman" panose="02020603050405020304" pitchFamily="18" charset="0"/>
              </a:rPr>
              <a:t>are</a:t>
            </a:r>
            <a:r>
              <a:rPr sz="2800" spc="-75" dirty="0">
                <a:solidFill>
                  <a:srgbClr val="C00000"/>
                </a:solidFill>
                <a:latin typeface="Times New Roman" panose="02020603050405020304" pitchFamily="18" charset="0"/>
                <a:cs typeface="Times New Roman" panose="02020603050405020304" pitchFamily="18" charset="0"/>
              </a:rPr>
              <a:t> </a:t>
            </a:r>
            <a:r>
              <a:rPr sz="2800" dirty="0">
                <a:solidFill>
                  <a:srgbClr val="C00000"/>
                </a:solidFill>
                <a:latin typeface="Times New Roman" panose="02020603050405020304" pitchFamily="18" charset="0"/>
                <a:cs typeface="Times New Roman" panose="02020603050405020304" pitchFamily="18" charset="0"/>
              </a:rPr>
              <a:t>not</a:t>
            </a:r>
            <a:r>
              <a:rPr sz="2800" spc="-60" dirty="0">
                <a:solidFill>
                  <a:srgbClr val="C00000"/>
                </a:solidFill>
                <a:latin typeface="Times New Roman" panose="02020603050405020304" pitchFamily="18" charset="0"/>
                <a:cs typeface="Times New Roman" panose="02020603050405020304" pitchFamily="18" charset="0"/>
              </a:rPr>
              <a:t> </a:t>
            </a:r>
            <a:r>
              <a:rPr sz="2800" dirty="0">
                <a:solidFill>
                  <a:srgbClr val="C00000"/>
                </a:solidFill>
                <a:latin typeface="Times New Roman" panose="02020603050405020304" pitchFamily="18" charset="0"/>
                <a:cs typeface="Times New Roman" panose="02020603050405020304" pitchFamily="18" charset="0"/>
              </a:rPr>
              <a:t>allowed</a:t>
            </a:r>
            <a:r>
              <a:rPr sz="2800" spc="-75" dirty="0">
                <a:solidFill>
                  <a:srgbClr val="C00000"/>
                </a:solidFill>
                <a:latin typeface="Times New Roman" panose="02020603050405020304" pitchFamily="18" charset="0"/>
                <a:cs typeface="Times New Roman" panose="02020603050405020304" pitchFamily="18" charset="0"/>
              </a:rPr>
              <a:t> </a:t>
            </a:r>
            <a:r>
              <a:rPr sz="2800" dirty="0">
                <a:solidFill>
                  <a:srgbClr val="C00000"/>
                </a:solidFill>
                <a:latin typeface="Times New Roman" panose="02020603050405020304" pitchFamily="18" charset="0"/>
                <a:cs typeface="Times New Roman" panose="02020603050405020304" pitchFamily="18" charset="0"/>
              </a:rPr>
              <a:t>to</a:t>
            </a:r>
            <a:r>
              <a:rPr sz="2800" spc="-75" dirty="0">
                <a:solidFill>
                  <a:srgbClr val="C00000"/>
                </a:solidFill>
                <a:latin typeface="Times New Roman" panose="02020603050405020304" pitchFamily="18" charset="0"/>
                <a:cs typeface="Times New Roman" panose="02020603050405020304" pitchFamily="18" charset="0"/>
              </a:rPr>
              <a:t> </a:t>
            </a:r>
            <a:r>
              <a:rPr sz="2800" dirty="0">
                <a:solidFill>
                  <a:srgbClr val="C00000"/>
                </a:solidFill>
                <a:latin typeface="Times New Roman" panose="02020603050405020304" pitchFamily="18" charset="0"/>
                <a:cs typeface="Times New Roman" panose="02020603050405020304" pitchFamily="18" charset="0"/>
              </a:rPr>
              <a:t>submit</a:t>
            </a:r>
            <a:r>
              <a:rPr sz="2800" spc="-35" dirty="0">
                <a:solidFill>
                  <a:srgbClr val="C00000"/>
                </a:solidFill>
                <a:latin typeface="Times New Roman" panose="02020603050405020304" pitchFamily="18" charset="0"/>
                <a:cs typeface="Times New Roman" panose="02020603050405020304" pitchFamily="18" charset="0"/>
              </a:rPr>
              <a:t> </a:t>
            </a:r>
            <a:r>
              <a:rPr sz="2800" spc="-50" dirty="0">
                <a:solidFill>
                  <a:srgbClr val="C00000"/>
                </a:solidFill>
                <a:latin typeface="Times New Roman" panose="02020603050405020304" pitchFamily="18" charset="0"/>
                <a:cs typeface="Times New Roman" panose="02020603050405020304" pitchFamily="18" charset="0"/>
              </a:rPr>
              <a:t>ATF</a:t>
            </a:r>
            <a:r>
              <a:rPr sz="2800" spc="-65" dirty="0">
                <a:solidFill>
                  <a:srgbClr val="C00000"/>
                </a:solidFill>
                <a:latin typeface="Times New Roman" panose="02020603050405020304" pitchFamily="18" charset="0"/>
                <a:cs typeface="Times New Roman" panose="02020603050405020304" pitchFamily="18" charset="0"/>
              </a:rPr>
              <a:t> </a:t>
            </a:r>
            <a:r>
              <a:rPr sz="2800" spc="-25" dirty="0">
                <a:solidFill>
                  <a:srgbClr val="C00000"/>
                </a:solidFill>
                <a:latin typeface="Times New Roman" panose="02020603050405020304" pitchFamily="18" charset="0"/>
                <a:cs typeface="Times New Roman" panose="02020603050405020304" pitchFamily="18" charset="0"/>
              </a:rPr>
              <a:t>sub-</a:t>
            </a:r>
            <a:r>
              <a:rPr sz="2800" spc="-10" dirty="0">
                <a:solidFill>
                  <a:srgbClr val="C00000"/>
                </a:solidFill>
                <a:latin typeface="Times New Roman" panose="02020603050405020304" pitchFamily="18" charset="0"/>
                <a:cs typeface="Times New Roman" panose="02020603050405020304" pitchFamily="18" charset="0"/>
              </a:rPr>
              <a:t>project</a:t>
            </a:r>
            <a:endParaRPr sz="2800" dirty="0">
              <a:latin typeface="Times New Roman" panose="02020603050405020304" pitchFamily="18" charset="0"/>
              <a:cs typeface="Times New Roman" panose="02020603050405020304" pitchFamily="18" charset="0"/>
            </a:endParaRPr>
          </a:p>
          <a:p>
            <a:pPr marL="183515" indent="-170815" algn="just">
              <a:lnSpc>
                <a:spcPts val="2815"/>
              </a:lnSpc>
              <a:buFont typeface="Arial"/>
              <a:buChar char="•"/>
              <a:tabLst>
                <a:tab pos="183515" algn="l"/>
              </a:tabLst>
            </a:pPr>
            <a:r>
              <a:rPr sz="2800" dirty="0">
                <a:latin typeface="Times New Roman" panose="02020603050405020304" pitchFamily="18" charset="0"/>
                <a:cs typeface="Times New Roman" panose="02020603050405020304" pitchFamily="18" charset="0"/>
              </a:rPr>
              <a:t>All</a:t>
            </a:r>
            <a:r>
              <a:rPr sz="2800" spc="-7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paragraphs/items</a:t>
            </a:r>
            <a:r>
              <a:rPr sz="2800" spc="-5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should</a:t>
            </a:r>
            <a:r>
              <a:rPr sz="2800" spc="-4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be</a:t>
            </a:r>
            <a:r>
              <a:rPr sz="2800" spc="-7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organized</a:t>
            </a:r>
            <a:r>
              <a:rPr sz="2800" spc="-7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&amp;</a:t>
            </a:r>
            <a:r>
              <a:rPr sz="2800" spc="-80"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filled</a:t>
            </a:r>
            <a:endParaRPr sz="2800" dirty="0">
              <a:latin typeface="Times New Roman" panose="02020603050405020304" pitchFamily="18" charset="0"/>
              <a:cs typeface="Times New Roman" panose="02020603050405020304" pitchFamily="18" charset="0"/>
            </a:endParaRPr>
          </a:p>
          <a:p>
            <a:pPr marL="183515" indent="-170815" algn="just">
              <a:lnSpc>
                <a:spcPts val="3025"/>
              </a:lnSpc>
              <a:buFont typeface="Arial"/>
              <a:buChar char="•"/>
              <a:tabLst>
                <a:tab pos="183515" algn="l"/>
              </a:tabLst>
            </a:pPr>
            <a:r>
              <a:rPr sz="2800" dirty="0">
                <a:latin typeface="Times New Roman" panose="02020603050405020304" pitchFamily="18" charset="0"/>
                <a:cs typeface="Times New Roman" panose="02020603050405020304" pitchFamily="18" charset="0"/>
              </a:rPr>
              <a:t>Justification</a:t>
            </a:r>
            <a:r>
              <a:rPr sz="2800" spc="-7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of</a:t>
            </a:r>
            <a:r>
              <a:rPr sz="2800" spc="-10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budget</a:t>
            </a:r>
            <a:r>
              <a:rPr sz="2800" spc="-8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asked</a:t>
            </a:r>
            <a:r>
              <a:rPr sz="2800" spc="-9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for</a:t>
            </a:r>
            <a:r>
              <a:rPr sz="2800" spc="-9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major</a:t>
            </a:r>
            <a:r>
              <a:rPr sz="2800" spc="-8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items</a:t>
            </a:r>
            <a:r>
              <a:rPr sz="2800" spc="-100"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(&gt;15%)..</a:t>
            </a:r>
            <a:endParaRPr sz="2800" dirty="0">
              <a:latin typeface="Times New Roman" panose="02020603050405020304" pitchFamily="18" charset="0"/>
              <a:cs typeface="Times New Roman" panose="02020603050405020304" pitchFamily="18" charset="0"/>
            </a:endParaRPr>
          </a:p>
          <a:p>
            <a:pPr marL="183515" indent="-170815" algn="just">
              <a:lnSpc>
                <a:spcPts val="3025"/>
              </a:lnSpc>
              <a:buFont typeface="Arial"/>
              <a:buChar char="•"/>
              <a:tabLst>
                <a:tab pos="183515" algn="l"/>
              </a:tabLst>
            </a:pPr>
            <a:r>
              <a:rPr sz="2800" dirty="0">
                <a:latin typeface="Times New Roman" panose="02020603050405020304" pitchFamily="18" charset="0"/>
                <a:cs typeface="Times New Roman" panose="02020603050405020304" pitchFamily="18" charset="0"/>
              </a:rPr>
              <a:t>Budget</a:t>
            </a:r>
            <a:r>
              <a:rPr sz="2800" spc="-4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&amp;</a:t>
            </a:r>
            <a:r>
              <a:rPr sz="2800" spc="-5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all</a:t>
            </a:r>
            <a:r>
              <a:rPr sz="2800" spc="-6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plans</a:t>
            </a:r>
            <a:r>
              <a:rPr sz="2800" spc="-2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should</a:t>
            </a:r>
            <a:r>
              <a:rPr sz="2800" spc="-2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be</a:t>
            </a:r>
            <a:r>
              <a:rPr sz="2800" spc="-4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given</a:t>
            </a:r>
            <a:r>
              <a:rPr sz="2800" spc="-5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in</a:t>
            </a:r>
            <a:r>
              <a:rPr sz="2800" spc="-40" dirty="0">
                <a:latin typeface="Times New Roman" panose="02020603050405020304" pitchFamily="18" charset="0"/>
                <a:cs typeface="Times New Roman" panose="02020603050405020304" pitchFamily="18" charset="0"/>
              </a:rPr>
              <a:t> </a:t>
            </a:r>
            <a:r>
              <a:rPr sz="2800" b="1" dirty="0">
                <a:solidFill>
                  <a:srgbClr val="C00000"/>
                </a:solidFill>
                <a:latin typeface="Times New Roman" panose="02020603050405020304" pitchFamily="18" charset="0"/>
                <a:cs typeface="Times New Roman" panose="02020603050405020304" pitchFamily="18" charset="0"/>
              </a:rPr>
              <a:t>xls</a:t>
            </a:r>
            <a:r>
              <a:rPr sz="2800" b="1" spc="-50" dirty="0">
                <a:solidFill>
                  <a:srgbClr val="C00000"/>
                </a:solidFill>
                <a:latin typeface="Times New Roman" panose="02020603050405020304" pitchFamily="18" charset="0"/>
                <a:cs typeface="Times New Roman" panose="02020603050405020304" pitchFamily="18" charset="0"/>
              </a:rPr>
              <a:t> </a:t>
            </a:r>
            <a:r>
              <a:rPr sz="2800" b="1" spc="-10" dirty="0">
                <a:solidFill>
                  <a:srgbClr val="C00000"/>
                </a:solidFill>
                <a:latin typeface="Times New Roman" panose="02020603050405020304" pitchFamily="18" charset="0"/>
                <a:cs typeface="Times New Roman" panose="02020603050405020304" pitchFamily="18" charset="0"/>
              </a:rPr>
              <a:t>format</a:t>
            </a:r>
            <a:endParaRPr sz="2800" dirty="0">
              <a:latin typeface="Times New Roman" panose="02020603050405020304" pitchFamily="18" charset="0"/>
              <a:cs typeface="Times New Roman" panose="02020603050405020304" pitchFamily="18" charset="0"/>
            </a:endParaRPr>
          </a:p>
          <a:p>
            <a:pPr marL="183515" indent="-170815" algn="just">
              <a:lnSpc>
                <a:spcPts val="3025"/>
              </a:lnSpc>
              <a:buFont typeface="Arial"/>
              <a:buChar char="•"/>
              <a:tabLst>
                <a:tab pos="183515" algn="l"/>
              </a:tabLst>
            </a:pPr>
            <a:r>
              <a:rPr sz="2800" dirty="0">
                <a:latin typeface="Times New Roman" panose="02020603050405020304" pitchFamily="18" charset="0"/>
                <a:cs typeface="Times New Roman" panose="02020603050405020304" pitchFamily="18" charset="0"/>
              </a:rPr>
              <a:t>Foreign</a:t>
            </a:r>
            <a:r>
              <a:rPr sz="2800" spc="-8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visit</a:t>
            </a:r>
            <a:r>
              <a:rPr sz="2800" spc="-60"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restricted</a:t>
            </a:r>
            <a:r>
              <a:rPr sz="2800" spc="-7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&amp;</a:t>
            </a:r>
            <a:r>
              <a:rPr sz="2800" spc="-6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needs</a:t>
            </a:r>
            <a:r>
              <a:rPr sz="2800" spc="-5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UGC</a:t>
            </a:r>
            <a:r>
              <a:rPr sz="2800" spc="-7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permission</a:t>
            </a:r>
            <a:endParaRPr sz="2800" dirty="0">
              <a:latin typeface="Times New Roman" panose="02020603050405020304" pitchFamily="18" charset="0"/>
              <a:cs typeface="Times New Roman" panose="02020603050405020304" pitchFamily="18" charset="0"/>
            </a:endParaRPr>
          </a:p>
          <a:p>
            <a:pPr marL="183515" indent="-170815" algn="just">
              <a:lnSpc>
                <a:spcPts val="3025"/>
              </a:lnSpc>
              <a:buFont typeface="Arial"/>
              <a:buChar char="•"/>
              <a:tabLst>
                <a:tab pos="183515" algn="l"/>
              </a:tabLst>
            </a:pPr>
            <a:r>
              <a:rPr sz="2800" dirty="0">
                <a:latin typeface="Times New Roman" panose="02020603050405020304" pitchFamily="18" charset="0"/>
                <a:cs typeface="Times New Roman" panose="02020603050405020304" pitchFamily="18" charset="0"/>
              </a:rPr>
              <a:t>SPP</a:t>
            </a:r>
            <a:r>
              <a:rPr sz="2800" spc="-8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hardcopy</a:t>
            </a:r>
            <a:r>
              <a:rPr sz="2800" spc="-6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binding</a:t>
            </a:r>
            <a:r>
              <a:rPr sz="2800" spc="-6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should</a:t>
            </a:r>
            <a:r>
              <a:rPr sz="2800" spc="-5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be</a:t>
            </a:r>
            <a:r>
              <a:rPr sz="2800" spc="-9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properly</a:t>
            </a:r>
            <a:r>
              <a:rPr sz="2800" spc="-65" dirty="0">
                <a:latin typeface="Times New Roman" panose="02020603050405020304" pitchFamily="18" charset="0"/>
                <a:cs typeface="Times New Roman" panose="02020603050405020304" pitchFamily="18" charset="0"/>
              </a:rPr>
              <a:t> </a:t>
            </a:r>
            <a:r>
              <a:rPr sz="2800" spc="-20" dirty="0">
                <a:latin typeface="Times New Roman" panose="02020603050405020304" pitchFamily="18" charset="0"/>
                <a:cs typeface="Times New Roman" panose="02020603050405020304" pitchFamily="18" charset="0"/>
              </a:rPr>
              <a:t>done</a:t>
            </a:r>
            <a:endParaRPr sz="2800" dirty="0">
              <a:latin typeface="Times New Roman" panose="02020603050405020304" pitchFamily="18" charset="0"/>
              <a:cs typeface="Times New Roman" panose="02020603050405020304" pitchFamily="18" charset="0"/>
            </a:endParaRPr>
          </a:p>
          <a:p>
            <a:pPr marL="183515" indent="-170815" algn="just">
              <a:lnSpc>
                <a:spcPts val="3025"/>
              </a:lnSpc>
              <a:buFont typeface="Arial"/>
              <a:buChar char="•"/>
              <a:tabLst>
                <a:tab pos="183515" algn="l"/>
              </a:tabLst>
            </a:pPr>
            <a:r>
              <a:rPr sz="2800" b="1" dirty="0">
                <a:solidFill>
                  <a:srgbClr val="CC00CC"/>
                </a:solidFill>
                <a:latin typeface="Times New Roman" panose="02020603050405020304" pitchFamily="18" charset="0"/>
                <a:cs typeface="Times New Roman" panose="02020603050405020304" pitchFamily="18" charset="0"/>
              </a:rPr>
              <a:t>SPP</a:t>
            </a:r>
            <a:r>
              <a:rPr sz="2800" b="1" spc="-40" dirty="0">
                <a:solidFill>
                  <a:srgbClr val="CC00CC"/>
                </a:solidFill>
                <a:latin typeface="Times New Roman" panose="02020603050405020304" pitchFamily="18" charset="0"/>
                <a:cs typeface="Times New Roman" panose="02020603050405020304" pitchFamily="18" charset="0"/>
              </a:rPr>
              <a:t> </a:t>
            </a:r>
            <a:r>
              <a:rPr sz="2800" b="1" dirty="0">
                <a:solidFill>
                  <a:srgbClr val="CC00CC"/>
                </a:solidFill>
                <a:latin typeface="Times New Roman" panose="02020603050405020304" pitchFamily="18" charset="0"/>
                <a:cs typeface="Times New Roman" panose="02020603050405020304" pitchFamily="18" charset="0"/>
              </a:rPr>
              <a:t>submission</a:t>
            </a:r>
            <a:r>
              <a:rPr sz="2800" b="1" spc="-40" dirty="0">
                <a:solidFill>
                  <a:srgbClr val="CC00CC"/>
                </a:solidFill>
                <a:latin typeface="Times New Roman" panose="02020603050405020304" pitchFamily="18" charset="0"/>
                <a:cs typeface="Times New Roman" panose="02020603050405020304" pitchFamily="18" charset="0"/>
              </a:rPr>
              <a:t> </a:t>
            </a:r>
            <a:r>
              <a:rPr sz="2800" b="1" dirty="0">
                <a:solidFill>
                  <a:srgbClr val="CC00CC"/>
                </a:solidFill>
                <a:latin typeface="Times New Roman" panose="02020603050405020304" pitchFamily="18" charset="0"/>
                <a:cs typeface="Times New Roman" panose="02020603050405020304" pitchFamily="18" charset="0"/>
              </a:rPr>
              <a:t>needs</a:t>
            </a:r>
            <a:r>
              <a:rPr sz="2800" b="1" spc="-25" dirty="0">
                <a:solidFill>
                  <a:srgbClr val="CC00CC"/>
                </a:solidFill>
                <a:latin typeface="Times New Roman" panose="02020603050405020304" pitchFamily="18" charset="0"/>
                <a:cs typeface="Times New Roman" panose="02020603050405020304" pitchFamily="18" charset="0"/>
              </a:rPr>
              <a:t> </a:t>
            </a:r>
            <a:r>
              <a:rPr sz="2800" b="1" dirty="0">
                <a:solidFill>
                  <a:srgbClr val="CC00CC"/>
                </a:solidFill>
                <a:latin typeface="Times New Roman" panose="02020603050405020304" pitchFamily="18" charset="0"/>
                <a:cs typeface="Times New Roman" panose="02020603050405020304" pitchFamily="18" charset="0"/>
              </a:rPr>
              <a:t>both</a:t>
            </a:r>
            <a:r>
              <a:rPr sz="2800" b="1" spc="-20" dirty="0">
                <a:solidFill>
                  <a:srgbClr val="CC00CC"/>
                </a:solidFill>
                <a:latin typeface="Times New Roman" panose="02020603050405020304" pitchFamily="18" charset="0"/>
                <a:cs typeface="Times New Roman" panose="02020603050405020304" pitchFamily="18" charset="0"/>
              </a:rPr>
              <a:t> </a:t>
            </a:r>
            <a:r>
              <a:rPr sz="2800" b="1" dirty="0">
                <a:solidFill>
                  <a:srgbClr val="CC00CC"/>
                </a:solidFill>
                <a:latin typeface="Times New Roman" panose="02020603050405020304" pitchFamily="18" charset="0"/>
                <a:cs typeface="Times New Roman" panose="02020603050405020304" pitchFamily="18" charset="0"/>
              </a:rPr>
              <a:t>online</a:t>
            </a:r>
            <a:r>
              <a:rPr sz="2800" b="1" spc="-30" dirty="0">
                <a:solidFill>
                  <a:srgbClr val="CC00CC"/>
                </a:solidFill>
                <a:latin typeface="Times New Roman" panose="02020603050405020304" pitchFamily="18" charset="0"/>
                <a:cs typeface="Times New Roman" panose="02020603050405020304" pitchFamily="18" charset="0"/>
              </a:rPr>
              <a:t> </a:t>
            </a:r>
            <a:r>
              <a:rPr sz="2800" b="1" dirty="0">
                <a:solidFill>
                  <a:srgbClr val="CC00CC"/>
                </a:solidFill>
                <a:latin typeface="Times New Roman" panose="02020603050405020304" pitchFamily="18" charset="0"/>
                <a:cs typeface="Times New Roman" panose="02020603050405020304" pitchFamily="18" charset="0"/>
              </a:rPr>
              <a:t>and</a:t>
            </a:r>
            <a:r>
              <a:rPr sz="2800" b="1" spc="-20" dirty="0">
                <a:solidFill>
                  <a:srgbClr val="CC00CC"/>
                </a:solidFill>
                <a:latin typeface="Times New Roman" panose="02020603050405020304" pitchFamily="18" charset="0"/>
                <a:cs typeface="Times New Roman" panose="02020603050405020304" pitchFamily="18" charset="0"/>
              </a:rPr>
              <a:t> </a:t>
            </a:r>
            <a:r>
              <a:rPr sz="2800" b="1" spc="-10" dirty="0">
                <a:solidFill>
                  <a:srgbClr val="CC00CC"/>
                </a:solidFill>
                <a:latin typeface="Times New Roman" panose="02020603050405020304" pitchFamily="18" charset="0"/>
                <a:cs typeface="Times New Roman" panose="02020603050405020304" pitchFamily="18" charset="0"/>
              </a:rPr>
              <a:t>Hardcopy</a:t>
            </a:r>
            <a:endParaRPr sz="2800" dirty="0">
              <a:latin typeface="Times New Roman" panose="02020603050405020304" pitchFamily="18" charset="0"/>
              <a:cs typeface="Times New Roman" panose="02020603050405020304" pitchFamily="18" charset="0"/>
            </a:endParaRPr>
          </a:p>
          <a:p>
            <a:pPr marL="183515" indent="-170815" algn="just">
              <a:lnSpc>
                <a:spcPts val="3085"/>
              </a:lnSpc>
              <a:buFont typeface="Arial"/>
              <a:buChar char="•"/>
              <a:tabLst>
                <a:tab pos="183515" algn="l"/>
              </a:tabLst>
            </a:pPr>
            <a:r>
              <a:rPr sz="2800" b="1" spc="-10" dirty="0">
                <a:solidFill>
                  <a:srgbClr val="CC00CC"/>
                </a:solidFill>
                <a:latin typeface="Times New Roman" panose="02020603050405020304" pitchFamily="18" charset="0"/>
                <a:cs typeface="Times New Roman" panose="02020603050405020304" pitchFamily="18" charset="0"/>
              </a:rPr>
              <a:t>Endorsement</a:t>
            </a:r>
            <a:r>
              <a:rPr sz="2800" b="1" spc="-80" dirty="0">
                <a:solidFill>
                  <a:srgbClr val="CC00CC"/>
                </a:solidFill>
                <a:latin typeface="Times New Roman" panose="02020603050405020304" pitchFamily="18" charset="0"/>
                <a:cs typeface="Times New Roman" panose="02020603050405020304" pitchFamily="18" charset="0"/>
              </a:rPr>
              <a:t> </a:t>
            </a:r>
            <a:r>
              <a:rPr sz="2800" b="1" dirty="0">
                <a:solidFill>
                  <a:srgbClr val="CC00CC"/>
                </a:solidFill>
                <a:latin typeface="Times New Roman" panose="02020603050405020304" pitchFamily="18" charset="0"/>
                <a:cs typeface="Times New Roman" panose="02020603050405020304" pitchFamily="18" charset="0"/>
              </a:rPr>
              <a:t>by</a:t>
            </a:r>
            <a:r>
              <a:rPr sz="2800" b="1" spc="-90" dirty="0">
                <a:solidFill>
                  <a:srgbClr val="CC00CC"/>
                </a:solidFill>
                <a:latin typeface="Times New Roman" panose="02020603050405020304" pitchFamily="18" charset="0"/>
                <a:cs typeface="Times New Roman" panose="02020603050405020304" pitchFamily="18" charset="0"/>
              </a:rPr>
              <a:t> </a:t>
            </a:r>
            <a:r>
              <a:rPr sz="2800" b="1" spc="-10" dirty="0">
                <a:solidFill>
                  <a:srgbClr val="CC00CC"/>
                </a:solidFill>
                <a:latin typeface="Times New Roman" panose="02020603050405020304" pitchFamily="18" charset="0"/>
                <a:cs typeface="Times New Roman" panose="02020603050405020304" pitchFamily="18" charset="0"/>
              </a:rPr>
              <a:t>university</a:t>
            </a:r>
            <a:r>
              <a:rPr sz="2800" b="1" spc="-60" dirty="0">
                <a:solidFill>
                  <a:srgbClr val="CC00CC"/>
                </a:solidFill>
                <a:latin typeface="Times New Roman" panose="02020603050405020304" pitchFamily="18" charset="0"/>
                <a:cs typeface="Times New Roman" panose="02020603050405020304" pitchFamily="18" charset="0"/>
              </a:rPr>
              <a:t> </a:t>
            </a:r>
            <a:r>
              <a:rPr sz="2800" b="1" spc="-10" dirty="0">
                <a:solidFill>
                  <a:srgbClr val="CC00CC"/>
                </a:solidFill>
                <a:latin typeface="Times New Roman" panose="02020603050405020304" pitchFamily="18" charset="0"/>
                <a:cs typeface="Times New Roman" panose="02020603050405020304" pitchFamily="18" charset="0"/>
              </a:rPr>
              <a:t>authority</a:t>
            </a:r>
            <a:endParaRPr sz="2800" dirty="0">
              <a:latin typeface="Times New Roman" panose="02020603050405020304" pitchFamily="18" charset="0"/>
              <a:cs typeface="Times New Roman" panose="02020603050405020304" pitchFamily="18" charset="0"/>
            </a:endParaRPr>
          </a:p>
          <a:p>
            <a:pPr marL="183515" indent="-170815" algn="just">
              <a:lnSpc>
                <a:spcPts val="3025"/>
              </a:lnSpc>
              <a:buFont typeface="Arial"/>
              <a:buChar char="•"/>
              <a:tabLst>
                <a:tab pos="183515" algn="l"/>
              </a:tabLst>
            </a:pPr>
            <a:r>
              <a:rPr sz="2800" b="1" spc="-10" dirty="0">
                <a:latin typeface="Times New Roman" panose="02020603050405020304" pitchFamily="18" charset="0"/>
                <a:cs typeface="Times New Roman" panose="02020603050405020304" pitchFamily="18" charset="0"/>
              </a:rPr>
              <a:t>UGCBATF</a:t>
            </a:r>
            <a:r>
              <a:rPr sz="2800" b="1" spc="-7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may</a:t>
            </a:r>
            <a:r>
              <a:rPr sz="2800" spc="-10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apply</a:t>
            </a:r>
            <a:r>
              <a:rPr sz="2800" spc="-8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complementary</a:t>
            </a:r>
            <a:r>
              <a:rPr sz="2800" spc="-7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selection</a:t>
            </a:r>
            <a:r>
              <a:rPr sz="2800" spc="-8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criteria</a:t>
            </a:r>
            <a:endParaRPr sz="2800" dirty="0">
              <a:latin typeface="Times New Roman" panose="02020603050405020304" pitchFamily="18" charset="0"/>
              <a:cs typeface="Times New Roman" panose="02020603050405020304" pitchFamily="18" charset="0"/>
            </a:endParaRPr>
          </a:p>
          <a:p>
            <a:pPr marL="183515" indent="-170815" algn="just">
              <a:lnSpc>
                <a:spcPts val="3130"/>
              </a:lnSpc>
              <a:buFont typeface="Arial"/>
              <a:buChar char="•"/>
              <a:tabLst>
                <a:tab pos="183515" algn="l"/>
              </a:tabLst>
            </a:pPr>
            <a:r>
              <a:rPr sz="2800" spc="-25" dirty="0">
                <a:solidFill>
                  <a:srgbClr val="FF0000"/>
                </a:solidFill>
                <a:latin typeface="Times New Roman" panose="02020603050405020304" pitchFamily="18" charset="0"/>
                <a:cs typeface="Times New Roman" panose="02020603050405020304" pitchFamily="18" charset="0"/>
              </a:rPr>
              <a:t>………</a:t>
            </a:r>
            <a:endParaRPr sz="2800" dirty="0">
              <a:latin typeface="Times New Roman" panose="02020603050405020304" pitchFamily="18" charset="0"/>
              <a:cs typeface="Times New Roman" panose="02020603050405020304" pitchFamily="18" charset="0"/>
            </a:endParaRPr>
          </a:p>
        </p:txBody>
      </p:sp>
      <p:pic>
        <p:nvPicPr>
          <p:cNvPr id="4" name="object 4"/>
          <p:cNvPicPr/>
          <p:nvPr/>
        </p:nvPicPr>
        <p:blipFill>
          <a:blip r:embed="rId2" cstate="print"/>
          <a:stretch>
            <a:fillRect/>
          </a:stretch>
        </p:blipFill>
        <p:spPr>
          <a:xfrm>
            <a:off x="7924800" y="0"/>
            <a:ext cx="1219199" cy="1371600"/>
          </a:xfrm>
          <a:prstGeom prst="rect">
            <a:avLst/>
          </a:prstGeom>
        </p:spPr>
      </p:pic>
      <p:sp>
        <p:nvSpPr>
          <p:cNvPr id="5" name="object 5"/>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56</a:t>
            </a:fld>
            <a:endParaRPr spc="-25" dirty="0"/>
          </a:p>
        </p:txBody>
      </p:sp>
    </p:spTree>
    <p:extLst>
      <p:ext uri="{BB962C8B-B14F-4D97-AF65-F5344CB8AC3E}">
        <p14:creationId xmlns:p14="http://schemas.microsoft.com/office/powerpoint/2010/main" val="37107313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469900">
              <a:lnSpc>
                <a:spcPct val="100000"/>
              </a:lnSpc>
              <a:spcBef>
                <a:spcPts val="95"/>
              </a:spcBef>
            </a:pPr>
            <a:r>
              <a:rPr dirty="0"/>
              <a:t>Don’t</a:t>
            </a:r>
            <a:r>
              <a:rPr spc="-50" dirty="0"/>
              <a:t> </a:t>
            </a:r>
            <a:r>
              <a:rPr dirty="0"/>
              <a:t>Cross</a:t>
            </a:r>
            <a:r>
              <a:rPr spc="-65" dirty="0"/>
              <a:t> </a:t>
            </a:r>
            <a:r>
              <a:rPr dirty="0"/>
              <a:t>the</a:t>
            </a:r>
            <a:r>
              <a:rPr spc="-70" dirty="0"/>
              <a:t> </a:t>
            </a:r>
            <a:r>
              <a:rPr spc="-10" dirty="0"/>
              <a:t>Boundary</a:t>
            </a:r>
          </a:p>
        </p:txBody>
      </p:sp>
      <p:sp>
        <p:nvSpPr>
          <p:cNvPr id="3" name="object 3"/>
          <p:cNvSpPr txBox="1"/>
          <p:nvPr/>
        </p:nvSpPr>
        <p:spPr>
          <a:xfrm>
            <a:off x="383540" y="1320749"/>
            <a:ext cx="8069580" cy="5043817"/>
          </a:xfrm>
          <a:prstGeom prst="rect">
            <a:avLst/>
          </a:prstGeom>
        </p:spPr>
        <p:txBody>
          <a:bodyPr vert="horz" wrap="square" lIns="0" tIns="12700" rIns="0" bIns="0" rtlCol="0">
            <a:spAutoFit/>
          </a:bodyPr>
          <a:lstStyle/>
          <a:p>
            <a:pPr marL="184150" indent="-173355">
              <a:lnSpc>
                <a:spcPts val="4105"/>
              </a:lnSpc>
              <a:spcBef>
                <a:spcPts val="100"/>
              </a:spcBef>
              <a:buFont typeface="Arial"/>
              <a:buChar char="•"/>
              <a:tabLst>
                <a:tab pos="184150" algn="l"/>
              </a:tabLst>
            </a:pPr>
            <a:r>
              <a:rPr sz="2800" b="1" spc="-60" dirty="0">
                <a:latin typeface="Times New Roman" panose="02020603050405020304" pitchFamily="18" charset="0"/>
                <a:cs typeface="Times New Roman" panose="02020603050405020304" pitchFamily="18" charset="0"/>
              </a:rPr>
              <a:t>Total</a:t>
            </a:r>
            <a:r>
              <a:rPr sz="2800" b="1" spc="-7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budget</a:t>
            </a:r>
            <a:r>
              <a:rPr sz="2800" spc="-10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of</a:t>
            </a:r>
            <a:r>
              <a:rPr sz="2800" spc="-80" dirty="0">
                <a:latin typeface="Times New Roman" panose="02020603050405020304" pitchFamily="18" charset="0"/>
                <a:cs typeface="Times New Roman" panose="02020603050405020304" pitchFamily="18" charset="0"/>
              </a:rPr>
              <a:t> </a:t>
            </a:r>
            <a:r>
              <a:rPr sz="2800" spc="-25" dirty="0">
                <a:latin typeface="Times New Roman" panose="02020603050405020304" pitchFamily="18" charset="0"/>
                <a:cs typeface="Times New Roman" panose="02020603050405020304" pitchFamily="18" charset="0"/>
              </a:rPr>
              <a:t>SPP</a:t>
            </a:r>
            <a:r>
              <a:rPr lang="en-US" sz="2800" spc="-25" dirty="0">
                <a:latin typeface="Times New Roman" panose="02020603050405020304" pitchFamily="18" charset="0"/>
                <a:cs typeface="Times New Roman" panose="02020603050405020304" pitchFamily="18" charset="0"/>
              </a:rPr>
              <a:t> </a:t>
            </a:r>
            <a:r>
              <a:rPr lang="en-US" sz="2800" spc="-25" dirty="0">
                <a:solidFill>
                  <a:srgbClr val="C00000"/>
                </a:solidFill>
                <a:latin typeface="Times New Roman" panose="02020603050405020304" pitchFamily="18" charset="0"/>
                <a:cs typeface="Times New Roman" panose="02020603050405020304" pitchFamily="18" charset="0"/>
              </a:rPr>
              <a:t>(4 Basics for SPM, 2 Basics ASPM and 1 Basic for each Member)</a:t>
            </a:r>
            <a:endParaRPr sz="2800" dirty="0">
              <a:solidFill>
                <a:srgbClr val="C00000"/>
              </a:solidFill>
              <a:latin typeface="Times New Roman" panose="02020603050405020304" pitchFamily="18" charset="0"/>
              <a:cs typeface="Times New Roman" panose="02020603050405020304" pitchFamily="18" charset="0"/>
            </a:endParaRPr>
          </a:p>
          <a:p>
            <a:pPr marL="184785" indent="-173355">
              <a:lnSpc>
                <a:spcPts val="3890"/>
              </a:lnSpc>
              <a:buFont typeface="Arial"/>
              <a:buChar char="•"/>
              <a:tabLst>
                <a:tab pos="184785" algn="l"/>
              </a:tabLst>
            </a:pPr>
            <a:r>
              <a:rPr sz="2800" dirty="0">
                <a:latin typeface="Times New Roman" panose="02020603050405020304" pitchFamily="18" charset="0"/>
                <a:cs typeface="Times New Roman" panose="02020603050405020304" pitchFamily="18" charset="0"/>
              </a:rPr>
              <a:t>SPM</a:t>
            </a:r>
            <a:r>
              <a:rPr sz="2800" spc="-3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team</a:t>
            </a:r>
            <a:r>
              <a:rPr sz="2800" spc="-40" dirty="0">
                <a:latin typeface="Times New Roman" panose="02020603050405020304" pitchFamily="18" charset="0"/>
                <a:cs typeface="Times New Roman" panose="02020603050405020304" pitchFamily="18" charset="0"/>
              </a:rPr>
              <a:t> </a:t>
            </a:r>
            <a:r>
              <a:rPr sz="2800" b="1" spc="-10" dirty="0">
                <a:latin typeface="Times New Roman" panose="02020603050405020304" pitchFamily="18" charset="0"/>
                <a:cs typeface="Times New Roman" panose="02020603050405020304" pitchFamily="18" charset="0"/>
              </a:rPr>
              <a:t>incentives</a:t>
            </a:r>
            <a:endParaRPr sz="2800" dirty="0">
              <a:latin typeface="Times New Roman" panose="02020603050405020304" pitchFamily="18" charset="0"/>
              <a:cs typeface="Times New Roman" panose="02020603050405020304" pitchFamily="18" charset="0"/>
            </a:endParaRPr>
          </a:p>
          <a:p>
            <a:pPr marL="184785" indent="-173355">
              <a:lnSpc>
                <a:spcPts val="3890"/>
              </a:lnSpc>
              <a:buFont typeface="Arial"/>
              <a:buChar char="•"/>
              <a:tabLst>
                <a:tab pos="184785" algn="l"/>
              </a:tabLst>
            </a:pPr>
            <a:r>
              <a:rPr sz="2800" b="1" dirty="0">
                <a:latin typeface="Times New Roman" panose="02020603050405020304" pitchFamily="18" charset="0"/>
                <a:cs typeface="Times New Roman" panose="02020603050405020304" pitchFamily="18" charset="0"/>
              </a:rPr>
              <a:t>Number</a:t>
            </a:r>
            <a:r>
              <a:rPr sz="2800" b="1" spc="-120"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of</a:t>
            </a:r>
            <a:r>
              <a:rPr sz="2800" b="1" spc="-130"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MPhil/PhD</a:t>
            </a:r>
            <a:r>
              <a:rPr sz="2800" b="1" spc="-90"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fellowship</a:t>
            </a:r>
            <a:endParaRPr sz="2800" dirty="0">
              <a:latin typeface="Times New Roman" panose="02020603050405020304" pitchFamily="18" charset="0"/>
              <a:cs typeface="Times New Roman" panose="02020603050405020304" pitchFamily="18" charset="0"/>
            </a:endParaRPr>
          </a:p>
          <a:p>
            <a:pPr marL="184150" indent="-173355">
              <a:lnSpc>
                <a:spcPts val="3890"/>
              </a:lnSpc>
              <a:buFont typeface="Arial"/>
              <a:buChar char="•"/>
              <a:tabLst>
                <a:tab pos="184150" algn="l"/>
              </a:tabLst>
            </a:pPr>
            <a:r>
              <a:rPr sz="2800" dirty="0">
                <a:latin typeface="Times New Roman" panose="02020603050405020304" pitchFamily="18" charset="0"/>
                <a:cs typeface="Times New Roman" panose="02020603050405020304" pitchFamily="18" charset="0"/>
              </a:rPr>
              <a:t>Research</a:t>
            </a:r>
            <a:r>
              <a:rPr sz="2800" spc="-170"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stay</a:t>
            </a:r>
            <a:r>
              <a:rPr sz="2800" b="1" spc="-155"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abroad</a:t>
            </a:r>
            <a:r>
              <a:rPr sz="2800" b="1" spc="-130"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(Student/Faculty)</a:t>
            </a:r>
            <a:endParaRPr sz="2800" dirty="0">
              <a:latin typeface="Times New Roman" panose="02020603050405020304" pitchFamily="18" charset="0"/>
              <a:cs typeface="Times New Roman" panose="02020603050405020304" pitchFamily="18" charset="0"/>
            </a:endParaRPr>
          </a:p>
          <a:p>
            <a:pPr marL="184785" indent="-173355">
              <a:lnSpc>
                <a:spcPts val="3890"/>
              </a:lnSpc>
              <a:buFont typeface="Arial"/>
              <a:buChar char="•"/>
              <a:tabLst>
                <a:tab pos="184785" algn="l"/>
              </a:tabLst>
            </a:pPr>
            <a:r>
              <a:rPr sz="2800" dirty="0">
                <a:latin typeface="Times New Roman" panose="02020603050405020304" pitchFamily="18" charset="0"/>
                <a:cs typeface="Times New Roman" panose="02020603050405020304" pitchFamily="18" charset="0"/>
              </a:rPr>
              <a:t>Number</a:t>
            </a:r>
            <a:r>
              <a:rPr sz="2800" spc="-13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of</a:t>
            </a:r>
            <a:r>
              <a:rPr sz="2800" spc="-105"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foreign</a:t>
            </a:r>
            <a:r>
              <a:rPr sz="2800" b="1" spc="-90"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training</a:t>
            </a:r>
            <a:r>
              <a:rPr sz="2800" b="1" spc="-7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(Faculty)</a:t>
            </a:r>
            <a:endParaRPr sz="2800" dirty="0">
              <a:latin typeface="Times New Roman" panose="02020603050405020304" pitchFamily="18" charset="0"/>
              <a:cs typeface="Times New Roman" panose="02020603050405020304" pitchFamily="18" charset="0"/>
            </a:endParaRPr>
          </a:p>
          <a:p>
            <a:pPr marL="184785" indent="-173355">
              <a:lnSpc>
                <a:spcPts val="3890"/>
              </a:lnSpc>
              <a:buFont typeface="Arial"/>
              <a:buChar char="•"/>
              <a:tabLst>
                <a:tab pos="184785" algn="l"/>
              </a:tabLst>
            </a:pPr>
            <a:r>
              <a:rPr sz="2800" dirty="0">
                <a:latin typeface="Times New Roman" panose="02020603050405020304" pitchFamily="18" charset="0"/>
                <a:cs typeface="Times New Roman" panose="02020603050405020304" pitchFamily="18" charset="0"/>
              </a:rPr>
              <a:t>Collaboration</a:t>
            </a:r>
            <a:r>
              <a:rPr sz="2800" spc="-105"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visit</a:t>
            </a:r>
            <a:r>
              <a:rPr sz="2800" b="1" spc="-75"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abroad</a:t>
            </a:r>
            <a:r>
              <a:rPr sz="2800" b="1" spc="-8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t>
            </a:r>
            <a:r>
              <a:rPr sz="2800" spc="-8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Faculty)</a:t>
            </a:r>
            <a:endParaRPr sz="2800" dirty="0">
              <a:latin typeface="Times New Roman" panose="02020603050405020304" pitchFamily="18" charset="0"/>
              <a:cs typeface="Times New Roman" panose="02020603050405020304" pitchFamily="18" charset="0"/>
            </a:endParaRPr>
          </a:p>
          <a:p>
            <a:pPr marL="184150" indent="-173355">
              <a:lnSpc>
                <a:spcPts val="3890"/>
              </a:lnSpc>
              <a:buFont typeface="Arial"/>
              <a:buChar char="•"/>
              <a:tabLst>
                <a:tab pos="184150" algn="l"/>
              </a:tabLst>
            </a:pPr>
            <a:r>
              <a:rPr sz="2800" spc="-55" dirty="0">
                <a:latin typeface="Times New Roman" panose="02020603050405020304" pitchFamily="18" charset="0"/>
                <a:cs typeface="Times New Roman" panose="02020603050405020304" pitchFamily="18" charset="0"/>
              </a:rPr>
              <a:t>Total</a:t>
            </a:r>
            <a:r>
              <a:rPr sz="2800" spc="-10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remuneration</a:t>
            </a:r>
            <a:r>
              <a:rPr sz="2800" spc="-15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for</a:t>
            </a:r>
            <a:r>
              <a:rPr sz="2800" spc="-110" dirty="0">
                <a:latin typeface="Times New Roman" panose="02020603050405020304" pitchFamily="18" charset="0"/>
                <a:cs typeface="Times New Roman" panose="02020603050405020304" pitchFamily="18" charset="0"/>
              </a:rPr>
              <a:t> </a:t>
            </a:r>
            <a:r>
              <a:rPr sz="2800" b="1" spc="-10" dirty="0">
                <a:latin typeface="Times New Roman" panose="02020603050405020304" pitchFamily="18" charset="0"/>
                <a:cs typeface="Times New Roman" panose="02020603050405020304" pitchFamily="18" charset="0"/>
              </a:rPr>
              <a:t>consultants</a:t>
            </a:r>
            <a:r>
              <a:rPr sz="2800" b="1" spc="-90"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(&lt;10%)</a:t>
            </a:r>
            <a:endParaRPr sz="2800" dirty="0">
              <a:latin typeface="Times New Roman" panose="02020603050405020304" pitchFamily="18" charset="0"/>
              <a:cs typeface="Times New Roman" panose="02020603050405020304" pitchFamily="18" charset="0"/>
            </a:endParaRPr>
          </a:p>
          <a:p>
            <a:pPr marL="184785" indent="-173355">
              <a:lnSpc>
                <a:spcPts val="3890"/>
              </a:lnSpc>
              <a:buFont typeface="Arial"/>
              <a:buChar char="•"/>
              <a:tabLst>
                <a:tab pos="184785" algn="l"/>
              </a:tabLst>
            </a:pPr>
            <a:r>
              <a:rPr sz="2800" b="1" spc="-10" dirty="0">
                <a:latin typeface="Times New Roman" panose="02020603050405020304" pitchFamily="18" charset="0"/>
                <a:cs typeface="Times New Roman" panose="02020603050405020304" pitchFamily="18" charset="0"/>
              </a:rPr>
              <a:t>Renovation</a:t>
            </a:r>
            <a:r>
              <a:rPr sz="2800" b="1" spc="-14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works</a:t>
            </a:r>
            <a:r>
              <a:rPr sz="2800" spc="-14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(&lt;10%)</a:t>
            </a:r>
            <a:endParaRPr sz="2800" dirty="0">
              <a:latin typeface="Times New Roman" panose="02020603050405020304" pitchFamily="18" charset="0"/>
              <a:cs typeface="Times New Roman" panose="02020603050405020304" pitchFamily="18" charset="0"/>
            </a:endParaRPr>
          </a:p>
          <a:p>
            <a:pPr marL="184785" indent="-173355">
              <a:lnSpc>
                <a:spcPts val="4105"/>
              </a:lnSpc>
              <a:buFont typeface="Arial"/>
              <a:buChar char="•"/>
              <a:tabLst>
                <a:tab pos="184785" algn="l"/>
              </a:tabLst>
            </a:pPr>
            <a:r>
              <a:rPr sz="2800" b="1" spc="-10" dirty="0">
                <a:latin typeface="Times New Roman" panose="02020603050405020304" pitchFamily="18" charset="0"/>
                <a:cs typeface="Times New Roman" panose="02020603050405020304" pitchFamily="18" charset="0"/>
              </a:rPr>
              <a:t>Operational</a:t>
            </a:r>
            <a:r>
              <a:rPr sz="2800" b="1" spc="-14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costs</a:t>
            </a:r>
            <a:r>
              <a:rPr sz="2800" spc="-15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(&lt;2%)</a:t>
            </a:r>
            <a:endParaRPr sz="2800" dirty="0">
              <a:latin typeface="Times New Roman" panose="02020603050405020304" pitchFamily="18" charset="0"/>
              <a:cs typeface="Times New Roman" panose="02020603050405020304" pitchFamily="18" charset="0"/>
            </a:endParaRPr>
          </a:p>
        </p:txBody>
      </p:sp>
      <p:pic>
        <p:nvPicPr>
          <p:cNvPr id="4" name="object 4"/>
          <p:cNvPicPr/>
          <p:nvPr/>
        </p:nvPicPr>
        <p:blipFill>
          <a:blip r:embed="rId2" cstate="print"/>
          <a:stretch>
            <a:fillRect/>
          </a:stretch>
        </p:blipFill>
        <p:spPr>
          <a:xfrm>
            <a:off x="7467600" y="0"/>
            <a:ext cx="1495044" cy="1338072"/>
          </a:xfrm>
          <a:prstGeom prst="rect">
            <a:avLst/>
          </a:prstGeom>
        </p:spPr>
      </p:pic>
      <p:sp>
        <p:nvSpPr>
          <p:cNvPr id="5" name="object 5"/>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57</a:t>
            </a:fld>
            <a:endParaRPr spc="-25" dirty="0"/>
          </a:p>
        </p:txBody>
      </p:sp>
    </p:spTree>
    <p:extLst>
      <p:ext uri="{BB962C8B-B14F-4D97-AF65-F5344CB8AC3E}">
        <p14:creationId xmlns:p14="http://schemas.microsoft.com/office/powerpoint/2010/main" val="18637812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58</a:t>
            </a:fld>
            <a:endParaRPr spc="-25" dirty="0"/>
          </a:p>
        </p:txBody>
      </p:sp>
      <p:sp>
        <p:nvSpPr>
          <p:cNvPr id="2" name="object 2"/>
          <p:cNvSpPr txBox="1">
            <a:spLocks noGrp="1"/>
          </p:cNvSpPr>
          <p:nvPr>
            <p:ph type="title"/>
          </p:nvPr>
        </p:nvSpPr>
        <p:spPr>
          <a:xfrm>
            <a:off x="0" y="381000"/>
            <a:ext cx="9144000" cy="538609"/>
          </a:xfrm>
          <a:prstGeom prst="rect">
            <a:avLst/>
          </a:prstGeom>
          <a:solidFill>
            <a:srgbClr val="F1F1F1"/>
          </a:solidFill>
        </p:spPr>
        <p:txBody>
          <a:bodyPr vert="horz" wrap="square" lIns="0" tIns="0" rIns="0" bIns="0" rtlCol="0">
            <a:spAutoFit/>
          </a:bodyPr>
          <a:lstStyle/>
          <a:p>
            <a:pPr marL="91440" algn="ctr">
              <a:lnSpc>
                <a:spcPts val="4155"/>
              </a:lnSpc>
            </a:pPr>
            <a:r>
              <a:rPr sz="3600" spc="-10" dirty="0">
                <a:solidFill>
                  <a:srgbClr val="9900FF"/>
                </a:solidFill>
                <a:latin typeface="Liberation Sans Narrow"/>
                <a:cs typeface="Liberation Sans Narrow"/>
              </a:rPr>
              <a:t>Sub-</a:t>
            </a:r>
            <a:r>
              <a:rPr sz="3600" dirty="0">
                <a:solidFill>
                  <a:srgbClr val="9900FF"/>
                </a:solidFill>
                <a:latin typeface="Liberation Sans Narrow"/>
                <a:cs typeface="Liberation Sans Narrow"/>
              </a:rPr>
              <a:t>project</a:t>
            </a:r>
            <a:r>
              <a:rPr sz="3600" spc="10" dirty="0">
                <a:solidFill>
                  <a:srgbClr val="9900FF"/>
                </a:solidFill>
                <a:latin typeface="Liberation Sans Narrow"/>
                <a:cs typeface="Liberation Sans Narrow"/>
              </a:rPr>
              <a:t> </a:t>
            </a:r>
            <a:r>
              <a:rPr sz="3600" dirty="0">
                <a:solidFill>
                  <a:srgbClr val="9900FF"/>
                </a:solidFill>
                <a:latin typeface="Liberation Sans Narrow"/>
                <a:cs typeface="Liberation Sans Narrow"/>
              </a:rPr>
              <a:t>Management </a:t>
            </a:r>
            <a:r>
              <a:rPr sz="3600" spc="-20" dirty="0">
                <a:solidFill>
                  <a:srgbClr val="9900FF"/>
                </a:solidFill>
                <a:latin typeface="Liberation Sans Narrow"/>
                <a:cs typeface="Liberation Sans Narrow"/>
              </a:rPr>
              <a:t>Team</a:t>
            </a:r>
            <a:endParaRPr sz="3600" dirty="0">
              <a:latin typeface="Liberation Sans Narrow"/>
              <a:cs typeface="Liberation Sans Narrow"/>
            </a:endParaRPr>
          </a:p>
        </p:txBody>
      </p:sp>
      <p:sp>
        <p:nvSpPr>
          <p:cNvPr id="3" name="object 3"/>
          <p:cNvSpPr txBox="1"/>
          <p:nvPr/>
        </p:nvSpPr>
        <p:spPr>
          <a:xfrm>
            <a:off x="78739" y="1643837"/>
            <a:ext cx="7922261" cy="4449295"/>
          </a:xfrm>
          <a:prstGeom prst="rect">
            <a:avLst/>
          </a:prstGeom>
        </p:spPr>
        <p:txBody>
          <a:bodyPr vert="horz" wrap="square" lIns="0" tIns="60325" rIns="0" bIns="0" rtlCol="0">
            <a:spAutoFit/>
          </a:bodyPr>
          <a:lstStyle/>
          <a:p>
            <a:pPr marL="184785" marR="5080" indent="-175260">
              <a:lnSpc>
                <a:spcPts val="3030"/>
              </a:lnSpc>
              <a:spcBef>
                <a:spcPts val="475"/>
              </a:spcBef>
              <a:buSzPct val="96428"/>
              <a:buFont typeface="Wingdings"/>
              <a:buChar char=""/>
              <a:tabLst>
                <a:tab pos="184785" algn="l"/>
              </a:tabLst>
            </a:pPr>
            <a:r>
              <a:rPr sz="3200" b="1" spc="-10" dirty="0">
                <a:solidFill>
                  <a:srgbClr val="C00000"/>
                </a:solidFill>
                <a:latin typeface="Carlito"/>
                <a:cs typeface="Carlito"/>
              </a:rPr>
              <a:t>Sub-</a:t>
            </a:r>
            <a:r>
              <a:rPr sz="3200" b="1" dirty="0">
                <a:solidFill>
                  <a:srgbClr val="C00000"/>
                </a:solidFill>
                <a:latin typeface="Carlito"/>
                <a:cs typeface="Carlito"/>
              </a:rPr>
              <a:t>project</a:t>
            </a:r>
            <a:r>
              <a:rPr sz="3200" b="1" spc="-70" dirty="0">
                <a:solidFill>
                  <a:srgbClr val="C00000"/>
                </a:solidFill>
                <a:latin typeface="Carlito"/>
                <a:cs typeface="Carlito"/>
              </a:rPr>
              <a:t> </a:t>
            </a:r>
            <a:r>
              <a:rPr sz="3200" b="1" spc="-10" dirty="0">
                <a:solidFill>
                  <a:srgbClr val="C00000"/>
                </a:solidFill>
                <a:latin typeface="Carlito"/>
                <a:cs typeface="Carlito"/>
              </a:rPr>
              <a:t>Management</a:t>
            </a:r>
            <a:r>
              <a:rPr sz="3200" b="1" spc="-55" dirty="0">
                <a:solidFill>
                  <a:srgbClr val="C00000"/>
                </a:solidFill>
                <a:latin typeface="Carlito"/>
                <a:cs typeface="Carlito"/>
              </a:rPr>
              <a:t> </a:t>
            </a:r>
            <a:r>
              <a:rPr sz="3200" b="1" spc="-60" dirty="0">
                <a:solidFill>
                  <a:srgbClr val="C00000"/>
                </a:solidFill>
                <a:latin typeface="Carlito"/>
                <a:cs typeface="Carlito"/>
              </a:rPr>
              <a:t>Team</a:t>
            </a:r>
            <a:r>
              <a:rPr sz="3200" b="1" spc="-85" dirty="0">
                <a:solidFill>
                  <a:srgbClr val="C00000"/>
                </a:solidFill>
                <a:latin typeface="Carlito"/>
                <a:cs typeface="Carlito"/>
              </a:rPr>
              <a:t> </a:t>
            </a:r>
            <a:r>
              <a:rPr sz="3200" b="1" dirty="0">
                <a:solidFill>
                  <a:srgbClr val="C00000"/>
                </a:solidFill>
                <a:latin typeface="Carlito"/>
                <a:cs typeface="Carlito"/>
              </a:rPr>
              <a:t>includes</a:t>
            </a:r>
            <a:r>
              <a:rPr sz="3200" b="1" spc="-85" dirty="0">
                <a:solidFill>
                  <a:srgbClr val="C00000"/>
                </a:solidFill>
                <a:latin typeface="Carlito"/>
                <a:cs typeface="Carlito"/>
              </a:rPr>
              <a:t> </a:t>
            </a:r>
            <a:r>
              <a:rPr sz="3200" b="1" spc="-20" dirty="0">
                <a:solidFill>
                  <a:srgbClr val="C00000"/>
                </a:solidFill>
                <a:latin typeface="Carlito"/>
                <a:cs typeface="Carlito"/>
              </a:rPr>
              <a:t>SPM, </a:t>
            </a:r>
            <a:r>
              <a:rPr sz="3200" b="1" dirty="0">
                <a:solidFill>
                  <a:srgbClr val="C00000"/>
                </a:solidFill>
                <a:latin typeface="Carlito"/>
                <a:cs typeface="Carlito"/>
              </a:rPr>
              <a:t>ASPM</a:t>
            </a:r>
            <a:r>
              <a:rPr sz="3200" b="1" spc="-65" dirty="0">
                <a:solidFill>
                  <a:srgbClr val="C00000"/>
                </a:solidFill>
                <a:latin typeface="Carlito"/>
                <a:cs typeface="Carlito"/>
              </a:rPr>
              <a:t> </a:t>
            </a:r>
            <a:r>
              <a:rPr sz="3200" b="1" dirty="0">
                <a:solidFill>
                  <a:srgbClr val="C00000"/>
                </a:solidFill>
                <a:latin typeface="Carlito"/>
                <a:cs typeface="Carlito"/>
              </a:rPr>
              <a:t>&amp;</a:t>
            </a:r>
            <a:r>
              <a:rPr sz="3200" b="1" spc="-60" dirty="0">
                <a:solidFill>
                  <a:srgbClr val="C00000"/>
                </a:solidFill>
                <a:latin typeface="Carlito"/>
                <a:cs typeface="Carlito"/>
              </a:rPr>
              <a:t> </a:t>
            </a:r>
            <a:r>
              <a:rPr sz="3200" b="1" dirty="0">
                <a:solidFill>
                  <a:srgbClr val="C00000"/>
                </a:solidFill>
                <a:latin typeface="Carlito"/>
                <a:cs typeface="Carlito"/>
              </a:rPr>
              <a:t>Member</a:t>
            </a:r>
            <a:r>
              <a:rPr sz="3200" b="1" spc="-50" dirty="0">
                <a:solidFill>
                  <a:srgbClr val="C00000"/>
                </a:solidFill>
                <a:latin typeface="Carlito"/>
                <a:cs typeface="Carlito"/>
              </a:rPr>
              <a:t> </a:t>
            </a:r>
            <a:r>
              <a:rPr sz="3200" b="1" dirty="0">
                <a:solidFill>
                  <a:srgbClr val="C00000"/>
                </a:solidFill>
                <a:latin typeface="Carlito"/>
                <a:cs typeface="Carlito"/>
              </a:rPr>
              <a:t>of</a:t>
            </a:r>
            <a:r>
              <a:rPr sz="3200" b="1" spc="-75" dirty="0">
                <a:solidFill>
                  <a:srgbClr val="C00000"/>
                </a:solidFill>
                <a:latin typeface="Carlito"/>
                <a:cs typeface="Carlito"/>
              </a:rPr>
              <a:t> </a:t>
            </a:r>
            <a:r>
              <a:rPr sz="3200" b="1" dirty="0">
                <a:solidFill>
                  <a:srgbClr val="C00000"/>
                </a:solidFill>
                <a:latin typeface="Carlito"/>
                <a:cs typeface="Carlito"/>
              </a:rPr>
              <a:t>SPMT</a:t>
            </a:r>
            <a:r>
              <a:rPr sz="3200" b="1" spc="-55" dirty="0">
                <a:solidFill>
                  <a:srgbClr val="C00000"/>
                </a:solidFill>
                <a:latin typeface="Carlito"/>
                <a:cs typeface="Carlito"/>
              </a:rPr>
              <a:t> </a:t>
            </a:r>
            <a:r>
              <a:rPr sz="3200" b="1" dirty="0">
                <a:solidFill>
                  <a:srgbClr val="C00000"/>
                </a:solidFill>
                <a:latin typeface="Carlito"/>
                <a:cs typeface="Carlito"/>
              </a:rPr>
              <a:t>(total</a:t>
            </a:r>
            <a:r>
              <a:rPr sz="3200" b="1" spc="-65" dirty="0">
                <a:solidFill>
                  <a:srgbClr val="C00000"/>
                </a:solidFill>
                <a:latin typeface="Carlito"/>
                <a:cs typeface="Carlito"/>
              </a:rPr>
              <a:t> </a:t>
            </a:r>
            <a:r>
              <a:rPr sz="3200" b="1" spc="-20" dirty="0">
                <a:solidFill>
                  <a:srgbClr val="C00000"/>
                </a:solidFill>
                <a:latin typeface="Carlito"/>
                <a:cs typeface="Carlito"/>
              </a:rPr>
              <a:t>&lt;=4)</a:t>
            </a:r>
            <a:endParaRPr sz="3200" dirty="0">
              <a:latin typeface="Carlito"/>
              <a:cs typeface="Carlito"/>
            </a:endParaRPr>
          </a:p>
          <a:p>
            <a:pPr marL="198120" indent="-195580">
              <a:lnSpc>
                <a:spcPct val="100000"/>
              </a:lnSpc>
              <a:spcBef>
                <a:spcPts val="340"/>
              </a:spcBef>
              <a:buClr>
                <a:srgbClr val="000066"/>
              </a:buClr>
              <a:buSzPct val="95312"/>
              <a:buFont typeface="Wingdings"/>
              <a:buChar char=""/>
              <a:tabLst>
                <a:tab pos="198120" algn="l"/>
              </a:tabLst>
            </a:pPr>
            <a:r>
              <a:rPr sz="3600" b="1" dirty="0">
                <a:latin typeface="Carlito"/>
                <a:cs typeface="Carlito"/>
              </a:rPr>
              <a:t>Human</a:t>
            </a:r>
            <a:r>
              <a:rPr sz="3600" b="1" spc="-65" dirty="0">
                <a:latin typeface="Carlito"/>
                <a:cs typeface="Carlito"/>
              </a:rPr>
              <a:t> </a:t>
            </a:r>
            <a:r>
              <a:rPr sz="3600" b="1" dirty="0">
                <a:latin typeface="Carlito"/>
                <a:cs typeface="Carlito"/>
              </a:rPr>
              <a:t>resources</a:t>
            </a:r>
            <a:r>
              <a:rPr sz="3600" b="1" spc="-35" dirty="0">
                <a:latin typeface="Carlito"/>
                <a:cs typeface="Carlito"/>
              </a:rPr>
              <a:t> </a:t>
            </a:r>
            <a:r>
              <a:rPr sz="3600" b="1" dirty="0">
                <a:latin typeface="Carlito"/>
                <a:cs typeface="Carlito"/>
              </a:rPr>
              <a:t>behind</a:t>
            </a:r>
            <a:r>
              <a:rPr sz="3600" b="1" spc="-60" dirty="0">
                <a:latin typeface="Carlito"/>
                <a:cs typeface="Carlito"/>
              </a:rPr>
              <a:t> </a:t>
            </a:r>
            <a:r>
              <a:rPr sz="3600" b="1" dirty="0">
                <a:latin typeface="Carlito"/>
                <a:cs typeface="Carlito"/>
              </a:rPr>
              <a:t>a</a:t>
            </a:r>
            <a:r>
              <a:rPr sz="3600" b="1" spc="-30" dirty="0">
                <a:latin typeface="Carlito"/>
                <a:cs typeface="Carlito"/>
              </a:rPr>
              <a:t> </a:t>
            </a:r>
            <a:r>
              <a:rPr sz="3600" b="1" spc="-10" dirty="0">
                <a:latin typeface="Carlito"/>
                <a:cs typeface="Carlito"/>
              </a:rPr>
              <a:t>project</a:t>
            </a:r>
            <a:endParaRPr sz="3600" dirty="0">
              <a:latin typeface="Carlito"/>
              <a:cs typeface="Carlito"/>
            </a:endParaRPr>
          </a:p>
          <a:p>
            <a:pPr marL="198120" indent="-195580">
              <a:lnSpc>
                <a:spcPct val="100000"/>
              </a:lnSpc>
              <a:spcBef>
                <a:spcPts val="420"/>
              </a:spcBef>
              <a:buClr>
                <a:srgbClr val="000066"/>
              </a:buClr>
              <a:buSzPct val="95312"/>
              <a:buFont typeface="Wingdings"/>
              <a:buChar char=""/>
              <a:tabLst>
                <a:tab pos="198120" algn="l"/>
              </a:tabLst>
            </a:pPr>
            <a:r>
              <a:rPr sz="3600" b="1" dirty="0">
                <a:latin typeface="Carlito"/>
                <a:cs typeface="Carlito"/>
              </a:rPr>
              <a:t>Responsibilities</a:t>
            </a:r>
            <a:r>
              <a:rPr sz="3600" b="1" spc="-60" dirty="0">
                <a:latin typeface="Carlito"/>
                <a:cs typeface="Carlito"/>
              </a:rPr>
              <a:t> </a:t>
            </a:r>
            <a:r>
              <a:rPr sz="3600" b="1" dirty="0">
                <a:latin typeface="Carlito"/>
                <a:cs typeface="Carlito"/>
              </a:rPr>
              <a:t>and</a:t>
            </a:r>
            <a:r>
              <a:rPr sz="3600" b="1" spc="-50" dirty="0">
                <a:latin typeface="Carlito"/>
                <a:cs typeface="Carlito"/>
              </a:rPr>
              <a:t> </a:t>
            </a:r>
            <a:r>
              <a:rPr sz="3600" b="1" spc="-10" dirty="0">
                <a:latin typeface="Carlito"/>
                <a:cs typeface="Carlito"/>
              </a:rPr>
              <a:t>challenges</a:t>
            </a:r>
            <a:endParaRPr sz="3600" dirty="0">
              <a:latin typeface="Carlito"/>
              <a:cs typeface="Carlito"/>
            </a:endParaRPr>
          </a:p>
          <a:p>
            <a:pPr marL="198120" indent="-195580">
              <a:lnSpc>
                <a:spcPct val="100000"/>
              </a:lnSpc>
              <a:spcBef>
                <a:spcPts val="425"/>
              </a:spcBef>
              <a:buClr>
                <a:srgbClr val="000066"/>
              </a:buClr>
              <a:buSzPct val="95312"/>
              <a:buFont typeface="Wingdings"/>
              <a:buChar char=""/>
              <a:tabLst>
                <a:tab pos="198120" algn="l"/>
              </a:tabLst>
            </a:pPr>
            <a:r>
              <a:rPr sz="3600" b="1" dirty="0">
                <a:latin typeface="Carlito"/>
                <a:cs typeface="Carlito"/>
              </a:rPr>
              <a:t>Institutional</a:t>
            </a:r>
            <a:r>
              <a:rPr sz="3600" b="1" spc="-80" dirty="0">
                <a:latin typeface="Carlito"/>
                <a:cs typeface="Carlito"/>
              </a:rPr>
              <a:t> </a:t>
            </a:r>
            <a:r>
              <a:rPr sz="3600" b="1" spc="-20" dirty="0">
                <a:latin typeface="Carlito"/>
                <a:cs typeface="Carlito"/>
              </a:rPr>
              <a:t>role</a:t>
            </a:r>
            <a:endParaRPr sz="3600" dirty="0">
              <a:latin typeface="Carlito"/>
              <a:cs typeface="Carlito"/>
            </a:endParaRPr>
          </a:p>
          <a:p>
            <a:pPr marL="198120" indent="-195580">
              <a:lnSpc>
                <a:spcPct val="100000"/>
              </a:lnSpc>
              <a:spcBef>
                <a:spcPts val="405"/>
              </a:spcBef>
              <a:buClr>
                <a:srgbClr val="000066"/>
              </a:buClr>
              <a:buSzPct val="95312"/>
              <a:buFont typeface="Wingdings"/>
              <a:buChar char=""/>
              <a:tabLst>
                <a:tab pos="198120" algn="l"/>
              </a:tabLst>
            </a:pPr>
            <a:r>
              <a:rPr sz="3600" b="1" dirty="0">
                <a:latin typeface="Carlito"/>
                <a:cs typeface="Carlito"/>
              </a:rPr>
              <a:t>Academic</a:t>
            </a:r>
            <a:r>
              <a:rPr sz="3600" b="1" spc="-95" dirty="0">
                <a:latin typeface="Carlito"/>
                <a:cs typeface="Carlito"/>
              </a:rPr>
              <a:t> </a:t>
            </a:r>
            <a:r>
              <a:rPr sz="3600" b="1" spc="-20" dirty="0">
                <a:latin typeface="Carlito"/>
                <a:cs typeface="Carlito"/>
              </a:rPr>
              <a:t>role</a:t>
            </a:r>
            <a:endParaRPr sz="3600" dirty="0">
              <a:latin typeface="Carlito"/>
              <a:cs typeface="Carlito"/>
            </a:endParaRPr>
          </a:p>
          <a:p>
            <a:pPr marL="198120" indent="-195580">
              <a:lnSpc>
                <a:spcPct val="100000"/>
              </a:lnSpc>
              <a:spcBef>
                <a:spcPts val="425"/>
              </a:spcBef>
              <a:buClr>
                <a:srgbClr val="000066"/>
              </a:buClr>
              <a:buSzPct val="95312"/>
              <a:buFont typeface="Wingdings"/>
              <a:buChar char=""/>
              <a:tabLst>
                <a:tab pos="198120" algn="l"/>
              </a:tabLst>
            </a:pPr>
            <a:r>
              <a:rPr sz="3600" b="1" dirty="0">
                <a:latin typeface="Carlito"/>
                <a:cs typeface="Carlito"/>
              </a:rPr>
              <a:t>Project</a:t>
            </a:r>
            <a:r>
              <a:rPr sz="3600" b="1" spc="-45" dirty="0">
                <a:latin typeface="Carlito"/>
                <a:cs typeface="Carlito"/>
              </a:rPr>
              <a:t> </a:t>
            </a:r>
            <a:r>
              <a:rPr sz="3600" b="1" spc="-10" dirty="0">
                <a:latin typeface="Carlito"/>
                <a:cs typeface="Carlito"/>
              </a:rPr>
              <a:t>organization</a:t>
            </a:r>
            <a:endParaRPr sz="3600" dirty="0">
              <a:latin typeface="Carlito"/>
              <a:cs typeface="Carlito"/>
            </a:endParaRPr>
          </a:p>
          <a:p>
            <a:pPr marL="198120" indent="-195580">
              <a:lnSpc>
                <a:spcPct val="100000"/>
              </a:lnSpc>
              <a:spcBef>
                <a:spcPts val="420"/>
              </a:spcBef>
              <a:buClr>
                <a:srgbClr val="000066"/>
              </a:buClr>
              <a:buSzPct val="95312"/>
              <a:buFont typeface="Wingdings"/>
              <a:buChar char=""/>
              <a:tabLst>
                <a:tab pos="198120" algn="l"/>
              </a:tabLst>
            </a:pPr>
            <a:r>
              <a:rPr sz="3600" b="1" spc="-30" dirty="0">
                <a:latin typeface="Carlito"/>
                <a:cs typeface="Carlito"/>
              </a:rPr>
              <a:t>Technical</a:t>
            </a:r>
            <a:r>
              <a:rPr sz="3600" b="1" spc="-105" dirty="0">
                <a:latin typeface="Carlito"/>
                <a:cs typeface="Carlito"/>
              </a:rPr>
              <a:t> </a:t>
            </a:r>
            <a:r>
              <a:rPr sz="3600" b="1" spc="-10" dirty="0">
                <a:latin typeface="Carlito"/>
                <a:cs typeface="Carlito"/>
              </a:rPr>
              <a:t>committee</a:t>
            </a:r>
            <a:endParaRPr sz="3600" dirty="0">
              <a:latin typeface="Carlito"/>
              <a:cs typeface="Carlito"/>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86050" y="2283714"/>
            <a:ext cx="1485900" cy="717504"/>
          </a:xfrm>
          <a:prstGeom prst="rect">
            <a:avLst/>
          </a:prstGeom>
          <a:ln w="38100">
            <a:solidFill>
              <a:srgbClr val="000000"/>
            </a:solidFill>
          </a:ln>
        </p:spPr>
        <p:txBody>
          <a:bodyPr vert="horz" wrap="square" lIns="0" tIns="40005" rIns="0" bIns="0" rtlCol="0">
            <a:spAutoFit/>
          </a:bodyPr>
          <a:lstStyle/>
          <a:p>
            <a:pPr marL="247650" marR="240665" algn="ctr">
              <a:lnSpc>
                <a:spcPct val="100000"/>
              </a:lnSpc>
              <a:spcBef>
                <a:spcPts val="315"/>
              </a:spcBef>
            </a:pPr>
            <a:r>
              <a:rPr sz="1400" b="1" spc="-10" dirty="0">
                <a:latin typeface="Arial"/>
                <a:cs typeface="Arial"/>
              </a:rPr>
              <a:t>Sub-project </a:t>
            </a:r>
            <a:r>
              <a:rPr sz="1600" b="1" spc="-10" dirty="0">
                <a:latin typeface="Arial"/>
                <a:cs typeface="Arial"/>
              </a:rPr>
              <a:t>Manager </a:t>
            </a:r>
            <a:r>
              <a:rPr sz="1400" b="1" spc="-10" dirty="0">
                <a:latin typeface="Arial"/>
                <a:cs typeface="Arial"/>
              </a:rPr>
              <a:t>(Faculty)</a:t>
            </a:r>
            <a:endParaRPr sz="1400" dirty="0">
              <a:latin typeface="Arial"/>
              <a:cs typeface="Arial"/>
            </a:endParaRPr>
          </a:p>
        </p:txBody>
      </p:sp>
      <p:sp>
        <p:nvSpPr>
          <p:cNvPr id="3" name="object 3"/>
          <p:cNvSpPr txBox="1"/>
          <p:nvPr/>
        </p:nvSpPr>
        <p:spPr>
          <a:xfrm>
            <a:off x="2925317" y="5808726"/>
            <a:ext cx="1028700" cy="457200"/>
          </a:xfrm>
          <a:prstGeom prst="rect">
            <a:avLst/>
          </a:prstGeom>
          <a:ln w="19811">
            <a:solidFill>
              <a:srgbClr val="000000"/>
            </a:solidFill>
          </a:ln>
        </p:spPr>
        <p:txBody>
          <a:bodyPr vert="horz" wrap="square" lIns="0" tIns="41910" rIns="0" bIns="0" rtlCol="0">
            <a:spAutoFit/>
          </a:bodyPr>
          <a:lstStyle/>
          <a:p>
            <a:pPr marL="196850" marR="191770" indent="99060">
              <a:lnSpc>
                <a:spcPct val="100000"/>
              </a:lnSpc>
              <a:spcBef>
                <a:spcPts val="330"/>
              </a:spcBef>
            </a:pPr>
            <a:r>
              <a:rPr sz="1200" b="1" spc="-10" dirty="0">
                <a:latin typeface="Arial"/>
                <a:cs typeface="Arial"/>
              </a:rPr>
              <a:t>Office Sohayok</a:t>
            </a:r>
            <a:endParaRPr sz="1200">
              <a:latin typeface="Arial"/>
              <a:cs typeface="Arial"/>
            </a:endParaRPr>
          </a:p>
        </p:txBody>
      </p:sp>
      <p:sp>
        <p:nvSpPr>
          <p:cNvPr id="4" name="object 4"/>
          <p:cNvSpPr txBox="1"/>
          <p:nvPr/>
        </p:nvSpPr>
        <p:spPr>
          <a:xfrm>
            <a:off x="4229861" y="3391661"/>
            <a:ext cx="1071880" cy="360355"/>
          </a:xfrm>
          <a:prstGeom prst="rect">
            <a:avLst/>
          </a:prstGeom>
          <a:ln w="28955">
            <a:solidFill>
              <a:srgbClr val="000000"/>
            </a:solidFill>
          </a:ln>
        </p:spPr>
        <p:txBody>
          <a:bodyPr vert="horz" wrap="square" lIns="0" tIns="1270" rIns="0" bIns="0" rtlCol="0">
            <a:spAutoFit/>
          </a:bodyPr>
          <a:lstStyle/>
          <a:p>
            <a:pPr marL="186055" marR="53975" indent="-125730">
              <a:lnSpc>
                <a:spcPts val="1440"/>
              </a:lnSpc>
              <a:spcBef>
                <a:spcPts val="10"/>
              </a:spcBef>
            </a:pPr>
            <a:r>
              <a:rPr sz="1200" b="1" dirty="0">
                <a:latin typeface="Arial"/>
                <a:cs typeface="Arial"/>
              </a:rPr>
              <a:t>Member </a:t>
            </a:r>
            <a:r>
              <a:rPr sz="1200" b="1" spc="-10" dirty="0">
                <a:latin typeface="Arial"/>
                <a:cs typeface="Arial"/>
              </a:rPr>
              <a:t>(1-</a:t>
            </a:r>
            <a:r>
              <a:rPr sz="1200" b="1" spc="-35" dirty="0">
                <a:latin typeface="Arial"/>
                <a:cs typeface="Arial"/>
              </a:rPr>
              <a:t>2) </a:t>
            </a:r>
            <a:r>
              <a:rPr sz="1200" b="1" spc="-10" dirty="0">
                <a:latin typeface="Arial"/>
                <a:cs typeface="Arial"/>
              </a:rPr>
              <a:t>(Industry)</a:t>
            </a:r>
            <a:endParaRPr sz="1200" dirty="0">
              <a:latin typeface="Arial"/>
              <a:cs typeface="Arial"/>
            </a:endParaRPr>
          </a:p>
        </p:txBody>
      </p:sp>
      <p:sp>
        <p:nvSpPr>
          <p:cNvPr id="5" name="object 5"/>
          <p:cNvSpPr txBox="1"/>
          <p:nvPr/>
        </p:nvSpPr>
        <p:spPr>
          <a:xfrm>
            <a:off x="1201674" y="4763261"/>
            <a:ext cx="1028700" cy="800100"/>
          </a:xfrm>
          <a:prstGeom prst="rect">
            <a:avLst/>
          </a:prstGeom>
          <a:ln w="28955">
            <a:solidFill>
              <a:srgbClr val="000000"/>
            </a:solidFill>
          </a:ln>
        </p:spPr>
        <p:txBody>
          <a:bodyPr vert="horz" wrap="square" lIns="0" tIns="1905" rIns="0" bIns="0" rtlCol="0">
            <a:spAutoFit/>
          </a:bodyPr>
          <a:lstStyle/>
          <a:p>
            <a:pPr marL="19685" marR="17145" algn="ctr">
              <a:lnSpc>
                <a:spcPts val="1440"/>
              </a:lnSpc>
              <a:spcBef>
                <a:spcPts val="15"/>
              </a:spcBef>
            </a:pPr>
            <a:r>
              <a:rPr sz="1200" b="1" spc="-10" dirty="0">
                <a:latin typeface="Arial"/>
                <a:cs typeface="Arial"/>
              </a:rPr>
              <a:t>Procurement/ Accounts/ Finance Officer</a:t>
            </a:r>
            <a:endParaRPr sz="1200">
              <a:latin typeface="Arial"/>
              <a:cs typeface="Arial"/>
            </a:endParaRPr>
          </a:p>
        </p:txBody>
      </p:sp>
      <p:sp>
        <p:nvSpPr>
          <p:cNvPr id="6" name="object 6"/>
          <p:cNvSpPr txBox="1"/>
          <p:nvPr/>
        </p:nvSpPr>
        <p:spPr>
          <a:xfrm>
            <a:off x="4734305" y="4763261"/>
            <a:ext cx="1028700" cy="800100"/>
          </a:xfrm>
          <a:prstGeom prst="rect">
            <a:avLst/>
          </a:prstGeom>
          <a:ln w="28955">
            <a:solidFill>
              <a:srgbClr val="000000"/>
            </a:solidFill>
          </a:ln>
        </p:spPr>
        <p:txBody>
          <a:bodyPr vert="horz" wrap="square" lIns="0" tIns="132715" rIns="0" bIns="0" rtlCol="0">
            <a:spAutoFit/>
          </a:bodyPr>
          <a:lstStyle/>
          <a:p>
            <a:pPr marL="135890">
              <a:lnSpc>
                <a:spcPct val="100000"/>
              </a:lnSpc>
              <a:spcBef>
                <a:spcPts val="1045"/>
              </a:spcBef>
            </a:pPr>
            <a:r>
              <a:rPr sz="1200" b="1" dirty="0">
                <a:latin typeface="Arial"/>
                <a:cs typeface="Arial"/>
              </a:rPr>
              <a:t>Data</a:t>
            </a:r>
            <a:r>
              <a:rPr sz="1200" b="1" spc="-10" dirty="0">
                <a:latin typeface="Arial"/>
                <a:cs typeface="Arial"/>
              </a:rPr>
              <a:t> Entry</a:t>
            </a:r>
            <a:endParaRPr sz="1200">
              <a:latin typeface="Arial"/>
              <a:cs typeface="Arial"/>
            </a:endParaRPr>
          </a:p>
          <a:p>
            <a:pPr marL="192405" marR="125730" indent="-59690">
              <a:lnSpc>
                <a:spcPct val="100000"/>
              </a:lnSpc>
            </a:pPr>
            <a:r>
              <a:rPr sz="1200" b="1" spc="-10" dirty="0">
                <a:latin typeface="Arial"/>
                <a:cs typeface="Arial"/>
              </a:rPr>
              <a:t>/Computer Operator</a:t>
            </a:r>
            <a:endParaRPr sz="1200">
              <a:latin typeface="Arial"/>
              <a:cs typeface="Arial"/>
            </a:endParaRPr>
          </a:p>
        </p:txBody>
      </p:sp>
      <p:sp>
        <p:nvSpPr>
          <p:cNvPr id="7" name="object 7"/>
          <p:cNvSpPr txBox="1"/>
          <p:nvPr/>
        </p:nvSpPr>
        <p:spPr>
          <a:xfrm>
            <a:off x="2916173" y="4763261"/>
            <a:ext cx="1333500" cy="800100"/>
          </a:xfrm>
          <a:prstGeom prst="rect">
            <a:avLst/>
          </a:prstGeom>
          <a:ln w="28955">
            <a:solidFill>
              <a:srgbClr val="000000"/>
            </a:solidFill>
          </a:ln>
        </p:spPr>
        <p:txBody>
          <a:bodyPr vert="horz" wrap="square" lIns="0" tIns="117475" rIns="0" bIns="0" rtlCol="0">
            <a:spAutoFit/>
          </a:bodyPr>
          <a:lstStyle/>
          <a:p>
            <a:pPr marL="82550">
              <a:lnSpc>
                <a:spcPct val="100000"/>
              </a:lnSpc>
              <a:spcBef>
                <a:spcPts val="925"/>
              </a:spcBef>
            </a:pPr>
            <a:r>
              <a:rPr sz="1200" b="1" dirty="0">
                <a:latin typeface="Arial"/>
                <a:cs typeface="Arial"/>
              </a:rPr>
              <a:t>Office</a:t>
            </a:r>
            <a:r>
              <a:rPr sz="1200" b="1" spc="-25" dirty="0">
                <a:latin typeface="Arial"/>
                <a:cs typeface="Arial"/>
              </a:rPr>
              <a:t> </a:t>
            </a:r>
            <a:r>
              <a:rPr sz="1200" b="1" spc="-10" dirty="0">
                <a:latin typeface="Arial"/>
                <a:cs typeface="Arial"/>
              </a:rPr>
              <a:t>Secretary</a:t>
            </a:r>
            <a:endParaRPr sz="1200">
              <a:latin typeface="Arial"/>
              <a:cs typeface="Arial"/>
            </a:endParaRPr>
          </a:p>
          <a:p>
            <a:pPr marL="431800" marR="94615" indent="-334010">
              <a:lnSpc>
                <a:spcPct val="100000"/>
              </a:lnSpc>
            </a:pPr>
            <a:r>
              <a:rPr sz="1200" b="1" dirty="0">
                <a:latin typeface="Arial"/>
                <a:cs typeface="Arial"/>
              </a:rPr>
              <a:t>/</a:t>
            </a:r>
            <a:r>
              <a:rPr sz="1200" b="1" spc="-45" dirty="0">
                <a:latin typeface="Arial"/>
                <a:cs typeface="Arial"/>
              </a:rPr>
              <a:t> </a:t>
            </a:r>
            <a:r>
              <a:rPr sz="1200" b="1" spc="-10" dirty="0">
                <a:latin typeface="Arial"/>
                <a:cs typeface="Arial"/>
              </a:rPr>
              <a:t>Administrative officer</a:t>
            </a:r>
            <a:endParaRPr sz="1200">
              <a:latin typeface="Arial"/>
              <a:cs typeface="Arial"/>
            </a:endParaRPr>
          </a:p>
        </p:txBody>
      </p:sp>
      <p:sp>
        <p:nvSpPr>
          <p:cNvPr id="8" name="object 8"/>
          <p:cNvSpPr txBox="1"/>
          <p:nvPr/>
        </p:nvSpPr>
        <p:spPr>
          <a:xfrm>
            <a:off x="1629917" y="3391661"/>
            <a:ext cx="1009015" cy="360355"/>
          </a:xfrm>
          <a:prstGeom prst="rect">
            <a:avLst/>
          </a:prstGeom>
          <a:ln w="28955">
            <a:solidFill>
              <a:srgbClr val="000000"/>
            </a:solidFill>
          </a:ln>
        </p:spPr>
        <p:txBody>
          <a:bodyPr vert="horz" wrap="square" lIns="0" tIns="1270" rIns="0" bIns="0" rtlCol="0">
            <a:spAutoFit/>
          </a:bodyPr>
          <a:lstStyle/>
          <a:p>
            <a:pPr marL="187960" marR="22225" indent="-157480">
              <a:lnSpc>
                <a:spcPts val="1440"/>
              </a:lnSpc>
              <a:spcBef>
                <a:spcPts val="10"/>
              </a:spcBef>
            </a:pPr>
            <a:r>
              <a:rPr sz="1200" b="1" dirty="0">
                <a:latin typeface="Arial"/>
                <a:cs typeface="Arial"/>
              </a:rPr>
              <a:t>Member</a:t>
            </a:r>
            <a:r>
              <a:rPr sz="1200" b="1" spc="-20" dirty="0">
                <a:latin typeface="Arial"/>
                <a:cs typeface="Arial"/>
              </a:rPr>
              <a:t> </a:t>
            </a:r>
            <a:r>
              <a:rPr sz="1200" b="1" spc="-10" dirty="0">
                <a:latin typeface="Arial"/>
                <a:cs typeface="Arial"/>
              </a:rPr>
              <a:t>(1-</a:t>
            </a:r>
            <a:r>
              <a:rPr sz="1200" b="1" spc="-35" dirty="0">
                <a:latin typeface="Arial"/>
                <a:cs typeface="Arial"/>
              </a:rPr>
              <a:t>2) </a:t>
            </a:r>
            <a:r>
              <a:rPr sz="1200" b="1" spc="-10" dirty="0">
                <a:latin typeface="Arial"/>
                <a:cs typeface="Arial"/>
              </a:rPr>
              <a:t>(Faculty)</a:t>
            </a:r>
            <a:endParaRPr sz="1200" dirty="0">
              <a:latin typeface="Arial"/>
              <a:cs typeface="Arial"/>
            </a:endParaRPr>
          </a:p>
        </p:txBody>
      </p:sp>
      <p:grpSp>
        <p:nvGrpSpPr>
          <p:cNvPr id="9" name="object 9"/>
          <p:cNvGrpSpPr/>
          <p:nvPr/>
        </p:nvGrpSpPr>
        <p:grpSpPr>
          <a:xfrm>
            <a:off x="1667255" y="3053333"/>
            <a:ext cx="3637915" cy="1710055"/>
            <a:chOff x="1667255" y="3053333"/>
            <a:chExt cx="3637915" cy="1710055"/>
          </a:xfrm>
        </p:grpSpPr>
        <p:sp>
          <p:nvSpPr>
            <p:cNvPr id="10" name="object 10"/>
            <p:cNvSpPr/>
            <p:nvPr/>
          </p:nvSpPr>
          <p:spPr>
            <a:xfrm>
              <a:off x="1715261" y="3053333"/>
              <a:ext cx="3543300" cy="1481455"/>
            </a:xfrm>
            <a:custGeom>
              <a:avLst/>
              <a:gdLst/>
              <a:ahLst/>
              <a:cxnLst/>
              <a:rect l="l" t="t" r="r" b="b"/>
              <a:pathLst>
                <a:path w="3543300" h="1481454">
                  <a:moveTo>
                    <a:pt x="1714500" y="0"/>
                  </a:moveTo>
                  <a:lnTo>
                    <a:pt x="1714500" y="1480820"/>
                  </a:lnTo>
                </a:path>
                <a:path w="3543300" h="1481454">
                  <a:moveTo>
                    <a:pt x="0" y="1481327"/>
                  </a:moveTo>
                  <a:lnTo>
                    <a:pt x="3543300" y="1481327"/>
                  </a:lnTo>
                </a:path>
              </a:pathLst>
            </a:custGeom>
            <a:ln w="38100">
              <a:solidFill>
                <a:srgbClr val="000000"/>
              </a:solidFill>
            </a:ln>
          </p:spPr>
          <p:txBody>
            <a:bodyPr wrap="square" lIns="0" tIns="0" rIns="0" bIns="0" rtlCol="0"/>
            <a:lstStyle/>
            <a:p>
              <a:endParaRPr/>
            </a:p>
          </p:txBody>
        </p:sp>
        <p:pic>
          <p:nvPicPr>
            <p:cNvPr id="11" name="object 11"/>
            <p:cNvPicPr/>
            <p:nvPr/>
          </p:nvPicPr>
          <p:blipFill>
            <a:blip r:embed="rId2" cstate="print"/>
            <a:stretch>
              <a:fillRect/>
            </a:stretch>
          </p:blipFill>
          <p:spPr>
            <a:xfrm>
              <a:off x="1667255" y="4534661"/>
              <a:ext cx="114300" cy="228600"/>
            </a:xfrm>
            <a:prstGeom prst="rect">
              <a:avLst/>
            </a:prstGeom>
          </p:spPr>
        </p:pic>
        <p:pic>
          <p:nvPicPr>
            <p:cNvPr id="12" name="object 12"/>
            <p:cNvPicPr/>
            <p:nvPr/>
          </p:nvPicPr>
          <p:blipFill>
            <a:blip r:embed="rId2" cstate="print"/>
            <a:stretch>
              <a:fillRect/>
            </a:stretch>
          </p:blipFill>
          <p:spPr>
            <a:xfrm>
              <a:off x="3372611" y="4534661"/>
              <a:ext cx="114300" cy="228600"/>
            </a:xfrm>
            <a:prstGeom prst="rect">
              <a:avLst/>
            </a:prstGeom>
          </p:spPr>
        </p:pic>
        <p:pic>
          <p:nvPicPr>
            <p:cNvPr id="13" name="object 13"/>
            <p:cNvPicPr/>
            <p:nvPr/>
          </p:nvPicPr>
          <p:blipFill>
            <a:blip r:embed="rId2" cstate="print"/>
            <a:stretch>
              <a:fillRect/>
            </a:stretch>
          </p:blipFill>
          <p:spPr>
            <a:xfrm>
              <a:off x="5190744" y="4534661"/>
              <a:ext cx="114300" cy="228600"/>
            </a:xfrm>
            <a:prstGeom prst="rect">
              <a:avLst/>
            </a:prstGeom>
          </p:spPr>
        </p:pic>
        <p:sp>
          <p:nvSpPr>
            <p:cNvPr id="14" name="object 14"/>
            <p:cNvSpPr/>
            <p:nvPr/>
          </p:nvSpPr>
          <p:spPr>
            <a:xfrm>
              <a:off x="2629662" y="3448811"/>
              <a:ext cx="1600200" cy="114300"/>
            </a:xfrm>
            <a:custGeom>
              <a:avLst/>
              <a:gdLst/>
              <a:ahLst/>
              <a:cxnLst/>
              <a:rect l="l" t="t" r="r" b="b"/>
              <a:pathLst>
                <a:path w="1600200" h="114300">
                  <a:moveTo>
                    <a:pt x="1600200" y="57150"/>
                  </a:moveTo>
                  <a:lnTo>
                    <a:pt x="1562100" y="38100"/>
                  </a:lnTo>
                  <a:lnTo>
                    <a:pt x="1485900" y="0"/>
                  </a:lnTo>
                  <a:lnTo>
                    <a:pt x="1485900" y="38100"/>
                  </a:lnTo>
                  <a:lnTo>
                    <a:pt x="800100" y="38100"/>
                  </a:lnTo>
                  <a:lnTo>
                    <a:pt x="114300" y="38100"/>
                  </a:lnTo>
                  <a:lnTo>
                    <a:pt x="114300" y="0"/>
                  </a:lnTo>
                  <a:lnTo>
                    <a:pt x="0" y="57150"/>
                  </a:lnTo>
                  <a:lnTo>
                    <a:pt x="114300" y="114300"/>
                  </a:lnTo>
                  <a:lnTo>
                    <a:pt x="114300" y="76200"/>
                  </a:lnTo>
                  <a:lnTo>
                    <a:pt x="800100" y="76200"/>
                  </a:lnTo>
                  <a:lnTo>
                    <a:pt x="1485900" y="76200"/>
                  </a:lnTo>
                  <a:lnTo>
                    <a:pt x="1485900" y="114300"/>
                  </a:lnTo>
                  <a:lnTo>
                    <a:pt x="1562100" y="76200"/>
                  </a:lnTo>
                  <a:lnTo>
                    <a:pt x="1600200" y="57150"/>
                  </a:lnTo>
                  <a:close/>
                </a:path>
              </a:pathLst>
            </a:custGeom>
            <a:solidFill>
              <a:srgbClr val="000000"/>
            </a:solidFill>
          </p:spPr>
          <p:txBody>
            <a:bodyPr wrap="square" lIns="0" tIns="0" rIns="0" bIns="0" rtlCol="0"/>
            <a:lstStyle/>
            <a:p>
              <a:endParaRPr/>
            </a:p>
          </p:txBody>
        </p:sp>
      </p:grpSp>
      <p:pic>
        <p:nvPicPr>
          <p:cNvPr id="15" name="object 15"/>
          <p:cNvPicPr/>
          <p:nvPr/>
        </p:nvPicPr>
        <p:blipFill>
          <a:blip r:embed="rId3" cstate="print"/>
          <a:stretch>
            <a:fillRect/>
          </a:stretch>
        </p:blipFill>
        <p:spPr>
          <a:xfrm>
            <a:off x="3386328" y="5563361"/>
            <a:ext cx="86868" cy="228600"/>
          </a:xfrm>
          <a:prstGeom prst="rect">
            <a:avLst/>
          </a:prstGeom>
        </p:spPr>
      </p:pic>
      <p:sp>
        <p:nvSpPr>
          <p:cNvPr id="16" name="object 16"/>
          <p:cNvSpPr txBox="1"/>
          <p:nvPr/>
        </p:nvSpPr>
        <p:spPr>
          <a:xfrm>
            <a:off x="4677917" y="2283714"/>
            <a:ext cx="1923414" cy="489877"/>
          </a:xfrm>
          <a:prstGeom prst="rect">
            <a:avLst/>
          </a:prstGeom>
          <a:ln w="38100">
            <a:solidFill>
              <a:srgbClr val="000000"/>
            </a:solidFill>
          </a:ln>
        </p:spPr>
        <p:txBody>
          <a:bodyPr vert="horz" wrap="square" lIns="0" tIns="58419" rIns="0" bIns="0" rtlCol="0">
            <a:spAutoFit/>
          </a:bodyPr>
          <a:lstStyle/>
          <a:p>
            <a:pPr marL="593725" marR="56515" indent="-530860">
              <a:lnSpc>
                <a:spcPct val="100000"/>
              </a:lnSpc>
              <a:spcBef>
                <a:spcPts val="459"/>
              </a:spcBef>
            </a:pPr>
            <a:r>
              <a:rPr sz="1400" b="1" dirty="0">
                <a:latin typeface="Arial"/>
                <a:cs typeface="Arial"/>
              </a:rPr>
              <a:t>Associate</a:t>
            </a:r>
            <a:r>
              <a:rPr sz="1400" b="1" spc="-15" dirty="0">
                <a:latin typeface="Arial"/>
                <a:cs typeface="Arial"/>
              </a:rPr>
              <a:t> </a:t>
            </a:r>
            <a:r>
              <a:rPr sz="1400" b="1" dirty="0">
                <a:latin typeface="Arial"/>
                <a:cs typeface="Arial"/>
              </a:rPr>
              <a:t>SPMs</a:t>
            </a:r>
            <a:r>
              <a:rPr sz="1400" b="1" spc="-35" dirty="0">
                <a:latin typeface="Arial"/>
                <a:cs typeface="Arial"/>
              </a:rPr>
              <a:t> </a:t>
            </a:r>
            <a:r>
              <a:rPr sz="1400" b="1" spc="-10" dirty="0">
                <a:latin typeface="Arial"/>
                <a:cs typeface="Arial"/>
              </a:rPr>
              <a:t>(1-</a:t>
            </a:r>
            <a:r>
              <a:rPr sz="1400" b="1" spc="-25" dirty="0">
                <a:latin typeface="Arial"/>
                <a:cs typeface="Arial"/>
              </a:rPr>
              <a:t>2) </a:t>
            </a:r>
            <a:r>
              <a:rPr sz="1400" b="1" spc="-10" dirty="0">
                <a:latin typeface="Arial"/>
                <a:cs typeface="Arial"/>
              </a:rPr>
              <a:t>(Faculty)</a:t>
            </a:r>
            <a:endParaRPr sz="1400">
              <a:latin typeface="Arial"/>
              <a:cs typeface="Arial"/>
            </a:endParaRPr>
          </a:p>
        </p:txBody>
      </p:sp>
      <p:sp>
        <p:nvSpPr>
          <p:cNvPr id="17" name="object 17"/>
          <p:cNvSpPr/>
          <p:nvPr/>
        </p:nvSpPr>
        <p:spPr>
          <a:xfrm>
            <a:off x="4196334" y="2661666"/>
            <a:ext cx="502284" cy="0"/>
          </a:xfrm>
          <a:custGeom>
            <a:avLst/>
            <a:gdLst/>
            <a:ahLst/>
            <a:cxnLst/>
            <a:rect l="l" t="t" r="r" b="b"/>
            <a:pathLst>
              <a:path w="502285">
                <a:moveTo>
                  <a:pt x="0" y="0"/>
                </a:moveTo>
                <a:lnTo>
                  <a:pt x="502285" y="0"/>
                </a:lnTo>
              </a:path>
            </a:pathLst>
          </a:custGeom>
          <a:ln w="28956">
            <a:solidFill>
              <a:srgbClr val="000000"/>
            </a:solidFill>
          </a:ln>
        </p:spPr>
        <p:txBody>
          <a:bodyPr wrap="square" lIns="0" tIns="0" rIns="0" bIns="0" rtlCol="0"/>
          <a:lstStyle/>
          <a:p>
            <a:endParaRPr/>
          </a:p>
        </p:txBody>
      </p:sp>
      <p:sp>
        <p:nvSpPr>
          <p:cNvPr id="18" name="object 18"/>
          <p:cNvSpPr txBox="1">
            <a:spLocks noGrp="1"/>
          </p:cNvSpPr>
          <p:nvPr>
            <p:ph type="title"/>
          </p:nvPr>
        </p:nvSpPr>
        <p:spPr>
          <a:xfrm>
            <a:off x="-999364" y="125914"/>
            <a:ext cx="10143364" cy="906658"/>
          </a:xfrm>
          <a:prstGeom prst="rect">
            <a:avLst/>
          </a:prstGeom>
          <a:solidFill>
            <a:srgbClr val="E7E6E6"/>
          </a:solidFill>
        </p:spPr>
        <p:txBody>
          <a:bodyPr vert="horz" wrap="square" lIns="0" tIns="44450" rIns="0" bIns="0" rtlCol="0">
            <a:spAutoFit/>
          </a:bodyPr>
          <a:lstStyle/>
          <a:p>
            <a:pPr marL="1659255" marR="1652905" indent="168910" algn="ctr">
              <a:lnSpc>
                <a:spcPct val="100000"/>
              </a:lnSpc>
              <a:spcBef>
                <a:spcPts val="350"/>
              </a:spcBef>
            </a:pPr>
            <a:r>
              <a:rPr sz="2800" dirty="0">
                <a:solidFill>
                  <a:srgbClr val="000000"/>
                </a:solidFill>
                <a:latin typeface="Liberation Sans Narrow"/>
                <a:cs typeface="Liberation Sans Narrow"/>
              </a:rPr>
              <a:t>Indicative</a:t>
            </a:r>
            <a:r>
              <a:rPr sz="2800" spc="-35" dirty="0">
                <a:solidFill>
                  <a:srgbClr val="000000"/>
                </a:solidFill>
                <a:latin typeface="Liberation Sans Narrow"/>
                <a:cs typeface="Liberation Sans Narrow"/>
              </a:rPr>
              <a:t> </a:t>
            </a:r>
            <a:r>
              <a:rPr sz="2800" dirty="0">
                <a:solidFill>
                  <a:srgbClr val="000000"/>
                </a:solidFill>
                <a:latin typeface="Liberation Sans Narrow"/>
                <a:cs typeface="Liberation Sans Narrow"/>
              </a:rPr>
              <a:t>Organogram</a:t>
            </a:r>
            <a:r>
              <a:rPr sz="2800" spc="-50" dirty="0">
                <a:solidFill>
                  <a:srgbClr val="000000"/>
                </a:solidFill>
                <a:latin typeface="Liberation Sans Narrow"/>
                <a:cs typeface="Liberation Sans Narrow"/>
              </a:rPr>
              <a:t> </a:t>
            </a:r>
            <a:r>
              <a:rPr sz="2800" dirty="0">
                <a:solidFill>
                  <a:srgbClr val="000000"/>
                </a:solidFill>
                <a:latin typeface="Liberation Sans Narrow"/>
                <a:cs typeface="Liberation Sans Narrow"/>
              </a:rPr>
              <a:t>of</a:t>
            </a:r>
            <a:r>
              <a:rPr sz="2800" spc="-30" dirty="0">
                <a:solidFill>
                  <a:srgbClr val="000000"/>
                </a:solidFill>
                <a:latin typeface="Liberation Sans Narrow"/>
                <a:cs typeface="Liberation Sans Narrow"/>
              </a:rPr>
              <a:t> </a:t>
            </a:r>
            <a:r>
              <a:rPr sz="2800" spc="-25" dirty="0">
                <a:solidFill>
                  <a:srgbClr val="000000"/>
                </a:solidFill>
                <a:latin typeface="Liberation Sans Narrow"/>
                <a:cs typeface="Liberation Sans Narrow"/>
              </a:rPr>
              <a:t>the </a:t>
            </a:r>
            <a:r>
              <a:rPr sz="2800" spc="-20" dirty="0">
                <a:solidFill>
                  <a:srgbClr val="000000"/>
                </a:solidFill>
                <a:latin typeface="Liberation Sans Narrow"/>
                <a:cs typeface="Liberation Sans Narrow"/>
              </a:rPr>
              <a:t>Sub-</a:t>
            </a:r>
            <a:r>
              <a:rPr sz="2800" dirty="0">
                <a:solidFill>
                  <a:srgbClr val="000000"/>
                </a:solidFill>
                <a:latin typeface="Liberation Sans Narrow"/>
                <a:cs typeface="Liberation Sans Narrow"/>
              </a:rPr>
              <a:t>project</a:t>
            </a:r>
            <a:r>
              <a:rPr sz="2800" spc="10" dirty="0">
                <a:solidFill>
                  <a:srgbClr val="000000"/>
                </a:solidFill>
                <a:latin typeface="Liberation Sans Narrow"/>
                <a:cs typeface="Liberation Sans Narrow"/>
              </a:rPr>
              <a:t> </a:t>
            </a:r>
            <a:r>
              <a:rPr sz="2800" dirty="0">
                <a:solidFill>
                  <a:srgbClr val="000000"/>
                </a:solidFill>
                <a:latin typeface="Liberation Sans Narrow"/>
                <a:cs typeface="Liberation Sans Narrow"/>
              </a:rPr>
              <a:t>Management</a:t>
            </a:r>
            <a:r>
              <a:rPr sz="2800" spc="5" dirty="0">
                <a:solidFill>
                  <a:srgbClr val="000000"/>
                </a:solidFill>
                <a:latin typeface="Liberation Sans Narrow"/>
                <a:cs typeface="Liberation Sans Narrow"/>
              </a:rPr>
              <a:t> </a:t>
            </a:r>
            <a:r>
              <a:rPr sz="2800" spc="-10" dirty="0">
                <a:solidFill>
                  <a:srgbClr val="000000"/>
                </a:solidFill>
                <a:latin typeface="Liberation Sans Narrow"/>
                <a:cs typeface="Liberation Sans Narrow"/>
              </a:rPr>
              <a:t>Office</a:t>
            </a:r>
            <a:endParaRPr sz="2800" dirty="0">
              <a:latin typeface="Liberation Sans Narrow"/>
              <a:cs typeface="Liberation Sans Narrow"/>
            </a:endParaRPr>
          </a:p>
        </p:txBody>
      </p:sp>
      <p:sp>
        <p:nvSpPr>
          <p:cNvPr id="19" name="object 19"/>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59</a:t>
            </a:fld>
            <a:endParaRPr spc="-2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8283067" y="6466897"/>
            <a:ext cx="153670" cy="153670"/>
          </a:xfrm>
          <a:prstGeom prst="rect">
            <a:avLst/>
          </a:prstGeom>
        </p:spPr>
        <p:txBody>
          <a:bodyPr vert="horz" wrap="square" lIns="0" tIns="1905" rIns="0" bIns="0" rtlCol="0">
            <a:spAutoFit/>
          </a:bodyPr>
          <a:lstStyle/>
          <a:p>
            <a:pPr marL="12700">
              <a:lnSpc>
                <a:spcPct val="100000"/>
              </a:lnSpc>
              <a:spcBef>
                <a:spcPts val="15"/>
              </a:spcBef>
            </a:pPr>
            <a:r>
              <a:rPr sz="900" spc="-25" dirty="0">
                <a:solidFill>
                  <a:srgbClr val="888888"/>
                </a:solidFill>
                <a:latin typeface="Arial"/>
                <a:cs typeface="Arial"/>
              </a:rPr>
              <a:t>24</a:t>
            </a:r>
            <a:endParaRPr sz="900">
              <a:latin typeface="Arial"/>
              <a:cs typeface="Arial"/>
            </a:endParaRPr>
          </a:p>
        </p:txBody>
      </p:sp>
      <p:sp>
        <p:nvSpPr>
          <p:cNvPr id="2" name="object 2"/>
          <p:cNvSpPr txBox="1">
            <a:spLocks noGrp="1"/>
          </p:cNvSpPr>
          <p:nvPr>
            <p:ph type="title"/>
          </p:nvPr>
        </p:nvSpPr>
        <p:spPr>
          <a:xfrm>
            <a:off x="0" y="274320"/>
            <a:ext cx="8991600" cy="1271502"/>
          </a:xfrm>
          <a:prstGeom prst="rect">
            <a:avLst/>
          </a:prstGeom>
          <a:solidFill>
            <a:srgbClr val="F1F1F1"/>
          </a:solidFill>
        </p:spPr>
        <p:txBody>
          <a:bodyPr vert="horz" wrap="square" lIns="0" tIns="40005" rIns="0" bIns="0" rtlCol="0">
            <a:spAutoFit/>
          </a:bodyPr>
          <a:lstStyle/>
          <a:p>
            <a:pPr marL="2026920" marR="1363345" indent="-1936114" algn="just">
              <a:lnSpc>
                <a:spcPts val="3200"/>
              </a:lnSpc>
              <a:spcBef>
                <a:spcPts val="315"/>
              </a:spcBef>
            </a:pPr>
            <a:r>
              <a:rPr sz="3200" dirty="0">
                <a:solidFill>
                  <a:srgbClr val="000000"/>
                </a:solidFill>
                <a:latin typeface="Liberation Sans Narrow"/>
                <a:cs typeface="Liberation Sans Narrow"/>
              </a:rPr>
              <a:t>Window</a:t>
            </a:r>
            <a:r>
              <a:rPr sz="3200" spc="-95" dirty="0">
                <a:solidFill>
                  <a:srgbClr val="000000"/>
                </a:solidFill>
                <a:latin typeface="Liberation Sans Narrow"/>
                <a:cs typeface="Liberation Sans Narrow"/>
              </a:rPr>
              <a:t> </a:t>
            </a:r>
            <a:r>
              <a:rPr sz="3200" dirty="0">
                <a:solidFill>
                  <a:srgbClr val="000000"/>
                </a:solidFill>
                <a:latin typeface="Liberation Sans Narrow"/>
                <a:cs typeface="Liberation Sans Narrow"/>
              </a:rPr>
              <a:t>3b:</a:t>
            </a:r>
            <a:r>
              <a:rPr sz="3200" spc="-40" dirty="0">
                <a:solidFill>
                  <a:srgbClr val="000000"/>
                </a:solidFill>
                <a:latin typeface="Liberation Sans Narrow"/>
                <a:cs typeface="Liberation Sans Narrow"/>
              </a:rPr>
              <a:t> </a:t>
            </a:r>
            <a:r>
              <a:rPr sz="2900" dirty="0">
                <a:solidFill>
                  <a:srgbClr val="000000"/>
                </a:solidFill>
                <a:latin typeface="Liberation Sans Narrow"/>
                <a:cs typeface="Liberation Sans Narrow"/>
              </a:rPr>
              <a:t>Collaborative</a:t>
            </a:r>
            <a:r>
              <a:rPr sz="2900" spc="-35" dirty="0">
                <a:solidFill>
                  <a:srgbClr val="000000"/>
                </a:solidFill>
                <a:latin typeface="Liberation Sans Narrow"/>
                <a:cs typeface="Liberation Sans Narrow"/>
              </a:rPr>
              <a:t> </a:t>
            </a:r>
            <a:r>
              <a:rPr sz="2900" dirty="0">
                <a:solidFill>
                  <a:srgbClr val="000000"/>
                </a:solidFill>
                <a:latin typeface="Liberation Sans Narrow"/>
                <a:cs typeface="Liberation Sans Narrow"/>
              </a:rPr>
              <a:t>Research</a:t>
            </a:r>
            <a:r>
              <a:rPr sz="2900" spc="-30" dirty="0">
                <a:solidFill>
                  <a:srgbClr val="000000"/>
                </a:solidFill>
                <a:latin typeface="Liberation Sans Narrow"/>
                <a:cs typeface="Liberation Sans Narrow"/>
              </a:rPr>
              <a:t> </a:t>
            </a:r>
            <a:r>
              <a:rPr sz="2900" dirty="0">
                <a:solidFill>
                  <a:srgbClr val="000000"/>
                </a:solidFill>
                <a:latin typeface="Liberation Sans Narrow"/>
                <a:cs typeface="Liberation Sans Narrow"/>
              </a:rPr>
              <a:t>with</a:t>
            </a:r>
            <a:r>
              <a:rPr sz="2900" spc="-40" dirty="0">
                <a:solidFill>
                  <a:srgbClr val="000000"/>
                </a:solidFill>
                <a:latin typeface="Liberation Sans Narrow"/>
                <a:cs typeface="Liberation Sans Narrow"/>
              </a:rPr>
              <a:t> </a:t>
            </a:r>
            <a:r>
              <a:rPr sz="2900" spc="-10" dirty="0">
                <a:solidFill>
                  <a:srgbClr val="000000"/>
                </a:solidFill>
                <a:latin typeface="Liberation Sans Narrow"/>
                <a:cs typeface="Liberation Sans Narrow"/>
              </a:rPr>
              <a:t>Industries </a:t>
            </a:r>
            <a:r>
              <a:rPr sz="2900" dirty="0">
                <a:solidFill>
                  <a:srgbClr val="000000"/>
                </a:solidFill>
                <a:latin typeface="Liberation Sans Narrow"/>
                <a:cs typeface="Liberation Sans Narrow"/>
              </a:rPr>
              <a:t>and</a:t>
            </a:r>
            <a:r>
              <a:rPr sz="2900" spc="-45" dirty="0">
                <a:solidFill>
                  <a:srgbClr val="000000"/>
                </a:solidFill>
                <a:latin typeface="Liberation Sans Narrow"/>
                <a:cs typeface="Liberation Sans Narrow"/>
              </a:rPr>
              <a:t> </a:t>
            </a:r>
            <a:r>
              <a:rPr sz="2900" dirty="0">
                <a:solidFill>
                  <a:srgbClr val="000000"/>
                </a:solidFill>
                <a:latin typeface="Liberation Sans Narrow"/>
                <a:cs typeface="Liberation Sans Narrow"/>
              </a:rPr>
              <a:t>Research</a:t>
            </a:r>
            <a:r>
              <a:rPr sz="2900" spc="-5" dirty="0">
                <a:solidFill>
                  <a:srgbClr val="000000"/>
                </a:solidFill>
                <a:latin typeface="Liberation Sans Narrow"/>
                <a:cs typeface="Liberation Sans Narrow"/>
              </a:rPr>
              <a:t> </a:t>
            </a:r>
            <a:r>
              <a:rPr sz="2900" spc="-10" dirty="0">
                <a:solidFill>
                  <a:srgbClr val="000000"/>
                </a:solidFill>
                <a:latin typeface="Liberation Sans Narrow"/>
                <a:cs typeface="Liberation Sans Narrow"/>
              </a:rPr>
              <a:t>Institutes</a:t>
            </a:r>
            <a:endParaRPr sz="2900" dirty="0">
              <a:latin typeface="Liberation Sans Narrow"/>
              <a:cs typeface="Liberation Sans Narrow"/>
            </a:endParaRPr>
          </a:p>
        </p:txBody>
      </p:sp>
      <p:sp>
        <p:nvSpPr>
          <p:cNvPr id="3" name="object 3"/>
          <p:cNvSpPr txBox="1"/>
          <p:nvPr/>
        </p:nvSpPr>
        <p:spPr>
          <a:xfrm>
            <a:off x="353059" y="1700758"/>
            <a:ext cx="7452995" cy="2086610"/>
          </a:xfrm>
          <a:prstGeom prst="rect">
            <a:avLst/>
          </a:prstGeom>
        </p:spPr>
        <p:txBody>
          <a:bodyPr vert="horz" wrap="square" lIns="0" tIns="116205" rIns="0" bIns="0" rtlCol="0">
            <a:spAutoFit/>
          </a:bodyPr>
          <a:lstStyle/>
          <a:p>
            <a:pPr marL="12700">
              <a:lnSpc>
                <a:spcPct val="100000"/>
              </a:lnSpc>
              <a:spcBef>
                <a:spcPts val="915"/>
              </a:spcBef>
            </a:pPr>
            <a:r>
              <a:rPr sz="3200" b="1" spc="-10" dirty="0">
                <a:solidFill>
                  <a:srgbClr val="CC0099"/>
                </a:solidFill>
                <a:latin typeface="Carlito"/>
                <a:cs typeface="Carlito"/>
              </a:rPr>
              <a:t>Activities:</a:t>
            </a:r>
            <a:endParaRPr sz="3200" dirty="0">
              <a:latin typeface="Carlito"/>
              <a:cs typeface="Carlito"/>
            </a:endParaRPr>
          </a:p>
          <a:p>
            <a:pPr marL="12700" marR="5080">
              <a:lnSpc>
                <a:spcPts val="3460"/>
              </a:lnSpc>
              <a:spcBef>
                <a:spcPts val="1255"/>
              </a:spcBef>
            </a:pPr>
            <a:r>
              <a:rPr sz="3200" spc="-25" dirty="0">
                <a:latin typeface="Carlito"/>
                <a:cs typeface="Carlito"/>
              </a:rPr>
              <a:t>University-</a:t>
            </a:r>
            <a:r>
              <a:rPr sz="3200" dirty="0">
                <a:latin typeface="Carlito"/>
                <a:cs typeface="Carlito"/>
              </a:rPr>
              <a:t>industry</a:t>
            </a:r>
            <a:r>
              <a:rPr sz="3200" spc="-10" dirty="0">
                <a:latin typeface="Carlito"/>
                <a:cs typeface="Carlito"/>
              </a:rPr>
              <a:t> </a:t>
            </a:r>
            <a:r>
              <a:rPr sz="3200" spc="-20" dirty="0">
                <a:latin typeface="Carlito"/>
                <a:cs typeface="Carlito"/>
              </a:rPr>
              <a:t>collaborative</a:t>
            </a:r>
            <a:r>
              <a:rPr sz="3200" spc="-55" dirty="0">
                <a:latin typeface="Carlito"/>
                <a:cs typeface="Carlito"/>
              </a:rPr>
              <a:t> </a:t>
            </a:r>
            <a:r>
              <a:rPr sz="3200" spc="-10" dirty="0">
                <a:latin typeface="Carlito"/>
                <a:cs typeface="Carlito"/>
              </a:rPr>
              <a:t>research targeting</a:t>
            </a:r>
            <a:r>
              <a:rPr sz="3200" spc="-135" dirty="0">
                <a:latin typeface="Carlito"/>
                <a:cs typeface="Carlito"/>
              </a:rPr>
              <a:t> </a:t>
            </a:r>
            <a:r>
              <a:rPr sz="3200" dirty="0">
                <a:latin typeface="Carlito"/>
                <a:cs typeface="Carlito"/>
              </a:rPr>
              <a:t>patenting</a:t>
            </a:r>
            <a:r>
              <a:rPr sz="3200" spc="-105" dirty="0">
                <a:latin typeface="Carlito"/>
                <a:cs typeface="Carlito"/>
              </a:rPr>
              <a:t> </a:t>
            </a:r>
            <a:r>
              <a:rPr sz="3200" dirty="0">
                <a:latin typeface="Carlito"/>
                <a:cs typeface="Carlito"/>
              </a:rPr>
              <a:t>and</a:t>
            </a:r>
            <a:r>
              <a:rPr sz="3200" spc="-125" dirty="0">
                <a:latin typeface="Carlito"/>
                <a:cs typeface="Carlito"/>
              </a:rPr>
              <a:t> </a:t>
            </a:r>
            <a:r>
              <a:rPr sz="3200" spc="-10" dirty="0">
                <a:latin typeface="Carlito"/>
                <a:cs typeface="Carlito"/>
              </a:rPr>
              <a:t>commercialization</a:t>
            </a:r>
            <a:r>
              <a:rPr sz="3200" spc="-135" dirty="0">
                <a:latin typeface="Carlito"/>
                <a:cs typeface="Carlito"/>
              </a:rPr>
              <a:t> </a:t>
            </a:r>
            <a:r>
              <a:rPr sz="3200" spc="-25" dirty="0">
                <a:latin typeface="Carlito"/>
                <a:cs typeface="Carlito"/>
              </a:rPr>
              <a:t>of </a:t>
            </a:r>
            <a:r>
              <a:rPr sz="3200" dirty="0">
                <a:latin typeface="Carlito"/>
                <a:cs typeface="Carlito"/>
              </a:rPr>
              <a:t>research</a:t>
            </a:r>
            <a:r>
              <a:rPr sz="3200" spc="-130" dirty="0">
                <a:latin typeface="Carlito"/>
                <a:cs typeface="Carlito"/>
              </a:rPr>
              <a:t> </a:t>
            </a:r>
            <a:r>
              <a:rPr sz="3200" spc="-10" dirty="0">
                <a:latin typeface="Carlito"/>
                <a:cs typeface="Carlito"/>
              </a:rPr>
              <a:t>products.</a:t>
            </a:r>
            <a:endParaRPr sz="3200" dirty="0">
              <a:latin typeface="Carlito"/>
              <a:cs typeface="Carlito"/>
            </a:endParaRPr>
          </a:p>
        </p:txBody>
      </p:sp>
      <p:sp>
        <p:nvSpPr>
          <p:cNvPr id="4" name="object 4"/>
          <p:cNvSpPr txBox="1"/>
          <p:nvPr/>
        </p:nvSpPr>
        <p:spPr>
          <a:xfrm>
            <a:off x="353059" y="4136458"/>
            <a:ext cx="7632700" cy="2351405"/>
          </a:xfrm>
          <a:prstGeom prst="rect">
            <a:avLst/>
          </a:prstGeom>
        </p:spPr>
        <p:txBody>
          <a:bodyPr vert="horz" wrap="square" lIns="0" tIns="140970" rIns="0" bIns="0" rtlCol="0">
            <a:spAutoFit/>
          </a:bodyPr>
          <a:lstStyle/>
          <a:p>
            <a:pPr marL="12700">
              <a:lnSpc>
                <a:spcPct val="100000"/>
              </a:lnSpc>
              <a:spcBef>
                <a:spcPts val="1110"/>
              </a:spcBef>
            </a:pPr>
            <a:r>
              <a:rPr sz="3200" b="1" dirty="0">
                <a:solidFill>
                  <a:srgbClr val="CC0099"/>
                </a:solidFill>
                <a:latin typeface="Carlito"/>
                <a:cs typeface="Carlito"/>
              </a:rPr>
              <a:t>Eligible</a:t>
            </a:r>
            <a:r>
              <a:rPr sz="3200" b="1" spc="-25" dirty="0">
                <a:solidFill>
                  <a:srgbClr val="CC0099"/>
                </a:solidFill>
                <a:latin typeface="Carlito"/>
                <a:cs typeface="Carlito"/>
              </a:rPr>
              <a:t> </a:t>
            </a:r>
            <a:r>
              <a:rPr sz="3200" b="1" spc="-10" dirty="0">
                <a:solidFill>
                  <a:srgbClr val="CC0099"/>
                </a:solidFill>
                <a:latin typeface="Carlito"/>
                <a:cs typeface="Carlito"/>
              </a:rPr>
              <a:t>Entities:</a:t>
            </a:r>
            <a:endParaRPr sz="3200" dirty="0">
              <a:latin typeface="Carlito"/>
              <a:cs typeface="Carlito"/>
            </a:endParaRPr>
          </a:p>
          <a:p>
            <a:pPr marL="424180">
              <a:lnSpc>
                <a:spcPct val="100000"/>
              </a:lnSpc>
              <a:spcBef>
                <a:spcPts val="880"/>
              </a:spcBef>
            </a:pPr>
            <a:r>
              <a:rPr sz="2800" spc="-20" dirty="0">
                <a:latin typeface="Carlito"/>
                <a:cs typeface="Carlito"/>
              </a:rPr>
              <a:t>Departments/Institutes</a:t>
            </a:r>
            <a:r>
              <a:rPr sz="2800" spc="20" dirty="0">
                <a:latin typeface="Carlito"/>
                <a:cs typeface="Carlito"/>
              </a:rPr>
              <a:t> </a:t>
            </a:r>
            <a:r>
              <a:rPr sz="2800" dirty="0">
                <a:latin typeface="Carlito"/>
                <a:cs typeface="Carlito"/>
              </a:rPr>
              <a:t>of</a:t>
            </a:r>
            <a:r>
              <a:rPr sz="2800" spc="-5" dirty="0">
                <a:latin typeface="Carlito"/>
                <a:cs typeface="Carlito"/>
              </a:rPr>
              <a:t> </a:t>
            </a:r>
            <a:r>
              <a:rPr sz="2800" spc="-20" dirty="0">
                <a:solidFill>
                  <a:srgbClr val="CC0099"/>
                </a:solidFill>
                <a:latin typeface="Arial Black"/>
                <a:cs typeface="Arial Black"/>
              </a:rPr>
              <a:t>all</a:t>
            </a:r>
            <a:r>
              <a:rPr sz="2800" spc="-300" dirty="0">
                <a:solidFill>
                  <a:srgbClr val="CC0099"/>
                </a:solidFill>
                <a:latin typeface="Arial Black"/>
                <a:cs typeface="Arial Black"/>
              </a:rPr>
              <a:t> </a:t>
            </a:r>
            <a:r>
              <a:rPr sz="2800" dirty="0">
                <a:latin typeface="Carlito"/>
                <a:cs typeface="Carlito"/>
              </a:rPr>
              <a:t>eligible </a:t>
            </a:r>
            <a:r>
              <a:rPr sz="2800" spc="-10" dirty="0">
                <a:latin typeface="Carlito"/>
                <a:cs typeface="Carlito"/>
              </a:rPr>
              <a:t>Universities</a:t>
            </a:r>
            <a:endParaRPr sz="2800" dirty="0">
              <a:latin typeface="Carlito"/>
              <a:cs typeface="Carlito"/>
            </a:endParaRPr>
          </a:p>
          <a:p>
            <a:pPr marL="12700">
              <a:lnSpc>
                <a:spcPct val="100000"/>
              </a:lnSpc>
              <a:spcBef>
                <a:spcPts val="1405"/>
              </a:spcBef>
            </a:pPr>
            <a:r>
              <a:rPr sz="3200" b="1" dirty="0">
                <a:solidFill>
                  <a:srgbClr val="CC0099"/>
                </a:solidFill>
                <a:latin typeface="Carlito"/>
                <a:cs typeface="Carlito"/>
              </a:rPr>
              <a:t>Budget</a:t>
            </a:r>
            <a:r>
              <a:rPr sz="3200" b="1" spc="-120" dirty="0">
                <a:solidFill>
                  <a:srgbClr val="CC0099"/>
                </a:solidFill>
                <a:latin typeface="Carlito"/>
                <a:cs typeface="Carlito"/>
              </a:rPr>
              <a:t> </a:t>
            </a:r>
            <a:r>
              <a:rPr sz="3200" b="1" spc="-10" dirty="0">
                <a:solidFill>
                  <a:srgbClr val="CC0099"/>
                </a:solidFill>
                <a:latin typeface="Carlito"/>
                <a:cs typeface="Carlito"/>
              </a:rPr>
              <a:t>Limit:</a:t>
            </a:r>
            <a:endParaRPr sz="3200" dirty="0">
              <a:latin typeface="Carlito"/>
              <a:cs typeface="Carlito"/>
            </a:endParaRPr>
          </a:p>
          <a:p>
            <a:pPr marL="424180">
              <a:lnSpc>
                <a:spcPct val="100000"/>
              </a:lnSpc>
              <a:spcBef>
                <a:spcPts val="615"/>
              </a:spcBef>
            </a:pPr>
            <a:r>
              <a:rPr sz="2800" b="1" spc="-50" dirty="0">
                <a:latin typeface="Carlito"/>
                <a:cs typeface="Carlito"/>
              </a:rPr>
              <a:t>:BDT. </a:t>
            </a:r>
            <a:r>
              <a:rPr sz="2800" b="1" spc="-25" dirty="0">
                <a:latin typeface="Carlito"/>
                <a:cs typeface="Carlito"/>
              </a:rPr>
              <a:t>200-</a:t>
            </a:r>
            <a:r>
              <a:rPr sz="2800" b="1" dirty="0">
                <a:latin typeface="Carlito"/>
                <a:cs typeface="Carlito"/>
              </a:rPr>
              <a:t>1000 </a:t>
            </a:r>
            <a:r>
              <a:rPr sz="2800" b="1" spc="-25" dirty="0">
                <a:latin typeface="Carlito"/>
                <a:cs typeface="Carlito"/>
              </a:rPr>
              <a:t>Lac</a:t>
            </a:r>
            <a:endParaRPr sz="2800" dirty="0">
              <a:latin typeface="Carlito"/>
              <a:cs typeface="Carlito"/>
            </a:endParaRPr>
          </a:p>
        </p:txBody>
      </p:sp>
      <p:sp>
        <p:nvSpPr>
          <p:cNvPr id="5" name="object 5"/>
          <p:cNvSpPr txBox="1"/>
          <p:nvPr/>
        </p:nvSpPr>
        <p:spPr>
          <a:xfrm>
            <a:off x="8384540" y="6273495"/>
            <a:ext cx="223520" cy="239395"/>
          </a:xfrm>
          <a:prstGeom prst="rect">
            <a:avLst/>
          </a:prstGeom>
        </p:spPr>
        <p:txBody>
          <a:bodyPr vert="horz" wrap="square" lIns="0" tIns="12700" rIns="0" bIns="0" rtlCol="0">
            <a:spAutoFit/>
          </a:bodyPr>
          <a:lstStyle/>
          <a:p>
            <a:pPr marL="12700">
              <a:lnSpc>
                <a:spcPct val="100000"/>
              </a:lnSpc>
              <a:spcBef>
                <a:spcPts val="100"/>
              </a:spcBef>
            </a:pPr>
            <a:r>
              <a:rPr sz="1400" spc="-25" dirty="0">
                <a:latin typeface="Arial"/>
                <a:cs typeface="Arial"/>
              </a:rPr>
              <a:t>24</a:t>
            </a:r>
            <a:endParaRPr sz="1400">
              <a:latin typeface="Arial"/>
              <a:cs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84D7A-7E63-08E4-E612-807234BEF8F5}"/>
              </a:ext>
            </a:extLst>
          </p:cNvPr>
          <p:cNvSpPr>
            <a:spLocks noGrp="1"/>
          </p:cNvSpPr>
          <p:nvPr>
            <p:ph type="title"/>
          </p:nvPr>
        </p:nvSpPr>
        <p:spPr>
          <a:xfrm>
            <a:off x="78739" y="218058"/>
            <a:ext cx="8926195" cy="615553"/>
          </a:xfrm>
        </p:spPr>
        <p:txBody>
          <a:bodyPr/>
          <a:lstStyle/>
          <a:p>
            <a:r>
              <a:rPr lang="en-US" dirty="0">
                <a:solidFill>
                  <a:schemeClr val="tx1"/>
                </a:solidFill>
              </a:rPr>
              <a:t>Status of Team Members</a:t>
            </a:r>
          </a:p>
        </p:txBody>
      </p:sp>
      <p:sp>
        <p:nvSpPr>
          <p:cNvPr id="3" name="Text Placeholder 2">
            <a:extLst>
              <a:ext uri="{FF2B5EF4-FFF2-40B4-BE49-F238E27FC236}">
                <a16:creationId xmlns:a16="http://schemas.microsoft.com/office/drawing/2014/main" id="{96674DF3-9A0B-C2AE-902F-C701E214424E}"/>
              </a:ext>
            </a:extLst>
          </p:cNvPr>
          <p:cNvSpPr>
            <a:spLocks noGrp="1"/>
          </p:cNvSpPr>
          <p:nvPr>
            <p:ph type="body" idx="1"/>
          </p:nvPr>
        </p:nvSpPr>
        <p:spPr>
          <a:xfrm>
            <a:off x="78739" y="1219200"/>
            <a:ext cx="8466455" cy="5170646"/>
          </a:xfrm>
        </p:spPr>
        <p:txBody>
          <a:bodyPr/>
          <a:lstStyle/>
          <a:p>
            <a:pPr algn="just"/>
            <a:r>
              <a:rPr lang="en-US" sz="2400" b="0" i="0" u="none" strike="noStrike" baseline="0" dirty="0">
                <a:solidFill>
                  <a:schemeClr val="tx1"/>
                </a:solidFill>
                <a:latin typeface="Times New Roman" panose="02020603050405020304" pitchFamily="18" charset="0"/>
                <a:cs typeface="Times New Roman" panose="02020603050405020304" pitchFamily="18" charset="0"/>
              </a:rPr>
              <a:t>The SPM would be the same person proposed in the approved subproject proposal and will be assisted by Associate SPM (ASPM), another faculty of the same entity. There will be a Sub-project Management Team (SPMT) consisting of the SPM, ASPMs and members who will normally be academics of the entity. In the case of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WINDOW-3b sub-projects, a scientist from the industry partner will be a member of the SPMT. </a:t>
            </a:r>
            <a:r>
              <a:rPr lang="en-US" sz="2400" b="0" i="0" u="none" strike="noStrike" baseline="0" dirty="0">
                <a:solidFill>
                  <a:srgbClr val="00B0F0"/>
                </a:solidFill>
                <a:latin typeface="Times New Roman" panose="02020603050405020304" pitchFamily="18" charset="0"/>
                <a:cs typeface="Times New Roman" panose="02020603050405020304" pitchFamily="18" charset="0"/>
              </a:rPr>
              <a:t>In the case of WINDOW 3, 4 and 5 sub-projects, an officer of the university may be included in the SPMT. </a:t>
            </a:r>
            <a:r>
              <a:rPr lang="en-US" sz="2400" b="0" i="0" u="none" strike="noStrike" baseline="0" dirty="0">
                <a:solidFill>
                  <a:schemeClr val="tx1"/>
                </a:solidFill>
                <a:latin typeface="Times New Roman" panose="02020603050405020304" pitchFamily="18" charset="0"/>
                <a:cs typeface="Times New Roman" panose="02020603050405020304" pitchFamily="18" charset="0"/>
              </a:rPr>
              <a:t>SPM will recruit office staff, i.e., Secretary/Office Manager,</a:t>
            </a:r>
          </a:p>
          <a:p>
            <a:pPr algn="just"/>
            <a:r>
              <a:rPr lang="en-US" sz="2400" b="0" i="0" u="none" strike="noStrike" baseline="0" dirty="0">
                <a:solidFill>
                  <a:schemeClr val="tx1"/>
                </a:solidFill>
                <a:latin typeface="Times New Roman" panose="02020603050405020304" pitchFamily="18" charset="0"/>
                <a:cs typeface="Times New Roman" panose="02020603050405020304" pitchFamily="18" charset="0"/>
              </a:rPr>
              <a:t>Accountant/Finance Officer, Data Entry Technician, and support staff, i.e., Janitor/MLSS etc., (with consolidated salary or as additional duty/part-time contract basis) provisionally in line with approved sub-project proposal to work in SPMO. </a:t>
            </a:r>
            <a:r>
              <a:rPr lang="en-US" sz="2400" b="0" dirty="0">
                <a:solidFill>
                  <a:schemeClr val="tx1"/>
                </a:solidFill>
                <a:latin typeface="Times New Roman" panose="02020603050405020304" pitchFamily="18" charset="0"/>
                <a:cs typeface="Times New Roman" panose="02020603050405020304" pitchFamily="18" charset="0"/>
              </a:rPr>
              <a:t>(Page 23 ATF OM)</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8081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288B-CD93-9DFC-60C5-7D0A2D69F14F}"/>
              </a:ext>
            </a:extLst>
          </p:cNvPr>
          <p:cNvSpPr>
            <a:spLocks noGrp="1"/>
          </p:cNvSpPr>
          <p:nvPr>
            <p:ph type="title"/>
          </p:nvPr>
        </p:nvSpPr>
        <p:spPr>
          <a:xfrm>
            <a:off x="78739" y="218058"/>
            <a:ext cx="8926195" cy="553998"/>
          </a:xfrm>
        </p:spPr>
        <p:txBody>
          <a:bodyPr/>
          <a:lstStyle/>
          <a:p>
            <a:pPr algn="ctr"/>
            <a:r>
              <a:rPr lang="en-US" sz="3600" dirty="0"/>
              <a:t>Fund allocation</a:t>
            </a:r>
          </a:p>
        </p:txBody>
      </p:sp>
      <p:sp>
        <p:nvSpPr>
          <p:cNvPr id="3" name="Text Placeholder 2">
            <a:extLst>
              <a:ext uri="{FF2B5EF4-FFF2-40B4-BE49-F238E27FC236}">
                <a16:creationId xmlns:a16="http://schemas.microsoft.com/office/drawing/2014/main" id="{A603BE47-2555-E3D4-C641-AF66D1985471}"/>
              </a:ext>
            </a:extLst>
          </p:cNvPr>
          <p:cNvSpPr>
            <a:spLocks noGrp="1"/>
          </p:cNvSpPr>
          <p:nvPr>
            <p:ph type="body" idx="1"/>
          </p:nvPr>
        </p:nvSpPr>
        <p:spPr>
          <a:xfrm>
            <a:off x="110391" y="1028342"/>
            <a:ext cx="8390255" cy="4801314"/>
          </a:xfrm>
        </p:spPr>
        <p:txBody>
          <a:bodyPr/>
          <a:lstStyle/>
          <a:p>
            <a:pPr algn="just"/>
            <a:r>
              <a:rPr lang="en-US" sz="2400" b="0" i="0" u="none" strike="noStrike" baseline="0" dirty="0">
                <a:solidFill>
                  <a:schemeClr val="tx1"/>
                </a:solidFill>
                <a:latin typeface="Times New Roman" panose="02020603050405020304" pitchFamily="18" charset="0"/>
                <a:cs typeface="Times New Roman" panose="02020603050405020304" pitchFamily="18" charset="0"/>
              </a:rPr>
              <a:t>All sub-projects will require fund for renovation and refurbishing of class rooms, lecture theaters, women’s facilities renovation, labs, procurement of scientific equipment for labs, computers, communication and teaching-learning devices, office equipment, stationary, soft-ware, renovation work of classrooms and labs, etc. Sub-project budget will also cover expenses for other activities included in the work and financing plans, e.g., training, travel allowances, remuneration to MPhil, Master’s, PhD and Post-doc fellows, etc., and salary for contractual staff of the sub-project. However, Pandemic Research and Development sub-projects and those of the STAGE/ STEM disciplines would require modern state-of-the-art lab equipment for conducting advanced research.</a:t>
            </a:r>
          </a:p>
          <a:p>
            <a:pPr algn="just"/>
            <a:r>
              <a:rPr lang="en-US" sz="2400" b="0" i="0" u="none" strike="noStrike" baseline="0" dirty="0">
                <a:solidFill>
                  <a:schemeClr val="tx1"/>
                </a:solidFill>
                <a:latin typeface="Times New Roman" panose="02020603050405020304" pitchFamily="18" charset="0"/>
                <a:cs typeface="Times New Roman" panose="02020603050405020304" pitchFamily="18" charset="0"/>
              </a:rPr>
              <a:t>Most of these scientific lab equipment are very expensive.</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3938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noFill/>
        </p:spPr>
        <p:txBody>
          <a:bodyPr wrap="square" lIns="0" tIns="0" rIns="0" bIns="0" rtlCol="0"/>
          <a:lstStyle/>
          <a:p>
            <a:endParaRPr/>
          </a:p>
        </p:txBody>
      </p:sp>
      <p:sp>
        <p:nvSpPr>
          <p:cNvPr id="3" name="object 3"/>
          <p:cNvSpPr txBox="1">
            <a:spLocks noGrp="1"/>
          </p:cNvSpPr>
          <p:nvPr>
            <p:ph type="title"/>
          </p:nvPr>
        </p:nvSpPr>
        <p:spPr>
          <a:xfrm>
            <a:off x="739140" y="173736"/>
            <a:ext cx="7391400" cy="762000"/>
          </a:xfrm>
          <a:prstGeom prst="rect">
            <a:avLst/>
          </a:prstGeom>
          <a:solidFill>
            <a:srgbClr val="FFFFFF"/>
          </a:solidFill>
        </p:spPr>
        <p:txBody>
          <a:bodyPr vert="horz" wrap="square" lIns="0" tIns="12700" rIns="0" bIns="0" rtlCol="0">
            <a:spAutoFit/>
          </a:bodyPr>
          <a:lstStyle/>
          <a:p>
            <a:pPr marL="1905" algn="ctr">
              <a:lnSpc>
                <a:spcPct val="100000"/>
              </a:lnSpc>
              <a:spcBef>
                <a:spcPts val="100"/>
              </a:spcBef>
            </a:pPr>
            <a:r>
              <a:rPr b="0" spc="-60" dirty="0">
                <a:solidFill>
                  <a:srgbClr val="9900FF"/>
                </a:solidFill>
                <a:latin typeface="Carlito"/>
                <a:cs typeface="Carlito"/>
              </a:rPr>
              <a:t>Institutional</a:t>
            </a:r>
            <a:r>
              <a:rPr b="0" spc="-125" dirty="0">
                <a:solidFill>
                  <a:srgbClr val="9900FF"/>
                </a:solidFill>
                <a:latin typeface="Carlito"/>
                <a:cs typeface="Carlito"/>
              </a:rPr>
              <a:t> </a:t>
            </a:r>
            <a:r>
              <a:rPr b="0" spc="-10" dirty="0">
                <a:solidFill>
                  <a:srgbClr val="9900FF"/>
                </a:solidFill>
                <a:latin typeface="Carlito"/>
                <a:cs typeface="Carlito"/>
              </a:rPr>
              <a:t>linkages</a:t>
            </a:r>
          </a:p>
        </p:txBody>
      </p:sp>
      <p:sp>
        <p:nvSpPr>
          <p:cNvPr id="4" name="object 4"/>
          <p:cNvSpPr txBox="1"/>
          <p:nvPr/>
        </p:nvSpPr>
        <p:spPr>
          <a:xfrm>
            <a:off x="688340" y="1308938"/>
            <a:ext cx="7299959" cy="2677795"/>
          </a:xfrm>
          <a:prstGeom prst="rect">
            <a:avLst/>
          </a:prstGeom>
        </p:spPr>
        <p:txBody>
          <a:bodyPr vert="horz" wrap="square" lIns="0" tIns="60325" rIns="0" bIns="0" rtlCol="0">
            <a:spAutoFit/>
          </a:bodyPr>
          <a:lstStyle/>
          <a:p>
            <a:pPr marL="184785" marR="396875" indent="-172720">
              <a:lnSpc>
                <a:spcPts val="3030"/>
              </a:lnSpc>
              <a:spcBef>
                <a:spcPts val="475"/>
              </a:spcBef>
              <a:buSzPct val="96428"/>
              <a:buFont typeface="Wingdings"/>
              <a:buChar char=""/>
              <a:tabLst>
                <a:tab pos="184785" algn="l"/>
              </a:tabLst>
            </a:pPr>
            <a:r>
              <a:rPr sz="2800" dirty="0">
                <a:latin typeface="Carlito"/>
                <a:cs typeface="Carlito"/>
              </a:rPr>
              <a:t>Links</a:t>
            </a:r>
            <a:r>
              <a:rPr sz="2800" spc="-30" dirty="0">
                <a:latin typeface="Carlito"/>
                <a:cs typeface="Carlito"/>
              </a:rPr>
              <a:t> </a:t>
            </a:r>
            <a:r>
              <a:rPr sz="2800" dirty="0">
                <a:latin typeface="Carlito"/>
                <a:cs typeface="Carlito"/>
              </a:rPr>
              <a:t>with</a:t>
            </a:r>
            <a:r>
              <a:rPr sz="2800" spc="-50" dirty="0">
                <a:latin typeface="Carlito"/>
                <a:cs typeface="Carlito"/>
              </a:rPr>
              <a:t> </a:t>
            </a:r>
            <a:r>
              <a:rPr sz="2800" dirty="0">
                <a:latin typeface="Carlito"/>
                <a:cs typeface="Carlito"/>
              </a:rPr>
              <a:t>other</a:t>
            </a:r>
            <a:r>
              <a:rPr sz="2800" spc="-50" dirty="0">
                <a:latin typeface="Carlito"/>
                <a:cs typeface="Carlito"/>
              </a:rPr>
              <a:t> </a:t>
            </a:r>
            <a:r>
              <a:rPr sz="2800" spc="-10" dirty="0">
                <a:latin typeface="Carlito"/>
                <a:cs typeface="Carlito"/>
              </a:rPr>
              <a:t>improvement</a:t>
            </a:r>
            <a:r>
              <a:rPr sz="2800" spc="-25" dirty="0">
                <a:latin typeface="Carlito"/>
                <a:cs typeface="Carlito"/>
              </a:rPr>
              <a:t> </a:t>
            </a:r>
            <a:r>
              <a:rPr sz="2800" spc="-10" dirty="0">
                <a:latin typeface="Carlito"/>
                <a:cs typeface="Carlito"/>
              </a:rPr>
              <a:t>programs</a:t>
            </a:r>
            <a:r>
              <a:rPr sz="2800" spc="-35" dirty="0">
                <a:latin typeface="Carlito"/>
                <a:cs typeface="Carlito"/>
              </a:rPr>
              <a:t> </a:t>
            </a:r>
            <a:r>
              <a:rPr sz="2800" dirty="0">
                <a:latin typeface="Carlito"/>
                <a:cs typeface="Carlito"/>
              </a:rPr>
              <a:t>in</a:t>
            </a:r>
            <a:r>
              <a:rPr sz="2800" spc="-55" dirty="0">
                <a:latin typeface="Carlito"/>
                <a:cs typeface="Carlito"/>
              </a:rPr>
              <a:t> </a:t>
            </a:r>
            <a:r>
              <a:rPr sz="2800" spc="-25" dirty="0">
                <a:latin typeface="Carlito"/>
                <a:cs typeface="Carlito"/>
              </a:rPr>
              <a:t>the </a:t>
            </a:r>
            <a:r>
              <a:rPr sz="2800" spc="-10" dirty="0">
                <a:latin typeface="Carlito"/>
                <a:cs typeface="Carlito"/>
              </a:rPr>
              <a:t>institution</a:t>
            </a:r>
            <a:endParaRPr sz="2800">
              <a:latin typeface="Carlito"/>
              <a:cs typeface="Carlito"/>
            </a:endParaRPr>
          </a:p>
          <a:p>
            <a:pPr marL="184150" indent="-171450">
              <a:lnSpc>
                <a:spcPct val="100000"/>
              </a:lnSpc>
              <a:spcBef>
                <a:spcPts val="415"/>
              </a:spcBef>
              <a:buSzPct val="96428"/>
              <a:buFont typeface="Wingdings"/>
              <a:buChar char=""/>
              <a:tabLst>
                <a:tab pos="184150" algn="l"/>
              </a:tabLst>
            </a:pPr>
            <a:r>
              <a:rPr sz="2800" dirty="0">
                <a:latin typeface="Carlito"/>
                <a:cs typeface="Carlito"/>
              </a:rPr>
              <a:t>Links</a:t>
            </a:r>
            <a:r>
              <a:rPr sz="2800" spc="-55" dirty="0">
                <a:latin typeface="Carlito"/>
                <a:cs typeface="Carlito"/>
              </a:rPr>
              <a:t> </a:t>
            </a:r>
            <a:r>
              <a:rPr sz="2800" dirty="0">
                <a:latin typeface="Carlito"/>
                <a:cs typeface="Carlito"/>
              </a:rPr>
              <a:t>with</a:t>
            </a:r>
            <a:r>
              <a:rPr sz="2800" spc="-65" dirty="0">
                <a:latin typeface="Carlito"/>
                <a:cs typeface="Carlito"/>
              </a:rPr>
              <a:t> </a:t>
            </a:r>
            <a:r>
              <a:rPr sz="2800" dirty="0">
                <a:latin typeface="Carlito"/>
                <a:cs typeface="Carlito"/>
              </a:rPr>
              <a:t>other</a:t>
            </a:r>
            <a:r>
              <a:rPr sz="2800" spc="-70" dirty="0">
                <a:latin typeface="Carlito"/>
                <a:cs typeface="Carlito"/>
              </a:rPr>
              <a:t> </a:t>
            </a:r>
            <a:r>
              <a:rPr sz="2800" spc="-10" dirty="0">
                <a:latin typeface="Carlito"/>
                <a:cs typeface="Carlito"/>
              </a:rPr>
              <a:t>universities.</a:t>
            </a:r>
            <a:endParaRPr sz="2800">
              <a:latin typeface="Carlito"/>
              <a:cs typeface="Carlito"/>
            </a:endParaRPr>
          </a:p>
          <a:p>
            <a:pPr marL="184150" indent="-171450">
              <a:lnSpc>
                <a:spcPct val="100000"/>
              </a:lnSpc>
              <a:spcBef>
                <a:spcPts val="470"/>
              </a:spcBef>
              <a:buSzPct val="96428"/>
              <a:buFont typeface="Wingdings"/>
              <a:buChar char=""/>
              <a:tabLst>
                <a:tab pos="184150" algn="l"/>
              </a:tabLst>
            </a:pPr>
            <a:r>
              <a:rPr sz="2800" dirty="0">
                <a:latin typeface="Carlito"/>
                <a:cs typeface="Carlito"/>
              </a:rPr>
              <a:t>Links</a:t>
            </a:r>
            <a:r>
              <a:rPr sz="2800" spc="-80" dirty="0">
                <a:latin typeface="Carlito"/>
                <a:cs typeface="Carlito"/>
              </a:rPr>
              <a:t> </a:t>
            </a:r>
            <a:r>
              <a:rPr sz="2800" dirty="0">
                <a:latin typeface="Carlito"/>
                <a:cs typeface="Carlito"/>
              </a:rPr>
              <a:t>with</a:t>
            </a:r>
            <a:r>
              <a:rPr sz="2800" spc="-90" dirty="0">
                <a:latin typeface="Carlito"/>
                <a:cs typeface="Carlito"/>
              </a:rPr>
              <a:t> </a:t>
            </a:r>
            <a:r>
              <a:rPr sz="2800" dirty="0">
                <a:latin typeface="Carlito"/>
                <a:cs typeface="Carlito"/>
              </a:rPr>
              <a:t>other</a:t>
            </a:r>
            <a:r>
              <a:rPr sz="2800" spc="-95" dirty="0">
                <a:latin typeface="Carlito"/>
                <a:cs typeface="Carlito"/>
              </a:rPr>
              <a:t> </a:t>
            </a:r>
            <a:r>
              <a:rPr sz="2800" spc="-10" dirty="0">
                <a:latin typeface="Carlito"/>
                <a:cs typeface="Carlito"/>
              </a:rPr>
              <a:t>organizations;</a:t>
            </a:r>
            <a:r>
              <a:rPr sz="2800" spc="-90" dirty="0">
                <a:latin typeface="Carlito"/>
                <a:cs typeface="Carlito"/>
              </a:rPr>
              <a:t> </a:t>
            </a:r>
            <a:r>
              <a:rPr sz="2800" spc="-10" dirty="0">
                <a:latin typeface="Carlito"/>
                <a:cs typeface="Carlito"/>
              </a:rPr>
              <a:t>example:</a:t>
            </a:r>
            <a:r>
              <a:rPr sz="2800" spc="-90" dirty="0">
                <a:latin typeface="Carlito"/>
                <a:cs typeface="Carlito"/>
              </a:rPr>
              <a:t> </a:t>
            </a:r>
            <a:r>
              <a:rPr sz="2800" spc="-10" dirty="0">
                <a:latin typeface="Carlito"/>
                <a:cs typeface="Carlito"/>
              </a:rPr>
              <a:t>industry</a:t>
            </a:r>
            <a:endParaRPr sz="2800">
              <a:latin typeface="Carlito"/>
              <a:cs typeface="Carlito"/>
            </a:endParaRPr>
          </a:p>
          <a:p>
            <a:pPr marL="183515" marR="5080" indent="-171450">
              <a:lnSpc>
                <a:spcPts val="3020"/>
              </a:lnSpc>
              <a:spcBef>
                <a:spcPts val="840"/>
              </a:spcBef>
              <a:buSzPct val="96428"/>
              <a:buFont typeface="Wingdings"/>
              <a:buChar char=""/>
              <a:tabLst>
                <a:tab pos="184785" algn="l"/>
              </a:tabLst>
            </a:pPr>
            <a:r>
              <a:rPr sz="2800" dirty="0">
                <a:latin typeface="Carlito"/>
                <a:cs typeface="Carlito"/>
              </a:rPr>
              <a:t>If</a:t>
            </a:r>
            <a:r>
              <a:rPr sz="2800" spc="-65" dirty="0">
                <a:latin typeface="Carlito"/>
                <a:cs typeface="Carlito"/>
              </a:rPr>
              <a:t> </a:t>
            </a:r>
            <a:r>
              <a:rPr sz="2800" dirty="0">
                <a:latin typeface="Carlito"/>
                <a:cs typeface="Carlito"/>
              </a:rPr>
              <a:t>possible,</a:t>
            </a:r>
            <a:r>
              <a:rPr sz="2800" spc="-15" dirty="0">
                <a:latin typeface="Carlito"/>
                <a:cs typeface="Carlito"/>
              </a:rPr>
              <a:t> </a:t>
            </a:r>
            <a:r>
              <a:rPr sz="2800" dirty="0">
                <a:latin typeface="Carlito"/>
                <a:cs typeface="Carlito"/>
              </a:rPr>
              <a:t>consider</a:t>
            </a:r>
            <a:r>
              <a:rPr sz="2800" spc="-45" dirty="0">
                <a:latin typeface="Carlito"/>
                <a:cs typeface="Carlito"/>
              </a:rPr>
              <a:t> </a:t>
            </a:r>
            <a:r>
              <a:rPr sz="2800" dirty="0">
                <a:latin typeface="Carlito"/>
                <a:cs typeface="Carlito"/>
              </a:rPr>
              <a:t>their</a:t>
            </a:r>
            <a:r>
              <a:rPr sz="2800" spc="-55" dirty="0">
                <a:latin typeface="Carlito"/>
                <a:cs typeface="Carlito"/>
              </a:rPr>
              <a:t> </a:t>
            </a:r>
            <a:r>
              <a:rPr sz="2800" spc="-10" dirty="0">
                <a:latin typeface="Carlito"/>
                <a:cs typeface="Carlito"/>
              </a:rPr>
              <a:t>participation</a:t>
            </a:r>
            <a:r>
              <a:rPr sz="2800" spc="-35" dirty="0">
                <a:latin typeface="Carlito"/>
                <a:cs typeface="Carlito"/>
              </a:rPr>
              <a:t> </a:t>
            </a:r>
            <a:r>
              <a:rPr sz="2800" dirty="0">
                <a:latin typeface="Carlito"/>
                <a:cs typeface="Carlito"/>
              </a:rPr>
              <a:t>in</a:t>
            </a:r>
            <a:r>
              <a:rPr sz="2800" spc="-55" dirty="0">
                <a:latin typeface="Carlito"/>
                <a:cs typeface="Carlito"/>
              </a:rPr>
              <a:t> </a:t>
            </a:r>
            <a:r>
              <a:rPr sz="2800" dirty="0">
                <a:latin typeface="Carlito"/>
                <a:cs typeface="Carlito"/>
              </a:rPr>
              <a:t>the</a:t>
            </a:r>
            <a:r>
              <a:rPr sz="2800" spc="-50" dirty="0">
                <a:latin typeface="Carlito"/>
                <a:cs typeface="Carlito"/>
              </a:rPr>
              <a:t> </a:t>
            </a:r>
            <a:r>
              <a:rPr sz="2800" spc="-10" dirty="0">
                <a:latin typeface="Carlito"/>
                <a:cs typeface="Carlito"/>
              </a:rPr>
              <a:t>first 	</a:t>
            </a:r>
            <a:r>
              <a:rPr sz="2800" dirty="0">
                <a:latin typeface="Carlito"/>
                <a:cs typeface="Carlito"/>
              </a:rPr>
              <a:t>design</a:t>
            </a:r>
            <a:r>
              <a:rPr sz="2800" spc="-75" dirty="0">
                <a:latin typeface="Carlito"/>
                <a:cs typeface="Carlito"/>
              </a:rPr>
              <a:t> </a:t>
            </a:r>
            <a:r>
              <a:rPr sz="2800" spc="-10" dirty="0">
                <a:latin typeface="Carlito"/>
                <a:cs typeface="Carlito"/>
              </a:rPr>
              <a:t>stages</a:t>
            </a:r>
            <a:endParaRPr sz="2800">
              <a:latin typeface="Carlito"/>
              <a:cs typeface="Carlito"/>
            </a:endParaRPr>
          </a:p>
        </p:txBody>
      </p:sp>
      <p:sp>
        <p:nvSpPr>
          <p:cNvPr id="5" name="object 5"/>
          <p:cNvSpPr txBox="1"/>
          <p:nvPr/>
        </p:nvSpPr>
        <p:spPr>
          <a:xfrm>
            <a:off x="2362200" y="4572000"/>
            <a:ext cx="2286000" cy="519373"/>
          </a:xfrm>
          <a:prstGeom prst="rect">
            <a:avLst/>
          </a:prstGeom>
          <a:solidFill>
            <a:srgbClr val="3399FF"/>
          </a:solidFill>
          <a:ln w="9144">
            <a:solidFill>
              <a:srgbClr val="FBFCC5"/>
            </a:solidFill>
          </a:ln>
        </p:spPr>
        <p:txBody>
          <a:bodyPr vert="horz" wrap="square" lIns="0" tIns="26670" rIns="0" bIns="0" rtlCol="0">
            <a:spAutoFit/>
          </a:bodyPr>
          <a:lstStyle/>
          <a:p>
            <a:pPr marR="49530" algn="ctr">
              <a:lnSpc>
                <a:spcPct val="100000"/>
              </a:lnSpc>
              <a:spcBef>
                <a:spcPts val="210"/>
              </a:spcBef>
            </a:pPr>
            <a:r>
              <a:rPr sz="1600" b="1" spc="-10" dirty="0">
                <a:solidFill>
                  <a:srgbClr val="FFFFFF"/>
                </a:solidFill>
                <a:latin typeface="Liberation Sans Narrow"/>
                <a:cs typeface="Liberation Sans Narrow"/>
              </a:rPr>
              <a:t>University-</a:t>
            </a:r>
            <a:r>
              <a:rPr sz="1600" b="1" spc="-50" dirty="0">
                <a:solidFill>
                  <a:srgbClr val="FFFFFF"/>
                </a:solidFill>
                <a:latin typeface="Liberation Sans Narrow"/>
                <a:cs typeface="Liberation Sans Narrow"/>
              </a:rPr>
              <a:t>1</a:t>
            </a:r>
            <a:endParaRPr sz="1600" dirty="0">
              <a:latin typeface="Liberation Sans Narrow"/>
              <a:cs typeface="Liberation Sans Narrow"/>
            </a:endParaRPr>
          </a:p>
          <a:p>
            <a:pPr algn="ctr">
              <a:lnSpc>
                <a:spcPct val="100000"/>
              </a:lnSpc>
              <a:spcBef>
                <a:spcPts val="5"/>
              </a:spcBef>
            </a:pPr>
            <a:r>
              <a:rPr sz="1600" b="1" dirty="0">
                <a:solidFill>
                  <a:srgbClr val="FFFFFF"/>
                </a:solidFill>
                <a:latin typeface="Liberation Sans Narrow"/>
                <a:cs typeface="Liberation Sans Narrow"/>
              </a:rPr>
              <a:t>Development</a:t>
            </a:r>
            <a:r>
              <a:rPr sz="1600" b="1" spc="-80" dirty="0">
                <a:solidFill>
                  <a:srgbClr val="FFFFFF"/>
                </a:solidFill>
                <a:latin typeface="Liberation Sans Narrow"/>
                <a:cs typeface="Liberation Sans Narrow"/>
              </a:rPr>
              <a:t> </a:t>
            </a:r>
            <a:r>
              <a:rPr sz="1600" b="1" spc="-20" dirty="0">
                <a:solidFill>
                  <a:srgbClr val="FFFFFF"/>
                </a:solidFill>
                <a:latin typeface="Liberation Sans Narrow"/>
                <a:cs typeface="Liberation Sans Narrow"/>
              </a:rPr>
              <a:t>Plan</a:t>
            </a:r>
            <a:endParaRPr sz="1600" dirty="0">
              <a:latin typeface="Liberation Sans Narrow"/>
              <a:cs typeface="Liberation Sans Narrow"/>
            </a:endParaRPr>
          </a:p>
        </p:txBody>
      </p:sp>
      <p:sp>
        <p:nvSpPr>
          <p:cNvPr id="6" name="object 6"/>
          <p:cNvSpPr txBox="1"/>
          <p:nvPr/>
        </p:nvSpPr>
        <p:spPr>
          <a:xfrm>
            <a:off x="2514600" y="5562600"/>
            <a:ext cx="838200" cy="342401"/>
          </a:xfrm>
          <a:prstGeom prst="rect">
            <a:avLst/>
          </a:prstGeom>
          <a:solidFill>
            <a:srgbClr val="3399FF"/>
          </a:solidFill>
          <a:ln w="9144">
            <a:solidFill>
              <a:srgbClr val="FBFCC5"/>
            </a:solidFill>
          </a:ln>
        </p:spPr>
        <p:txBody>
          <a:bodyPr vert="horz" wrap="square" lIns="0" tIns="125730" rIns="0" bIns="0" rtlCol="0">
            <a:spAutoFit/>
          </a:bodyPr>
          <a:lstStyle/>
          <a:p>
            <a:pPr marL="19050">
              <a:lnSpc>
                <a:spcPct val="100000"/>
              </a:lnSpc>
              <a:spcBef>
                <a:spcPts val="990"/>
              </a:spcBef>
            </a:pPr>
            <a:r>
              <a:rPr sz="1400" b="1" spc="-10" dirty="0">
                <a:solidFill>
                  <a:srgbClr val="FFFFFF"/>
                </a:solidFill>
                <a:latin typeface="Liberation Sans Narrow"/>
                <a:cs typeface="Liberation Sans Narrow"/>
              </a:rPr>
              <a:t>Proposal</a:t>
            </a:r>
            <a:endParaRPr sz="1400" dirty="0">
              <a:latin typeface="Liberation Sans Narrow"/>
              <a:cs typeface="Liberation Sans Narrow"/>
            </a:endParaRPr>
          </a:p>
        </p:txBody>
      </p:sp>
      <p:sp>
        <p:nvSpPr>
          <p:cNvPr id="7" name="object 7"/>
          <p:cNvSpPr txBox="1"/>
          <p:nvPr/>
        </p:nvSpPr>
        <p:spPr>
          <a:xfrm>
            <a:off x="3810000" y="5562600"/>
            <a:ext cx="838200" cy="342401"/>
          </a:xfrm>
          <a:prstGeom prst="rect">
            <a:avLst/>
          </a:prstGeom>
          <a:solidFill>
            <a:srgbClr val="3399FF"/>
          </a:solidFill>
          <a:ln w="9144">
            <a:solidFill>
              <a:srgbClr val="FBFCC5"/>
            </a:solidFill>
          </a:ln>
        </p:spPr>
        <p:txBody>
          <a:bodyPr vert="horz" wrap="square" lIns="0" tIns="125730" rIns="0" bIns="0" rtlCol="0">
            <a:spAutoFit/>
          </a:bodyPr>
          <a:lstStyle/>
          <a:p>
            <a:pPr marL="19050">
              <a:lnSpc>
                <a:spcPct val="100000"/>
              </a:lnSpc>
              <a:spcBef>
                <a:spcPts val="990"/>
              </a:spcBef>
            </a:pPr>
            <a:r>
              <a:rPr sz="1400" b="1" spc="-10" dirty="0">
                <a:solidFill>
                  <a:srgbClr val="FFFFFF"/>
                </a:solidFill>
                <a:latin typeface="Liberation Sans Narrow"/>
                <a:cs typeface="Liberation Sans Narrow"/>
              </a:rPr>
              <a:t>Proposal</a:t>
            </a:r>
            <a:endParaRPr sz="1400" dirty="0">
              <a:latin typeface="Liberation Sans Narrow"/>
              <a:cs typeface="Liberation Sans Narrow"/>
            </a:endParaRPr>
          </a:p>
        </p:txBody>
      </p:sp>
      <p:sp>
        <p:nvSpPr>
          <p:cNvPr id="8" name="object 8"/>
          <p:cNvSpPr txBox="1"/>
          <p:nvPr/>
        </p:nvSpPr>
        <p:spPr>
          <a:xfrm>
            <a:off x="5029200" y="5562600"/>
            <a:ext cx="838200" cy="342401"/>
          </a:xfrm>
          <a:prstGeom prst="rect">
            <a:avLst/>
          </a:prstGeom>
          <a:solidFill>
            <a:srgbClr val="3399FF"/>
          </a:solidFill>
          <a:ln w="9144">
            <a:solidFill>
              <a:srgbClr val="FBFCC5"/>
            </a:solidFill>
          </a:ln>
        </p:spPr>
        <p:txBody>
          <a:bodyPr vert="horz" wrap="square" lIns="0" tIns="125730" rIns="0" bIns="0" rtlCol="0">
            <a:spAutoFit/>
          </a:bodyPr>
          <a:lstStyle/>
          <a:p>
            <a:pPr marL="19685">
              <a:lnSpc>
                <a:spcPct val="100000"/>
              </a:lnSpc>
              <a:spcBef>
                <a:spcPts val="990"/>
              </a:spcBef>
            </a:pPr>
            <a:r>
              <a:rPr sz="1400" b="1" spc="-10" dirty="0">
                <a:solidFill>
                  <a:srgbClr val="FFFFFF"/>
                </a:solidFill>
                <a:latin typeface="Liberation Sans Narrow"/>
                <a:cs typeface="Liberation Sans Narrow"/>
              </a:rPr>
              <a:t>Proposal</a:t>
            </a:r>
            <a:endParaRPr sz="1400" dirty="0">
              <a:latin typeface="Liberation Sans Narrow"/>
              <a:cs typeface="Liberation Sans Narrow"/>
            </a:endParaRPr>
          </a:p>
        </p:txBody>
      </p:sp>
      <p:sp>
        <p:nvSpPr>
          <p:cNvPr id="9" name="object 9"/>
          <p:cNvSpPr txBox="1"/>
          <p:nvPr/>
        </p:nvSpPr>
        <p:spPr>
          <a:xfrm>
            <a:off x="6248400" y="5562600"/>
            <a:ext cx="838200" cy="342401"/>
          </a:xfrm>
          <a:prstGeom prst="rect">
            <a:avLst/>
          </a:prstGeom>
          <a:solidFill>
            <a:srgbClr val="3399FF"/>
          </a:solidFill>
          <a:ln w="9144">
            <a:solidFill>
              <a:srgbClr val="FBFCC5"/>
            </a:solidFill>
          </a:ln>
        </p:spPr>
        <p:txBody>
          <a:bodyPr vert="horz" wrap="square" lIns="0" tIns="125730" rIns="0" bIns="0" rtlCol="0">
            <a:spAutoFit/>
          </a:bodyPr>
          <a:lstStyle/>
          <a:p>
            <a:pPr marL="19685">
              <a:lnSpc>
                <a:spcPct val="100000"/>
              </a:lnSpc>
              <a:spcBef>
                <a:spcPts val="990"/>
              </a:spcBef>
            </a:pPr>
            <a:r>
              <a:rPr sz="1400" b="1" spc="-10" dirty="0">
                <a:solidFill>
                  <a:srgbClr val="FFFFFF"/>
                </a:solidFill>
                <a:latin typeface="Liberation Sans Narrow"/>
                <a:cs typeface="Liberation Sans Narrow"/>
              </a:rPr>
              <a:t>Proposal</a:t>
            </a:r>
            <a:endParaRPr sz="1400" dirty="0">
              <a:latin typeface="Liberation Sans Narrow"/>
              <a:cs typeface="Liberation Sans Narrow"/>
            </a:endParaRPr>
          </a:p>
        </p:txBody>
      </p:sp>
      <p:sp>
        <p:nvSpPr>
          <p:cNvPr id="10" name="object 10"/>
          <p:cNvSpPr/>
          <p:nvPr/>
        </p:nvSpPr>
        <p:spPr>
          <a:xfrm>
            <a:off x="3201161" y="5182361"/>
            <a:ext cx="304800" cy="381000"/>
          </a:xfrm>
          <a:custGeom>
            <a:avLst/>
            <a:gdLst/>
            <a:ahLst/>
            <a:cxnLst/>
            <a:rect l="l" t="t" r="r" b="b"/>
            <a:pathLst>
              <a:path w="304800" h="381000">
                <a:moveTo>
                  <a:pt x="26796" y="256031"/>
                </a:moveTo>
                <a:lnTo>
                  <a:pt x="0" y="381000"/>
                </a:lnTo>
                <a:lnTo>
                  <a:pt x="116077" y="327406"/>
                </a:lnTo>
                <a:lnTo>
                  <a:pt x="104957" y="318516"/>
                </a:lnTo>
                <a:lnTo>
                  <a:pt x="74422" y="318516"/>
                </a:lnTo>
                <a:lnTo>
                  <a:pt x="44576" y="294766"/>
                </a:lnTo>
                <a:lnTo>
                  <a:pt x="56540" y="279810"/>
                </a:lnTo>
                <a:lnTo>
                  <a:pt x="26796" y="256031"/>
                </a:lnTo>
                <a:close/>
              </a:path>
              <a:path w="304800" h="381000">
                <a:moveTo>
                  <a:pt x="56540" y="279810"/>
                </a:moveTo>
                <a:lnTo>
                  <a:pt x="44576" y="294766"/>
                </a:lnTo>
                <a:lnTo>
                  <a:pt x="74422" y="318516"/>
                </a:lnTo>
                <a:lnTo>
                  <a:pt x="86332" y="303626"/>
                </a:lnTo>
                <a:lnTo>
                  <a:pt x="56540" y="279810"/>
                </a:lnTo>
                <a:close/>
              </a:path>
              <a:path w="304800" h="381000">
                <a:moveTo>
                  <a:pt x="86332" y="303626"/>
                </a:moveTo>
                <a:lnTo>
                  <a:pt x="74422" y="318516"/>
                </a:lnTo>
                <a:lnTo>
                  <a:pt x="104957" y="318516"/>
                </a:lnTo>
                <a:lnTo>
                  <a:pt x="86332" y="303626"/>
                </a:lnTo>
                <a:close/>
              </a:path>
              <a:path w="304800" h="381000">
                <a:moveTo>
                  <a:pt x="218467" y="77373"/>
                </a:moveTo>
                <a:lnTo>
                  <a:pt x="56540" y="279810"/>
                </a:lnTo>
                <a:lnTo>
                  <a:pt x="86332" y="303626"/>
                </a:lnTo>
                <a:lnTo>
                  <a:pt x="248259" y="101189"/>
                </a:lnTo>
                <a:lnTo>
                  <a:pt x="218467" y="77373"/>
                </a:lnTo>
                <a:close/>
              </a:path>
              <a:path w="304800" h="381000">
                <a:moveTo>
                  <a:pt x="291401" y="62484"/>
                </a:moveTo>
                <a:lnTo>
                  <a:pt x="230377" y="62484"/>
                </a:lnTo>
                <a:lnTo>
                  <a:pt x="260223" y="86232"/>
                </a:lnTo>
                <a:lnTo>
                  <a:pt x="248259" y="101189"/>
                </a:lnTo>
                <a:lnTo>
                  <a:pt x="278002" y="124968"/>
                </a:lnTo>
                <a:lnTo>
                  <a:pt x="291401" y="62484"/>
                </a:lnTo>
                <a:close/>
              </a:path>
              <a:path w="304800" h="381000">
                <a:moveTo>
                  <a:pt x="230377" y="62484"/>
                </a:moveTo>
                <a:lnTo>
                  <a:pt x="218467" y="77373"/>
                </a:lnTo>
                <a:lnTo>
                  <a:pt x="248259" y="101189"/>
                </a:lnTo>
                <a:lnTo>
                  <a:pt x="260223" y="86232"/>
                </a:lnTo>
                <a:lnTo>
                  <a:pt x="230377" y="62484"/>
                </a:lnTo>
                <a:close/>
              </a:path>
              <a:path w="304800" h="381000">
                <a:moveTo>
                  <a:pt x="304800" y="0"/>
                </a:moveTo>
                <a:lnTo>
                  <a:pt x="188722" y="53593"/>
                </a:lnTo>
                <a:lnTo>
                  <a:pt x="218467" y="77373"/>
                </a:lnTo>
                <a:lnTo>
                  <a:pt x="230377" y="62484"/>
                </a:lnTo>
                <a:lnTo>
                  <a:pt x="291401" y="62484"/>
                </a:lnTo>
                <a:lnTo>
                  <a:pt x="304800" y="0"/>
                </a:lnTo>
                <a:close/>
              </a:path>
            </a:pathLst>
          </a:custGeom>
          <a:solidFill>
            <a:schemeClr val="tx1"/>
          </a:solidFill>
          <a:ln>
            <a:solidFill>
              <a:schemeClr val="tx1"/>
            </a:solidFill>
          </a:ln>
        </p:spPr>
        <p:txBody>
          <a:bodyPr wrap="square" lIns="0" tIns="0" rIns="0" bIns="0" rtlCol="0"/>
          <a:lstStyle/>
          <a:p>
            <a:endParaRPr/>
          </a:p>
        </p:txBody>
      </p:sp>
      <p:sp>
        <p:nvSpPr>
          <p:cNvPr id="11" name="object 11"/>
          <p:cNvSpPr/>
          <p:nvPr/>
        </p:nvSpPr>
        <p:spPr>
          <a:xfrm>
            <a:off x="4028694" y="5182361"/>
            <a:ext cx="173990" cy="381000"/>
          </a:xfrm>
          <a:custGeom>
            <a:avLst/>
            <a:gdLst/>
            <a:ahLst/>
            <a:cxnLst/>
            <a:rect l="l" t="t" r="r" b="b"/>
            <a:pathLst>
              <a:path w="173989" h="381000">
                <a:moveTo>
                  <a:pt x="102908" y="281915"/>
                </a:moveTo>
                <a:lnTo>
                  <a:pt x="67563" y="296037"/>
                </a:lnTo>
                <a:lnTo>
                  <a:pt x="163067" y="381000"/>
                </a:lnTo>
                <a:lnTo>
                  <a:pt x="169885" y="299593"/>
                </a:lnTo>
                <a:lnTo>
                  <a:pt x="109981" y="299593"/>
                </a:lnTo>
                <a:lnTo>
                  <a:pt x="102908" y="281915"/>
                </a:lnTo>
                <a:close/>
              </a:path>
              <a:path w="173989" h="381000">
                <a:moveTo>
                  <a:pt x="138321" y="267767"/>
                </a:moveTo>
                <a:lnTo>
                  <a:pt x="102908" y="281915"/>
                </a:lnTo>
                <a:lnTo>
                  <a:pt x="109981" y="299593"/>
                </a:lnTo>
                <a:lnTo>
                  <a:pt x="145414" y="285496"/>
                </a:lnTo>
                <a:lnTo>
                  <a:pt x="138321" y="267767"/>
                </a:lnTo>
                <a:close/>
              </a:path>
              <a:path w="173989" h="381000">
                <a:moveTo>
                  <a:pt x="173735" y="253619"/>
                </a:moveTo>
                <a:lnTo>
                  <a:pt x="138321" y="267767"/>
                </a:lnTo>
                <a:lnTo>
                  <a:pt x="145414" y="285496"/>
                </a:lnTo>
                <a:lnTo>
                  <a:pt x="109981" y="299593"/>
                </a:lnTo>
                <a:lnTo>
                  <a:pt x="169885" y="299593"/>
                </a:lnTo>
                <a:lnTo>
                  <a:pt x="173735" y="253619"/>
                </a:lnTo>
                <a:close/>
              </a:path>
              <a:path w="173989" h="381000">
                <a:moveTo>
                  <a:pt x="70797" y="99011"/>
                </a:moveTo>
                <a:lnTo>
                  <a:pt x="35399" y="113195"/>
                </a:lnTo>
                <a:lnTo>
                  <a:pt x="102908" y="281915"/>
                </a:lnTo>
                <a:lnTo>
                  <a:pt x="138321" y="267767"/>
                </a:lnTo>
                <a:lnTo>
                  <a:pt x="70797" y="99011"/>
                </a:lnTo>
                <a:close/>
              </a:path>
              <a:path w="173989" h="381000">
                <a:moveTo>
                  <a:pt x="10667" y="0"/>
                </a:moveTo>
                <a:lnTo>
                  <a:pt x="0" y="127381"/>
                </a:lnTo>
                <a:lnTo>
                  <a:pt x="35399" y="113195"/>
                </a:lnTo>
                <a:lnTo>
                  <a:pt x="28320" y="95503"/>
                </a:lnTo>
                <a:lnTo>
                  <a:pt x="63753" y="81406"/>
                </a:lnTo>
                <a:lnTo>
                  <a:pt x="102311" y="81406"/>
                </a:lnTo>
                <a:lnTo>
                  <a:pt x="10667" y="0"/>
                </a:lnTo>
                <a:close/>
              </a:path>
              <a:path w="173989" h="381000">
                <a:moveTo>
                  <a:pt x="63753" y="81406"/>
                </a:moveTo>
                <a:lnTo>
                  <a:pt x="28320" y="95503"/>
                </a:lnTo>
                <a:lnTo>
                  <a:pt x="35399" y="113195"/>
                </a:lnTo>
                <a:lnTo>
                  <a:pt x="70797" y="99011"/>
                </a:lnTo>
                <a:lnTo>
                  <a:pt x="63753" y="81406"/>
                </a:lnTo>
                <a:close/>
              </a:path>
              <a:path w="173989" h="381000">
                <a:moveTo>
                  <a:pt x="102311" y="81406"/>
                </a:moveTo>
                <a:lnTo>
                  <a:pt x="63753" y="81406"/>
                </a:lnTo>
                <a:lnTo>
                  <a:pt x="70797" y="99011"/>
                </a:lnTo>
                <a:lnTo>
                  <a:pt x="106171" y="84835"/>
                </a:lnTo>
                <a:lnTo>
                  <a:pt x="102311" y="81406"/>
                </a:lnTo>
                <a:close/>
              </a:path>
            </a:pathLst>
          </a:custGeom>
          <a:solidFill>
            <a:schemeClr val="tx1"/>
          </a:solidFill>
        </p:spPr>
        <p:txBody>
          <a:bodyPr wrap="square" lIns="0" tIns="0" rIns="0" bIns="0" rtlCol="0"/>
          <a:lstStyle/>
          <a:p>
            <a:endParaRPr/>
          </a:p>
        </p:txBody>
      </p:sp>
      <p:sp>
        <p:nvSpPr>
          <p:cNvPr id="12" name="object 12"/>
          <p:cNvSpPr/>
          <p:nvPr/>
        </p:nvSpPr>
        <p:spPr>
          <a:xfrm>
            <a:off x="5506211" y="5182361"/>
            <a:ext cx="114300" cy="381000"/>
          </a:xfrm>
          <a:custGeom>
            <a:avLst/>
            <a:gdLst/>
            <a:ahLst/>
            <a:cxnLst/>
            <a:rect l="l" t="t" r="r" b="b"/>
            <a:pathLst>
              <a:path w="114300" h="381000">
                <a:moveTo>
                  <a:pt x="38100" y="266700"/>
                </a:moveTo>
                <a:lnTo>
                  <a:pt x="0" y="266700"/>
                </a:lnTo>
                <a:lnTo>
                  <a:pt x="57150" y="381000"/>
                </a:lnTo>
                <a:lnTo>
                  <a:pt x="104775" y="285750"/>
                </a:lnTo>
                <a:lnTo>
                  <a:pt x="38100" y="285750"/>
                </a:lnTo>
                <a:lnTo>
                  <a:pt x="38100" y="266700"/>
                </a:lnTo>
                <a:close/>
              </a:path>
              <a:path w="114300" h="381000">
                <a:moveTo>
                  <a:pt x="76200" y="95250"/>
                </a:moveTo>
                <a:lnTo>
                  <a:pt x="38100" y="95250"/>
                </a:lnTo>
                <a:lnTo>
                  <a:pt x="38100" y="285750"/>
                </a:lnTo>
                <a:lnTo>
                  <a:pt x="76200" y="285750"/>
                </a:lnTo>
                <a:lnTo>
                  <a:pt x="76200" y="95250"/>
                </a:lnTo>
                <a:close/>
              </a:path>
              <a:path w="114300" h="381000">
                <a:moveTo>
                  <a:pt x="114300" y="266700"/>
                </a:moveTo>
                <a:lnTo>
                  <a:pt x="76200" y="266700"/>
                </a:lnTo>
                <a:lnTo>
                  <a:pt x="76200" y="285750"/>
                </a:lnTo>
                <a:lnTo>
                  <a:pt x="104775" y="285750"/>
                </a:lnTo>
                <a:lnTo>
                  <a:pt x="114300" y="266700"/>
                </a:lnTo>
                <a:close/>
              </a:path>
              <a:path w="114300" h="381000">
                <a:moveTo>
                  <a:pt x="57150" y="0"/>
                </a:moveTo>
                <a:lnTo>
                  <a:pt x="0" y="114300"/>
                </a:lnTo>
                <a:lnTo>
                  <a:pt x="38100" y="114300"/>
                </a:lnTo>
                <a:lnTo>
                  <a:pt x="38100" y="95250"/>
                </a:lnTo>
                <a:lnTo>
                  <a:pt x="104775" y="95250"/>
                </a:lnTo>
                <a:lnTo>
                  <a:pt x="57150" y="0"/>
                </a:lnTo>
                <a:close/>
              </a:path>
              <a:path w="114300" h="381000">
                <a:moveTo>
                  <a:pt x="104775" y="95250"/>
                </a:moveTo>
                <a:lnTo>
                  <a:pt x="76200" y="95250"/>
                </a:lnTo>
                <a:lnTo>
                  <a:pt x="76200" y="114300"/>
                </a:lnTo>
                <a:lnTo>
                  <a:pt x="114300" y="114300"/>
                </a:lnTo>
                <a:lnTo>
                  <a:pt x="104775" y="95250"/>
                </a:lnTo>
                <a:close/>
              </a:path>
            </a:pathLst>
          </a:custGeom>
          <a:solidFill>
            <a:schemeClr val="tx1"/>
          </a:solidFill>
        </p:spPr>
        <p:txBody>
          <a:bodyPr wrap="square" lIns="0" tIns="0" rIns="0" bIns="0" rtlCol="0"/>
          <a:lstStyle/>
          <a:p>
            <a:endParaRPr/>
          </a:p>
        </p:txBody>
      </p:sp>
      <p:sp>
        <p:nvSpPr>
          <p:cNvPr id="13" name="object 13"/>
          <p:cNvSpPr/>
          <p:nvPr/>
        </p:nvSpPr>
        <p:spPr>
          <a:xfrm>
            <a:off x="6401561" y="5182361"/>
            <a:ext cx="228600" cy="381000"/>
          </a:xfrm>
          <a:custGeom>
            <a:avLst/>
            <a:gdLst/>
            <a:ahLst/>
            <a:cxnLst/>
            <a:rect l="l" t="t" r="r" b="b"/>
            <a:pathLst>
              <a:path w="228600" h="381000">
                <a:moveTo>
                  <a:pt x="153429" y="292836"/>
                </a:moveTo>
                <a:lnTo>
                  <a:pt x="120777" y="312419"/>
                </a:lnTo>
                <a:lnTo>
                  <a:pt x="228599" y="381000"/>
                </a:lnTo>
                <a:lnTo>
                  <a:pt x="223081" y="309118"/>
                </a:lnTo>
                <a:lnTo>
                  <a:pt x="163194" y="309118"/>
                </a:lnTo>
                <a:lnTo>
                  <a:pt x="153429" y="292836"/>
                </a:lnTo>
                <a:close/>
              </a:path>
              <a:path w="228600" h="381000">
                <a:moveTo>
                  <a:pt x="186147" y="273214"/>
                </a:moveTo>
                <a:lnTo>
                  <a:pt x="153429" y="292836"/>
                </a:lnTo>
                <a:lnTo>
                  <a:pt x="163194" y="309118"/>
                </a:lnTo>
                <a:lnTo>
                  <a:pt x="195961" y="289559"/>
                </a:lnTo>
                <a:lnTo>
                  <a:pt x="186147" y="273214"/>
                </a:lnTo>
                <a:close/>
              </a:path>
              <a:path w="228600" h="381000">
                <a:moveTo>
                  <a:pt x="218820" y="253619"/>
                </a:moveTo>
                <a:lnTo>
                  <a:pt x="186147" y="273214"/>
                </a:lnTo>
                <a:lnTo>
                  <a:pt x="195961" y="289559"/>
                </a:lnTo>
                <a:lnTo>
                  <a:pt x="163194" y="309118"/>
                </a:lnTo>
                <a:lnTo>
                  <a:pt x="223081" y="309118"/>
                </a:lnTo>
                <a:lnTo>
                  <a:pt x="218820" y="253619"/>
                </a:lnTo>
                <a:close/>
              </a:path>
              <a:path w="228600" h="381000">
                <a:moveTo>
                  <a:pt x="75083" y="88215"/>
                </a:moveTo>
                <a:lnTo>
                  <a:pt x="42445" y="107789"/>
                </a:lnTo>
                <a:lnTo>
                  <a:pt x="153429" y="292836"/>
                </a:lnTo>
                <a:lnTo>
                  <a:pt x="186147" y="273214"/>
                </a:lnTo>
                <a:lnTo>
                  <a:pt x="75083" y="88215"/>
                </a:lnTo>
                <a:close/>
              </a:path>
              <a:path w="228600" h="381000">
                <a:moveTo>
                  <a:pt x="0" y="0"/>
                </a:moveTo>
                <a:lnTo>
                  <a:pt x="9778" y="127381"/>
                </a:lnTo>
                <a:lnTo>
                  <a:pt x="42445" y="107789"/>
                </a:lnTo>
                <a:lnTo>
                  <a:pt x="32638" y="91440"/>
                </a:lnTo>
                <a:lnTo>
                  <a:pt x="65277" y="71881"/>
                </a:lnTo>
                <a:lnTo>
                  <a:pt x="102317" y="71881"/>
                </a:lnTo>
                <a:lnTo>
                  <a:pt x="107822" y="68579"/>
                </a:lnTo>
                <a:lnTo>
                  <a:pt x="0" y="0"/>
                </a:lnTo>
                <a:close/>
              </a:path>
              <a:path w="228600" h="381000">
                <a:moveTo>
                  <a:pt x="65277" y="71881"/>
                </a:moveTo>
                <a:lnTo>
                  <a:pt x="32638" y="91440"/>
                </a:lnTo>
                <a:lnTo>
                  <a:pt x="42445" y="107789"/>
                </a:lnTo>
                <a:lnTo>
                  <a:pt x="75083" y="88215"/>
                </a:lnTo>
                <a:lnTo>
                  <a:pt x="65277" y="71881"/>
                </a:lnTo>
                <a:close/>
              </a:path>
              <a:path w="228600" h="381000">
                <a:moveTo>
                  <a:pt x="102317" y="71881"/>
                </a:moveTo>
                <a:lnTo>
                  <a:pt x="65277" y="71881"/>
                </a:lnTo>
                <a:lnTo>
                  <a:pt x="75083" y="88215"/>
                </a:lnTo>
                <a:lnTo>
                  <a:pt x="102317" y="71881"/>
                </a:lnTo>
                <a:close/>
              </a:path>
            </a:pathLst>
          </a:custGeom>
          <a:solidFill>
            <a:schemeClr val="tx1"/>
          </a:solidFill>
        </p:spPr>
        <p:txBody>
          <a:bodyPr wrap="square" lIns="0" tIns="0" rIns="0" bIns="0" rtlCol="0"/>
          <a:lstStyle/>
          <a:p>
            <a:endParaRPr/>
          </a:p>
        </p:txBody>
      </p:sp>
      <p:sp>
        <p:nvSpPr>
          <p:cNvPr id="14" name="object 14"/>
          <p:cNvSpPr/>
          <p:nvPr/>
        </p:nvSpPr>
        <p:spPr>
          <a:xfrm>
            <a:off x="3353561" y="5734811"/>
            <a:ext cx="381000" cy="114300"/>
          </a:xfrm>
          <a:custGeom>
            <a:avLst/>
            <a:gdLst/>
            <a:ahLst/>
            <a:cxnLst/>
            <a:rect l="l" t="t" r="r" b="b"/>
            <a:pathLst>
              <a:path w="381000" h="114300">
                <a:moveTo>
                  <a:pt x="114300" y="0"/>
                </a:moveTo>
                <a:lnTo>
                  <a:pt x="0" y="57150"/>
                </a:lnTo>
                <a:lnTo>
                  <a:pt x="114300" y="114300"/>
                </a:lnTo>
                <a:lnTo>
                  <a:pt x="114300" y="76200"/>
                </a:lnTo>
                <a:lnTo>
                  <a:pt x="95250" y="76200"/>
                </a:lnTo>
                <a:lnTo>
                  <a:pt x="95250" y="38100"/>
                </a:lnTo>
                <a:lnTo>
                  <a:pt x="114300" y="38100"/>
                </a:lnTo>
                <a:lnTo>
                  <a:pt x="114300" y="0"/>
                </a:lnTo>
                <a:close/>
              </a:path>
              <a:path w="381000" h="114300">
                <a:moveTo>
                  <a:pt x="266700" y="0"/>
                </a:moveTo>
                <a:lnTo>
                  <a:pt x="266700" y="114300"/>
                </a:lnTo>
                <a:lnTo>
                  <a:pt x="342900" y="76200"/>
                </a:lnTo>
                <a:lnTo>
                  <a:pt x="285750" y="76200"/>
                </a:lnTo>
                <a:lnTo>
                  <a:pt x="285750" y="38100"/>
                </a:lnTo>
                <a:lnTo>
                  <a:pt x="342900" y="38100"/>
                </a:lnTo>
                <a:lnTo>
                  <a:pt x="266700" y="0"/>
                </a:lnTo>
                <a:close/>
              </a:path>
              <a:path w="381000" h="114300">
                <a:moveTo>
                  <a:pt x="114300" y="38100"/>
                </a:moveTo>
                <a:lnTo>
                  <a:pt x="95250" y="38100"/>
                </a:lnTo>
                <a:lnTo>
                  <a:pt x="95250" y="76200"/>
                </a:lnTo>
                <a:lnTo>
                  <a:pt x="114300" y="76200"/>
                </a:lnTo>
                <a:lnTo>
                  <a:pt x="114300" y="38100"/>
                </a:lnTo>
                <a:close/>
              </a:path>
              <a:path w="381000" h="114300">
                <a:moveTo>
                  <a:pt x="266700" y="38100"/>
                </a:moveTo>
                <a:lnTo>
                  <a:pt x="114300" y="38100"/>
                </a:lnTo>
                <a:lnTo>
                  <a:pt x="114300" y="76200"/>
                </a:lnTo>
                <a:lnTo>
                  <a:pt x="266700" y="76200"/>
                </a:lnTo>
                <a:lnTo>
                  <a:pt x="266700" y="38100"/>
                </a:lnTo>
                <a:close/>
              </a:path>
              <a:path w="381000" h="114300">
                <a:moveTo>
                  <a:pt x="342900" y="38100"/>
                </a:moveTo>
                <a:lnTo>
                  <a:pt x="285750" y="38100"/>
                </a:lnTo>
                <a:lnTo>
                  <a:pt x="285750" y="76200"/>
                </a:lnTo>
                <a:lnTo>
                  <a:pt x="342900" y="76200"/>
                </a:lnTo>
                <a:lnTo>
                  <a:pt x="381000" y="57150"/>
                </a:lnTo>
                <a:lnTo>
                  <a:pt x="342900" y="38100"/>
                </a:lnTo>
                <a:close/>
              </a:path>
            </a:pathLst>
          </a:custGeom>
          <a:solidFill>
            <a:schemeClr val="tx1"/>
          </a:solidFill>
        </p:spPr>
        <p:txBody>
          <a:bodyPr wrap="square" lIns="0" tIns="0" rIns="0" bIns="0" rtlCol="0"/>
          <a:lstStyle/>
          <a:p>
            <a:endParaRPr/>
          </a:p>
        </p:txBody>
      </p:sp>
      <p:sp>
        <p:nvSpPr>
          <p:cNvPr id="15" name="object 15"/>
          <p:cNvSpPr/>
          <p:nvPr/>
        </p:nvSpPr>
        <p:spPr>
          <a:xfrm>
            <a:off x="5868161" y="5734811"/>
            <a:ext cx="381000" cy="114300"/>
          </a:xfrm>
          <a:custGeom>
            <a:avLst/>
            <a:gdLst/>
            <a:ahLst/>
            <a:cxnLst/>
            <a:rect l="l" t="t" r="r" b="b"/>
            <a:pathLst>
              <a:path w="381000" h="114300">
                <a:moveTo>
                  <a:pt x="114300" y="0"/>
                </a:moveTo>
                <a:lnTo>
                  <a:pt x="0" y="57150"/>
                </a:lnTo>
                <a:lnTo>
                  <a:pt x="114300" y="114300"/>
                </a:lnTo>
                <a:lnTo>
                  <a:pt x="114300" y="76200"/>
                </a:lnTo>
                <a:lnTo>
                  <a:pt x="95250" y="76200"/>
                </a:lnTo>
                <a:lnTo>
                  <a:pt x="95250" y="38100"/>
                </a:lnTo>
                <a:lnTo>
                  <a:pt x="114300" y="38100"/>
                </a:lnTo>
                <a:lnTo>
                  <a:pt x="114300" y="0"/>
                </a:lnTo>
                <a:close/>
              </a:path>
              <a:path w="381000" h="114300">
                <a:moveTo>
                  <a:pt x="266700" y="0"/>
                </a:moveTo>
                <a:lnTo>
                  <a:pt x="266700" y="114300"/>
                </a:lnTo>
                <a:lnTo>
                  <a:pt x="342900" y="76200"/>
                </a:lnTo>
                <a:lnTo>
                  <a:pt x="285750" y="76200"/>
                </a:lnTo>
                <a:lnTo>
                  <a:pt x="285750" y="38100"/>
                </a:lnTo>
                <a:lnTo>
                  <a:pt x="342900" y="38100"/>
                </a:lnTo>
                <a:lnTo>
                  <a:pt x="266700" y="0"/>
                </a:lnTo>
                <a:close/>
              </a:path>
              <a:path w="381000" h="114300">
                <a:moveTo>
                  <a:pt x="114300" y="38100"/>
                </a:moveTo>
                <a:lnTo>
                  <a:pt x="95250" y="38100"/>
                </a:lnTo>
                <a:lnTo>
                  <a:pt x="95250" y="76200"/>
                </a:lnTo>
                <a:lnTo>
                  <a:pt x="114300" y="76200"/>
                </a:lnTo>
                <a:lnTo>
                  <a:pt x="114300" y="38100"/>
                </a:lnTo>
                <a:close/>
              </a:path>
              <a:path w="381000" h="114300">
                <a:moveTo>
                  <a:pt x="266700" y="38100"/>
                </a:moveTo>
                <a:lnTo>
                  <a:pt x="114300" y="38100"/>
                </a:lnTo>
                <a:lnTo>
                  <a:pt x="114300" y="76200"/>
                </a:lnTo>
                <a:lnTo>
                  <a:pt x="266700" y="76200"/>
                </a:lnTo>
                <a:lnTo>
                  <a:pt x="266700" y="38100"/>
                </a:lnTo>
                <a:close/>
              </a:path>
              <a:path w="381000" h="114300">
                <a:moveTo>
                  <a:pt x="342900" y="38100"/>
                </a:moveTo>
                <a:lnTo>
                  <a:pt x="285750" y="38100"/>
                </a:lnTo>
                <a:lnTo>
                  <a:pt x="285750" y="76200"/>
                </a:lnTo>
                <a:lnTo>
                  <a:pt x="342900" y="76200"/>
                </a:lnTo>
                <a:lnTo>
                  <a:pt x="381000" y="57150"/>
                </a:lnTo>
                <a:lnTo>
                  <a:pt x="342900" y="38100"/>
                </a:lnTo>
                <a:close/>
              </a:path>
            </a:pathLst>
          </a:custGeom>
          <a:solidFill>
            <a:schemeClr val="tx1"/>
          </a:solidFill>
        </p:spPr>
        <p:txBody>
          <a:bodyPr wrap="square" lIns="0" tIns="0" rIns="0" bIns="0" rtlCol="0"/>
          <a:lstStyle/>
          <a:p>
            <a:endParaRPr/>
          </a:p>
        </p:txBody>
      </p:sp>
      <p:sp>
        <p:nvSpPr>
          <p:cNvPr id="16" name="object 16"/>
          <p:cNvSpPr/>
          <p:nvPr/>
        </p:nvSpPr>
        <p:spPr>
          <a:xfrm>
            <a:off x="4648961" y="5734811"/>
            <a:ext cx="381000" cy="114300"/>
          </a:xfrm>
          <a:custGeom>
            <a:avLst/>
            <a:gdLst/>
            <a:ahLst/>
            <a:cxnLst/>
            <a:rect l="l" t="t" r="r" b="b"/>
            <a:pathLst>
              <a:path w="381000" h="114300">
                <a:moveTo>
                  <a:pt x="114300" y="0"/>
                </a:moveTo>
                <a:lnTo>
                  <a:pt x="0" y="57150"/>
                </a:lnTo>
                <a:lnTo>
                  <a:pt x="114300" y="114300"/>
                </a:lnTo>
                <a:lnTo>
                  <a:pt x="114300" y="76200"/>
                </a:lnTo>
                <a:lnTo>
                  <a:pt x="95250" y="76200"/>
                </a:lnTo>
                <a:lnTo>
                  <a:pt x="95250" y="38100"/>
                </a:lnTo>
                <a:lnTo>
                  <a:pt x="114300" y="38100"/>
                </a:lnTo>
                <a:lnTo>
                  <a:pt x="114300" y="0"/>
                </a:lnTo>
                <a:close/>
              </a:path>
              <a:path w="381000" h="114300">
                <a:moveTo>
                  <a:pt x="266700" y="0"/>
                </a:moveTo>
                <a:lnTo>
                  <a:pt x="266700" y="114300"/>
                </a:lnTo>
                <a:lnTo>
                  <a:pt x="342900" y="76200"/>
                </a:lnTo>
                <a:lnTo>
                  <a:pt x="285750" y="76200"/>
                </a:lnTo>
                <a:lnTo>
                  <a:pt x="285750" y="38100"/>
                </a:lnTo>
                <a:lnTo>
                  <a:pt x="342900" y="38100"/>
                </a:lnTo>
                <a:lnTo>
                  <a:pt x="266700" y="0"/>
                </a:lnTo>
                <a:close/>
              </a:path>
              <a:path w="381000" h="114300">
                <a:moveTo>
                  <a:pt x="114300" y="38100"/>
                </a:moveTo>
                <a:lnTo>
                  <a:pt x="95250" y="38100"/>
                </a:lnTo>
                <a:lnTo>
                  <a:pt x="95250" y="76200"/>
                </a:lnTo>
                <a:lnTo>
                  <a:pt x="114300" y="76200"/>
                </a:lnTo>
                <a:lnTo>
                  <a:pt x="114300" y="38100"/>
                </a:lnTo>
                <a:close/>
              </a:path>
              <a:path w="381000" h="114300">
                <a:moveTo>
                  <a:pt x="266700" y="38100"/>
                </a:moveTo>
                <a:lnTo>
                  <a:pt x="114300" y="38100"/>
                </a:lnTo>
                <a:lnTo>
                  <a:pt x="114300" y="76200"/>
                </a:lnTo>
                <a:lnTo>
                  <a:pt x="266700" y="76200"/>
                </a:lnTo>
                <a:lnTo>
                  <a:pt x="266700" y="38100"/>
                </a:lnTo>
                <a:close/>
              </a:path>
              <a:path w="381000" h="114300">
                <a:moveTo>
                  <a:pt x="342900" y="38100"/>
                </a:moveTo>
                <a:lnTo>
                  <a:pt x="285750" y="38100"/>
                </a:lnTo>
                <a:lnTo>
                  <a:pt x="285750" y="76200"/>
                </a:lnTo>
                <a:lnTo>
                  <a:pt x="342900" y="76200"/>
                </a:lnTo>
                <a:lnTo>
                  <a:pt x="381000" y="57150"/>
                </a:lnTo>
                <a:lnTo>
                  <a:pt x="342900" y="38100"/>
                </a:lnTo>
                <a:close/>
              </a:path>
            </a:pathLst>
          </a:custGeom>
          <a:solidFill>
            <a:schemeClr val="tx1"/>
          </a:solidFill>
        </p:spPr>
        <p:txBody>
          <a:bodyPr wrap="square" lIns="0" tIns="0" rIns="0" bIns="0" rtlCol="0"/>
          <a:lstStyle/>
          <a:p>
            <a:endParaRPr/>
          </a:p>
        </p:txBody>
      </p:sp>
      <p:sp>
        <p:nvSpPr>
          <p:cNvPr id="17" name="object 17"/>
          <p:cNvSpPr/>
          <p:nvPr/>
        </p:nvSpPr>
        <p:spPr>
          <a:xfrm>
            <a:off x="1259586" y="5359019"/>
            <a:ext cx="1010919" cy="392430"/>
          </a:xfrm>
          <a:custGeom>
            <a:avLst/>
            <a:gdLst/>
            <a:ahLst/>
            <a:cxnLst/>
            <a:rect l="l" t="t" r="r" b="b"/>
            <a:pathLst>
              <a:path w="1010919" h="392429">
                <a:moveTo>
                  <a:pt x="896361" y="356030"/>
                </a:moveTo>
                <a:lnTo>
                  <a:pt x="883538" y="391896"/>
                </a:lnTo>
                <a:lnTo>
                  <a:pt x="1010412" y="376554"/>
                </a:lnTo>
                <a:lnTo>
                  <a:pt x="996886" y="362432"/>
                </a:lnTo>
                <a:lnTo>
                  <a:pt x="914272" y="362432"/>
                </a:lnTo>
                <a:lnTo>
                  <a:pt x="896361" y="356030"/>
                </a:lnTo>
                <a:close/>
              </a:path>
              <a:path w="1010919" h="392429">
                <a:moveTo>
                  <a:pt x="909189" y="320151"/>
                </a:moveTo>
                <a:lnTo>
                  <a:pt x="896361" y="356030"/>
                </a:lnTo>
                <a:lnTo>
                  <a:pt x="914272" y="362432"/>
                </a:lnTo>
                <a:lnTo>
                  <a:pt x="927100" y="326555"/>
                </a:lnTo>
                <a:lnTo>
                  <a:pt x="909189" y="320151"/>
                </a:lnTo>
                <a:close/>
              </a:path>
              <a:path w="1010919" h="392429">
                <a:moveTo>
                  <a:pt x="922019" y="284264"/>
                </a:moveTo>
                <a:lnTo>
                  <a:pt x="909189" y="320151"/>
                </a:lnTo>
                <a:lnTo>
                  <a:pt x="927100" y="326555"/>
                </a:lnTo>
                <a:lnTo>
                  <a:pt x="914272" y="362432"/>
                </a:lnTo>
                <a:lnTo>
                  <a:pt x="996886" y="362432"/>
                </a:lnTo>
                <a:lnTo>
                  <a:pt x="922019" y="284264"/>
                </a:lnTo>
                <a:close/>
              </a:path>
              <a:path w="1010919" h="392429">
                <a:moveTo>
                  <a:pt x="114056" y="35869"/>
                </a:moveTo>
                <a:lnTo>
                  <a:pt x="101216" y="71804"/>
                </a:lnTo>
                <a:lnTo>
                  <a:pt x="896361" y="356030"/>
                </a:lnTo>
                <a:lnTo>
                  <a:pt x="909189" y="320151"/>
                </a:lnTo>
                <a:lnTo>
                  <a:pt x="114056" y="35869"/>
                </a:lnTo>
                <a:close/>
              </a:path>
              <a:path w="1010919" h="392429">
                <a:moveTo>
                  <a:pt x="126872" y="0"/>
                </a:moveTo>
                <a:lnTo>
                  <a:pt x="0" y="15366"/>
                </a:lnTo>
                <a:lnTo>
                  <a:pt x="88391" y="107695"/>
                </a:lnTo>
                <a:lnTo>
                  <a:pt x="101216" y="71804"/>
                </a:lnTo>
                <a:lnTo>
                  <a:pt x="83311" y="65404"/>
                </a:lnTo>
                <a:lnTo>
                  <a:pt x="96138" y="29463"/>
                </a:lnTo>
                <a:lnTo>
                  <a:pt x="116345" y="29463"/>
                </a:lnTo>
                <a:lnTo>
                  <a:pt x="126872" y="0"/>
                </a:lnTo>
                <a:close/>
              </a:path>
              <a:path w="1010919" h="392429">
                <a:moveTo>
                  <a:pt x="96138" y="29463"/>
                </a:moveTo>
                <a:lnTo>
                  <a:pt x="83311" y="65404"/>
                </a:lnTo>
                <a:lnTo>
                  <a:pt x="101216" y="71804"/>
                </a:lnTo>
                <a:lnTo>
                  <a:pt x="114056" y="35869"/>
                </a:lnTo>
                <a:lnTo>
                  <a:pt x="96138" y="29463"/>
                </a:lnTo>
                <a:close/>
              </a:path>
              <a:path w="1010919" h="392429">
                <a:moveTo>
                  <a:pt x="116345" y="29463"/>
                </a:moveTo>
                <a:lnTo>
                  <a:pt x="96138" y="29463"/>
                </a:lnTo>
                <a:lnTo>
                  <a:pt x="114056" y="35869"/>
                </a:lnTo>
                <a:lnTo>
                  <a:pt x="116345" y="29463"/>
                </a:lnTo>
                <a:close/>
              </a:path>
            </a:pathLst>
          </a:custGeom>
          <a:solidFill>
            <a:schemeClr val="tx1"/>
          </a:solidFill>
          <a:ln>
            <a:solidFill>
              <a:schemeClr val="tx1"/>
            </a:solidFill>
          </a:ln>
        </p:spPr>
        <p:txBody>
          <a:bodyPr wrap="square" lIns="0" tIns="0" rIns="0" bIns="0" rtlCol="0"/>
          <a:lstStyle/>
          <a:p>
            <a:endParaRPr/>
          </a:p>
        </p:txBody>
      </p:sp>
      <p:sp>
        <p:nvSpPr>
          <p:cNvPr id="18" name="object 18"/>
          <p:cNvSpPr txBox="1"/>
          <p:nvPr/>
        </p:nvSpPr>
        <p:spPr>
          <a:xfrm>
            <a:off x="548005" y="4688786"/>
            <a:ext cx="158559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Liberation Sans Narrow"/>
                <a:cs typeface="Liberation Sans Narrow"/>
              </a:rPr>
              <a:t>Other</a:t>
            </a:r>
            <a:r>
              <a:rPr sz="1800" b="1" spc="-40" dirty="0">
                <a:latin typeface="Liberation Sans Narrow"/>
                <a:cs typeface="Liberation Sans Narrow"/>
              </a:rPr>
              <a:t> </a:t>
            </a:r>
            <a:r>
              <a:rPr sz="1800" b="1" spc="-10" dirty="0">
                <a:latin typeface="Liberation Sans Narrow"/>
                <a:cs typeface="Liberation Sans Narrow"/>
              </a:rPr>
              <a:t>institutions</a:t>
            </a:r>
            <a:endParaRPr sz="1800" dirty="0">
              <a:latin typeface="Liberation Sans Narrow"/>
              <a:cs typeface="Liberation Sans Narrow"/>
            </a:endParaRPr>
          </a:p>
        </p:txBody>
      </p:sp>
      <p:sp>
        <p:nvSpPr>
          <p:cNvPr id="19" name="object 19"/>
          <p:cNvSpPr txBox="1"/>
          <p:nvPr/>
        </p:nvSpPr>
        <p:spPr>
          <a:xfrm>
            <a:off x="7647686" y="4603723"/>
            <a:ext cx="158559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Liberation Sans Narrow"/>
                <a:cs typeface="Liberation Sans Narrow"/>
              </a:rPr>
              <a:t>Other</a:t>
            </a:r>
            <a:r>
              <a:rPr sz="1800" b="1" spc="-40" dirty="0">
                <a:latin typeface="Liberation Sans Narrow"/>
                <a:cs typeface="Liberation Sans Narrow"/>
              </a:rPr>
              <a:t> </a:t>
            </a:r>
            <a:r>
              <a:rPr sz="1800" b="1" spc="-10" dirty="0">
                <a:latin typeface="Liberation Sans Narrow"/>
                <a:cs typeface="Liberation Sans Narrow"/>
              </a:rPr>
              <a:t>institutions</a:t>
            </a:r>
            <a:endParaRPr sz="1800" dirty="0">
              <a:latin typeface="Liberation Sans Narrow"/>
              <a:cs typeface="Liberation Sans Narrow"/>
            </a:endParaRPr>
          </a:p>
        </p:txBody>
      </p:sp>
      <p:sp>
        <p:nvSpPr>
          <p:cNvPr id="20" name="object 20"/>
          <p:cNvSpPr/>
          <p:nvPr/>
        </p:nvSpPr>
        <p:spPr>
          <a:xfrm>
            <a:off x="7087361" y="5301234"/>
            <a:ext cx="870585" cy="490855"/>
          </a:xfrm>
          <a:custGeom>
            <a:avLst/>
            <a:gdLst/>
            <a:ahLst/>
            <a:cxnLst/>
            <a:rect l="l" t="t" r="r" b="b"/>
            <a:pathLst>
              <a:path w="870584" h="490854">
                <a:moveTo>
                  <a:pt x="71501" y="384797"/>
                </a:moveTo>
                <a:lnTo>
                  <a:pt x="0" y="490727"/>
                </a:lnTo>
                <a:lnTo>
                  <a:pt x="127635" y="484365"/>
                </a:lnTo>
                <a:lnTo>
                  <a:pt x="114202" y="460540"/>
                </a:lnTo>
                <a:lnTo>
                  <a:pt x="92329" y="460540"/>
                </a:lnTo>
                <a:lnTo>
                  <a:pt x="73660" y="427342"/>
                </a:lnTo>
                <a:lnTo>
                  <a:pt x="90221" y="418003"/>
                </a:lnTo>
                <a:lnTo>
                  <a:pt x="71501" y="384797"/>
                </a:lnTo>
                <a:close/>
              </a:path>
              <a:path w="870584" h="490854">
                <a:moveTo>
                  <a:pt x="90221" y="418003"/>
                </a:moveTo>
                <a:lnTo>
                  <a:pt x="73660" y="427342"/>
                </a:lnTo>
                <a:lnTo>
                  <a:pt x="92329" y="460540"/>
                </a:lnTo>
                <a:lnTo>
                  <a:pt x="108925" y="451179"/>
                </a:lnTo>
                <a:lnTo>
                  <a:pt x="90221" y="418003"/>
                </a:lnTo>
                <a:close/>
              </a:path>
              <a:path w="870584" h="490854">
                <a:moveTo>
                  <a:pt x="108925" y="451179"/>
                </a:moveTo>
                <a:lnTo>
                  <a:pt x="92329" y="460540"/>
                </a:lnTo>
                <a:lnTo>
                  <a:pt x="114202" y="460540"/>
                </a:lnTo>
                <a:lnTo>
                  <a:pt x="108925" y="451179"/>
                </a:lnTo>
                <a:close/>
              </a:path>
              <a:path w="870584" h="490854">
                <a:moveTo>
                  <a:pt x="761299" y="39573"/>
                </a:moveTo>
                <a:lnTo>
                  <a:pt x="90221" y="418003"/>
                </a:lnTo>
                <a:lnTo>
                  <a:pt x="108925" y="451179"/>
                </a:lnTo>
                <a:lnTo>
                  <a:pt x="779982" y="72713"/>
                </a:lnTo>
                <a:lnTo>
                  <a:pt x="761299" y="39573"/>
                </a:lnTo>
                <a:close/>
              </a:path>
              <a:path w="870584" h="490854">
                <a:moveTo>
                  <a:pt x="849799" y="30225"/>
                </a:moveTo>
                <a:lnTo>
                  <a:pt x="777875" y="30225"/>
                </a:lnTo>
                <a:lnTo>
                  <a:pt x="796544" y="63372"/>
                </a:lnTo>
                <a:lnTo>
                  <a:pt x="779982" y="72713"/>
                </a:lnTo>
                <a:lnTo>
                  <a:pt x="798703" y="105917"/>
                </a:lnTo>
                <a:lnTo>
                  <a:pt x="849799" y="30225"/>
                </a:lnTo>
                <a:close/>
              </a:path>
              <a:path w="870584" h="490854">
                <a:moveTo>
                  <a:pt x="777875" y="30225"/>
                </a:moveTo>
                <a:lnTo>
                  <a:pt x="761299" y="39573"/>
                </a:lnTo>
                <a:lnTo>
                  <a:pt x="779982" y="72713"/>
                </a:lnTo>
                <a:lnTo>
                  <a:pt x="796544" y="63372"/>
                </a:lnTo>
                <a:lnTo>
                  <a:pt x="777875" y="30225"/>
                </a:lnTo>
                <a:close/>
              </a:path>
              <a:path w="870584" h="490854">
                <a:moveTo>
                  <a:pt x="870204" y="0"/>
                </a:moveTo>
                <a:lnTo>
                  <a:pt x="742569" y="6349"/>
                </a:lnTo>
                <a:lnTo>
                  <a:pt x="761299" y="39573"/>
                </a:lnTo>
                <a:lnTo>
                  <a:pt x="777875" y="30225"/>
                </a:lnTo>
                <a:lnTo>
                  <a:pt x="849799" y="30225"/>
                </a:lnTo>
                <a:lnTo>
                  <a:pt x="870204" y="0"/>
                </a:lnTo>
                <a:close/>
              </a:path>
            </a:pathLst>
          </a:custGeom>
          <a:solidFill>
            <a:schemeClr val="tx1"/>
          </a:solidFill>
        </p:spPr>
        <p:txBody>
          <a:bodyPr wrap="square" lIns="0" tIns="0" rIns="0" bIns="0" rtlCol="0"/>
          <a:lstStyle/>
          <a:p>
            <a:endParaRPr/>
          </a:p>
        </p:txBody>
      </p:sp>
      <p:sp>
        <p:nvSpPr>
          <p:cNvPr id="21" name="object 21"/>
          <p:cNvSpPr txBox="1"/>
          <p:nvPr/>
        </p:nvSpPr>
        <p:spPr>
          <a:xfrm>
            <a:off x="4876800" y="4572000"/>
            <a:ext cx="2286000" cy="609600"/>
          </a:xfrm>
          <a:prstGeom prst="rect">
            <a:avLst/>
          </a:prstGeom>
          <a:solidFill>
            <a:srgbClr val="3399FF"/>
          </a:solidFill>
          <a:ln w="9144">
            <a:solidFill>
              <a:srgbClr val="FBFCC5"/>
            </a:solidFill>
          </a:ln>
        </p:spPr>
        <p:txBody>
          <a:bodyPr vert="horz" wrap="square" lIns="0" tIns="42545" rIns="0" bIns="0" rtlCol="0">
            <a:spAutoFit/>
          </a:bodyPr>
          <a:lstStyle/>
          <a:p>
            <a:pPr marL="1270" algn="ctr">
              <a:lnSpc>
                <a:spcPct val="100000"/>
              </a:lnSpc>
              <a:spcBef>
                <a:spcPts val="335"/>
              </a:spcBef>
            </a:pPr>
            <a:r>
              <a:rPr sz="1600" b="1" spc="-10" dirty="0">
                <a:solidFill>
                  <a:srgbClr val="FFFFFF"/>
                </a:solidFill>
                <a:latin typeface="Liberation Sans Narrow"/>
                <a:cs typeface="Liberation Sans Narrow"/>
              </a:rPr>
              <a:t>University-</a:t>
            </a:r>
            <a:r>
              <a:rPr sz="1600" b="1" spc="-50" dirty="0">
                <a:solidFill>
                  <a:srgbClr val="FFFFFF"/>
                </a:solidFill>
                <a:latin typeface="Liberation Sans Narrow"/>
                <a:cs typeface="Liberation Sans Narrow"/>
              </a:rPr>
              <a:t>2</a:t>
            </a:r>
            <a:endParaRPr sz="1600">
              <a:latin typeface="Liberation Sans Narrow"/>
              <a:cs typeface="Liberation Sans Narrow"/>
            </a:endParaRPr>
          </a:p>
          <a:p>
            <a:pPr algn="ctr">
              <a:lnSpc>
                <a:spcPct val="100000"/>
              </a:lnSpc>
              <a:spcBef>
                <a:spcPts val="5"/>
              </a:spcBef>
            </a:pPr>
            <a:r>
              <a:rPr sz="1600" b="1" dirty="0">
                <a:solidFill>
                  <a:srgbClr val="FFFFFF"/>
                </a:solidFill>
                <a:latin typeface="Liberation Sans Narrow"/>
                <a:cs typeface="Liberation Sans Narrow"/>
              </a:rPr>
              <a:t>Development</a:t>
            </a:r>
            <a:r>
              <a:rPr sz="1600" b="1" spc="-55" dirty="0">
                <a:solidFill>
                  <a:srgbClr val="FFFFFF"/>
                </a:solidFill>
                <a:latin typeface="Liberation Sans Narrow"/>
                <a:cs typeface="Liberation Sans Narrow"/>
              </a:rPr>
              <a:t> </a:t>
            </a:r>
            <a:r>
              <a:rPr sz="1600" b="1" spc="-20" dirty="0">
                <a:solidFill>
                  <a:srgbClr val="FFFFFF"/>
                </a:solidFill>
                <a:latin typeface="Liberation Sans Narrow"/>
                <a:cs typeface="Liberation Sans Narrow"/>
              </a:rPr>
              <a:t>Plan</a:t>
            </a:r>
            <a:endParaRPr sz="1600">
              <a:latin typeface="Liberation Sans Narrow"/>
              <a:cs typeface="Liberation Sans Narrow"/>
            </a:endParaRPr>
          </a:p>
        </p:txBody>
      </p:sp>
      <p:sp>
        <p:nvSpPr>
          <p:cNvPr id="22" name="object 22"/>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62</a:t>
            </a:fld>
            <a:endParaRPr spc="-25"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63</a:t>
            </a:fld>
            <a:endParaRPr spc="-25" dirty="0"/>
          </a:p>
        </p:txBody>
      </p:sp>
      <p:sp>
        <p:nvSpPr>
          <p:cNvPr id="2" name="object 2"/>
          <p:cNvSpPr txBox="1">
            <a:spLocks noGrp="1"/>
          </p:cNvSpPr>
          <p:nvPr>
            <p:ph type="title"/>
          </p:nvPr>
        </p:nvSpPr>
        <p:spPr>
          <a:xfrm>
            <a:off x="0" y="0"/>
            <a:ext cx="9220200" cy="594393"/>
          </a:xfrm>
          <a:prstGeom prst="rect">
            <a:avLst/>
          </a:prstGeom>
          <a:solidFill>
            <a:srgbClr val="F1F1F1"/>
          </a:solidFill>
          <a:ln w="9144">
            <a:noFill/>
          </a:ln>
        </p:spPr>
        <p:txBody>
          <a:bodyPr vert="horz" wrap="square" lIns="0" tIns="40005" rIns="0" bIns="0" rtlCol="0">
            <a:spAutoFit/>
          </a:bodyPr>
          <a:lstStyle/>
          <a:p>
            <a:pPr marL="462915" algn="ctr">
              <a:lnSpc>
                <a:spcPct val="100000"/>
              </a:lnSpc>
              <a:spcBef>
                <a:spcPts val="315"/>
              </a:spcBef>
            </a:pPr>
            <a:r>
              <a:rPr sz="3600" dirty="0">
                <a:solidFill>
                  <a:srgbClr val="9900FF"/>
                </a:solidFill>
              </a:rPr>
              <a:t>Effects</a:t>
            </a:r>
            <a:r>
              <a:rPr sz="3600" spc="-10" dirty="0">
                <a:solidFill>
                  <a:srgbClr val="9900FF"/>
                </a:solidFill>
              </a:rPr>
              <a:t> </a:t>
            </a:r>
            <a:r>
              <a:rPr sz="3600" dirty="0">
                <a:solidFill>
                  <a:srgbClr val="9900FF"/>
                </a:solidFill>
              </a:rPr>
              <a:t>and</a:t>
            </a:r>
            <a:r>
              <a:rPr sz="3600" spc="5" dirty="0">
                <a:solidFill>
                  <a:srgbClr val="9900FF"/>
                </a:solidFill>
              </a:rPr>
              <a:t> </a:t>
            </a:r>
            <a:r>
              <a:rPr sz="3600" spc="-10" dirty="0">
                <a:solidFill>
                  <a:srgbClr val="9900FF"/>
                </a:solidFill>
              </a:rPr>
              <a:t>Impacts</a:t>
            </a:r>
            <a:endParaRPr sz="3600" dirty="0"/>
          </a:p>
        </p:txBody>
      </p:sp>
      <p:sp>
        <p:nvSpPr>
          <p:cNvPr id="3" name="object 3"/>
          <p:cNvSpPr txBox="1"/>
          <p:nvPr/>
        </p:nvSpPr>
        <p:spPr>
          <a:xfrm>
            <a:off x="535940" y="848613"/>
            <a:ext cx="5784850" cy="5574030"/>
          </a:xfrm>
          <a:prstGeom prst="rect">
            <a:avLst/>
          </a:prstGeom>
        </p:spPr>
        <p:txBody>
          <a:bodyPr vert="horz" wrap="square" lIns="0" tIns="12065" rIns="0" bIns="0" rtlCol="0">
            <a:spAutoFit/>
          </a:bodyPr>
          <a:lstStyle/>
          <a:p>
            <a:pPr marL="527685" indent="-514984">
              <a:lnSpc>
                <a:spcPts val="3025"/>
              </a:lnSpc>
              <a:spcBef>
                <a:spcPts val="95"/>
              </a:spcBef>
              <a:buAutoNum type="arabicPeriod"/>
              <a:tabLst>
                <a:tab pos="527685" algn="l"/>
              </a:tabLst>
            </a:pPr>
            <a:r>
              <a:rPr sz="2800" b="1" spc="-10" dirty="0">
                <a:latin typeface="Carlito"/>
                <a:cs typeface="Carlito"/>
              </a:rPr>
              <a:t>Environment</a:t>
            </a:r>
            <a:endParaRPr sz="2800">
              <a:latin typeface="Carlito"/>
              <a:cs typeface="Carlito"/>
            </a:endParaRPr>
          </a:p>
          <a:p>
            <a:pPr marL="527685" indent="-514984">
              <a:lnSpc>
                <a:spcPts val="2690"/>
              </a:lnSpc>
              <a:buAutoNum type="arabicPeriod"/>
              <a:tabLst>
                <a:tab pos="527685" algn="l"/>
              </a:tabLst>
            </a:pPr>
            <a:r>
              <a:rPr sz="2800" b="1" spc="-10" dirty="0">
                <a:latin typeface="Carlito"/>
                <a:cs typeface="Carlito"/>
              </a:rPr>
              <a:t>Women</a:t>
            </a:r>
            <a:r>
              <a:rPr sz="2800" b="1" spc="-90" dirty="0">
                <a:latin typeface="Carlito"/>
                <a:cs typeface="Carlito"/>
              </a:rPr>
              <a:t> </a:t>
            </a:r>
            <a:r>
              <a:rPr sz="2800" b="1" dirty="0">
                <a:latin typeface="Carlito"/>
                <a:cs typeface="Carlito"/>
              </a:rPr>
              <a:t>and</a:t>
            </a:r>
            <a:r>
              <a:rPr sz="2800" b="1" spc="-95" dirty="0">
                <a:latin typeface="Carlito"/>
                <a:cs typeface="Carlito"/>
              </a:rPr>
              <a:t> </a:t>
            </a:r>
            <a:r>
              <a:rPr sz="2800" b="1" spc="-10" dirty="0">
                <a:latin typeface="Carlito"/>
                <a:cs typeface="Carlito"/>
              </a:rPr>
              <a:t>children</a:t>
            </a:r>
            <a:endParaRPr sz="2800">
              <a:latin typeface="Carlito"/>
              <a:cs typeface="Carlito"/>
            </a:endParaRPr>
          </a:p>
          <a:p>
            <a:pPr marL="527685" indent="-514984">
              <a:lnSpc>
                <a:spcPts val="2690"/>
              </a:lnSpc>
              <a:buAutoNum type="arabicPeriod"/>
              <a:tabLst>
                <a:tab pos="527685" algn="l"/>
              </a:tabLst>
            </a:pPr>
            <a:r>
              <a:rPr sz="2800" b="1" dirty="0">
                <a:latin typeface="Carlito"/>
                <a:cs typeface="Carlito"/>
              </a:rPr>
              <a:t>Employment</a:t>
            </a:r>
            <a:r>
              <a:rPr sz="2800" b="1" spc="-95" dirty="0">
                <a:latin typeface="Carlito"/>
                <a:cs typeface="Carlito"/>
              </a:rPr>
              <a:t> </a:t>
            </a:r>
            <a:r>
              <a:rPr sz="2800" b="1" dirty="0">
                <a:latin typeface="Carlito"/>
                <a:cs typeface="Carlito"/>
              </a:rPr>
              <a:t>and</a:t>
            </a:r>
            <a:r>
              <a:rPr sz="2800" b="1" spc="-85" dirty="0">
                <a:latin typeface="Carlito"/>
                <a:cs typeface="Carlito"/>
              </a:rPr>
              <a:t> </a:t>
            </a:r>
            <a:r>
              <a:rPr sz="2800" b="1" dirty="0">
                <a:latin typeface="Carlito"/>
                <a:cs typeface="Carlito"/>
              </a:rPr>
              <a:t>poverty</a:t>
            </a:r>
            <a:r>
              <a:rPr sz="2800" b="1" spc="-75" dirty="0">
                <a:latin typeface="Carlito"/>
                <a:cs typeface="Carlito"/>
              </a:rPr>
              <a:t> </a:t>
            </a:r>
            <a:r>
              <a:rPr sz="2800" b="1" spc="-10" dirty="0">
                <a:latin typeface="Carlito"/>
                <a:cs typeface="Carlito"/>
              </a:rPr>
              <a:t>reduction</a:t>
            </a:r>
            <a:endParaRPr sz="2800">
              <a:latin typeface="Carlito"/>
              <a:cs typeface="Carlito"/>
            </a:endParaRPr>
          </a:p>
          <a:p>
            <a:pPr marL="527685" indent="-514984">
              <a:lnSpc>
                <a:spcPts val="2690"/>
              </a:lnSpc>
              <a:buAutoNum type="arabicPeriod"/>
              <a:tabLst>
                <a:tab pos="527685" algn="l"/>
              </a:tabLst>
            </a:pPr>
            <a:r>
              <a:rPr sz="2800" b="1" spc="-10" dirty="0">
                <a:solidFill>
                  <a:srgbClr val="CC00CC"/>
                </a:solidFill>
                <a:latin typeface="Carlito"/>
                <a:cs typeface="Carlito"/>
              </a:rPr>
              <a:t>Institutional</a:t>
            </a:r>
            <a:r>
              <a:rPr sz="2800" b="1" spc="-35" dirty="0">
                <a:solidFill>
                  <a:srgbClr val="CC00CC"/>
                </a:solidFill>
                <a:latin typeface="Carlito"/>
                <a:cs typeface="Carlito"/>
              </a:rPr>
              <a:t> </a:t>
            </a:r>
            <a:r>
              <a:rPr sz="2800" b="1" spc="-10" dirty="0">
                <a:solidFill>
                  <a:srgbClr val="CC00CC"/>
                </a:solidFill>
                <a:latin typeface="Carlito"/>
                <a:cs typeface="Carlito"/>
              </a:rPr>
              <a:t>performance</a:t>
            </a:r>
            <a:endParaRPr sz="2800">
              <a:latin typeface="Carlito"/>
              <a:cs typeface="Carlito"/>
            </a:endParaRPr>
          </a:p>
          <a:p>
            <a:pPr marL="527685" indent="-514984">
              <a:lnSpc>
                <a:spcPts val="2690"/>
              </a:lnSpc>
              <a:buAutoNum type="arabicPeriod"/>
              <a:tabLst>
                <a:tab pos="527685" algn="l"/>
              </a:tabLst>
            </a:pPr>
            <a:r>
              <a:rPr sz="2800" b="1" dirty="0">
                <a:latin typeface="Carlito"/>
                <a:cs typeface="Carlito"/>
              </a:rPr>
              <a:t>Academic</a:t>
            </a:r>
            <a:r>
              <a:rPr sz="2800" b="1" spc="-120" dirty="0">
                <a:latin typeface="Carlito"/>
                <a:cs typeface="Carlito"/>
              </a:rPr>
              <a:t> </a:t>
            </a:r>
            <a:r>
              <a:rPr sz="2800" b="1" spc="-10" dirty="0">
                <a:latin typeface="Carlito"/>
                <a:cs typeface="Carlito"/>
              </a:rPr>
              <a:t>program</a:t>
            </a:r>
            <a:endParaRPr sz="2800">
              <a:latin typeface="Carlito"/>
              <a:cs typeface="Carlito"/>
            </a:endParaRPr>
          </a:p>
          <a:p>
            <a:pPr marL="527685" indent="-514984">
              <a:lnSpc>
                <a:spcPts val="2690"/>
              </a:lnSpc>
              <a:buAutoNum type="arabicPeriod"/>
              <a:tabLst>
                <a:tab pos="527685" algn="l"/>
              </a:tabLst>
            </a:pPr>
            <a:r>
              <a:rPr sz="2800" b="1" spc="-10" dirty="0">
                <a:solidFill>
                  <a:srgbClr val="CC00CC"/>
                </a:solidFill>
                <a:latin typeface="Carlito"/>
                <a:cs typeface="Carlito"/>
              </a:rPr>
              <a:t>Entity</a:t>
            </a:r>
            <a:endParaRPr sz="2800">
              <a:latin typeface="Carlito"/>
              <a:cs typeface="Carlito"/>
            </a:endParaRPr>
          </a:p>
          <a:p>
            <a:pPr marL="527685" indent="-514984">
              <a:lnSpc>
                <a:spcPts val="2690"/>
              </a:lnSpc>
              <a:buAutoNum type="arabicPeriod"/>
              <a:tabLst>
                <a:tab pos="527685" algn="l"/>
              </a:tabLst>
            </a:pPr>
            <a:r>
              <a:rPr sz="2800" b="1" spc="-10" dirty="0">
                <a:solidFill>
                  <a:srgbClr val="CC00CC"/>
                </a:solidFill>
                <a:latin typeface="Carlito"/>
                <a:cs typeface="Carlito"/>
              </a:rPr>
              <a:t>Research</a:t>
            </a:r>
            <a:endParaRPr sz="2800">
              <a:latin typeface="Carlito"/>
              <a:cs typeface="Carlito"/>
            </a:endParaRPr>
          </a:p>
          <a:p>
            <a:pPr marL="527685" indent="-514984">
              <a:lnSpc>
                <a:spcPts val="2690"/>
              </a:lnSpc>
              <a:buAutoNum type="arabicPeriod"/>
              <a:tabLst>
                <a:tab pos="527685" algn="l"/>
              </a:tabLst>
            </a:pPr>
            <a:r>
              <a:rPr sz="2800" b="1" dirty="0">
                <a:solidFill>
                  <a:srgbClr val="CC00CC"/>
                </a:solidFill>
                <a:latin typeface="Carlito"/>
                <a:cs typeface="Carlito"/>
              </a:rPr>
              <a:t>Human</a:t>
            </a:r>
            <a:r>
              <a:rPr sz="2800" b="1" spc="-85" dirty="0">
                <a:solidFill>
                  <a:srgbClr val="CC00CC"/>
                </a:solidFill>
                <a:latin typeface="Carlito"/>
                <a:cs typeface="Carlito"/>
              </a:rPr>
              <a:t> </a:t>
            </a:r>
            <a:r>
              <a:rPr sz="2800" b="1" spc="-10" dirty="0">
                <a:solidFill>
                  <a:srgbClr val="CC00CC"/>
                </a:solidFill>
                <a:latin typeface="Carlito"/>
                <a:cs typeface="Carlito"/>
              </a:rPr>
              <a:t>development</a:t>
            </a:r>
            <a:endParaRPr sz="2800">
              <a:latin typeface="Carlito"/>
              <a:cs typeface="Carlito"/>
            </a:endParaRPr>
          </a:p>
          <a:p>
            <a:pPr marL="527685" indent="-514984">
              <a:lnSpc>
                <a:spcPts val="2690"/>
              </a:lnSpc>
              <a:buAutoNum type="arabicPeriod"/>
              <a:tabLst>
                <a:tab pos="527685" algn="l"/>
              </a:tabLst>
            </a:pPr>
            <a:r>
              <a:rPr sz="2800" b="1" dirty="0">
                <a:latin typeface="Carlito"/>
                <a:cs typeface="Carlito"/>
              </a:rPr>
              <a:t>Food</a:t>
            </a:r>
            <a:r>
              <a:rPr sz="2800" b="1" spc="-55" dirty="0">
                <a:latin typeface="Carlito"/>
                <a:cs typeface="Carlito"/>
              </a:rPr>
              <a:t> </a:t>
            </a:r>
            <a:r>
              <a:rPr sz="2800" b="1" spc="-10" dirty="0">
                <a:latin typeface="Carlito"/>
                <a:cs typeface="Carlito"/>
              </a:rPr>
              <a:t>security</a:t>
            </a:r>
            <a:endParaRPr sz="2800">
              <a:latin typeface="Carlito"/>
              <a:cs typeface="Carlito"/>
            </a:endParaRPr>
          </a:p>
          <a:p>
            <a:pPr marL="527685" indent="-514984">
              <a:lnSpc>
                <a:spcPts val="2690"/>
              </a:lnSpc>
              <a:buAutoNum type="arabicPeriod"/>
              <a:tabLst>
                <a:tab pos="527685" algn="l"/>
              </a:tabLst>
            </a:pPr>
            <a:r>
              <a:rPr sz="2800" b="1" spc="-10" dirty="0">
                <a:latin typeface="Carlito"/>
                <a:cs typeface="Carlito"/>
              </a:rPr>
              <a:t>Productive</a:t>
            </a:r>
            <a:r>
              <a:rPr sz="2800" b="1" spc="-110" dirty="0">
                <a:latin typeface="Carlito"/>
                <a:cs typeface="Carlito"/>
              </a:rPr>
              <a:t> </a:t>
            </a:r>
            <a:r>
              <a:rPr sz="2800" b="1" spc="-10" dirty="0">
                <a:latin typeface="Carlito"/>
                <a:cs typeface="Carlito"/>
              </a:rPr>
              <a:t>innovation</a:t>
            </a:r>
            <a:endParaRPr sz="2800">
              <a:latin typeface="Carlito"/>
              <a:cs typeface="Carlito"/>
            </a:endParaRPr>
          </a:p>
          <a:p>
            <a:pPr marL="527050" indent="-514350">
              <a:lnSpc>
                <a:spcPts val="2690"/>
              </a:lnSpc>
              <a:buAutoNum type="arabicPeriod"/>
              <a:tabLst>
                <a:tab pos="527050" algn="l"/>
              </a:tabLst>
            </a:pPr>
            <a:r>
              <a:rPr sz="2800" b="1" dirty="0">
                <a:latin typeface="Carlito"/>
                <a:cs typeface="Carlito"/>
              </a:rPr>
              <a:t>Academic</a:t>
            </a:r>
            <a:r>
              <a:rPr sz="2800" b="1" spc="-145" dirty="0">
                <a:latin typeface="Carlito"/>
                <a:cs typeface="Carlito"/>
              </a:rPr>
              <a:t> </a:t>
            </a:r>
            <a:r>
              <a:rPr sz="2800" b="1" spc="-10" dirty="0">
                <a:latin typeface="Carlito"/>
                <a:cs typeface="Carlito"/>
              </a:rPr>
              <a:t>innovation</a:t>
            </a:r>
            <a:endParaRPr sz="2800">
              <a:latin typeface="Carlito"/>
              <a:cs typeface="Carlito"/>
            </a:endParaRPr>
          </a:p>
          <a:p>
            <a:pPr marL="527685" indent="-514984">
              <a:lnSpc>
                <a:spcPts val="2690"/>
              </a:lnSpc>
              <a:buAutoNum type="arabicPeriod"/>
              <a:tabLst>
                <a:tab pos="527685" algn="l"/>
              </a:tabLst>
            </a:pPr>
            <a:r>
              <a:rPr sz="2800" b="1" dirty="0">
                <a:latin typeface="Carlito"/>
                <a:cs typeface="Carlito"/>
              </a:rPr>
              <a:t>Quality</a:t>
            </a:r>
            <a:r>
              <a:rPr sz="2800" b="1" spc="-85" dirty="0">
                <a:latin typeface="Carlito"/>
                <a:cs typeface="Carlito"/>
              </a:rPr>
              <a:t> </a:t>
            </a:r>
            <a:r>
              <a:rPr sz="2800" b="1" spc="-10" dirty="0">
                <a:latin typeface="Carlito"/>
                <a:cs typeface="Carlito"/>
              </a:rPr>
              <a:t>Assurance</a:t>
            </a:r>
            <a:r>
              <a:rPr sz="2800" b="1" spc="-65" dirty="0">
                <a:latin typeface="Carlito"/>
                <a:cs typeface="Carlito"/>
              </a:rPr>
              <a:t> </a:t>
            </a:r>
            <a:r>
              <a:rPr sz="2800" b="1" spc="-10" dirty="0">
                <a:latin typeface="Carlito"/>
                <a:cs typeface="Carlito"/>
              </a:rPr>
              <a:t>Program</a:t>
            </a:r>
            <a:r>
              <a:rPr sz="2800" b="1" spc="-70" dirty="0">
                <a:latin typeface="Carlito"/>
                <a:cs typeface="Carlito"/>
              </a:rPr>
              <a:t> </a:t>
            </a:r>
            <a:r>
              <a:rPr sz="2800" b="1" dirty="0">
                <a:latin typeface="Carlito"/>
                <a:cs typeface="Carlito"/>
              </a:rPr>
              <a:t>(if</a:t>
            </a:r>
            <a:r>
              <a:rPr sz="2800" b="1" spc="-85" dirty="0">
                <a:latin typeface="Carlito"/>
                <a:cs typeface="Carlito"/>
              </a:rPr>
              <a:t> </a:t>
            </a:r>
            <a:r>
              <a:rPr sz="2800" b="1" spc="-20" dirty="0">
                <a:latin typeface="Carlito"/>
                <a:cs typeface="Carlito"/>
              </a:rPr>
              <a:t>any)</a:t>
            </a:r>
            <a:endParaRPr sz="2800">
              <a:latin typeface="Carlito"/>
              <a:cs typeface="Carlito"/>
            </a:endParaRPr>
          </a:p>
          <a:p>
            <a:pPr marL="527685" indent="-514984">
              <a:lnSpc>
                <a:spcPts val="2690"/>
              </a:lnSpc>
              <a:buAutoNum type="arabicPeriod"/>
              <a:tabLst>
                <a:tab pos="527685" algn="l"/>
              </a:tabLst>
            </a:pPr>
            <a:r>
              <a:rPr sz="2800" b="1" spc="-10" dirty="0">
                <a:latin typeface="Carlito"/>
                <a:cs typeface="Carlito"/>
              </a:rPr>
              <a:t>Governance</a:t>
            </a:r>
            <a:endParaRPr sz="2800">
              <a:latin typeface="Carlito"/>
              <a:cs typeface="Carlito"/>
            </a:endParaRPr>
          </a:p>
          <a:p>
            <a:pPr marL="527685" indent="-514984">
              <a:lnSpc>
                <a:spcPts val="2690"/>
              </a:lnSpc>
              <a:buAutoNum type="arabicPeriod"/>
              <a:tabLst>
                <a:tab pos="527685" algn="l"/>
              </a:tabLst>
            </a:pPr>
            <a:r>
              <a:rPr sz="2800" b="1" spc="-10" dirty="0">
                <a:latin typeface="Carlito"/>
                <a:cs typeface="Carlito"/>
              </a:rPr>
              <a:t>Management</a:t>
            </a:r>
            <a:r>
              <a:rPr sz="2800" b="1" spc="-100" dirty="0">
                <a:latin typeface="Carlito"/>
                <a:cs typeface="Carlito"/>
              </a:rPr>
              <a:t> </a:t>
            </a:r>
            <a:r>
              <a:rPr sz="2800" b="1" spc="-10" dirty="0">
                <a:latin typeface="Carlito"/>
                <a:cs typeface="Carlito"/>
              </a:rPr>
              <a:t>practices</a:t>
            </a:r>
            <a:endParaRPr sz="2800">
              <a:latin typeface="Carlito"/>
              <a:cs typeface="Carlito"/>
            </a:endParaRPr>
          </a:p>
          <a:p>
            <a:pPr marL="527050" indent="-514350">
              <a:lnSpc>
                <a:spcPts val="2690"/>
              </a:lnSpc>
              <a:buAutoNum type="arabicPeriod"/>
              <a:tabLst>
                <a:tab pos="527050" algn="l"/>
              </a:tabLst>
            </a:pPr>
            <a:r>
              <a:rPr sz="2800" b="1" dirty="0">
                <a:latin typeface="Carlito"/>
                <a:cs typeface="Carlito"/>
              </a:rPr>
              <a:t>Disaster</a:t>
            </a:r>
            <a:r>
              <a:rPr sz="2800" b="1" spc="-105" dirty="0">
                <a:latin typeface="Carlito"/>
                <a:cs typeface="Carlito"/>
              </a:rPr>
              <a:t> </a:t>
            </a:r>
            <a:r>
              <a:rPr sz="2800" b="1" spc="-10" dirty="0">
                <a:latin typeface="Carlito"/>
                <a:cs typeface="Carlito"/>
              </a:rPr>
              <a:t>management</a:t>
            </a:r>
            <a:endParaRPr sz="2800">
              <a:latin typeface="Carlito"/>
              <a:cs typeface="Carlito"/>
            </a:endParaRPr>
          </a:p>
          <a:p>
            <a:pPr marL="527685" indent="-514984">
              <a:lnSpc>
                <a:spcPts val="3025"/>
              </a:lnSpc>
              <a:buAutoNum type="arabicPeriod"/>
              <a:tabLst>
                <a:tab pos="527685" algn="l"/>
              </a:tabLst>
            </a:pPr>
            <a:r>
              <a:rPr sz="2800" b="1" dirty="0">
                <a:latin typeface="Carlito"/>
                <a:cs typeface="Carlito"/>
              </a:rPr>
              <a:t>Any</a:t>
            </a:r>
            <a:r>
              <a:rPr sz="2800" b="1" spc="-95" dirty="0">
                <a:latin typeface="Carlito"/>
                <a:cs typeface="Carlito"/>
              </a:rPr>
              <a:t> </a:t>
            </a:r>
            <a:r>
              <a:rPr sz="2800" b="1" dirty="0">
                <a:latin typeface="Carlito"/>
                <a:cs typeface="Carlito"/>
              </a:rPr>
              <a:t>other</a:t>
            </a:r>
            <a:r>
              <a:rPr sz="2800" b="1" spc="-95" dirty="0">
                <a:latin typeface="Carlito"/>
                <a:cs typeface="Carlito"/>
              </a:rPr>
              <a:t> </a:t>
            </a:r>
            <a:r>
              <a:rPr sz="2800" b="1" dirty="0">
                <a:latin typeface="Carlito"/>
                <a:cs typeface="Carlito"/>
              </a:rPr>
              <a:t>(please</a:t>
            </a:r>
            <a:r>
              <a:rPr sz="2800" b="1" spc="-75" dirty="0">
                <a:latin typeface="Carlito"/>
                <a:cs typeface="Carlito"/>
              </a:rPr>
              <a:t> </a:t>
            </a:r>
            <a:r>
              <a:rPr sz="2800" b="1" spc="-10" dirty="0">
                <a:latin typeface="Carlito"/>
                <a:cs typeface="Carlito"/>
              </a:rPr>
              <a:t>specify)</a:t>
            </a:r>
            <a:endParaRPr sz="2800">
              <a:latin typeface="Carlito"/>
              <a:cs typeface="Carlit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 y="527050"/>
            <a:ext cx="0" cy="6025515"/>
          </a:xfrm>
          <a:custGeom>
            <a:avLst/>
            <a:gdLst/>
            <a:ahLst/>
            <a:cxnLst/>
            <a:rect l="l" t="t" r="r" b="b"/>
            <a:pathLst>
              <a:path h="6025515">
                <a:moveTo>
                  <a:pt x="0" y="0"/>
                </a:moveTo>
                <a:lnTo>
                  <a:pt x="0" y="6025197"/>
                </a:lnTo>
              </a:path>
            </a:pathLst>
          </a:custGeom>
          <a:ln w="28575">
            <a:solidFill>
              <a:srgbClr val="000000"/>
            </a:solidFill>
          </a:ln>
        </p:spPr>
        <p:txBody>
          <a:bodyPr wrap="square" lIns="0" tIns="0" rIns="0" bIns="0" rtlCol="0"/>
          <a:lstStyle/>
          <a:p>
            <a:endParaRPr/>
          </a:p>
        </p:txBody>
      </p:sp>
      <p:sp>
        <p:nvSpPr>
          <p:cNvPr id="6" name="object 6"/>
          <p:cNvSpPr txBox="1"/>
          <p:nvPr/>
        </p:nvSpPr>
        <p:spPr>
          <a:xfrm>
            <a:off x="448945" y="560120"/>
            <a:ext cx="8725535" cy="6160917"/>
          </a:xfrm>
          <a:prstGeom prst="rect">
            <a:avLst/>
          </a:prstGeom>
        </p:spPr>
        <p:txBody>
          <a:bodyPr vert="horz" wrap="square" lIns="0" tIns="12700" rIns="0" bIns="0" rtlCol="0">
            <a:spAutoFit/>
          </a:bodyPr>
          <a:lstStyle/>
          <a:p>
            <a:pPr marL="12700">
              <a:lnSpc>
                <a:spcPts val="2870"/>
              </a:lnSpc>
              <a:spcBef>
                <a:spcPts val="100"/>
              </a:spcBef>
            </a:pPr>
            <a:r>
              <a:rPr sz="2300" dirty="0">
                <a:latin typeface="Carlito"/>
                <a:cs typeface="Carlito"/>
              </a:rPr>
              <a:t>SPP</a:t>
            </a:r>
            <a:r>
              <a:rPr sz="2300" spc="-85" dirty="0">
                <a:latin typeface="Carlito"/>
                <a:cs typeface="Carlito"/>
              </a:rPr>
              <a:t> </a:t>
            </a:r>
            <a:r>
              <a:rPr sz="2300" dirty="0">
                <a:latin typeface="Carlito"/>
                <a:cs typeface="Carlito"/>
              </a:rPr>
              <a:t>Annex</a:t>
            </a:r>
            <a:r>
              <a:rPr sz="2300" spc="-85" dirty="0">
                <a:latin typeface="Carlito"/>
                <a:cs typeface="Carlito"/>
              </a:rPr>
              <a:t> </a:t>
            </a:r>
            <a:r>
              <a:rPr sz="2300" dirty="0">
                <a:latin typeface="Carlito"/>
                <a:cs typeface="Carlito"/>
              </a:rPr>
              <a:t>1:</a:t>
            </a:r>
            <a:r>
              <a:rPr sz="2300" spc="-90" dirty="0">
                <a:latin typeface="Carlito"/>
                <a:cs typeface="Carlito"/>
              </a:rPr>
              <a:t> </a:t>
            </a:r>
            <a:r>
              <a:rPr sz="2300" dirty="0">
                <a:latin typeface="Carlito"/>
                <a:cs typeface="Liberation Sans Narrow"/>
              </a:rPr>
              <a:t>Milestones,</a:t>
            </a:r>
            <a:r>
              <a:rPr sz="2300" spc="-40" dirty="0">
                <a:latin typeface="Carlito"/>
                <a:cs typeface="Liberation Sans Narrow"/>
              </a:rPr>
              <a:t> </a:t>
            </a:r>
            <a:r>
              <a:rPr sz="2300" dirty="0">
                <a:latin typeface="Carlito"/>
                <a:cs typeface="Liberation Sans Narrow"/>
              </a:rPr>
              <a:t>Performance</a:t>
            </a:r>
            <a:r>
              <a:rPr sz="2300" spc="-65" dirty="0">
                <a:latin typeface="Carlito"/>
                <a:cs typeface="Liberation Sans Narrow"/>
              </a:rPr>
              <a:t> </a:t>
            </a:r>
            <a:r>
              <a:rPr sz="2300" dirty="0">
                <a:latin typeface="Carlito"/>
                <a:cs typeface="Liberation Sans Narrow"/>
              </a:rPr>
              <a:t>Indicators</a:t>
            </a:r>
            <a:r>
              <a:rPr sz="2300" spc="-55" dirty="0">
                <a:latin typeface="Carlito"/>
                <a:cs typeface="Liberation Sans Narrow"/>
              </a:rPr>
              <a:t> </a:t>
            </a:r>
            <a:r>
              <a:rPr sz="2300" dirty="0">
                <a:latin typeface="Carlito"/>
                <a:cs typeface="Liberation Sans Narrow"/>
              </a:rPr>
              <a:t>and</a:t>
            </a:r>
            <a:r>
              <a:rPr sz="2300" spc="-60" dirty="0">
                <a:latin typeface="Carlito"/>
                <a:cs typeface="Liberation Sans Narrow"/>
              </a:rPr>
              <a:t> </a:t>
            </a:r>
            <a:r>
              <a:rPr sz="2300" dirty="0">
                <a:latin typeface="Carlito"/>
                <a:cs typeface="Liberation Sans Narrow"/>
              </a:rPr>
              <a:t>Logical</a:t>
            </a:r>
            <a:r>
              <a:rPr sz="2300" spc="-50" dirty="0">
                <a:latin typeface="Carlito"/>
                <a:cs typeface="Liberation Sans Narrow"/>
              </a:rPr>
              <a:t> </a:t>
            </a:r>
            <a:r>
              <a:rPr sz="2300" spc="-10" dirty="0">
                <a:latin typeface="Carlito"/>
                <a:cs typeface="Liberation Sans Narrow"/>
              </a:rPr>
              <a:t>Framework</a:t>
            </a:r>
            <a:endParaRPr sz="2300" dirty="0">
              <a:latin typeface="Carlito"/>
              <a:cs typeface="Liberation Sans Narrow"/>
            </a:endParaRPr>
          </a:p>
          <a:p>
            <a:pPr marL="12700" marR="1999614">
              <a:lnSpc>
                <a:spcPts val="2880"/>
              </a:lnSpc>
              <a:spcBef>
                <a:spcPts val="80"/>
              </a:spcBef>
            </a:pPr>
            <a:r>
              <a:rPr sz="2300" dirty="0">
                <a:latin typeface="Carlito"/>
                <a:cs typeface="Carlito"/>
              </a:rPr>
              <a:t>SPP</a:t>
            </a:r>
            <a:r>
              <a:rPr sz="2300" spc="-45" dirty="0">
                <a:latin typeface="Carlito"/>
                <a:cs typeface="Carlito"/>
              </a:rPr>
              <a:t> </a:t>
            </a:r>
            <a:r>
              <a:rPr sz="2300" dirty="0">
                <a:latin typeface="Carlito"/>
                <a:cs typeface="Carlito"/>
              </a:rPr>
              <a:t>Annex</a:t>
            </a:r>
            <a:r>
              <a:rPr sz="2300" spc="-40" dirty="0">
                <a:latin typeface="Carlito"/>
                <a:cs typeface="Carlito"/>
              </a:rPr>
              <a:t> </a:t>
            </a:r>
            <a:r>
              <a:rPr sz="2300" dirty="0">
                <a:latin typeface="Carlito"/>
                <a:cs typeface="Carlito"/>
              </a:rPr>
              <a:t>2:</a:t>
            </a:r>
            <a:r>
              <a:rPr sz="2300" spc="-50" dirty="0">
                <a:latin typeface="Carlito"/>
                <a:cs typeface="Carlito"/>
              </a:rPr>
              <a:t> </a:t>
            </a:r>
            <a:r>
              <a:rPr sz="2300" spc="-20" dirty="0">
                <a:latin typeface="Carlito"/>
                <a:cs typeface="Carlito"/>
              </a:rPr>
              <a:t>Work/Activities</a:t>
            </a:r>
            <a:r>
              <a:rPr sz="2300" spc="-60" dirty="0">
                <a:latin typeface="Carlito"/>
                <a:cs typeface="Carlito"/>
              </a:rPr>
              <a:t> </a:t>
            </a:r>
            <a:r>
              <a:rPr sz="2300" dirty="0">
                <a:latin typeface="Carlito"/>
                <a:cs typeface="Carlito"/>
              </a:rPr>
              <a:t>Plan</a:t>
            </a:r>
            <a:r>
              <a:rPr sz="2300" spc="-35" dirty="0">
                <a:latin typeface="Carlito"/>
                <a:cs typeface="Carlito"/>
              </a:rPr>
              <a:t> </a:t>
            </a:r>
            <a:r>
              <a:rPr sz="2300" spc="-10" dirty="0">
                <a:latin typeface="Carlito"/>
                <a:cs typeface="Carlito"/>
              </a:rPr>
              <a:t>(excel</a:t>
            </a:r>
            <a:r>
              <a:rPr sz="2300" spc="-70" dirty="0">
                <a:latin typeface="Carlito"/>
                <a:cs typeface="Carlito"/>
              </a:rPr>
              <a:t> </a:t>
            </a:r>
            <a:r>
              <a:rPr sz="2300" dirty="0">
                <a:latin typeface="Carlito"/>
                <a:cs typeface="Carlito"/>
              </a:rPr>
              <a:t>spread</a:t>
            </a:r>
            <a:r>
              <a:rPr sz="2300" spc="-40" dirty="0">
                <a:latin typeface="Carlito"/>
                <a:cs typeface="Carlito"/>
              </a:rPr>
              <a:t> </a:t>
            </a:r>
            <a:r>
              <a:rPr sz="2300" spc="-10" dirty="0">
                <a:latin typeface="Carlito"/>
                <a:cs typeface="Carlito"/>
              </a:rPr>
              <a:t>sheet) </a:t>
            </a:r>
            <a:r>
              <a:rPr sz="2300" dirty="0">
                <a:latin typeface="Carlito"/>
                <a:cs typeface="Carlito"/>
              </a:rPr>
              <a:t>SPP</a:t>
            </a:r>
            <a:r>
              <a:rPr sz="2300" spc="-50" dirty="0">
                <a:latin typeface="Carlito"/>
                <a:cs typeface="Carlito"/>
              </a:rPr>
              <a:t> </a:t>
            </a:r>
            <a:r>
              <a:rPr sz="2300" dirty="0">
                <a:latin typeface="Carlito"/>
                <a:cs typeface="Carlito"/>
              </a:rPr>
              <a:t>Annex</a:t>
            </a:r>
            <a:r>
              <a:rPr sz="2300" spc="-45" dirty="0">
                <a:latin typeface="Carlito"/>
                <a:cs typeface="Carlito"/>
              </a:rPr>
              <a:t> </a:t>
            </a:r>
            <a:r>
              <a:rPr sz="2300" dirty="0">
                <a:latin typeface="Carlito"/>
                <a:cs typeface="Carlito"/>
              </a:rPr>
              <a:t>3:</a:t>
            </a:r>
            <a:r>
              <a:rPr sz="2300" spc="-50" dirty="0">
                <a:latin typeface="Carlito"/>
                <a:cs typeface="Carlito"/>
              </a:rPr>
              <a:t> </a:t>
            </a:r>
            <a:r>
              <a:rPr sz="2300" dirty="0">
                <a:latin typeface="Carlito"/>
                <a:cs typeface="Carlito"/>
              </a:rPr>
              <a:t>Financing</a:t>
            </a:r>
            <a:r>
              <a:rPr sz="2300" spc="-60" dirty="0">
                <a:latin typeface="Carlito"/>
                <a:cs typeface="Carlito"/>
              </a:rPr>
              <a:t> </a:t>
            </a:r>
            <a:r>
              <a:rPr sz="2300" dirty="0">
                <a:latin typeface="Carlito"/>
                <a:cs typeface="Carlito"/>
              </a:rPr>
              <a:t>Plan</a:t>
            </a:r>
            <a:r>
              <a:rPr sz="2300" spc="-55" dirty="0">
                <a:latin typeface="Carlito"/>
                <a:cs typeface="Carlito"/>
              </a:rPr>
              <a:t> </a:t>
            </a:r>
            <a:r>
              <a:rPr sz="2300" spc="-10" dirty="0">
                <a:latin typeface="Carlito"/>
                <a:cs typeface="Carlito"/>
              </a:rPr>
              <a:t>(excel</a:t>
            </a:r>
            <a:r>
              <a:rPr sz="2300" spc="-65" dirty="0">
                <a:latin typeface="Carlito"/>
                <a:cs typeface="Carlito"/>
              </a:rPr>
              <a:t> </a:t>
            </a:r>
            <a:r>
              <a:rPr sz="2300" dirty="0">
                <a:latin typeface="Carlito"/>
                <a:cs typeface="Carlito"/>
              </a:rPr>
              <a:t>spread</a:t>
            </a:r>
            <a:r>
              <a:rPr sz="2300" spc="-40" dirty="0">
                <a:latin typeface="Carlito"/>
                <a:cs typeface="Carlito"/>
              </a:rPr>
              <a:t> </a:t>
            </a:r>
            <a:r>
              <a:rPr sz="2300" spc="-10" dirty="0">
                <a:latin typeface="Carlito"/>
                <a:cs typeface="Carlito"/>
              </a:rPr>
              <a:t>sheet)</a:t>
            </a:r>
            <a:endParaRPr sz="2300" dirty="0">
              <a:latin typeface="Carlito"/>
              <a:cs typeface="Carlito"/>
            </a:endParaRPr>
          </a:p>
          <a:p>
            <a:pPr marL="12700">
              <a:lnSpc>
                <a:spcPts val="2785"/>
              </a:lnSpc>
            </a:pPr>
            <a:r>
              <a:rPr sz="2300" dirty="0">
                <a:latin typeface="Carlito"/>
                <a:cs typeface="Carlito"/>
              </a:rPr>
              <a:t>SPP</a:t>
            </a:r>
            <a:r>
              <a:rPr sz="2300" spc="-60" dirty="0">
                <a:latin typeface="Carlito"/>
                <a:cs typeface="Carlito"/>
              </a:rPr>
              <a:t> </a:t>
            </a:r>
            <a:r>
              <a:rPr sz="2300" dirty="0">
                <a:latin typeface="Carlito"/>
                <a:cs typeface="Carlito"/>
              </a:rPr>
              <a:t>Annex</a:t>
            </a:r>
            <a:r>
              <a:rPr sz="2300" spc="-60" dirty="0">
                <a:latin typeface="Carlito"/>
                <a:cs typeface="Carlito"/>
              </a:rPr>
              <a:t> </a:t>
            </a:r>
            <a:r>
              <a:rPr sz="2300" dirty="0">
                <a:latin typeface="Carlito"/>
                <a:cs typeface="Carlito"/>
              </a:rPr>
              <a:t>4:</a:t>
            </a:r>
            <a:r>
              <a:rPr sz="2300" spc="-65" dirty="0">
                <a:latin typeface="Carlito"/>
                <a:cs typeface="Carlito"/>
              </a:rPr>
              <a:t> </a:t>
            </a:r>
            <a:r>
              <a:rPr sz="2300" spc="-10" dirty="0">
                <a:latin typeface="Carlito"/>
                <a:cs typeface="Carlito"/>
              </a:rPr>
              <a:t>Procurement</a:t>
            </a:r>
            <a:r>
              <a:rPr sz="2300" spc="-65" dirty="0">
                <a:latin typeface="Carlito"/>
                <a:cs typeface="Carlito"/>
              </a:rPr>
              <a:t> </a:t>
            </a:r>
            <a:r>
              <a:rPr sz="2300" dirty="0">
                <a:latin typeface="Carlito"/>
                <a:cs typeface="Carlito"/>
              </a:rPr>
              <a:t>Plan</a:t>
            </a:r>
            <a:r>
              <a:rPr sz="2300" spc="-60" dirty="0">
                <a:latin typeface="Carlito"/>
                <a:cs typeface="Carlito"/>
              </a:rPr>
              <a:t> </a:t>
            </a:r>
            <a:r>
              <a:rPr sz="2300" dirty="0">
                <a:latin typeface="Carlito"/>
                <a:cs typeface="Carlito"/>
              </a:rPr>
              <a:t>Summary</a:t>
            </a:r>
            <a:r>
              <a:rPr sz="2300" spc="-85" dirty="0">
                <a:latin typeface="Carlito"/>
                <a:cs typeface="Carlito"/>
              </a:rPr>
              <a:t> </a:t>
            </a:r>
            <a:r>
              <a:rPr sz="2300" spc="-25" dirty="0">
                <a:latin typeface="Carlito"/>
                <a:cs typeface="Carlito"/>
              </a:rPr>
              <a:t>(Table</a:t>
            </a:r>
            <a:r>
              <a:rPr sz="2300" spc="-40" dirty="0">
                <a:latin typeface="Carlito"/>
                <a:cs typeface="Carlito"/>
              </a:rPr>
              <a:t> </a:t>
            </a:r>
            <a:r>
              <a:rPr sz="2300" dirty="0">
                <a:latin typeface="Carlito"/>
                <a:cs typeface="Carlito"/>
              </a:rPr>
              <a:t>A,</a:t>
            </a:r>
            <a:r>
              <a:rPr sz="2300" spc="-60" dirty="0">
                <a:latin typeface="Carlito"/>
                <a:cs typeface="Carlito"/>
              </a:rPr>
              <a:t> </a:t>
            </a:r>
            <a:r>
              <a:rPr sz="2300" spc="-30" dirty="0">
                <a:latin typeface="Carlito"/>
                <a:cs typeface="Carlito"/>
              </a:rPr>
              <a:t>Table</a:t>
            </a:r>
            <a:r>
              <a:rPr sz="2300" spc="-40" dirty="0">
                <a:latin typeface="Carlito"/>
                <a:cs typeface="Carlito"/>
              </a:rPr>
              <a:t> </a:t>
            </a:r>
            <a:r>
              <a:rPr sz="2300" dirty="0">
                <a:latin typeface="Carlito"/>
                <a:cs typeface="Carlito"/>
              </a:rPr>
              <a:t>B,</a:t>
            </a:r>
            <a:r>
              <a:rPr sz="2300" spc="-45" dirty="0">
                <a:latin typeface="Carlito"/>
                <a:cs typeface="Carlito"/>
              </a:rPr>
              <a:t> </a:t>
            </a:r>
            <a:r>
              <a:rPr sz="2300" spc="-30" dirty="0">
                <a:latin typeface="Carlito"/>
                <a:cs typeface="Carlito"/>
              </a:rPr>
              <a:t>Table</a:t>
            </a:r>
            <a:r>
              <a:rPr sz="2300" spc="-40" dirty="0">
                <a:latin typeface="Carlito"/>
                <a:cs typeface="Carlito"/>
              </a:rPr>
              <a:t> </a:t>
            </a:r>
            <a:r>
              <a:rPr sz="2300" spc="-25" dirty="0">
                <a:latin typeface="Carlito"/>
                <a:cs typeface="Carlito"/>
              </a:rPr>
              <a:t>C,</a:t>
            </a:r>
            <a:endParaRPr sz="2300" dirty="0">
              <a:latin typeface="Carlito"/>
              <a:cs typeface="Carlito"/>
            </a:endParaRPr>
          </a:p>
          <a:p>
            <a:pPr marL="12700" marR="2237105" indent="1638300">
              <a:lnSpc>
                <a:spcPct val="100000"/>
              </a:lnSpc>
              <a:spcBef>
                <a:spcPts val="5"/>
              </a:spcBef>
            </a:pPr>
            <a:r>
              <a:rPr sz="2300" spc="-30" dirty="0">
                <a:latin typeface="Carlito"/>
                <a:cs typeface="Carlito"/>
              </a:rPr>
              <a:t>Table</a:t>
            </a:r>
            <a:r>
              <a:rPr sz="2300" spc="-60" dirty="0">
                <a:latin typeface="Carlito"/>
                <a:cs typeface="Carlito"/>
              </a:rPr>
              <a:t> </a:t>
            </a:r>
            <a:r>
              <a:rPr sz="2300" dirty="0">
                <a:latin typeface="Carlito"/>
                <a:cs typeface="Carlito"/>
              </a:rPr>
              <a:t>D</a:t>
            </a:r>
            <a:r>
              <a:rPr sz="2300" spc="-65" dirty="0">
                <a:latin typeface="Carlito"/>
                <a:cs typeface="Carlito"/>
              </a:rPr>
              <a:t> </a:t>
            </a:r>
            <a:r>
              <a:rPr sz="2300" dirty="0">
                <a:latin typeface="Carlito"/>
                <a:cs typeface="Carlito"/>
              </a:rPr>
              <a:t>and</a:t>
            </a:r>
            <a:r>
              <a:rPr sz="2300" spc="-70" dirty="0">
                <a:latin typeface="Carlito"/>
                <a:cs typeface="Carlito"/>
              </a:rPr>
              <a:t> </a:t>
            </a:r>
            <a:r>
              <a:rPr sz="2300" spc="-30" dirty="0">
                <a:latin typeface="Carlito"/>
                <a:cs typeface="Carlito"/>
              </a:rPr>
              <a:t>Table</a:t>
            </a:r>
            <a:r>
              <a:rPr sz="2300" spc="-55" dirty="0">
                <a:latin typeface="Carlito"/>
                <a:cs typeface="Carlito"/>
              </a:rPr>
              <a:t> </a:t>
            </a:r>
            <a:r>
              <a:rPr sz="2300" dirty="0">
                <a:latin typeface="Carlito"/>
                <a:cs typeface="Carlito"/>
              </a:rPr>
              <a:t>E)</a:t>
            </a:r>
            <a:r>
              <a:rPr sz="2300" spc="-70" dirty="0">
                <a:latin typeface="Carlito"/>
                <a:cs typeface="Carlito"/>
              </a:rPr>
              <a:t> </a:t>
            </a:r>
            <a:r>
              <a:rPr sz="2300" spc="-10" dirty="0">
                <a:latin typeface="Carlito"/>
                <a:cs typeface="Carlito"/>
              </a:rPr>
              <a:t>excel</a:t>
            </a:r>
            <a:r>
              <a:rPr sz="2300" spc="-90" dirty="0">
                <a:latin typeface="Carlito"/>
                <a:cs typeface="Carlito"/>
              </a:rPr>
              <a:t> </a:t>
            </a:r>
            <a:r>
              <a:rPr sz="2300" dirty="0">
                <a:latin typeface="Carlito"/>
                <a:cs typeface="Carlito"/>
              </a:rPr>
              <a:t>spread</a:t>
            </a:r>
            <a:r>
              <a:rPr sz="2300" spc="-70" dirty="0">
                <a:latin typeface="Carlito"/>
                <a:cs typeface="Carlito"/>
              </a:rPr>
              <a:t> </a:t>
            </a:r>
            <a:r>
              <a:rPr sz="2300" spc="-10" dirty="0">
                <a:latin typeface="Carlito"/>
                <a:cs typeface="Carlito"/>
              </a:rPr>
              <a:t>sheet </a:t>
            </a:r>
            <a:r>
              <a:rPr sz="2300" dirty="0">
                <a:latin typeface="Carlito"/>
                <a:cs typeface="Carlito"/>
              </a:rPr>
              <a:t>SPP</a:t>
            </a:r>
            <a:r>
              <a:rPr sz="2300" spc="-50" dirty="0">
                <a:latin typeface="Carlito"/>
                <a:cs typeface="Carlito"/>
              </a:rPr>
              <a:t> </a:t>
            </a:r>
            <a:r>
              <a:rPr sz="2300" dirty="0">
                <a:latin typeface="Carlito"/>
                <a:cs typeface="Carlito"/>
              </a:rPr>
              <a:t>Annex</a:t>
            </a:r>
            <a:r>
              <a:rPr sz="2300" spc="-45" dirty="0">
                <a:latin typeface="Carlito"/>
                <a:cs typeface="Carlito"/>
              </a:rPr>
              <a:t> </a:t>
            </a:r>
            <a:r>
              <a:rPr sz="2300" dirty="0">
                <a:latin typeface="Carlito"/>
                <a:cs typeface="Carlito"/>
              </a:rPr>
              <a:t>5:</a:t>
            </a:r>
            <a:r>
              <a:rPr sz="2300" spc="-50" dirty="0">
                <a:latin typeface="Carlito"/>
                <a:cs typeface="Carlito"/>
              </a:rPr>
              <a:t> </a:t>
            </a:r>
            <a:r>
              <a:rPr sz="2300" spc="-20" dirty="0">
                <a:latin typeface="Carlito"/>
                <a:cs typeface="Carlito"/>
              </a:rPr>
              <a:t>Training</a:t>
            </a:r>
            <a:r>
              <a:rPr sz="2300" spc="-40" dirty="0">
                <a:latin typeface="Carlito"/>
                <a:cs typeface="Carlito"/>
              </a:rPr>
              <a:t> </a:t>
            </a:r>
            <a:r>
              <a:rPr sz="2300" dirty="0">
                <a:latin typeface="Carlito"/>
                <a:cs typeface="Carlito"/>
              </a:rPr>
              <a:t>visit/</a:t>
            </a:r>
            <a:r>
              <a:rPr sz="2300" spc="-40" dirty="0">
                <a:latin typeface="Carlito"/>
                <a:cs typeface="Carlito"/>
              </a:rPr>
              <a:t> </a:t>
            </a:r>
            <a:r>
              <a:rPr sz="2300" dirty="0">
                <a:latin typeface="Carlito"/>
                <a:cs typeface="Carlito"/>
              </a:rPr>
              <a:t>Study</a:t>
            </a:r>
            <a:r>
              <a:rPr sz="2300" spc="-55" dirty="0">
                <a:latin typeface="Carlito"/>
                <a:cs typeface="Carlito"/>
              </a:rPr>
              <a:t> </a:t>
            </a:r>
            <a:r>
              <a:rPr sz="2300" spc="-40" dirty="0">
                <a:latin typeface="Carlito"/>
                <a:cs typeface="Carlito"/>
              </a:rPr>
              <a:t>Tour</a:t>
            </a:r>
            <a:r>
              <a:rPr sz="2300" spc="-30" dirty="0">
                <a:latin typeface="Carlito"/>
                <a:cs typeface="Carlito"/>
              </a:rPr>
              <a:t> </a:t>
            </a:r>
            <a:r>
              <a:rPr sz="2300" spc="-20" dirty="0">
                <a:latin typeface="Carlito"/>
                <a:cs typeface="Carlito"/>
              </a:rPr>
              <a:t>Plan</a:t>
            </a:r>
            <a:endParaRPr sz="2300" dirty="0">
              <a:latin typeface="Carlito"/>
              <a:cs typeface="Carlito"/>
            </a:endParaRPr>
          </a:p>
          <a:p>
            <a:pPr marL="12700" marR="699135">
              <a:lnSpc>
                <a:spcPct val="100000"/>
              </a:lnSpc>
            </a:pPr>
            <a:r>
              <a:rPr sz="2300" dirty="0">
                <a:latin typeface="Carlito"/>
                <a:cs typeface="Carlito"/>
              </a:rPr>
              <a:t>SPP</a:t>
            </a:r>
            <a:r>
              <a:rPr sz="2300" spc="-60" dirty="0">
                <a:latin typeface="Carlito"/>
                <a:cs typeface="Carlito"/>
              </a:rPr>
              <a:t> </a:t>
            </a:r>
            <a:r>
              <a:rPr sz="2300" dirty="0">
                <a:latin typeface="Carlito"/>
                <a:cs typeface="Carlito"/>
              </a:rPr>
              <a:t>Annex</a:t>
            </a:r>
            <a:r>
              <a:rPr sz="2300" spc="-60" dirty="0">
                <a:latin typeface="Carlito"/>
                <a:cs typeface="Carlito"/>
              </a:rPr>
              <a:t> </a:t>
            </a:r>
            <a:r>
              <a:rPr sz="2300" dirty="0">
                <a:latin typeface="Carlito"/>
                <a:cs typeface="Carlito"/>
              </a:rPr>
              <a:t>6:</a:t>
            </a:r>
            <a:r>
              <a:rPr sz="2300" spc="-65" dirty="0">
                <a:latin typeface="Carlito"/>
                <a:cs typeface="Carlito"/>
              </a:rPr>
              <a:t> </a:t>
            </a:r>
            <a:r>
              <a:rPr sz="2300" dirty="0">
                <a:latin typeface="Carlito"/>
                <a:cs typeface="Carlito"/>
              </a:rPr>
              <a:t>Details</a:t>
            </a:r>
            <a:r>
              <a:rPr sz="2300" spc="-80" dirty="0">
                <a:latin typeface="Carlito"/>
                <a:cs typeface="Carlito"/>
              </a:rPr>
              <a:t> </a:t>
            </a:r>
            <a:r>
              <a:rPr sz="2300" dirty="0">
                <a:latin typeface="Carlito"/>
                <a:cs typeface="Carlito"/>
              </a:rPr>
              <a:t>of</a:t>
            </a:r>
            <a:r>
              <a:rPr sz="2300" spc="-55" dirty="0">
                <a:latin typeface="Carlito"/>
                <a:cs typeface="Carlito"/>
              </a:rPr>
              <a:t> </a:t>
            </a:r>
            <a:r>
              <a:rPr sz="2300" spc="-10" dirty="0">
                <a:latin typeface="Carlito"/>
                <a:cs typeface="Carlito"/>
              </a:rPr>
              <a:t>estimated</a:t>
            </a:r>
            <a:r>
              <a:rPr sz="2300" spc="-75" dirty="0">
                <a:latin typeface="Carlito"/>
                <a:cs typeface="Carlito"/>
              </a:rPr>
              <a:t> </a:t>
            </a:r>
            <a:r>
              <a:rPr sz="2300" dirty="0">
                <a:latin typeface="Carlito"/>
                <a:cs typeface="Carlito"/>
              </a:rPr>
              <a:t>Budget</a:t>
            </a:r>
            <a:r>
              <a:rPr sz="2300" spc="-70" dirty="0">
                <a:latin typeface="Carlito"/>
                <a:cs typeface="Carlito"/>
              </a:rPr>
              <a:t> </a:t>
            </a:r>
            <a:r>
              <a:rPr sz="2300" dirty="0">
                <a:latin typeface="Carlito"/>
                <a:cs typeface="Carlito"/>
              </a:rPr>
              <a:t>(Excel</a:t>
            </a:r>
            <a:r>
              <a:rPr sz="2300" spc="-80" dirty="0">
                <a:latin typeface="Carlito"/>
                <a:cs typeface="Carlito"/>
              </a:rPr>
              <a:t> </a:t>
            </a:r>
            <a:r>
              <a:rPr sz="2300" dirty="0">
                <a:latin typeface="Carlito"/>
                <a:cs typeface="Carlito"/>
              </a:rPr>
              <a:t>spread</a:t>
            </a:r>
            <a:r>
              <a:rPr sz="2300" spc="-55" dirty="0">
                <a:latin typeface="Carlito"/>
                <a:cs typeface="Carlito"/>
              </a:rPr>
              <a:t> </a:t>
            </a:r>
            <a:r>
              <a:rPr sz="2300" spc="-10" dirty="0">
                <a:latin typeface="Carlito"/>
                <a:cs typeface="Carlito"/>
              </a:rPr>
              <a:t>sheet) </a:t>
            </a:r>
            <a:r>
              <a:rPr sz="2300" dirty="0">
                <a:latin typeface="Carlito"/>
                <a:cs typeface="Carlito"/>
              </a:rPr>
              <a:t>SPP</a:t>
            </a:r>
            <a:r>
              <a:rPr sz="2300" spc="-55" dirty="0">
                <a:latin typeface="Carlito"/>
                <a:cs typeface="Carlito"/>
              </a:rPr>
              <a:t> </a:t>
            </a:r>
            <a:r>
              <a:rPr sz="2300" dirty="0">
                <a:latin typeface="Carlito"/>
                <a:cs typeface="Carlito"/>
              </a:rPr>
              <a:t>Annex</a:t>
            </a:r>
            <a:r>
              <a:rPr sz="2300" spc="-55" dirty="0">
                <a:latin typeface="Carlito"/>
                <a:cs typeface="Carlito"/>
              </a:rPr>
              <a:t> </a:t>
            </a:r>
            <a:r>
              <a:rPr sz="2300" dirty="0">
                <a:latin typeface="Carlito"/>
                <a:cs typeface="Carlito"/>
              </a:rPr>
              <a:t>7:</a:t>
            </a:r>
            <a:r>
              <a:rPr sz="2300" spc="-65" dirty="0">
                <a:latin typeface="Carlito"/>
                <a:cs typeface="Carlito"/>
              </a:rPr>
              <a:t> </a:t>
            </a:r>
            <a:r>
              <a:rPr sz="2300" dirty="0">
                <a:latin typeface="Carlito"/>
                <a:cs typeface="Liberation Sans Narrow"/>
              </a:rPr>
              <a:t>Environment</a:t>
            </a:r>
            <a:r>
              <a:rPr sz="2300" spc="-35" dirty="0">
                <a:latin typeface="Carlito"/>
                <a:cs typeface="Liberation Sans Narrow"/>
              </a:rPr>
              <a:t> </a:t>
            </a:r>
            <a:r>
              <a:rPr sz="2300" dirty="0">
                <a:latin typeface="Carlito"/>
                <a:cs typeface="Liberation Sans Narrow"/>
              </a:rPr>
              <a:t>and</a:t>
            </a:r>
            <a:r>
              <a:rPr sz="2300" spc="-35" dirty="0">
                <a:latin typeface="Carlito"/>
                <a:cs typeface="Liberation Sans Narrow"/>
              </a:rPr>
              <a:t> </a:t>
            </a:r>
            <a:r>
              <a:rPr sz="2300" dirty="0">
                <a:latin typeface="Carlito"/>
                <a:cs typeface="Liberation Sans Narrow"/>
              </a:rPr>
              <a:t>Safety</a:t>
            </a:r>
            <a:r>
              <a:rPr sz="2300" spc="-40" dirty="0">
                <a:latin typeface="Carlito"/>
                <a:cs typeface="Liberation Sans Narrow"/>
              </a:rPr>
              <a:t> </a:t>
            </a:r>
            <a:r>
              <a:rPr sz="2300" dirty="0">
                <a:latin typeface="Carlito"/>
                <a:cs typeface="Liberation Sans Narrow"/>
              </a:rPr>
              <a:t>Check</a:t>
            </a:r>
            <a:r>
              <a:rPr sz="2300" spc="-35" dirty="0">
                <a:latin typeface="Carlito"/>
                <a:cs typeface="Liberation Sans Narrow"/>
              </a:rPr>
              <a:t> </a:t>
            </a:r>
            <a:r>
              <a:rPr sz="2300" dirty="0">
                <a:latin typeface="Carlito"/>
                <a:cs typeface="Liberation Sans Narrow"/>
              </a:rPr>
              <a:t>List</a:t>
            </a:r>
            <a:r>
              <a:rPr sz="2300" spc="-35" dirty="0">
                <a:latin typeface="Carlito"/>
                <a:cs typeface="Liberation Sans Narrow"/>
              </a:rPr>
              <a:t> </a:t>
            </a:r>
            <a:r>
              <a:rPr sz="2300" dirty="0">
                <a:latin typeface="Carlito"/>
                <a:cs typeface="Liberation Sans Narrow"/>
              </a:rPr>
              <a:t>for</a:t>
            </a:r>
            <a:r>
              <a:rPr sz="2300" spc="-45" dirty="0">
                <a:latin typeface="Carlito"/>
                <a:cs typeface="Liberation Sans Narrow"/>
              </a:rPr>
              <a:t> </a:t>
            </a:r>
            <a:r>
              <a:rPr sz="2300" dirty="0">
                <a:latin typeface="Carlito"/>
                <a:cs typeface="Liberation Sans Narrow"/>
              </a:rPr>
              <a:t>Research</a:t>
            </a:r>
            <a:r>
              <a:rPr sz="2300" spc="-30" dirty="0">
                <a:latin typeface="Carlito"/>
                <a:cs typeface="Liberation Sans Narrow"/>
              </a:rPr>
              <a:t> </a:t>
            </a:r>
            <a:r>
              <a:rPr sz="2300" dirty="0">
                <a:latin typeface="Carlito"/>
                <a:cs typeface="Liberation Sans Narrow"/>
              </a:rPr>
              <a:t>and</a:t>
            </a:r>
            <a:r>
              <a:rPr sz="2300" spc="-60" dirty="0">
                <a:latin typeface="Carlito"/>
                <a:cs typeface="Liberation Sans Narrow"/>
              </a:rPr>
              <a:t> </a:t>
            </a:r>
            <a:r>
              <a:rPr sz="2300" spc="-10" dirty="0">
                <a:latin typeface="Carlito"/>
                <a:cs typeface="Liberation Sans Narrow"/>
              </a:rPr>
              <a:t>Innovation </a:t>
            </a:r>
            <a:r>
              <a:rPr sz="2300" dirty="0">
                <a:latin typeface="Carlito"/>
                <a:cs typeface="Carlito"/>
              </a:rPr>
              <a:t>SPP</a:t>
            </a:r>
            <a:r>
              <a:rPr sz="2300" spc="-45" dirty="0">
                <a:latin typeface="Carlito"/>
                <a:cs typeface="Carlito"/>
              </a:rPr>
              <a:t> </a:t>
            </a:r>
            <a:r>
              <a:rPr sz="2300" dirty="0">
                <a:latin typeface="Carlito"/>
                <a:cs typeface="Carlito"/>
              </a:rPr>
              <a:t>Annex</a:t>
            </a:r>
            <a:r>
              <a:rPr sz="2300" spc="-40" dirty="0">
                <a:latin typeface="Carlito"/>
                <a:cs typeface="Carlito"/>
              </a:rPr>
              <a:t> </a:t>
            </a:r>
            <a:r>
              <a:rPr sz="2300" dirty="0">
                <a:latin typeface="Carlito"/>
                <a:cs typeface="Carlito"/>
              </a:rPr>
              <a:t>8:</a:t>
            </a:r>
            <a:r>
              <a:rPr sz="2300" spc="-50" dirty="0">
                <a:latin typeface="Carlito"/>
                <a:cs typeface="Carlito"/>
              </a:rPr>
              <a:t> </a:t>
            </a:r>
            <a:r>
              <a:rPr sz="2300" spc="-20" dirty="0">
                <a:latin typeface="Carlito"/>
                <a:cs typeface="Carlito"/>
              </a:rPr>
              <a:t>Attachment</a:t>
            </a:r>
            <a:r>
              <a:rPr sz="2300" spc="-25" dirty="0">
                <a:latin typeface="Carlito"/>
                <a:cs typeface="Carlito"/>
              </a:rPr>
              <a:t> </a:t>
            </a:r>
            <a:r>
              <a:rPr sz="2300" dirty="0">
                <a:latin typeface="Carlito"/>
                <a:cs typeface="Carlito"/>
              </a:rPr>
              <a:t>A:</a:t>
            </a:r>
            <a:r>
              <a:rPr sz="2300" spc="-25" dirty="0">
                <a:latin typeface="Carlito"/>
                <a:cs typeface="Carlito"/>
              </a:rPr>
              <a:t> </a:t>
            </a:r>
            <a:r>
              <a:rPr sz="2300" spc="-10" dirty="0">
                <a:latin typeface="Carlito"/>
                <a:cs typeface="Carlito"/>
              </a:rPr>
              <a:t>Environmental</a:t>
            </a:r>
            <a:r>
              <a:rPr sz="2300" spc="-25" dirty="0">
                <a:latin typeface="Carlito"/>
                <a:cs typeface="Carlito"/>
              </a:rPr>
              <a:t> </a:t>
            </a:r>
            <a:r>
              <a:rPr sz="2300" dirty="0">
                <a:latin typeface="Carlito"/>
                <a:cs typeface="Carlito"/>
              </a:rPr>
              <a:t>Monitoring</a:t>
            </a:r>
            <a:r>
              <a:rPr sz="2300" spc="-40" dirty="0">
                <a:latin typeface="Carlito"/>
                <a:cs typeface="Carlito"/>
              </a:rPr>
              <a:t> </a:t>
            </a:r>
            <a:r>
              <a:rPr sz="2300" dirty="0">
                <a:latin typeface="Carlito"/>
                <a:cs typeface="Carlito"/>
              </a:rPr>
              <a:t>and</a:t>
            </a:r>
            <a:r>
              <a:rPr sz="2300" spc="-30" dirty="0">
                <a:latin typeface="Carlito"/>
                <a:cs typeface="Carlito"/>
              </a:rPr>
              <a:t> </a:t>
            </a:r>
            <a:r>
              <a:rPr sz="2300" spc="-10" dirty="0">
                <a:latin typeface="Carlito"/>
                <a:cs typeface="Carlito"/>
              </a:rPr>
              <a:t>Mitigation</a:t>
            </a:r>
            <a:r>
              <a:rPr sz="2300" spc="-30" dirty="0">
                <a:latin typeface="Carlito"/>
                <a:cs typeface="Carlito"/>
              </a:rPr>
              <a:t> </a:t>
            </a:r>
            <a:r>
              <a:rPr sz="2300" spc="-20" dirty="0">
                <a:latin typeface="Carlito"/>
                <a:cs typeface="Carlito"/>
              </a:rPr>
              <a:t>Plan </a:t>
            </a:r>
            <a:r>
              <a:rPr sz="2300" dirty="0">
                <a:latin typeface="Carlito"/>
                <a:cs typeface="Carlito"/>
              </a:rPr>
              <a:t>SPP</a:t>
            </a:r>
            <a:r>
              <a:rPr sz="2300" spc="-40" dirty="0">
                <a:latin typeface="Carlito"/>
                <a:cs typeface="Carlito"/>
              </a:rPr>
              <a:t> </a:t>
            </a:r>
            <a:r>
              <a:rPr sz="2300" dirty="0">
                <a:latin typeface="Carlito"/>
                <a:cs typeface="Carlito"/>
              </a:rPr>
              <a:t>Annex</a:t>
            </a:r>
            <a:r>
              <a:rPr sz="2300" spc="-40" dirty="0">
                <a:latin typeface="Carlito"/>
                <a:cs typeface="Carlito"/>
              </a:rPr>
              <a:t> </a:t>
            </a:r>
            <a:r>
              <a:rPr sz="2300" dirty="0">
                <a:latin typeface="Carlito"/>
                <a:cs typeface="Carlito"/>
              </a:rPr>
              <a:t>9:</a:t>
            </a:r>
            <a:r>
              <a:rPr sz="2300" spc="-45" dirty="0">
                <a:latin typeface="Carlito"/>
                <a:cs typeface="Carlito"/>
              </a:rPr>
              <a:t> </a:t>
            </a:r>
            <a:r>
              <a:rPr sz="2300" dirty="0">
                <a:latin typeface="Carlito"/>
                <a:cs typeface="Carlito"/>
              </a:rPr>
              <a:t>Social</a:t>
            </a:r>
            <a:r>
              <a:rPr sz="2300" spc="-50" dirty="0">
                <a:latin typeface="Carlito"/>
                <a:cs typeface="Carlito"/>
              </a:rPr>
              <a:t> </a:t>
            </a:r>
            <a:r>
              <a:rPr sz="2300" dirty="0">
                <a:latin typeface="Carlito"/>
                <a:cs typeface="Carlito"/>
              </a:rPr>
              <a:t>Screening</a:t>
            </a:r>
            <a:r>
              <a:rPr sz="2300" spc="-50" dirty="0">
                <a:latin typeface="Carlito"/>
                <a:cs typeface="Carlito"/>
              </a:rPr>
              <a:t> </a:t>
            </a:r>
            <a:r>
              <a:rPr sz="2300" spc="-20" dirty="0">
                <a:latin typeface="Carlito"/>
                <a:cs typeface="Carlito"/>
              </a:rPr>
              <a:t>Form</a:t>
            </a:r>
            <a:endParaRPr sz="2300" dirty="0">
              <a:latin typeface="Carlito"/>
              <a:cs typeface="Carlito"/>
            </a:endParaRPr>
          </a:p>
          <a:p>
            <a:pPr marL="12700">
              <a:lnSpc>
                <a:spcPct val="100000"/>
              </a:lnSpc>
              <a:spcBef>
                <a:spcPts val="5"/>
              </a:spcBef>
            </a:pPr>
            <a:r>
              <a:rPr sz="2300" dirty="0">
                <a:latin typeface="Carlito"/>
                <a:cs typeface="Carlito"/>
              </a:rPr>
              <a:t>SPP</a:t>
            </a:r>
            <a:r>
              <a:rPr sz="2300" spc="-55" dirty="0">
                <a:latin typeface="Carlito"/>
                <a:cs typeface="Carlito"/>
              </a:rPr>
              <a:t> </a:t>
            </a:r>
            <a:r>
              <a:rPr sz="2300" dirty="0">
                <a:latin typeface="Carlito"/>
                <a:cs typeface="Carlito"/>
              </a:rPr>
              <a:t>Annex</a:t>
            </a:r>
            <a:r>
              <a:rPr sz="2300" spc="-50" dirty="0">
                <a:latin typeface="Carlito"/>
                <a:cs typeface="Carlito"/>
              </a:rPr>
              <a:t> </a:t>
            </a:r>
            <a:r>
              <a:rPr sz="2300" dirty="0">
                <a:latin typeface="Carlito"/>
                <a:cs typeface="Carlito"/>
              </a:rPr>
              <a:t>10:</a:t>
            </a:r>
            <a:r>
              <a:rPr sz="2300" spc="-60" dirty="0">
                <a:latin typeface="Carlito"/>
                <a:cs typeface="Carlito"/>
              </a:rPr>
              <a:t> </a:t>
            </a:r>
            <a:r>
              <a:rPr sz="2300" spc="-10" dirty="0">
                <a:latin typeface="Carlito"/>
                <a:cs typeface="Carlito"/>
              </a:rPr>
              <a:t>Indicative</a:t>
            </a:r>
            <a:r>
              <a:rPr sz="2300" spc="-35" dirty="0">
                <a:latin typeface="Carlito"/>
                <a:cs typeface="Carlito"/>
              </a:rPr>
              <a:t> </a:t>
            </a:r>
            <a:r>
              <a:rPr sz="2300" spc="-10" dirty="0">
                <a:latin typeface="Carlito"/>
                <a:cs typeface="Carlito"/>
              </a:rPr>
              <a:t>Organogram</a:t>
            </a:r>
            <a:r>
              <a:rPr sz="2300" spc="-75" dirty="0">
                <a:latin typeface="Carlito"/>
                <a:cs typeface="Carlito"/>
              </a:rPr>
              <a:t> </a:t>
            </a:r>
            <a:r>
              <a:rPr sz="2300" dirty="0">
                <a:latin typeface="Carlito"/>
                <a:cs typeface="Carlito"/>
              </a:rPr>
              <a:t>of</a:t>
            </a:r>
            <a:r>
              <a:rPr sz="2300" spc="-45" dirty="0">
                <a:latin typeface="Carlito"/>
                <a:cs typeface="Carlito"/>
              </a:rPr>
              <a:t> </a:t>
            </a:r>
            <a:r>
              <a:rPr sz="2300" dirty="0">
                <a:latin typeface="Carlito"/>
                <a:cs typeface="Carlito"/>
              </a:rPr>
              <a:t>the</a:t>
            </a:r>
            <a:r>
              <a:rPr sz="2300" spc="-35" dirty="0">
                <a:latin typeface="Carlito"/>
                <a:cs typeface="Carlito"/>
              </a:rPr>
              <a:t> </a:t>
            </a:r>
            <a:r>
              <a:rPr sz="2300" dirty="0">
                <a:latin typeface="Carlito"/>
                <a:cs typeface="Carlito"/>
              </a:rPr>
              <a:t>Sub-project</a:t>
            </a:r>
            <a:r>
              <a:rPr sz="2300" spc="-55" dirty="0">
                <a:latin typeface="Carlito"/>
                <a:cs typeface="Carlito"/>
              </a:rPr>
              <a:t> </a:t>
            </a:r>
            <a:r>
              <a:rPr sz="2300" dirty="0">
                <a:latin typeface="Carlito"/>
                <a:cs typeface="Carlito"/>
              </a:rPr>
              <a:t>Management</a:t>
            </a:r>
            <a:r>
              <a:rPr sz="2300" spc="-45" dirty="0">
                <a:latin typeface="Carlito"/>
                <a:cs typeface="Carlito"/>
              </a:rPr>
              <a:t> </a:t>
            </a:r>
            <a:r>
              <a:rPr sz="2300" spc="-10" dirty="0">
                <a:latin typeface="Carlito"/>
                <a:cs typeface="Carlito"/>
              </a:rPr>
              <a:t>Office</a:t>
            </a:r>
            <a:endParaRPr sz="2300" dirty="0">
              <a:latin typeface="Carlito"/>
              <a:cs typeface="Carlito"/>
            </a:endParaRPr>
          </a:p>
          <a:p>
            <a:pPr marL="1652270" marR="5080" indent="-1640205">
              <a:lnSpc>
                <a:spcPct val="100000"/>
              </a:lnSpc>
            </a:pPr>
            <a:r>
              <a:rPr sz="2300" dirty="0">
                <a:latin typeface="Carlito"/>
                <a:cs typeface="Carlito"/>
              </a:rPr>
              <a:t>SPP</a:t>
            </a:r>
            <a:r>
              <a:rPr sz="2300" spc="-60" dirty="0">
                <a:latin typeface="Carlito"/>
                <a:cs typeface="Carlito"/>
              </a:rPr>
              <a:t> </a:t>
            </a:r>
            <a:r>
              <a:rPr sz="2300" dirty="0">
                <a:latin typeface="Carlito"/>
                <a:cs typeface="Carlito"/>
              </a:rPr>
              <a:t>Annex</a:t>
            </a:r>
            <a:r>
              <a:rPr sz="2300" spc="-55" dirty="0">
                <a:latin typeface="Carlito"/>
                <a:cs typeface="Carlito"/>
              </a:rPr>
              <a:t> </a:t>
            </a:r>
            <a:r>
              <a:rPr sz="2300" dirty="0">
                <a:latin typeface="Carlito"/>
                <a:cs typeface="Carlito"/>
              </a:rPr>
              <a:t>11:</a:t>
            </a:r>
            <a:r>
              <a:rPr sz="2300" spc="-55" dirty="0">
                <a:latin typeface="Carlito"/>
                <a:cs typeface="Carlito"/>
              </a:rPr>
              <a:t> </a:t>
            </a:r>
            <a:r>
              <a:rPr sz="2300" spc="-25" dirty="0">
                <a:latin typeface="Carlito"/>
                <a:cs typeface="Carlito"/>
              </a:rPr>
              <a:t>Sub-</a:t>
            </a:r>
            <a:r>
              <a:rPr sz="2300" dirty="0">
                <a:latin typeface="Carlito"/>
                <a:cs typeface="Carlito"/>
              </a:rPr>
              <a:t>project</a:t>
            </a:r>
            <a:r>
              <a:rPr sz="2300" spc="-55" dirty="0">
                <a:latin typeface="Carlito"/>
                <a:cs typeface="Carlito"/>
              </a:rPr>
              <a:t> </a:t>
            </a:r>
            <a:r>
              <a:rPr sz="2300" dirty="0">
                <a:latin typeface="Carlito"/>
                <a:cs typeface="Carlito"/>
              </a:rPr>
              <a:t>Management</a:t>
            </a:r>
            <a:r>
              <a:rPr sz="2300" spc="-60" dirty="0">
                <a:latin typeface="Carlito"/>
                <a:cs typeface="Carlito"/>
              </a:rPr>
              <a:t> </a:t>
            </a:r>
            <a:r>
              <a:rPr sz="2300" spc="-50" dirty="0">
                <a:latin typeface="Carlito"/>
                <a:cs typeface="Carlito"/>
              </a:rPr>
              <a:t>Team </a:t>
            </a:r>
            <a:r>
              <a:rPr sz="2300" dirty="0">
                <a:latin typeface="Carlito"/>
                <a:cs typeface="Carlito"/>
              </a:rPr>
              <a:t>and</a:t>
            </a:r>
            <a:r>
              <a:rPr sz="2300" spc="-50" dirty="0">
                <a:latin typeface="Carlito"/>
                <a:cs typeface="Carlito"/>
              </a:rPr>
              <a:t> </a:t>
            </a:r>
            <a:r>
              <a:rPr sz="2300" spc="-10" dirty="0">
                <a:latin typeface="Carlito"/>
                <a:cs typeface="Carlito"/>
              </a:rPr>
              <a:t>Resume Attachment:</a:t>
            </a:r>
            <a:r>
              <a:rPr sz="2300" spc="-80" dirty="0">
                <a:latin typeface="Carlito"/>
                <a:cs typeface="Carlito"/>
              </a:rPr>
              <a:t> </a:t>
            </a:r>
            <a:r>
              <a:rPr sz="2300" dirty="0">
                <a:latin typeface="Carlito"/>
                <a:cs typeface="Carlito"/>
              </a:rPr>
              <a:t>Resume</a:t>
            </a:r>
            <a:r>
              <a:rPr sz="2300" spc="-50" dirty="0">
                <a:latin typeface="Carlito"/>
                <a:cs typeface="Carlito"/>
              </a:rPr>
              <a:t> </a:t>
            </a:r>
            <a:r>
              <a:rPr sz="2300" dirty="0">
                <a:latin typeface="Carlito"/>
                <a:cs typeface="Carlito"/>
              </a:rPr>
              <a:t>of</a:t>
            </a:r>
            <a:r>
              <a:rPr sz="2300" spc="-45" dirty="0">
                <a:latin typeface="Carlito"/>
                <a:cs typeface="Carlito"/>
              </a:rPr>
              <a:t> </a:t>
            </a:r>
            <a:r>
              <a:rPr sz="2300" dirty="0">
                <a:latin typeface="Carlito"/>
                <a:cs typeface="Carlito"/>
              </a:rPr>
              <a:t>SPM,</a:t>
            </a:r>
            <a:r>
              <a:rPr sz="2300" spc="-35" dirty="0">
                <a:latin typeface="Carlito"/>
                <a:cs typeface="Carlito"/>
              </a:rPr>
              <a:t> </a:t>
            </a:r>
            <a:r>
              <a:rPr sz="2300" dirty="0">
                <a:latin typeface="Carlito"/>
                <a:cs typeface="Carlito"/>
              </a:rPr>
              <a:t>ASPM</a:t>
            </a:r>
            <a:r>
              <a:rPr sz="2300" spc="-55" dirty="0">
                <a:latin typeface="Carlito"/>
                <a:cs typeface="Carlito"/>
              </a:rPr>
              <a:t> </a:t>
            </a:r>
            <a:r>
              <a:rPr sz="2300" dirty="0">
                <a:latin typeface="Carlito"/>
                <a:cs typeface="Carlito"/>
              </a:rPr>
              <a:t>and</a:t>
            </a:r>
            <a:r>
              <a:rPr sz="2300" spc="-45" dirty="0">
                <a:latin typeface="Carlito"/>
                <a:cs typeface="Carlito"/>
              </a:rPr>
              <a:t> </a:t>
            </a:r>
            <a:r>
              <a:rPr sz="2300" dirty="0">
                <a:latin typeface="Carlito"/>
                <a:cs typeface="Carlito"/>
              </a:rPr>
              <a:t>SPMT</a:t>
            </a:r>
            <a:r>
              <a:rPr sz="2300" spc="-50" dirty="0">
                <a:latin typeface="Carlito"/>
                <a:cs typeface="Carlito"/>
              </a:rPr>
              <a:t> </a:t>
            </a:r>
            <a:r>
              <a:rPr sz="2300" spc="-10" dirty="0">
                <a:latin typeface="Carlito"/>
                <a:cs typeface="Carlito"/>
              </a:rPr>
              <a:t>Members. </a:t>
            </a:r>
            <a:r>
              <a:rPr sz="2300" dirty="0">
                <a:latin typeface="Carlito"/>
                <a:cs typeface="Carlito"/>
              </a:rPr>
              <a:t>Upload:</a:t>
            </a:r>
            <a:r>
              <a:rPr sz="2300" spc="-35" dirty="0">
                <a:latin typeface="Carlito"/>
                <a:cs typeface="Carlito"/>
              </a:rPr>
              <a:t> </a:t>
            </a:r>
            <a:r>
              <a:rPr sz="2300" dirty="0">
                <a:latin typeface="Carlito"/>
                <a:cs typeface="Carlito"/>
              </a:rPr>
              <a:t>CV</a:t>
            </a:r>
            <a:r>
              <a:rPr sz="2300" spc="-25" dirty="0">
                <a:latin typeface="Carlito"/>
                <a:cs typeface="Carlito"/>
              </a:rPr>
              <a:t> </a:t>
            </a:r>
            <a:r>
              <a:rPr sz="2300" dirty="0">
                <a:latin typeface="Carlito"/>
                <a:cs typeface="Carlito"/>
              </a:rPr>
              <a:t>of</a:t>
            </a:r>
            <a:r>
              <a:rPr sz="2300" spc="-25" dirty="0">
                <a:latin typeface="Carlito"/>
                <a:cs typeface="Carlito"/>
              </a:rPr>
              <a:t> </a:t>
            </a:r>
            <a:r>
              <a:rPr sz="2300" dirty="0">
                <a:latin typeface="Carlito"/>
                <a:cs typeface="Carlito"/>
              </a:rPr>
              <a:t>SPM,</a:t>
            </a:r>
            <a:r>
              <a:rPr sz="2300" spc="-35" dirty="0">
                <a:latin typeface="Carlito"/>
                <a:cs typeface="Carlito"/>
              </a:rPr>
              <a:t> </a:t>
            </a:r>
            <a:r>
              <a:rPr sz="2300" dirty="0">
                <a:latin typeface="Carlito"/>
                <a:cs typeface="Carlito"/>
              </a:rPr>
              <a:t>ASPM</a:t>
            </a:r>
            <a:r>
              <a:rPr sz="2300" spc="-35" dirty="0">
                <a:latin typeface="Carlito"/>
                <a:cs typeface="Carlito"/>
              </a:rPr>
              <a:t> </a:t>
            </a:r>
            <a:r>
              <a:rPr sz="2300" dirty="0">
                <a:latin typeface="Carlito"/>
                <a:cs typeface="Carlito"/>
              </a:rPr>
              <a:t>and</a:t>
            </a:r>
            <a:r>
              <a:rPr sz="2300" spc="-25" dirty="0">
                <a:latin typeface="Carlito"/>
                <a:cs typeface="Carlito"/>
              </a:rPr>
              <a:t> </a:t>
            </a:r>
            <a:r>
              <a:rPr sz="2300" dirty="0">
                <a:latin typeface="Carlito"/>
                <a:cs typeface="Carlito"/>
              </a:rPr>
              <a:t>SPMT</a:t>
            </a:r>
            <a:r>
              <a:rPr sz="2300" spc="-40" dirty="0">
                <a:latin typeface="Carlito"/>
                <a:cs typeface="Carlito"/>
              </a:rPr>
              <a:t> </a:t>
            </a:r>
            <a:r>
              <a:rPr sz="2300" dirty="0">
                <a:latin typeface="Carlito"/>
                <a:cs typeface="Carlito"/>
              </a:rPr>
              <a:t>members</a:t>
            </a:r>
            <a:r>
              <a:rPr sz="2300" spc="-40" dirty="0">
                <a:latin typeface="Carlito"/>
                <a:cs typeface="Carlito"/>
              </a:rPr>
              <a:t> </a:t>
            </a:r>
            <a:r>
              <a:rPr sz="2300" spc="-10" dirty="0">
                <a:latin typeface="Carlito"/>
                <a:cs typeface="Carlito"/>
              </a:rPr>
              <a:t>online.</a:t>
            </a:r>
            <a:endParaRPr sz="2300" dirty="0">
              <a:latin typeface="Carlito"/>
              <a:cs typeface="Carlito"/>
            </a:endParaRPr>
          </a:p>
          <a:p>
            <a:pPr marL="12700">
              <a:lnSpc>
                <a:spcPts val="2865"/>
              </a:lnSpc>
            </a:pPr>
            <a:r>
              <a:rPr sz="2300" dirty="0">
                <a:latin typeface="Carlito"/>
                <a:cs typeface="Carlito"/>
              </a:rPr>
              <a:t>SPP</a:t>
            </a:r>
            <a:r>
              <a:rPr sz="2300" spc="-55" dirty="0">
                <a:latin typeface="Carlito"/>
                <a:cs typeface="Carlito"/>
              </a:rPr>
              <a:t> </a:t>
            </a:r>
            <a:r>
              <a:rPr sz="2300" dirty="0">
                <a:latin typeface="Carlito"/>
                <a:cs typeface="Carlito"/>
              </a:rPr>
              <a:t>Annex</a:t>
            </a:r>
            <a:r>
              <a:rPr sz="2300" spc="-55" dirty="0">
                <a:latin typeface="Carlito"/>
                <a:cs typeface="Carlito"/>
              </a:rPr>
              <a:t> </a:t>
            </a:r>
            <a:r>
              <a:rPr sz="2300" dirty="0">
                <a:latin typeface="Carlito"/>
                <a:cs typeface="Carlito"/>
              </a:rPr>
              <a:t>12:</a:t>
            </a:r>
            <a:r>
              <a:rPr sz="2300" spc="-50" dirty="0">
                <a:latin typeface="Carlito"/>
                <a:cs typeface="Carlito"/>
              </a:rPr>
              <a:t> </a:t>
            </a:r>
            <a:r>
              <a:rPr sz="2300" dirty="0">
                <a:latin typeface="Carlito"/>
                <a:cs typeface="Carlito"/>
              </a:rPr>
              <a:t>Proposal</a:t>
            </a:r>
            <a:r>
              <a:rPr sz="2300" spc="-45" dirty="0">
                <a:latin typeface="Carlito"/>
                <a:cs typeface="Carlito"/>
              </a:rPr>
              <a:t> </a:t>
            </a:r>
            <a:r>
              <a:rPr sz="2300" spc="-10" dirty="0">
                <a:latin typeface="Carlito"/>
                <a:cs typeface="Carlito"/>
              </a:rPr>
              <a:t>Endorsement</a:t>
            </a:r>
            <a:r>
              <a:rPr sz="2300" spc="-60" dirty="0">
                <a:latin typeface="Carlito"/>
                <a:cs typeface="Carlito"/>
              </a:rPr>
              <a:t> </a:t>
            </a:r>
            <a:r>
              <a:rPr sz="2300" dirty="0">
                <a:latin typeface="Carlito"/>
                <a:cs typeface="Carlito"/>
              </a:rPr>
              <a:t>by</a:t>
            </a:r>
            <a:r>
              <a:rPr sz="2300" spc="-40" dirty="0">
                <a:latin typeface="Carlito"/>
                <a:cs typeface="Carlito"/>
              </a:rPr>
              <a:t> </a:t>
            </a:r>
            <a:r>
              <a:rPr sz="2300" spc="-10" dirty="0">
                <a:latin typeface="Carlito"/>
                <a:cs typeface="Carlito"/>
              </a:rPr>
              <a:t>University</a:t>
            </a:r>
            <a:r>
              <a:rPr sz="2300" spc="-60" dirty="0">
                <a:latin typeface="Carlito"/>
                <a:cs typeface="Carlito"/>
              </a:rPr>
              <a:t> </a:t>
            </a:r>
            <a:r>
              <a:rPr sz="2300" spc="-10" dirty="0">
                <a:latin typeface="Carlito"/>
                <a:cs typeface="Carlito"/>
              </a:rPr>
              <a:t>Management</a:t>
            </a:r>
            <a:endParaRPr sz="2300" dirty="0">
              <a:latin typeface="Carlito"/>
              <a:cs typeface="Carlito"/>
            </a:endParaRPr>
          </a:p>
          <a:p>
            <a:pPr marL="12700">
              <a:lnSpc>
                <a:spcPts val="3345"/>
              </a:lnSpc>
            </a:pPr>
            <a:r>
              <a:rPr sz="2300" dirty="0">
                <a:solidFill>
                  <a:srgbClr val="CC0099"/>
                </a:solidFill>
                <a:latin typeface="Carlito"/>
                <a:cs typeface="Carlito"/>
              </a:rPr>
              <a:t>13.</a:t>
            </a:r>
            <a:r>
              <a:rPr sz="2300" spc="-70" dirty="0">
                <a:solidFill>
                  <a:srgbClr val="CC0099"/>
                </a:solidFill>
                <a:latin typeface="Carlito"/>
                <a:cs typeface="Carlito"/>
              </a:rPr>
              <a:t> </a:t>
            </a:r>
            <a:r>
              <a:rPr sz="2300" b="1" spc="-10" dirty="0">
                <a:solidFill>
                  <a:srgbClr val="CC0099"/>
                </a:solidFill>
                <a:latin typeface="Carlito"/>
                <a:cs typeface="Carlito"/>
              </a:rPr>
              <a:t>Collaboration</a:t>
            </a:r>
            <a:r>
              <a:rPr sz="2300" b="1" spc="-50" dirty="0">
                <a:solidFill>
                  <a:srgbClr val="CC0099"/>
                </a:solidFill>
                <a:latin typeface="Carlito"/>
                <a:cs typeface="Carlito"/>
              </a:rPr>
              <a:t> </a:t>
            </a:r>
            <a:r>
              <a:rPr sz="2300" b="1" dirty="0">
                <a:solidFill>
                  <a:srgbClr val="CC0099"/>
                </a:solidFill>
                <a:latin typeface="Carlito"/>
                <a:cs typeface="Carlito"/>
              </a:rPr>
              <a:t>MoU</a:t>
            </a:r>
            <a:r>
              <a:rPr sz="2300" dirty="0">
                <a:solidFill>
                  <a:srgbClr val="CC0099"/>
                </a:solidFill>
                <a:latin typeface="Carlito"/>
                <a:cs typeface="Carlito"/>
              </a:rPr>
              <a:t>,</a:t>
            </a:r>
            <a:r>
              <a:rPr sz="2300" spc="-90" dirty="0">
                <a:solidFill>
                  <a:srgbClr val="CC0099"/>
                </a:solidFill>
                <a:latin typeface="Carlito"/>
                <a:cs typeface="Carlito"/>
              </a:rPr>
              <a:t> </a:t>
            </a:r>
            <a:r>
              <a:rPr sz="2300" dirty="0">
                <a:solidFill>
                  <a:srgbClr val="CC0099"/>
                </a:solidFill>
                <a:latin typeface="Carlito"/>
                <a:cs typeface="Carlito"/>
              </a:rPr>
              <a:t>for</a:t>
            </a:r>
            <a:r>
              <a:rPr sz="2300" spc="-95" dirty="0">
                <a:solidFill>
                  <a:srgbClr val="CC0099"/>
                </a:solidFill>
                <a:latin typeface="Carlito"/>
                <a:cs typeface="Carlito"/>
              </a:rPr>
              <a:t> </a:t>
            </a:r>
            <a:r>
              <a:rPr sz="2300" spc="-10" dirty="0">
                <a:solidFill>
                  <a:srgbClr val="CC0099"/>
                </a:solidFill>
                <a:latin typeface="Carlito"/>
                <a:cs typeface="Carlito"/>
              </a:rPr>
              <a:t>collaboration</a:t>
            </a:r>
            <a:r>
              <a:rPr sz="2300" spc="-80" dirty="0">
                <a:solidFill>
                  <a:srgbClr val="CC0099"/>
                </a:solidFill>
                <a:latin typeface="Carlito"/>
                <a:cs typeface="Carlito"/>
              </a:rPr>
              <a:t> </a:t>
            </a:r>
            <a:r>
              <a:rPr sz="2300" spc="-25" dirty="0">
                <a:solidFill>
                  <a:srgbClr val="CC0099"/>
                </a:solidFill>
                <a:latin typeface="Carlito"/>
                <a:cs typeface="Carlito"/>
              </a:rPr>
              <a:t>SPP</a:t>
            </a:r>
            <a:endParaRPr sz="2300" dirty="0">
              <a:latin typeface="Carlito"/>
              <a:cs typeface="Carlito"/>
            </a:endParaRPr>
          </a:p>
        </p:txBody>
      </p:sp>
      <p:sp>
        <p:nvSpPr>
          <p:cNvPr id="7" name="object 7"/>
          <p:cNvSpPr/>
          <p:nvPr/>
        </p:nvSpPr>
        <p:spPr>
          <a:xfrm>
            <a:off x="0" y="0"/>
            <a:ext cx="9144000" cy="533400"/>
          </a:xfrm>
          <a:custGeom>
            <a:avLst/>
            <a:gdLst/>
            <a:ahLst/>
            <a:cxnLst/>
            <a:rect l="l" t="t" r="r" b="b"/>
            <a:pathLst>
              <a:path w="8229600" h="533400">
                <a:moveTo>
                  <a:pt x="8229600" y="0"/>
                </a:moveTo>
                <a:lnTo>
                  <a:pt x="0" y="0"/>
                </a:lnTo>
                <a:lnTo>
                  <a:pt x="0" y="533400"/>
                </a:lnTo>
                <a:lnTo>
                  <a:pt x="8229600" y="533400"/>
                </a:lnTo>
                <a:lnTo>
                  <a:pt x="8229600" y="0"/>
                </a:lnTo>
                <a:close/>
              </a:path>
            </a:pathLst>
          </a:custGeom>
          <a:solidFill>
            <a:srgbClr val="F1F1F1"/>
          </a:solidFill>
        </p:spPr>
        <p:txBody>
          <a:bodyPr wrap="square" lIns="0" tIns="0" rIns="0" bIns="0" rtlCol="0"/>
          <a:lstStyle/>
          <a:p>
            <a:endParaRPr/>
          </a:p>
        </p:txBody>
      </p:sp>
      <p:sp>
        <p:nvSpPr>
          <p:cNvPr id="8" name="object 8"/>
          <p:cNvSpPr txBox="1">
            <a:spLocks noGrp="1"/>
          </p:cNvSpPr>
          <p:nvPr>
            <p:ph type="title"/>
          </p:nvPr>
        </p:nvSpPr>
        <p:spPr>
          <a:xfrm>
            <a:off x="78739" y="-26720"/>
            <a:ext cx="9065261" cy="514350"/>
          </a:xfrm>
          <a:prstGeom prst="rect">
            <a:avLst/>
          </a:prstGeom>
        </p:spPr>
        <p:txBody>
          <a:bodyPr vert="horz" wrap="square" lIns="0" tIns="13335" rIns="0" bIns="0" rtlCol="0">
            <a:spAutoFit/>
          </a:bodyPr>
          <a:lstStyle/>
          <a:p>
            <a:pPr marL="12700" algn="ctr">
              <a:lnSpc>
                <a:spcPct val="100000"/>
              </a:lnSpc>
              <a:spcBef>
                <a:spcPts val="105"/>
              </a:spcBef>
            </a:pPr>
            <a:r>
              <a:rPr sz="3200" dirty="0"/>
              <a:t>Annexes</a:t>
            </a:r>
            <a:r>
              <a:rPr sz="3200" spc="-50" dirty="0"/>
              <a:t> </a:t>
            </a:r>
            <a:r>
              <a:rPr sz="3200" dirty="0"/>
              <a:t>in</a:t>
            </a:r>
            <a:r>
              <a:rPr sz="3200" spc="-25" dirty="0"/>
              <a:t> SPP</a:t>
            </a:r>
            <a:endParaRPr sz="3200" dirty="0"/>
          </a:p>
        </p:txBody>
      </p:sp>
      <p:sp>
        <p:nvSpPr>
          <p:cNvPr id="9" name="object 9"/>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64</a:t>
            </a:fld>
            <a:endParaRPr spc="-25"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83067" y="6456070"/>
            <a:ext cx="15367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888888"/>
                </a:solidFill>
                <a:latin typeface="Arial"/>
                <a:cs typeface="Arial"/>
              </a:rPr>
              <a:t>62</a:t>
            </a:r>
            <a:endParaRPr sz="900">
              <a:latin typeface="Arial"/>
              <a:cs typeface="Arial"/>
            </a:endParaRPr>
          </a:p>
        </p:txBody>
      </p:sp>
      <p:sp>
        <p:nvSpPr>
          <p:cNvPr id="3" name="object 3"/>
          <p:cNvSpPr txBox="1">
            <a:spLocks noGrp="1"/>
          </p:cNvSpPr>
          <p:nvPr>
            <p:ph type="title"/>
          </p:nvPr>
        </p:nvSpPr>
        <p:spPr>
          <a:xfrm>
            <a:off x="381000" y="33528"/>
            <a:ext cx="8229600" cy="487680"/>
          </a:xfrm>
          <a:prstGeom prst="rect">
            <a:avLst/>
          </a:prstGeom>
          <a:solidFill>
            <a:srgbClr val="F1F1F1"/>
          </a:solidFill>
        </p:spPr>
        <p:txBody>
          <a:bodyPr vert="horz" wrap="square" lIns="0" tIns="0" rIns="0" bIns="0" rtlCol="0">
            <a:spAutoFit/>
          </a:bodyPr>
          <a:lstStyle/>
          <a:p>
            <a:pPr marL="91440" algn="ctr">
              <a:lnSpc>
                <a:spcPts val="3795"/>
              </a:lnSpc>
            </a:pPr>
            <a:r>
              <a:rPr sz="3200" spc="-10" dirty="0">
                <a:solidFill>
                  <a:srgbClr val="CC0099"/>
                </a:solidFill>
                <a:latin typeface="Liberation Sans Narrow"/>
                <a:cs typeface="Liberation Sans Narrow"/>
              </a:rPr>
              <a:t>Sub-</a:t>
            </a:r>
            <a:r>
              <a:rPr sz="3200" dirty="0">
                <a:solidFill>
                  <a:srgbClr val="CC0099"/>
                </a:solidFill>
                <a:latin typeface="Liberation Sans Narrow"/>
                <a:cs typeface="Liberation Sans Narrow"/>
              </a:rPr>
              <a:t>project</a:t>
            </a:r>
            <a:r>
              <a:rPr sz="3200" spc="-5" dirty="0">
                <a:solidFill>
                  <a:srgbClr val="CC0099"/>
                </a:solidFill>
                <a:latin typeface="Liberation Sans Narrow"/>
                <a:cs typeface="Liberation Sans Narrow"/>
              </a:rPr>
              <a:t> </a:t>
            </a:r>
            <a:r>
              <a:rPr sz="3200" dirty="0">
                <a:solidFill>
                  <a:srgbClr val="CC0099"/>
                </a:solidFill>
                <a:latin typeface="Liberation Sans Narrow"/>
                <a:cs typeface="Liberation Sans Narrow"/>
              </a:rPr>
              <a:t>Proposal</a:t>
            </a:r>
            <a:r>
              <a:rPr sz="3200" spc="-10" dirty="0">
                <a:solidFill>
                  <a:srgbClr val="CC0099"/>
                </a:solidFill>
                <a:latin typeface="Liberation Sans Narrow"/>
                <a:cs typeface="Liberation Sans Narrow"/>
              </a:rPr>
              <a:t> </a:t>
            </a:r>
            <a:r>
              <a:rPr sz="3200" dirty="0">
                <a:solidFill>
                  <a:srgbClr val="CC0099"/>
                </a:solidFill>
                <a:latin typeface="Liberation Sans Narrow"/>
                <a:cs typeface="Liberation Sans Narrow"/>
              </a:rPr>
              <a:t>Evaluation</a:t>
            </a:r>
            <a:r>
              <a:rPr sz="3200" spc="-5" dirty="0">
                <a:solidFill>
                  <a:srgbClr val="CC0099"/>
                </a:solidFill>
                <a:latin typeface="Liberation Sans Narrow"/>
                <a:cs typeface="Liberation Sans Narrow"/>
              </a:rPr>
              <a:t> </a:t>
            </a:r>
            <a:r>
              <a:rPr sz="3200" spc="-10" dirty="0">
                <a:solidFill>
                  <a:srgbClr val="CC0099"/>
                </a:solidFill>
                <a:latin typeface="Liberation Sans Narrow"/>
                <a:cs typeface="Liberation Sans Narrow"/>
              </a:rPr>
              <a:t>Criteria</a:t>
            </a:r>
            <a:endParaRPr sz="3200" dirty="0">
              <a:latin typeface="Liberation Sans Narrow"/>
              <a:cs typeface="Liberation Sans Narrow"/>
            </a:endParaRPr>
          </a:p>
        </p:txBody>
      </p:sp>
      <p:graphicFrame>
        <p:nvGraphicFramePr>
          <p:cNvPr id="4" name="object 4"/>
          <p:cNvGraphicFramePr>
            <a:graphicFrameLocks noGrp="1"/>
          </p:cNvGraphicFramePr>
          <p:nvPr>
            <p:extLst>
              <p:ext uri="{D42A27DB-BD31-4B8C-83A1-F6EECF244321}">
                <p14:modId xmlns:p14="http://schemas.microsoft.com/office/powerpoint/2010/main" val="3204772315"/>
              </p:ext>
            </p:extLst>
          </p:nvPr>
        </p:nvGraphicFramePr>
        <p:xfrm>
          <a:off x="76201" y="572422"/>
          <a:ext cx="8991598" cy="5319686"/>
        </p:xfrm>
        <a:graphic>
          <a:graphicData uri="http://schemas.openxmlformats.org/drawingml/2006/table">
            <a:tbl>
              <a:tblPr firstRow="1" bandRow="1">
                <a:tableStyleId>{2D5ABB26-0587-4C30-8999-92F81FD0307C}</a:tableStyleId>
              </a:tblPr>
              <a:tblGrid>
                <a:gridCol w="7117162">
                  <a:extLst>
                    <a:ext uri="{9D8B030D-6E8A-4147-A177-3AD203B41FA5}">
                      <a16:colId xmlns:a16="http://schemas.microsoft.com/office/drawing/2014/main" val="20000"/>
                    </a:ext>
                  </a:extLst>
                </a:gridCol>
                <a:gridCol w="940866">
                  <a:extLst>
                    <a:ext uri="{9D8B030D-6E8A-4147-A177-3AD203B41FA5}">
                      <a16:colId xmlns:a16="http://schemas.microsoft.com/office/drawing/2014/main" val="20001"/>
                    </a:ext>
                  </a:extLst>
                </a:gridCol>
                <a:gridCol w="933570">
                  <a:extLst>
                    <a:ext uri="{9D8B030D-6E8A-4147-A177-3AD203B41FA5}">
                      <a16:colId xmlns:a16="http://schemas.microsoft.com/office/drawing/2014/main" val="20002"/>
                    </a:ext>
                  </a:extLst>
                </a:gridCol>
              </a:tblGrid>
              <a:tr h="991243">
                <a:tc gridSpan="2">
                  <a:txBody>
                    <a:bodyPr/>
                    <a:lstStyle/>
                    <a:p>
                      <a:pPr marL="414020" marR="150495" indent="-323215">
                        <a:lnSpc>
                          <a:spcPts val="3020"/>
                        </a:lnSpc>
                        <a:spcBef>
                          <a:spcPts val="345"/>
                        </a:spcBef>
                      </a:pPr>
                      <a:r>
                        <a:rPr sz="2400" dirty="0">
                          <a:latin typeface="Times New Roman" panose="02020603050405020304" pitchFamily="18" charset="0"/>
                          <a:cs typeface="Times New Roman" panose="02020603050405020304" pitchFamily="18" charset="0"/>
                        </a:rPr>
                        <a:t>1.</a:t>
                      </a:r>
                      <a:r>
                        <a:rPr sz="2400" spc="-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Clarity</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&amp;</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quality</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SWOT</a:t>
                      </a:r>
                      <a:r>
                        <a:rPr sz="2400" spc="-8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analysis,</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objectives</a:t>
                      </a:r>
                      <a:r>
                        <a:rPr sz="2400" spc="-45" dirty="0">
                          <a:latin typeface="Times New Roman" panose="02020603050405020304" pitchFamily="18" charset="0"/>
                          <a:cs typeface="Times New Roman" panose="02020603050405020304" pitchFamily="18" charset="0"/>
                        </a:rPr>
                        <a:t> </a:t>
                      </a:r>
                      <a:r>
                        <a:rPr sz="2400" spc="-50" dirty="0">
                          <a:latin typeface="Times New Roman" panose="02020603050405020304" pitchFamily="18" charset="0"/>
                          <a:cs typeface="Times New Roman" panose="02020603050405020304" pitchFamily="18" charset="0"/>
                        </a:rPr>
                        <a:t>&amp; </a:t>
                      </a:r>
                      <a:r>
                        <a:rPr sz="2400" dirty="0">
                          <a:latin typeface="Times New Roman" panose="02020603050405020304" pitchFamily="18" charset="0"/>
                          <a:cs typeface="Times New Roman" panose="02020603050405020304" pitchFamily="18" charset="0"/>
                        </a:rPr>
                        <a:t>expected</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results</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&amp;</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innovative</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nature</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proposal</a:t>
                      </a:r>
                    </a:p>
                  </a:txBody>
                  <a:tcPr marL="0" marR="0" marT="0" marB="0">
                    <a:lnL w="28575">
                      <a:solidFill>
                        <a:srgbClr val="000000"/>
                      </a:solidFill>
                      <a:prstDash val="solid"/>
                    </a:lnL>
                    <a:lnR w="12700">
                      <a:solidFill>
                        <a:srgbClr val="000000"/>
                      </a:solidFill>
                      <a:prstDash val="solid"/>
                    </a:lnR>
                    <a:lnT w="57150">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pPr marL="3810" algn="ctr">
                        <a:lnSpc>
                          <a:spcPts val="3310"/>
                        </a:lnSpc>
                      </a:pPr>
                      <a:r>
                        <a:rPr sz="2400" b="1" spc="-25" dirty="0">
                          <a:solidFill>
                            <a:srgbClr val="CC0099"/>
                          </a:solidFill>
                          <a:latin typeface="Times New Roman" panose="02020603050405020304" pitchFamily="18" charset="0"/>
                          <a:cs typeface="Times New Roman" panose="02020603050405020304" pitchFamily="18" charset="0"/>
                        </a:rPr>
                        <a:t>20</a:t>
                      </a:r>
                      <a:endParaRPr sz="2400">
                        <a:latin typeface="Times New Roman" panose="02020603050405020304" pitchFamily="18" charset="0"/>
                        <a:cs typeface="Times New Roman" panose="02020603050405020304" pitchFamily="18" charset="0"/>
                      </a:endParaRPr>
                    </a:p>
                  </a:txBody>
                  <a:tcPr marL="0" marR="0" marT="0" marB="0">
                    <a:lnL w="12700">
                      <a:solidFill>
                        <a:srgbClr val="000000"/>
                      </a:solidFill>
                      <a:prstDash val="solid"/>
                    </a:lnL>
                    <a:lnR w="28575">
                      <a:solidFill>
                        <a:srgbClr val="000000"/>
                      </a:solidFill>
                      <a:prstDash val="solid"/>
                    </a:lnR>
                    <a:lnT w="5715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991243">
                <a:tc gridSpan="2">
                  <a:txBody>
                    <a:bodyPr/>
                    <a:lstStyle/>
                    <a:p>
                      <a:pPr marL="457200" marR="119380" indent="-365760">
                        <a:lnSpc>
                          <a:spcPts val="3020"/>
                        </a:lnSpc>
                        <a:spcBef>
                          <a:spcPts val="345"/>
                        </a:spcBef>
                        <a:tabLst>
                          <a:tab pos="440055" algn="l"/>
                          <a:tab pos="7233284" algn="l"/>
                        </a:tabLst>
                      </a:pPr>
                      <a:r>
                        <a:rPr sz="2400" spc="-25" dirty="0">
                          <a:latin typeface="Times New Roman" panose="02020603050405020304" pitchFamily="18" charset="0"/>
                          <a:cs typeface="Times New Roman" panose="02020603050405020304" pitchFamily="18" charset="0"/>
                        </a:rPr>
                        <a:t>2.</a:t>
                      </a:r>
                      <a:r>
                        <a:rPr sz="2400" dirty="0">
                          <a:latin typeface="Times New Roman" panose="02020603050405020304" pitchFamily="18" charset="0"/>
                          <a:cs typeface="Times New Roman" panose="02020603050405020304" pitchFamily="18" charset="0"/>
                        </a:rPr>
                        <a:t>	Quality</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and</a:t>
                      </a:r>
                      <a:r>
                        <a:rPr sz="2400" spc="-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clarity</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milestones</a:t>
                      </a:r>
                      <a:r>
                        <a:rPr sz="2400" spc="-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and</a:t>
                      </a:r>
                      <a:r>
                        <a:rPr sz="2400" spc="-6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performance </a:t>
                      </a:r>
                      <a:r>
                        <a:rPr sz="2400" dirty="0">
                          <a:latin typeface="Times New Roman" panose="02020603050405020304" pitchFamily="18" charset="0"/>
                          <a:cs typeface="Times New Roman" panose="02020603050405020304" pitchFamily="18" charset="0"/>
                        </a:rPr>
                        <a:t>indicators</a:t>
                      </a:r>
                      <a:r>
                        <a:rPr sz="2400" spc="-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to</a:t>
                      </a:r>
                      <a:r>
                        <a:rPr sz="2400" spc="-8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measure</a:t>
                      </a:r>
                      <a:r>
                        <a:rPr sz="2400" spc="-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progress,</a:t>
                      </a:r>
                      <a:r>
                        <a:rPr sz="2400" spc="-8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results</a:t>
                      </a:r>
                      <a:r>
                        <a:rPr sz="2400" spc="-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and</a:t>
                      </a:r>
                      <a:r>
                        <a:rPr sz="2400" spc="-7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impact</a:t>
                      </a:r>
                      <a:r>
                        <a:rPr sz="2400" dirty="0">
                          <a:latin typeface="Times New Roman" panose="02020603050405020304" pitchFamily="18" charset="0"/>
                          <a:cs typeface="Times New Roman" panose="02020603050405020304" pitchFamily="18" charset="0"/>
                        </a:rPr>
                        <a:t>	</a:t>
                      </a: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pPr marL="3810" algn="ctr">
                        <a:lnSpc>
                          <a:spcPts val="3310"/>
                        </a:lnSpc>
                      </a:pPr>
                      <a:r>
                        <a:rPr sz="2400" b="1" spc="-25" dirty="0">
                          <a:solidFill>
                            <a:srgbClr val="CC0099"/>
                          </a:solidFill>
                          <a:latin typeface="Times New Roman" panose="02020603050405020304" pitchFamily="18" charset="0"/>
                          <a:cs typeface="Times New Roman" panose="02020603050405020304" pitchFamily="18" charset="0"/>
                        </a:rPr>
                        <a:t>10</a:t>
                      </a:r>
                      <a:endParaRPr sz="2400">
                        <a:latin typeface="Times New Roman" panose="02020603050405020304" pitchFamily="18" charset="0"/>
                        <a:cs typeface="Times New Roman" panose="02020603050405020304" pitchFamily="18" charset="0"/>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83873">
                <a:tc>
                  <a:txBody>
                    <a:bodyPr/>
                    <a:lstStyle/>
                    <a:p>
                      <a:pPr marL="90805">
                        <a:lnSpc>
                          <a:spcPts val="3325"/>
                        </a:lnSpc>
                        <a:tabLst>
                          <a:tab pos="479425" algn="l"/>
                        </a:tabLst>
                      </a:pPr>
                      <a:r>
                        <a:rPr sz="2400" spc="-25" dirty="0">
                          <a:latin typeface="Times New Roman" panose="02020603050405020304" pitchFamily="18" charset="0"/>
                          <a:cs typeface="Times New Roman" panose="02020603050405020304" pitchFamily="18" charset="0"/>
                        </a:rPr>
                        <a:t>3.</a:t>
                      </a:r>
                      <a:r>
                        <a:rPr sz="2400" dirty="0">
                          <a:latin typeface="Times New Roman" panose="02020603050405020304" pitchFamily="18" charset="0"/>
                          <a:cs typeface="Times New Roman" panose="02020603050405020304" pitchFamily="18" charset="0"/>
                        </a:rPr>
                        <a:t>	Access</a:t>
                      </a:r>
                      <a:r>
                        <a:rPr sz="2400" spc="-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to</a:t>
                      </a:r>
                      <a:r>
                        <a:rPr sz="2400" spc="-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Higher</a:t>
                      </a:r>
                      <a:r>
                        <a:rPr sz="2400" spc="-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Education</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and</a:t>
                      </a:r>
                      <a:r>
                        <a:rPr sz="2400" spc="-7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Research</a:t>
                      </a:r>
                      <a:endParaRPr sz="2400">
                        <a:latin typeface="Times New Roman" panose="02020603050405020304" pitchFamily="18" charset="0"/>
                        <a:cs typeface="Times New Roman" panose="02020603050405020304" pitchFamily="18" charset="0"/>
                      </a:endParaRPr>
                    </a:p>
                  </a:txBody>
                  <a:tcPr marL="0" marR="0" marT="0" marB="0">
                    <a:lnL w="28575">
                      <a:solidFill>
                        <a:srgbClr val="000000"/>
                      </a:solidFill>
                      <a:prstDash val="solid"/>
                    </a:lnL>
                    <a:lnT w="12700">
                      <a:solidFill>
                        <a:srgbClr val="000000"/>
                      </a:solidFill>
                      <a:prstDash val="solid"/>
                    </a:lnT>
                    <a:lnB w="12700">
                      <a:solidFill>
                        <a:srgbClr val="000000"/>
                      </a:solidFill>
                      <a:prstDash val="solid"/>
                    </a:lnB>
                  </a:tcPr>
                </a:tc>
                <a:tc>
                  <a:txBody>
                    <a:bodyPr/>
                    <a:lstStyle/>
                    <a:p>
                      <a:pPr marR="100965" algn="r">
                        <a:lnSpc>
                          <a:spcPts val="3325"/>
                        </a:lnSpc>
                      </a:pPr>
                      <a:endParaRPr sz="2400" dirty="0">
                        <a:latin typeface="Times New Roman" panose="02020603050405020304" pitchFamily="18" charset="0"/>
                        <a:cs typeface="Times New Roman" panose="02020603050405020304" pitchFamily="18" charset="0"/>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3310"/>
                        </a:lnSpc>
                      </a:pPr>
                      <a:r>
                        <a:rPr sz="2400" b="1" spc="-25" dirty="0">
                          <a:solidFill>
                            <a:srgbClr val="CC0099"/>
                          </a:solidFill>
                          <a:latin typeface="Times New Roman" panose="02020603050405020304" pitchFamily="18" charset="0"/>
                          <a:cs typeface="Times New Roman" panose="02020603050405020304" pitchFamily="18" charset="0"/>
                        </a:rPr>
                        <a:t>10</a:t>
                      </a:r>
                      <a:endParaRPr sz="2400">
                        <a:latin typeface="Times New Roman" panose="02020603050405020304" pitchFamily="18" charset="0"/>
                        <a:cs typeface="Times New Roman" panose="02020603050405020304" pitchFamily="18" charset="0"/>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698772">
                <a:tc>
                  <a:txBody>
                    <a:bodyPr/>
                    <a:lstStyle/>
                    <a:p>
                      <a:pPr marL="90805">
                        <a:lnSpc>
                          <a:spcPts val="3325"/>
                        </a:lnSpc>
                      </a:pPr>
                      <a:r>
                        <a:rPr sz="2400" dirty="0">
                          <a:latin typeface="Times New Roman" panose="02020603050405020304" pitchFamily="18" charset="0"/>
                          <a:cs typeface="Times New Roman" panose="02020603050405020304" pitchFamily="18" charset="0"/>
                        </a:rPr>
                        <a:t>4.</a:t>
                      </a:r>
                      <a:r>
                        <a:rPr sz="2400" spc="-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Clarity</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and</a:t>
                      </a:r>
                      <a:r>
                        <a:rPr sz="2400" spc="-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Justification</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proposed</a:t>
                      </a:r>
                      <a:r>
                        <a:rPr sz="2400" spc="-6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budget</a:t>
                      </a:r>
                      <a:endParaRPr sz="2400" dirty="0">
                        <a:latin typeface="Times New Roman" panose="02020603050405020304" pitchFamily="18" charset="0"/>
                        <a:cs typeface="Times New Roman" panose="02020603050405020304" pitchFamily="18" charset="0"/>
                      </a:endParaRPr>
                    </a:p>
                  </a:txBody>
                  <a:tcPr marL="0" marR="0" marT="0" marB="0">
                    <a:lnL w="28575">
                      <a:solidFill>
                        <a:srgbClr val="000000"/>
                      </a:solidFill>
                      <a:prstDash val="solid"/>
                    </a:lnL>
                    <a:lnT w="12700">
                      <a:solidFill>
                        <a:srgbClr val="000000"/>
                      </a:solidFill>
                      <a:prstDash val="solid"/>
                    </a:lnT>
                    <a:lnB w="12700">
                      <a:solidFill>
                        <a:srgbClr val="000000"/>
                      </a:solidFill>
                      <a:prstDash val="solid"/>
                    </a:lnB>
                  </a:tcPr>
                </a:tc>
                <a:tc>
                  <a:txBody>
                    <a:bodyPr/>
                    <a:lstStyle/>
                    <a:p>
                      <a:pPr marR="135255" algn="r">
                        <a:lnSpc>
                          <a:spcPts val="3325"/>
                        </a:lnSpc>
                      </a:pPr>
                      <a:endParaRPr sz="2400" dirty="0">
                        <a:latin typeface="Times New Roman" panose="02020603050405020304" pitchFamily="18" charset="0"/>
                        <a:cs typeface="Times New Roman" panose="02020603050405020304" pitchFamily="18" charset="0"/>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3315"/>
                        </a:lnSpc>
                      </a:pPr>
                      <a:r>
                        <a:rPr sz="2400" b="1" spc="-25" dirty="0">
                          <a:solidFill>
                            <a:srgbClr val="CC0099"/>
                          </a:solidFill>
                          <a:latin typeface="Times New Roman" panose="02020603050405020304" pitchFamily="18" charset="0"/>
                          <a:cs typeface="Times New Roman" panose="02020603050405020304" pitchFamily="18" charset="0"/>
                        </a:rPr>
                        <a:t>10</a:t>
                      </a:r>
                      <a:endParaRPr sz="2400" dirty="0">
                        <a:latin typeface="Times New Roman" panose="02020603050405020304" pitchFamily="18" charset="0"/>
                        <a:cs typeface="Times New Roman" panose="02020603050405020304" pitchFamily="18" charset="0"/>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660829">
                <a:tc gridSpan="2">
                  <a:txBody>
                    <a:bodyPr/>
                    <a:lstStyle/>
                    <a:p>
                      <a:pPr marL="457200" marR="190500" indent="-365760">
                        <a:lnSpc>
                          <a:spcPts val="3020"/>
                        </a:lnSpc>
                        <a:spcBef>
                          <a:spcPts val="350"/>
                        </a:spcBef>
                        <a:tabLst>
                          <a:tab pos="7162165" algn="l"/>
                        </a:tabLst>
                      </a:pPr>
                      <a:r>
                        <a:rPr sz="2400" dirty="0">
                          <a:latin typeface="Times New Roman" panose="02020603050405020304" pitchFamily="18" charset="0"/>
                          <a:cs typeface="Times New Roman" panose="02020603050405020304" pitchFamily="18" charset="0"/>
                        </a:rPr>
                        <a:t>5.</a:t>
                      </a:r>
                      <a:r>
                        <a:rPr sz="2400" spc="-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Quality</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and</a:t>
                      </a:r>
                      <a:r>
                        <a:rPr sz="2400" spc="-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clarity</a:t>
                      </a:r>
                      <a:r>
                        <a:rPr sz="2400" spc="-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proposed</a:t>
                      </a:r>
                      <a:r>
                        <a:rPr sz="2400" spc="-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work,</a:t>
                      </a:r>
                      <a:r>
                        <a:rPr sz="2400" spc="-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financing</a:t>
                      </a:r>
                      <a:r>
                        <a:rPr sz="2400" spc="-40"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and </a:t>
                      </a:r>
                      <a:r>
                        <a:rPr sz="2400" dirty="0">
                          <a:latin typeface="Times New Roman" panose="02020603050405020304" pitchFamily="18" charset="0"/>
                          <a:cs typeface="Times New Roman" panose="02020603050405020304" pitchFamily="18" charset="0"/>
                        </a:rPr>
                        <a:t>procurement</a:t>
                      </a:r>
                      <a:r>
                        <a:rPr sz="2400" spc="-3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plans</a:t>
                      </a:r>
                      <a:r>
                        <a:rPr sz="2400" dirty="0">
                          <a:latin typeface="Times New Roman" panose="02020603050405020304" pitchFamily="18" charset="0"/>
                          <a:cs typeface="Times New Roman" panose="02020603050405020304" pitchFamily="18" charset="0"/>
                        </a:rPr>
                        <a:t>	</a:t>
                      </a: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pPr marL="3810" algn="ctr">
                        <a:lnSpc>
                          <a:spcPts val="3315"/>
                        </a:lnSpc>
                      </a:pPr>
                      <a:r>
                        <a:rPr sz="2400" b="1" spc="-25" dirty="0">
                          <a:solidFill>
                            <a:srgbClr val="CC0099"/>
                          </a:solidFill>
                          <a:latin typeface="Times New Roman" panose="02020603050405020304" pitchFamily="18" charset="0"/>
                          <a:cs typeface="Times New Roman" panose="02020603050405020304" pitchFamily="18" charset="0"/>
                        </a:rPr>
                        <a:t>10</a:t>
                      </a:r>
                      <a:endParaRPr sz="2400" dirty="0">
                        <a:latin typeface="Times New Roman" panose="02020603050405020304" pitchFamily="18" charset="0"/>
                        <a:cs typeface="Times New Roman" panose="02020603050405020304" pitchFamily="18" charset="0"/>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83873">
                <a:tc>
                  <a:txBody>
                    <a:bodyPr/>
                    <a:lstStyle/>
                    <a:p>
                      <a:pPr marL="90805">
                        <a:lnSpc>
                          <a:spcPts val="3329"/>
                        </a:lnSpc>
                      </a:pPr>
                      <a:r>
                        <a:rPr sz="2400" dirty="0">
                          <a:latin typeface="Times New Roman" panose="02020603050405020304" pitchFamily="18" charset="0"/>
                          <a:cs typeface="Times New Roman" panose="02020603050405020304" pitchFamily="18" charset="0"/>
                        </a:rPr>
                        <a:t>6.</a:t>
                      </a:r>
                      <a:r>
                        <a:rPr sz="2400" spc="-7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Experience</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75" dirty="0">
                          <a:latin typeface="Times New Roman" panose="02020603050405020304" pitchFamily="18" charset="0"/>
                          <a:cs typeface="Times New Roman" panose="02020603050405020304" pitchFamily="18" charset="0"/>
                        </a:rPr>
                        <a:t> </a:t>
                      </a:r>
                      <a:r>
                        <a:rPr sz="2400" spc="-45" dirty="0">
                          <a:latin typeface="Times New Roman" panose="02020603050405020304" pitchFamily="18" charset="0"/>
                          <a:cs typeface="Times New Roman" panose="02020603050405020304" pitchFamily="18" charset="0"/>
                        </a:rPr>
                        <a:t>SPMT:</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Research</a:t>
                      </a:r>
                      <a:r>
                        <a:rPr sz="2400" spc="-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&amp;</a:t>
                      </a:r>
                      <a:r>
                        <a:rPr sz="2400" spc="-7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Publication</a:t>
                      </a:r>
                      <a:endParaRPr sz="2400" dirty="0">
                        <a:latin typeface="Times New Roman" panose="02020603050405020304" pitchFamily="18" charset="0"/>
                        <a:cs typeface="Times New Roman" panose="02020603050405020304" pitchFamily="18" charset="0"/>
                      </a:endParaRPr>
                    </a:p>
                  </a:txBody>
                  <a:tcPr marL="0" marR="0" marT="0" marB="0">
                    <a:lnL w="28575">
                      <a:solidFill>
                        <a:srgbClr val="000000"/>
                      </a:solidFill>
                      <a:prstDash val="solid"/>
                    </a:lnL>
                    <a:lnT w="12700">
                      <a:solidFill>
                        <a:srgbClr val="000000"/>
                      </a:solidFill>
                      <a:prstDash val="solid"/>
                    </a:lnT>
                    <a:lnB w="12700">
                      <a:solidFill>
                        <a:srgbClr val="000000"/>
                      </a:solidFill>
                      <a:prstDash val="solid"/>
                    </a:lnB>
                  </a:tcPr>
                </a:tc>
                <a:tc>
                  <a:txBody>
                    <a:bodyPr/>
                    <a:lstStyle/>
                    <a:p>
                      <a:pPr marL="327660">
                        <a:lnSpc>
                          <a:spcPts val="3329"/>
                        </a:lnSpc>
                      </a:pPr>
                      <a:endParaRPr sz="2400" dirty="0">
                        <a:latin typeface="Times New Roman" panose="02020603050405020304" pitchFamily="18" charset="0"/>
                        <a:cs typeface="Times New Roman" panose="02020603050405020304" pitchFamily="18" charset="0"/>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3315"/>
                        </a:lnSpc>
                      </a:pPr>
                      <a:r>
                        <a:rPr sz="2400" b="1" spc="-25" dirty="0">
                          <a:solidFill>
                            <a:srgbClr val="CC0099"/>
                          </a:solidFill>
                          <a:latin typeface="Times New Roman" panose="02020603050405020304" pitchFamily="18" charset="0"/>
                          <a:cs typeface="Times New Roman" panose="02020603050405020304" pitchFamily="18" charset="0"/>
                        </a:rPr>
                        <a:t>20</a:t>
                      </a:r>
                      <a:endParaRPr sz="2400" dirty="0">
                        <a:latin typeface="Times New Roman" panose="02020603050405020304" pitchFamily="18" charset="0"/>
                        <a:cs typeface="Times New Roman" panose="02020603050405020304" pitchFamily="18" charset="0"/>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335316">
                <a:tc>
                  <a:txBody>
                    <a:bodyPr/>
                    <a:lstStyle/>
                    <a:p>
                      <a:pPr marL="90805">
                        <a:lnSpc>
                          <a:spcPts val="3329"/>
                        </a:lnSpc>
                      </a:pPr>
                      <a:r>
                        <a:rPr sz="2400" dirty="0">
                          <a:latin typeface="Times New Roman" panose="02020603050405020304" pitchFamily="18" charset="0"/>
                          <a:cs typeface="Times New Roman" panose="02020603050405020304" pitchFamily="18" charset="0"/>
                        </a:rPr>
                        <a:t>7.</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Impact</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35" dirty="0">
                          <a:latin typeface="Times New Roman" panose="02020603050405020304" pitchFamily="18" charset="0"/>
                          <a:cs typeface="Times New Roman" panose="02020603050405020304" pitchFamily="18" charset="0"/>
                        </a:rPr>
                        <a:t> </a:t>
                      </a:r>
                      <a:r>
                        <a:rPr sz="2400" spc="-20" dirty="0">
                          <a:latin typeface="Times New Roman" panose="02020603050405020304" pitchFamily="18" charset="0"/>
                          <a:cs typeface="Times New Roman" panose="02020603050405020304" pitchFamily="18" charset="0"/>
                        </a:rPr>
                        <a:t>Sub-</a:t>
                      </a:r>
                      <a:r>
                        <a:rPr sz="2400" spc="-10" dirty="0">
                          <a:latin typeface="Times New Roman" panose="02020603050405020304" pitchFamily="18" charset="0"/>
                          <a:cs typeface="Times New Roman" panose="02020603050405020304" pitchFamily="18" charset="0"/>
                        </a:rPr>
                        <a:t>project</a:t>
                      </a:r>
                      <a:endParaRPr sz="2400" dirty="0">
                        <a:latin typeface="Times New Roman" panose="02020603050405020304" pitchFamily="18" charset="0"/>
                        <a:cs typeface="Times New Roman" panose="02020603050405020304" pitchFamily="18" charset="0"/>
                      </a:endParaRPr>
                    </a:p>
                  </a:txBody>
                  <a:tcPr marL="0" marR="0" marT="0" marB="0">
                    <a:lnL w="28575">
                      <a:solidFill>
                        <a:srgbClr val="000000"/>
                      </a:solidFill>
                      <a:prstDash val="solid"/>
                    </a:lnL>
                    <a:lnT w="12700">
                      <a:solidFill>
                        <a:srgbClr val="000000"/>
                      </a:solidFill>
                      <a:prstDash val="solid"/>
                    </a:lnT>
                    <a:lnB w="12700">
                      <a:solidFill>
                        <a:srgbClr val="000000"/>
                      </a:solidFill>
                      <a:prstDash val="solid"/>
                    </a:lnB>
                  </a:tcPr>
                </a:tc>
                <a:tc>
                  <a:txBody>
                    <a:bodyPr/>
                    <a:lstStyle/>
                    <a:p>
                      <a:pPr marL="334645">
                        <a:lnSpc>
                          <a:spcPts val="3329"/>
                        </a:lnSpc>
                      </a:pPr>
                      <a:endParaRPr sz="2400" dirty="0">
                        <a:latin typeface="Times New Roman" panose="02020603050405020304" pitchFamily="18" charset="0"/>
                        <a:cs typeface="Times New Roman" panose="02020603050405020304" pitchFamily="18" charset="0"/>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3315"/>
                        </a:lnSpc>
                      </a:pPr>
                      <a:r>
                        <a:rPr sz="2400" b="1" spc="-25" dirty="0">
                          <a:solidFill>
                            <a:srgbClr val="CC0099"/>
                          </a:solidFill>
                          <a:latin typeface="Times New Roman" panose="02020603050405020304" pitchFamily="18" charset="0"/>
                          <a:cs typeface="Times New Roman" panose="02020603050405020304" pitchFamily="18" charset="0"/>
                        </a:rPr>
                        <a:t>10</a:t>
                      </a:r>
                      <a:endParaRPr sz="2400" dirty="0">
                        <a:latin typeface="Times New Roman" panose="02020603050405020304" pitchFamily="18" charset="0"/>
                        <a:cs typeface="Times New Roman" panose="02020603050405020304" pitchFamily="18" charset="0"/>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335316">
                <a:tc>
                  <a:txBody>
                    <a:bodyPr/>
                    <a:lstStyle/>
                    <a:p>
                      <a:pPr marL="90805">
                        <a:lnSpc>
                          <a:spcPts val="3329"/>
                        </a:lnSpc>
                      </a:pPr>
                      <a:r>
                        <a:rPr sz="2400" dirty="0">
                          <a:latin typeface="Times New Roman" panose="02020603050405020304" pitchFamily="18" charset="0"/>
                          <a:cs typeface="Times New Roman" panose="02020603050405020304" pitchFamily="18" charset="0"/>
                        </a:rPr>
                        <a:t>8.</a:t>
                      </a:r>
                      <a:r>
                        <a:rPr sz="2400" spc="-10" dirty="0">
                          <a:latin typeface="Times New Roman" panose="02020603050405020304" pitchFamily="18" charset="0"/>
                          <a:cs typeface="Times New Roman" panose="02020603050405020304" pitchFamily="18" charset="0"/>
                        </a:rPr>
                        <a:t> Sustainability</a:t>
                      </a:r>
                      <a:endParaRPr sz="2400" dirty="0">
                        <a:latin typeface="Times New Roman" panose="02020603050405020304" pitchFamily="18" charset="0"/>
                        <a:cs typeface="Times New Roman" panose="02020603050405020304" pitchFamily="18" charset="0"/>
                      </a:endParaRPr>
                    </a:p>
                  </a:txBody>
                  <a:tcPr marL="0" marR="0" marT="0" marB="0">
                    <a:lnL w="28575">
                      <a:solidFill>
                        <a:srgbClr val="000000"/>
                      </a:solidFill>
                      <a:prstDash val="solid"/>
                    </a:lnL>
                    <a:lnT w="12700">
                      <a:solidFill>
                        <a:srgbClr val="000000"/>
                      </a:solidFill>
                      <a:prstDash val="solid"/>
                    </a:lnT>
                    <a:lnB w="57150">
                      <a:solidFill>
                        <a:srgbClr val="000000"/>
                      </a:solidFill>
                      <a:prstDash val="solid"/>
                    </a:lnB>
                  </a:tcPr>
                </a:tc>
                <a:tc>
                  <a:txBody>
                    <a:bodyPr/>
                    <a:lstStyle/>
                    <a:p>
                      <a:pPr marL="337185">
                        <a:lnSpc>
                          <a:spcPts val="3329"/>
                        </a:lnSpc>
                      </a:pPr>
                      <a:endParaRPr sz="2400" dirty="0">
                        <a:latin typeface="Times New Roman" panose="02020603050405020304" pitchFamily="18" charset="0"/>
                        <a:cs typeface="Times New Roman" panose="02020603050405020304" pitchFamily="18" charset="0"/>
                      </a:endParaRPr>
                    </a:p>
                  </a:txBody>
                  <a:tcPr marL="0" marR="0" marT="0" marB="0">
                    <a:lnR w="12700">
                      <a:solidFill>
                        <a:srgbClr val="000000"/>
                      </a:solidFill>
                      <a:prstDash val="solid"/>
                    </a:lnR>
                    <a:lnT w="12700">
                      <a:solidFill>
                        <a:srgbClr val="000000"/>
                      </a:solidFill>
                      <a:prstDash val="solid"/>
                    </a:lnT>
                    <a:lnB w="57150">
                      <a:solidFill>
                        <a:srgbClr val="000000"/>
                      </a:solidFill>
                      <a:prstDash val="solid"/>
                    </a:lnB>
                  </a:tcPr>
                </a:tc>
                <a:tc>
                  <a:txBody>
                    <a:bodyPr/>
                    <a:lstStyle/>
                    <a:p>
                      <a:pPr marL="3810" algn="ctr">
                        <a:lnSpc>
                          <a:spcPts val="3315"/>
                        </a:lnSpc>
                      </a:pPr>
                      <a:r>
                        <a:rPr sz="2400" b="1" spc="-25" dirty="0">
                          <a:solidFill>
                            <a:srgbClr val="CC0099"/>
                          </a:solidFill>
                          <a:latin typeface="Times New Roman" panose="02020603050405020304" pitchFamily="18" charset="0"/>
                          <a:cs typeface="Times New Roman" panose="02020603050405020304" pitchFamily="18" charset="0"/>
                        </a:rPr>
                        <a:t>10</a:t>
                      </a:r>
                      <a:endParaRPr sz="2400" dirty="0">
                        <a:latin typeface="Times New Roman" panose="02020603050405020304" pitchFamily="18" charset="0"/>
                        <a:cs typeface="Times New Roman" panose="02020603050405020304" pitchFamily="18" charset="0"/>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57150">
                      <a:solidFill>
                        <a:srgbClr val="000000"/>
                      </a:solidFill>
                      <a:prstDash val="solid"/>
                    </a:lnB>
                  </a:tcPr>
                </a:tc>
                <a:extLst>
                  <a:ext uri="{0D108BD9-81ED-4DB2-BD59-A6C34878D82A}">
                    <a16:rowId xmlns:a16="http://schemas.microsoft.com/office/drawing/2014/main" val="10007"/>
                  </a:ext>
                </a:extLst>
              </a:tr>
              <a:tr h="330414">
                <a:tc gridSpan="2">
                  <a:txBody>
                    <a:bodyPr/>
                    <a:lstStyle/>
                    <a:p>
                      <a:pPr marL="1371600">
                        <a:lnSpc>
                          <a:spcPts val="2985"/>
                        </a:lnSpc>
                      </a:pPr>
                      <a:r>
                        <a:rPr sz="2400" b="1" spc="-10" dirty="0">
                          <a:latin typeface="Times New Roman" panose="02020603050405020304" pitchFamily="18" charset="0"/>
                          <a:cs typeface="Times New Roman" panose="02020603050405020304" pitchFamily="18" charset="0"/>
                        </a:rPr>
                        <a:t>Total</a:t>
                      </a:r>
                      <a:endParaRPr sz="2400">
                        <a:latin typeface="Times New Roman" panose="02020603050405020304" pitchFamily="18" charset="0"/>
                        <a:cs typeface="Times New Roman" panose="02020603050405020304" pitchFamily="18" charset="0"/>
                      </a:endParaRPr>
                    </a:p>
                  </a:txBody>
                  <a:tcPr marL="0" marR="0" marT="0" marB="0">
                    <a:lnL w="28575">
                      <a:solidFill>
                        <a:srgbClr val="000000"/>
                      </a:solidFill>
                      <a:prstDash val="solid"/>
                    </a:lnL>
                    <a:lnR w="12700">
                      <a:solidFill>
                        <a:srgbClr val="000000"/>
                      </a:solidFill>
                      <a:prstDash val="solid"/>
                    </a:lnR>
                    <a:lnT w="57150">
                      <a:solidFill>
                        <a:srgbClr val="000000"/>
                      </a:solidFill>
                      <a:prstDash val="solid"/>
                    </a:lnT>
                    <a:lnB w="57150">
                      <a:solidFill>
                        <a:srgbClr val="000000"/>
                      </a:solidFill>
                      <a:prstDash val="solid"/>
                    </a:lnB>
                    <a:solidFill>
                      <a:srgbClr val="FFE699"/>
                    </a:solidFill>
                  </a:tcPr>
                </a:tc>
                <a:tc hMerge="1">
                  <a:txBody>
                    <a:bodyPr/>
                    <a:lstStyle/>
                    <a:p>
                      <a:endParaRPr/>
                    </a:p>
                  </a:txBody>
                  <a:tcPr marL="0" marR="0" marT="0" marB="0"/>
                </a:tc>
                <a:tc>
                  <a:txBody>
                    <a:bodyPr/>
                    <a:lstStyle/>
                    <a:p>
                      <a:pPr marL="3175" algn="ctr">
                        <a:lnSpc>
                          <a:spcPts val="2985"/>
                        </a:lnSpc>
                      </a:pPr>
                      <a:r>
                        <a:rPr sz="2400" b="1" spc="-25" dirty="0">
                          <a:solidFill>
                            <a:srgbClr val="CC0099"/>
                          </a:solidFill>
                          <a:latin typeface="Times New Roman" panose="02020603050405020304" pitchFamily="18" charset="0"/>
                          <a:cs typeface="Times New Roman" panose="02020603050405020304" pitchFamily="18" charset="0"/>
                        </a:rPr>
                        <a:t>100</a:t>
                      </a:r>
                      <a:endParaRPr sz="2400" dirty="0">
                        <a:latin typeface="Times New Roman" panose="02020603050405020304" pitchFamily="18" charset="0"/>
                        <a:cs typeface="Times New Roman" panose="02020603050405020304" pitchFamily="18" charset="0"/>
                      </a:endParaRPr>
                    </a:p>
                  </a:txBody>
                  <a:tcPr marL="0" marR="0" marT="0" marB="0">
                    <a:lnL w="12700">
                      <a:solidFill>
                        <a:srgbClr val="000000"/>
                      </a:solidFill>
                      <a:prstDash val="solid"/>
                    </a:lnL>
                    <a:lnR w="28575">
                      <a:solidFill>
                        <a:srgbClr val="000000"/>
                      </a:solidFill>
                      <a:prstDash val="solid"/>
                    </a:lnR>
                    <a:lnT w="57150">
                      <a:solidFill>
                        <a:srgbClr val="000000"/>
                      </a:solidFill>
                      <a:prstDash val="solid"/>
                    </a:lnT>
                    <a:lnB w="57150">
                      <a:solidFill>
                        <a:srgbClr val="000000"/>
                      </a:solidFill>
                      <a:prstDash val="solid"/>
                    </a:lnB>
                    <a:solidFill>
                      <a:srgbClr val="FFE699"/>
                    </a:solidFill>
                  </a:tcPr>
                </a:tc>
                <a:extLst>
                  <a:ext uri="{0D108BD9-81ED-4DB2-BD59-A6C34878D82A}">
                    <a16:rowId xmlns:a16="http://schemas.microsoft.com/office/drawing/2014/main" val="10008"/>
                  </a:ext>
                </a:extLst>
              </a:tr>
            </a:tbl>
          </a:graphicData>
        </a:graphic>
      </p:graphicFrame>
      <p:sp>
        <p:nvSpPr>
          <p:cNvPr id="5" name="object 5"/>
          <p:cNvSpPr txBox="1"/>
          <p:nvPr/>
        </p:nvSpPr>
        <p:spPr>
          <a:xfrm>
            <a:off x="228600" y="6390362"/>
            <a:ext cx="7753350" cy="289823"/>
          </a:xfrm>
          <a:prstGeom prst="rect">
            <a:avLst/>
          </a:prstGeom>
        </p:spPr>
        <p:txBody>
          <a:bodyPr vert="horz" wrap="square" lIns="0" tIns="12700" rIns="0" bIns="0" rtlCol="0">
            <a:spAutoFit/>
          </a:bodyPr>
          <a:lstStyle/>
          <a:p>
            <a:pPr marL="12700">
              <a:lnSpc>
                <a:spcPct val="100000"/>
              </a:lnSpc>
              <a:spcBef>
                <a:spcPts val="100"/>
              </a:spcBef>
            </a:pPr>
            <a:r>
              <a:rPr dirty="0">
                <a:latin typeface="Liberation Sans Narrow"/>
                <a:cs typeface="Liberation Sans Narrow"/>
              </a:rPr>
              <a:t>Excellent=5,</a:t>
            </a:r>
            <a:r>
              <a:rPr spc="-70" dirty="0">
                <a:latin typeface="Liberation Sans Narrow"/>
                <a:cs typeface="Liberation Sans Narrow"/>
              </a:rPr>
              <a:t> </a:t>
            </a:r>
            <a:r>
              <a:rPr dirty="0">
                <a:latin typeface="Liberation Sans Narrow"/>
                <a:cs typeface="Liberation Sans Narrow"/>
              </a:rPr>
              <a:t>Good=4,</a:t>
            </a:r>
            <a:r>
              <a:rPr spc="-90" dirty="0">
                <a:latin typeface="Liberation Sans Narrow"/>
                <a:cs typeface="Liberation Sans Narrow"/>
              </a:rPr>
              <a:t> </a:t>
            </a:r>
            <a:r>
              <a:rPr dirty="0">
                <a:latin typeface="Liberation Sans Narrow"/>
                <a:cs typeface="Liberation Sans Narrow"/>
              </a:rPr>
              <a:t>Fair=3,</a:t>
            </a:r>
            <a:r>
              <a:rPr spc="-95" dirty="0">
                <a:latin typeface="Liberation Sans Narrow"/>
                <a:cs typeface="Liberation Sans Narrow"/>
              </a:rPr>
              <a:t> </a:t>
            </a:r>
            <a:r>
              <a:rPr dirty="0">
                <a:latin typeface="Liberation Sans Narrow"/>
                <a:cs typeface="Liberation Sans Narrow"/>
              </a:rPr>
              <a:t>Weak=2,</a:t>
            </a:r>
            <a:r>
              <a:rPr spc="-90" dirty="0">
                <a:latin typeface="Liberation Sans Narrow"/>
                <a:cs typeface="Liberation Sans Narrow"/>
              </a:rPr>
              <a:t> </a:t>
            </a:r>
            <a:r>
              <a:rPr dirty="0">
                <a:latin typeface="Liberation Sans Narrow"/>
                <a:cs typeface="Liberation Sans Narrow"/>
              </a:rPr>
              <a:t>Deficient=1</a:t>
            </a:r>
            <a:r>
              <a:rPr spc="-70" dirty="0">
                <a:latin typeface="Liberation Sans Narrow"/>
                <a:cs typeface="Liberation Sans Narrow"/>
              </a:rPr>
              <a:t> </a:t>
            </a:r>
            <a:r>
              <a:rPr dirty="0">
                <a:latin typeface="Liberation Sans Narrow"/>
                <a:cs typeface="Liberation Sans Narrow"/>
              </a:rPr>
              <a:t>and</a:t>
            </a:r>
            <a:r>
              <a:rPr spc="-95" dirty="0">
                <a:latin typeface="Liberation Sans Narrow"/>
                <a:cs typeface="Liberation Sans Narrow"/>
              </a:rPr>
              <a:t> </a:t>
            </a:r>
            <a:r>
              <a:rPr spc="-10" dirty="0">
                <a:latin typeface="Liberation Sans Narrow"/>
                <a:cs typeface="Liberation Sans Narrow"/>
              </a:rPr>
              <a:t>Incomplete=0</a:t>
            </a:r>
            <a:endParaRPr dirty="0">
              <a:latin typeface="Liberation Sans Narrow"/>
              <a:cs typeface="Liberation Sans Narrow"/>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66</a:t>
            </a:fld>
            <a:endParaRPr spc="-25" dirty="0"/>
          </a:p>
        </p:txBody>
      </p:sp>
      <p:sp>
        <p:nvSpPr>
          <p:cNvPr id="2" name="object 2"/>
          <p:cNvSpPr txBox="1">
            <a:spLocks noGrp="1"/>
          </p:cNvSpPr>
          <p:nvPr>
            <p:ph type="title"/>
          </p:nvPr>
        </p:nvSpPr>
        <p:spPr>
          <a:xfrm>
            <a:off x="3110" y="0"/>
            <a:ext cx="9144000" cy="1148391"/>
          </a:xfrm>
          <a:prstGeom prst="rect">
            <a:avLst/>
          </a:prstGeom>
          <a:solidFill>
            <a:srgbClr val="F1F1F1"/>
          </a:solidFill>
          <a:ln w="9144">
            <a:noFill/>
          </a:ln>
        </p:spPr>
        <p:txBody>
          <a:bodyPr vert="horz" wrap="square" lIns="0" tIns="40005" rIns="0" bIns="0" rtlCol="0">
            <a:spAutoFit/>
          </a:bodyPr>
          <a:lstStyle/>
          <a:p>
            <a:pPr marL="462915" algn="ctr">
              <a:lnSpc>
                <a:spcPct val="100000"/>
              </a:lnSpc>
              <a:spcBef>
                <a:spcPts val="315"/>
              </a:spcBef>
            </a:pPr>
            <a:r>
              <a:rPr lang="en-US" sz="3600" dirty="0">
                <a:solidFill>
                  <a:srgbClr val="9900FF"/>
                </a:solidFill>
              </a:rPr>
              <a:t>Environment Safety Checklist &amp; Mitigation Plan (Annex-7)</a:t>
            </a:r>
            <a:endParaRPr sz="3600" dirty="0"/>
          </a:p>
        </p:txBody>
      </p:sp>
    </p:spTree>
    <p:extLst>
      <p:ext uri="{BB962C8B-B14F-4D97-AF65-F5344CB8AC3E}">
        <p14:creationId xmlns:p14="http://schemas.microsoft.com/office/powerpoint/2010/main" val="37812916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67</a:t>
            </a:fld>
            <a:endParaRPr spc="-25" dirty="0"/>
          </a:p>
        </p:txBody>
      </p:sp>
      <p:sp>
        <p:nvSpPr>
          <p:cNvPr id="2" name="object 2"/>
          <p:cNvSpPr txBox="1">
            <a:spLocks noGrp="1"/>
          </p:cNvSpPr>
          <p:nvPr>
            <p:ph type="title"/>
          </p:nvPr>
        </p:nvSpPr>
        <p:spPr>
          <a:xfrm>
            <a:off x="0" y="0"/>
            <a:ext cx="9324464" cy="594393"/>
          </a:xfrm>
          <a:prstGeom prst="rect">
            <a:avLst/>
          </a:prstGeom>
          <a:solidFill>
            <a:srgbClr val="F1F1F1"/>
          </a:solidFill>
          <a:ln w="9144">
            <a:noFill/>
          </a:ln>
        </p:spPr>
        <p:txBody>
          <a:bodyPr vert="horz" wrap="square" lIns="0" tIns="40005" rIns="0" bIns="0" rtlCol="0">
            <a:spAutoFit/>
          </a:bodyPr>
          <a:lstStyle/>
          <a:p>
            <a:pPr marL="462915" algn="ctr">
              <a:lnSpc>
                <a:spcPct val="100000"/>
              </a:lnSpc>
              <a:spcBef>
                <a:spcPts val="315"/>
              </a:spcBef>
            </a:pPr>
            <a:r>
              <a:rPr lang="en-US" sz="3600" dirty="0">
                <a:solidFill>
                  <a:srgbClr val="9900FF"/>
                </a:solidFill>
              </a:rPr>
              <a:t>Social Screening Form (Annex-8)</a:t>
            </a:r>
            <a:endParaRPr sz="3600" dirty="0"/>
          </a:p>
        </p:txBody>
      </p:sp>
    </p:spTree>
    <p:extLst>
      <p:ext uri="{BB962C8B-B14F-4D97-AF65-F5344CB8AC3E}">
        <p14:creationId xmlns:p14="http://schemas.microsoft.com/office/powerpoint/2010/main" val="9014841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68</a:t>
            </a:fld>
            <a:endParaRPr spc="-25" dirty="0"/>
          </a:p>
        </p:txBody>
      </p:sp>
      <p:sp>
        <p:nvSpPr>
          <p:cNvPr id="2" name="object 2"/>
          <p:cNvSpPr txBox="1">
            <a:spLocks noGrp="1"/>
          </p:cNvSpPr>
          <p:nvPr>
            <p:ph type="title"/>
          </p:nvPr>
        </p:nvSpPr>
        <p:spPr>
          <a:xfrm>
            <a:off x="0" y="0"/>
            <a:ext cx="9573138" cy="594393"/>
          </a:xfrm>
          <a:prstGeom prst="rect">
            <a:avLst/>
          </a:prstGeom>
          <a:solidFill>
            <a:srgbClr val="F1F1F1"/>
          </a:solidFill>
          <a:ln w="9144">
            <a:noFill/>
          </a:ln>
        </p:spPr>
        <p:txBody>
          <a:bodyPr vert="horz" wrap="square" lIns="0" tIns="40005" rIns="0" bIns="0" rtlCol="0">
            <a:spAutoFit/>
          </a:bodyPr>
          <a:lstStyle/>
          <a:p>
            <a:pPr marL="462915" algn="ctr">
              <a:lnSpc>
                <a:spcPct val="100000"/>
              </a:lnSpc>
              <a:spcBef>
                <a:spcPts val="315"/>
              </a:spcBef>
            </a:pPr>
            <a:r>
              <a:rPr lang="en-US" sz="3600" dirty="0">
                <a:solidFill>
                  <a:srgbClr val="9900FF"/>
                </a:solidFill>
              </a:rPr>
              <a:t>Experience in similar project</a:t>
            </a:r>
            <a:endParaRPr sz="3600" dirty="0"/>
          </a:p>
        </p:txBody>
      </p:sp>
    </p:spTree>
    <p:extLst>
      <p:ext uri="{BB962C8B-B14F-4D97-AF65-F5344CB8AC3E}">
        <p14:creationId xmlns:p14="http://schemas.microsoft.com/office/powerpoint/2010/main" val="1191881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07794" y="3892372"/>
            <a:ext cx="3834765" cy="1353185"/>
          </a:xfrm>
          <a:prstGeom prst="rect">
            <a:avLst/>
          </a:prstGeom>
        </p:spPr>
        <p:txBody>
          <a:bodyPr vert="horz" wrap="square" lIns="0" tIns="13335" rIns="0" bIns="0" rtlCol="0">
            <a:spAutoFit/>
          </a:bodyPr>
          <a:lstStyle/>
          <a:p>
            <a:pPr marL="583565" indent="-570865">
              <a:lnSpc>
                <a:spcPts val="5220"/>
              </a:lnSpc>
              <a:spcBef>
                <a:spcPts val="105"/>
              </a:spcBef>
              <a:buClr>
                <a:srgbClr val="6600CC"/>
              </a:buClr>
              <a:buFont typeface="Wingdings"/>
              <a:buChar char=""/>
              <a:tabLst>
                <a:tab pos="583565" algn="l"/>
              </a:tabLst>
            </a:pPr>
            <a:r>
              <a:rPr sz="4400" b="1" dirty="0">
                <a:solidFill>
                  <a:srgbClr val="9900FF"/>
                </a:solidFill>
                <a:latin typeface="Carlito"/>
                <a:cs typeface="Carlito"/>
              </a:rPr>
              <a:t>Questions</a:t>
            </a:r>
            <a:r>
              <a:rPr sz="4400" b="1" spc="-100" dirty="0">
                <a:solidFill>
                  <a:srgbClr val="9900FF"/>
                </a:solidFill>
                <a:latin typeface="Carlito"/>
                <a:cs typeface="Carlito"/>
              </a:rPr>
              <a:t> </a:t>
            </a:r>
            <a:r>
              <a:rPr sz="4400" b="1" spc="-25" dirty="0">
                <a:latin typeface="Carlito"/>
                <a:cs typeface="Carlito"/>
              </a:rPr>
              <a:t>???</a:t>
            </a:r>
            <a:endParaRPr sz="4400">
              <a:latin typeface="Carlito"/>
              <a:cs typeface="Carlito"/>
            </a:endParaRPr>
          </a:p>
          <a:p>
            <a:pPr marL="583565" indent="-570865">
              <a:lnSpc>
                <a:spcPts val="5220"/>
              </a:lnSpc>
              <a:buClr>
                <a:srgbClr val="6600CC"/>
              </a:buClr>
              <a:buFont typeface="Wingdings"/>
              <a:buChar char=""/>
              <a:tabLst>
                <a:tab pos="583565" algn="l"/>
              </a:tabLst>
            </a:pPr>
            <a:r>
              <a:rPr sz="4400" b="1" dirty="0">
                <a:solidFill>
                  <a:srgbClr val="0000FF"/>
                </a:solidFill>
                <a:latin typeface="Carlito"/>
                <a:cs typeface="Carlito"/>
              </a:rPr>
              <a:t>Comments</a:t>
            </a:r>
            <a:r>
              <a:rPr sz="4400" b="1" spc="-75" dirty="0">
                <a:solidFill>
                  <a:srgbClr val="0000FF"/>
                </a:solidFill>
                <a:latin typeface="Carlito"/>
                <a:cs typeface="Carlito"/>
              </a:rPr>
              <a:t> </a:t>
            </a:r>
            <a:r>
              <a:rPr sz="4400" b="1" spc="-25" dirty="0">
                <a:solidFill>
                  <a:srgbClr val="0000FF"/>
                </a:solidFill>
                <a:latin typeface="Carlito"/>
                <a:cs typeface="Carlito"/>
              </a:rPr>
              <a:t>!!!</a:t>
            </a:r>
            <a:endParaRPr sz="4400">
              <a:latin typeface="Carlito"/>
              <a:cs typeface="Carlito"/>
            </a:endParaRPr>
          </a:p>
        </p:txBody>
      </p:sp>
      <p:sp>
        <p:nvSpPr>
          <p:cNvPr id="3" name="object 3"/>
          <p:cNvSpPr txBox="1"/>
          <p:nvPr/>
        </p:nvSpPr>
        <p:spPr>
          <a:xfrm>
            <a:off x="8283067" y="6456070"/>
            <a:ext cx="15367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888888"/>
                </a:solidFill>
                <a:latin typeface="Arial"/>
                <a:cs typeface="Arial"/>
              </a:rPr>
              <a:t>63</a:t>
            </a:r>
            <a:endParaRPr sz="900">
              <a:latin typeface="Arial"/>
              <a:cs typeface="Arial"/>
            </a:endParaRPr>
          </a:p>
        </p:txBody>
      </p:sp>
      <p:grpSp>
        <p:nvGrpSpPr>
          <p:cNvPr id="4" name="object 4"/>
          <p:cNvGrpSpPr/>
          <p:nvPr/>
        </p:nvGrpSpPr>
        <p:grpSpPr>
          <a:xfrm>
            <a:off x="752094" y="912875"/>
            <a:ext cx="3236595" cy="1894839"/>
            <a:chOff x="752094" y="912875"/>
            <a:chExt cx="3236595" cy="1894839"/>
          </a:xfrm>
        </p:grpSpPr>
        <p:pic>
          <p:nvPicPr>
            <p:cNvPr id="5" name="object 5"/>
            <p:cNvPicPr/>
            <p:nvPr/>
          </p:nvPicPr>
          <p:blipFill>
            <a:blip r:embed="rId2" cstate="print"/>
            <a:stretch>
              <a:fillRect/>
            </a:stretch>
          </p:blipFill>
          <p:spPr>
            <a:xfrm>
              <a:off x="775716" y="937259"/>
              <a:ext cx="3212592" cy="1869948"/>
            </a:xfrm>
            <a:prstGeom prst="rect">
              <a:avLst/>
            </a:prstGeom>
          </p:spPr>
        </p:pic>
        <p:pic>
          <p:nvPicPr>
            <p:cNvPr id="6" name="object 6"/>
            <p:cNvPicPr/>
            <p:nvPr/>
          </p:nvPicPr>
          <p:blipFill>
            <a:blip r:embed="rId3" cstate="print"/>
            <a:stretch>
              <a:fillRect/>
            </a:stretch>
          </p:blipFill>
          <p:spPr>
            <a:xfrm>
              <a:off x="752094" y="912875"/>
              <a:ext cx="3209671" cy="1867026"/>
            </a:xfrm>
            <a:prstGeom prst="rect">
              <a:avLst/>
            </a:prstGeom>
          </p:spPr>
        </p:pic>
      </p:grpSp>
      <p:grpSp>
        <p:nvGrpSpPr>
          <p:cNvPr id="7" name="object 7"/>
          <p:cNvGrpSpPr/>
          <p:nvPr/>
        </p:nvGrpSpPr>
        <p:grpSpPr>
          <a:xfrm>
            <a:off x="4269613" y="564856"/>
            <a:ext cx="4072890" cy="2367915"/>
            <a:chOff x="4269613" y="564856"/>
            <a:chExt cx="4072890" cy="2367915"/>
          </a:xfrm>
        </p:grpSpPr>
        <p:pic>
          <p:nvPicPr>
            <p:cNvPr id="8" name="object 8"/>
            <p:cNvPicPr/>
            <p:nvPr/>
          </p:nvPicPr>
          <p:blipFill>
            <a:blip r:embed="rId4" cstate="print"/>
            <a:stretch>
              <a:fillRect/>
            </a:stretch>
          </p:blipFill>
          <p:spPr>
            <a:xfrm>
              <a:off x="4293108" y="588264"/>
              <a:ext cx="4049267" cy="2343912"/>
            </a:xfrm>
            <a:prstGeom prst="rect">
              <a:avLst/>
            </a:prstGeom>
          </p:spPr>
        </p:pic>
        <p:pic>
          <p:nvPicPr>
            <p:cNvPr id="9" name="object 9"/>
            <p:cNvPicPr/>
            <p:nvPr/>
          </p:nvPicPr>
          <p:blipFill>
            <a:blip r:embed="rId5" cstate="print"/>
            <a:stretch>
              <a:fillRect/>
            </a:stretch>
          </p:blipFill>
          <p:spPr>
            <a:xfrm>
              <a:off x="4269613" y="564856"/>
              <a:ext cx="4046092" cy="2340649"/>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7</a:t>
            </a:fld>
            <a:endParaRPr spc="-25" dirty="0"/>
          </a:p>
        </p:txBody>
      </p:sp>
      <p:sp>
        <p:nvSpPr>
          <p:cNvPr id="2" name="object 2"/>
          <p:cNvSpPr txBox="1">
            <a:spLocks noGrp="1"/>
          </p:cNvSpPr>
          <p:nvPr>
            <p:ph type="title"/>
          </p:nvPr>
        </p:nvSpPr>
        <p:spPr>
          <a:xfrm>
            <a:off x="457200" y="274320"/>
            <a:ext cx="8229600" cy="506998"/>
          </a:xfrm>
          <a:prstGeom prst="rect">
            <a:avLst/>
          </a:prstGeom>
          <a:solidFill>
            <a:srgbClr val="F1F1F1"/>
          </a:solidFill>
        </p:spPr>
        <p:txBody>
          <a:bodyPr vert="horz" wrap="square" lIns="0" tIns="0" rIns="0" bIns="0" rtlCol="0">
            <a:spAutoFit/>
          </a:bodyPr>
          <a:lstStyle/>
          <a:p>
            <a:pPr marL="91440" algn="ctr">
              <a:lnSpc>
                <a:spcPts val="4270"/>
              </a:lnSpc>
            </a:pPr>
            <a:r>
              <a:rPr lang="en-US" sz="3200" dirty="0">
                <a:solidFill>
                  <a:srgbClr val="9900FF"/>
                </a:solidFill>
              </a:rPr>
              <a:t>Implementation Period (EXAMPLE)</a:t>
            </a:r>
            <a:endParaRPr sz="3200" spc="-10" dirty="0">
              <a:solidFill>
                <a:srgbClr val="9900FF"/>
              </a:solidFill>
            </a:endParaRPr>
          </a:p>
        </p:txBody>
      </p:sp>
      <p:sp>
        <p:nvSpPr>
          <p:cNvPr id="8" name="object 3">
            <a:extLst>
              <a:ext uri="{FF2B5EF4-FFF2-40B4-BE49-F238E27FC236}">
                <a16:creationId xmlns:a16="http://schemas.microsoft.com/office/drawing/2014/main" id="{EC182403-6638-42F8-B0E8-11F519A6B0E5}"/>
              </a:ext>
            </a:extLst>
          </p:cNvPr>
          <p:cNvSpPr txBox="1"/>
          <p:nvPr/>
        </p:nvSpPr>
        <p:spPr>
          <a:xfrm>
            <a:off x="1019492" y="1173576"/>
            <a:ext cx="7105015" cy="2514150"/>
          </a:xfrm>
          <a:prstGeom prst="rect">
            <a:avLst/>
          </a:prstGeom>
        </p:spPr>
        <p:txBody>
          <a:bodyPr vert="horz" wrap="square" lIns="0" tIns="13335" rIns="0" bIns="0" rtlCol="0">
            <a:spAutoFit/>
          </a:bodyPr>
          <a:lstStyle/>
          <a:p>
            <a:pPr marL="546100" indent="-533400">
              <a:lnSpc>
                <a:spcPct val="100000"/>
              </a:lnSpc>
              <a:spcBef>
                <a:spcPts val="105"/>
              </a:spcBef>
              <a:buClr>
                <a:srgbClr val="000000"/>
              </a:buClr>
              <a:buFont typeface="Wingdings"/>
              <a:buChar char=""/>
              <a:tabLst>
                <a:tab pos="546100" algn="l"/>
              </a:tabLst>
            </a:pPr>
            <a:r>
              <a:rPr lang="en-US" sz="3200" b="1" spc="-10" dirty="0" err="1">
                <a:solidFill>
                  <a:schemeClr val="tx1"/>
                </a:solidFill>
                <a:latin typeface="Carlito"/>
                <a:cs typeface="Carlito"/>
              </a:rPr>
              <a:t>i</a:t>
            </a:r>
            <a:r>
              <a:rPr lang="en-US" sz="3200" b="1" spc="-10" dirty="0">
                <a:solidFill>
                  <a:schemeClr val="tx1"/>
                </a:solidFill>
                <a:latin typeface="Carlito"/>
                <a:cs typeface="Carlito"/>
              </a:rPr>
              <a:t>. Implementation Period: 03, Years)</a:t>
            </a:r>
          </a:p>
          <a:p>
            <a:pPr marL="546100" indent="-533400">
              <a:lnSpc>
                <a:spcPct val="100000"/>
              </a:lnSpc>
              <a:spcBef>
                <a:spcPts val="105"/>
              </a:spcBef>
              <a:buClr>
                <a:srgbClr val="000000"/>
              </a:buClr>
              <a:buFont typeface="Wingdings"/>
              <a:buChar char=""/>
              <a:tabLst>
                <a:tab pos="546100" algn="l"/>
              </a:tabLst>
            </a:pPr>
            <a:r>
              <a:rPr lang="en-US" sz="3200" b="1" spc="-10" dirty="0">
                <a:solidFill>
                  <a:schemeClr val="tx1"/>
                </a:solidFill>
                <a:latin typeface="Carlito"/>
                <a:cs typeface="Carlito"/>
              </a:rPr>
              <a:t>ii. Commencement: January 2025</a:t>
            </a:r>
          </a:p>
          <a:p>
            <a:pPr marL="546100" indent="-533400">
              <a:lnSpc>
                <a:spcPct val="100000"/>
              </a:lnSpc>
              <a:spcBef>
                <a:spcPts val="105"/>
              </a:spcBef>
              <a:buClr>
                <a:srgbClr val="000000"/>
              </a:buClr>
              <a:buFont typeface="Wingdings"/>
              <a:buChar char=""/>
              <a:tabLst>
                <a:tab pos="546100" algn="l"/>
              </a:tabLst>
            </a:pPr>
            <a:r>
              <a:rPr lang="en-US" sz="3200" b="1" spc="-10" dirty="0">
                <a:solidFill>
                  <a:schemeClr val="tx1"/>
                </a:solidFill>
                <a:latin typeface="Carlito"/>
                <a:cs typeface="Carlito"/>
              </a:rPr>
              <a:t>iii. Completion: December 2027 Ex. June 2028 </a:t>
            </a:r>
          </a:p>
          <a:p>
            <a:pPr marL="546100" indent="-533400">
              <a:lnSpc>
                <a:spcPct val="100000"/>
              </a:lnSpc>
              <a:spcBef>
                <a:spcPts val="105"/>
              </a:spcBef>
              <a:buClr>
                <a:srgbClr val="000000"/>
              </a:buClr>
              <a:buFont typeface="Wingdings"/>
              <a:buChar char=""/>
              <a:tabLst>
                <a:tab pos="546100" algn="l"/>
              </a:tabLst>
            </a:pPr>
            <a:endParaRPr lang="en-US" sz="3200" b="1" spc="-10" dirty="0">
              <a:solidFill>
                <a:schemeClr val="tx1"/>
              </a:solidFill>
              <a:latin typeface="Carlito"/>
              <a:cs typeface="Carlito"/>
            </a:endParaRPr>
          </a:p>
        </p:txBody>
      </p:sp>
      <p:sp>
        <p:nvSpPr>
          <p:cNvPr id="9" name="object 2">
            <a:extLst>
              <a:ext uri="{FF2B5EF4-FFF2-40B4-BE49-F238E27FC236}">
                <a16:creationId xmlns:a16="http://schemas.microsoft.com/office/drawing/2014/main" id="{B2452851-4A8C-4F8B-9577-CF0A5CC90295}"/>
              </a:ext>
            </a:extLst>
          </p:cNvPr>
          <p:cNvSpPr txBox="1">
            <a:spLocks/>
          </p:cNvSpPr>
          <p:nvPr/>
        </p:nvSpPr>
        <p:spPr>
          <a:xfrm>
            <a:off x="416687" y="3652327"/>
            <a:ext cx="8229600" cy="563880"/>
          </a:xfrm>
          <a:prstGeom prst="rect">
            <a:avLst/>
          </a:prstGeom>
          <a:solidFill>
            <a:srgbClr val="F1F1F1"/>
          </a:solidFill>
        </p:spPr>
        <p:txBody>
          <a:bodyPr vert="horz" wrap="square" lIns="0" tIns="0" rIns="0" bIns="0" rtlCol="0">
            <a:spAutoFit/>
          </a:bodyPr>
          <a:lstStyle>
            <a:lvl1pPr>
              <a:defRPr sz="4000" b="1" i="0">
                <a:solidFill>
                  <a:srgbClr val="CC00CC"/>
                </a:solidFill>
                <a:latin typeface="Arial"/>
                <a:ea typeface="+mj-ea"/>
                <a:cs typeface="Arial"/>
              </a:defRPr>
            </a:lvl1pPr>
          </a:lstStyle>
          <a:p>
            <a:pPr marL="91440" algn="ctr">
              <a:lnSpc>
                <a:spcPts val="4270"/>
              </a:lnSpc>
            </a:pPr>
            <a:r>
              <a:rPr lang="en-US" dirty="0">
                <a:solidFill>
                  <a:srgbClr val="9900FF"/>
                </a:solidFill>
              </a:rPr>
              <a:t>Total cost: BDT &amp; US$</a:t>
            </a:r>
            <a:endParaRPr lang="en-US" spc="-10" dirty="0">
              <a:solidFill>
                <a:srgbClr val="9900FF"/>
              </a:solidFill>
            </a:endParaRPr>
          </a:p>
        </p:txBody>
      </p:sp>
      <p:sp>
        <p:nvSpPr>
          <p:cNvPr id="12" name="TextBox 11">
            <a:extLst>
              <a:ext uri="{FF2B5EF4-FFF2-40B4-BE49-F238E27FC236}">
                <a16:creationId xmlns:a16="http://schemas.microsoft.com/office/drawing/2014/main" id="{368431D3-8B06-47D7-BB07-FCE09BE49FBD}"/>
              </a:ext>
            </a:extLst>
          </p:cNvPr>
          <p:cNvSpPr txBox="1"/>
          <p:nvPr/>
        </p:nvSpPr>
        <p:spPr>
          <a:xfrm>
            <a:off x="762000" y="4724097"/>
            <a:ext cx="7899918" cy="9541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i</a:t>
            </a:r>
            <a:r>
              <a:rPr lang="en-US" sz="2800" b="1" dirty="0">
                <a:latin typeface="Times New Roman" panose="02020603050405020304" pitchFamily="18" charset="0"/>
                <a:cs typeface="Times New Roman" panose="02020603050405020304" pitchFamily="18" charset="0"/>
              </a:rPr>
              <a:t>)	 BDT: 600 lack or 6 corer)</a:t>
            </a:r>
          </a:p>
          <a:p>
            <a:r>
              <a:rPr lang="en-US" sz="2800" b="1" dirty="0">
                <a:latin typeface="Times New Roman" panose="02020603050405020304" pitchFamily="18" charset="0"/>
                <a:cs typeface="Times New Roman" panose="02020603050405020304" pitchFamily="18" charset="0"/>
              </a:rPr>
              <a:t>(ii)	 US$500000(@ 120 BDT as on Jan 1, 2025)</a:t>
            </a:r>
          </a:p>
        </p:txBody>
      </p:sp>
    </p:spTree>
    <p:extLst>
      <p:ext uri="{BB962C8B-B14F-4D97-AF65-F5344CB8AC3E}">
        <p14:creationId xmlns:p14="http://schemas.microsoft.com/office/powerpoint/2010/main" val="235744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78416" rIns="0" bIns="0" rtlCol="0">
            <a:spAutoFit/>
          </a:bodyPr>
          <a:lstStyle/>
          <a:p>
            <a:pPr marL="38100">
              <a:lnSpc>
                <a:spcPct val="100000"/>
              </a:lnSpc>
              <a:spcBef>
                <a:spcPts val="15"/>
              </a:spcBef>
            </a:pPr>
            <a:fld id="{81D60167-4931-47E6-BA6A-407CBD079E47}" type="slidenum">
              <a:rPr spc="-25" dirty="0"/>
              <a:t>8</a:t>
            </a:fld>
            <a:endParaRPr spc="-25" dirty="0"/>
          </a:p>
        </p:txBody>
      </p:sp>
      <p:sp>
        <p:nvSpPr>
          <p:cNvPr id="2" name="object 2"/>
          <p:cNvSpPr txBox="1">
            <a:spLocks noGrp="1"/>
          </p:cNvSpPr>
          <p:nvPr>
            <p:ph type="title"/>
          </p:nvPr>
        </p:nvSpPr>
        <p:spPr>
          <a:xfrm>
            <a:off x="838200" y="533400"/>
            <a:ext cx="6858000" cy="623889"/>
          </a:xfrm>
          <a:prstGeom prst="rect">
            <a:avLst/>
          </a:prstGeom>
          <a:solidFill>
            <a:srgbClr val="F1F1F1"/>
          </a:solidFill>
        </p:spPr>
        <p:txBody>
          <a:bodyPr vert="horz" wrap="square" lIns="0" tIns="8255" rIns="0" bIns="0" rtlCol="0">
            <a:spAutoFit/>
          </a:bodyPr>
          <a:lstStyle/>
          <a:p>
            <a:pPr marL="91440">
              <a:lnSpc>
                <a:spcPct val="100000"/>
              </a:lnSpc>
              <a:spcBef>
                <a:spcPts val="65"/>
              </a:spcBef>
            </a:pPr>
            <a:r>
              <a:rPr dirty="0">
                <a:solidFill>
                  <a:srgbClr val="9900FF"/>
                </a:solidFill>
              </a:rPr>
              <a:t>General</a:t>
            </a:r>
            <a:r>
              <a:rPr spc="-75" dirty="0">
                <a:solidFill>
                  <a:srgbClr val="9900FF"/>
                </a:solidFill>
              </a:rPr>
              <a:t> </a:t>
            </a:r>
            <a:r>
              <a:rPr spc="-10" dirty="0">
                <a:solidFill>
                  <a:srgbClr val="9900FF"/>
                </a:solidFill>
              </a:rPr>
              <a:t>objective</a:t>
            </a:r>
            <a:r>
              <a:rPr lang="en-US" spc="-10" dirty="0">
                <a:solidFill>
                  <a:srgbClr val="9900FF"/>
                </a:solidFill>
              </a:rPr>
              <a:t>/</a:t>
            </a:r>
            <a:r>
              <a:rPr spc="-10" dirty="0">
                <a:solidFill>
                  <a:srgbClr val="9900FF"/>
                </a:solidFill>
              </a:rPr>
              <a:t>s</a:t>
            </a:r>
          </a:p>
        </p:txBody>
      </p:sp>
      <p:sp>
        <p:nvSpPr>
          <p:cNvPr id="3" name="object 3"/>
          <p:cNvSpPr txBox="1"/>
          <p:nvPr/>
        </p:nvSpPr>
        <p:spPr>
          <a:xfrm>
            <a:off x="688340" y="1406093"/>
            <a:ext cx="7505065" cy="4991495"/>
          </a:xfrm>
          <a:prstGeom prst="rect">
            <a:avLst/>
          </a:prstGeom>
        </p:spPr>
        <p:txBody>
          <a:bodyPr vert="horz" wrap="square" lIns="0" tIns="67945" rIns="0" bIns="0" rtlCol="0">
            <a:spAutoFit/>
          </a:bodyPr>
          <a:lstStyle/>
          <a:p>
            <a:pPr marL="622300" marR="163195" indent="-610235">
              <a:lnSpc>
                <a:spcPts val="3460"/>
              </a:lnSpc>
              <a:spcBef>
                <a:spcPts val="535"/>
              </a:spcBef>
              <a:buFont typeface="Wingdings"/>
              <a:buChar char=""/>
              <a:tabLst>
                <a:tab pos="622300" algn="l"/>
              </a:tabLst>
            </a:pPr>
            <a:r>
              <a:rPr sz="3200" dirty="0">
                <a:latin typeface="Times New Roman" panose="02020603050405020304" pitchFamily="18" charset="0"/>
                <a:cs typeface="Times New Roman" panose="02020603050405020304" pitchFamily="18" charset="0"/>
              </a:rPr>
              <a:t>Should</a:t>
            </a:r>
            <a:r>
              <a:rPr sz="3200" spc="-65"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reflect</a:t>
            </a:r>
            <a:r>
              <a:rPr sz="3200" spc="-9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the</a:t>
            </a:r>
            <a:r>
              <a:rPr sz="3200" spc="-8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title;</a:t>
            </a:r>
            <a:r>
              <a:rPr sz="3200" spc="-55"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Repeat</a:t>
            </a:r>
            <a:r>
              <a:rPr sz="3200" spc="-75"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keywords </a:t>
            </a:r>
            <a:r>
              <a:rPr sz="3200" dirty="0">
                <a:latin typeface="Times New Roman" panose="02020603050405020304" pitchFamily="18" charset="0"/>
                <a:cs typeface="Times New Roman" panose="02020603050405020304" pitchFamily="18" charset="0"/>
              </a:rPr>
              <a:t>if</a:t>
            </a:r>
            <a:r>
              <a:rPr sz="3200" spc="-15"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possible</a:t>
            </a:r>
            <a:endParaRPr sz="3200" dirty="0">
              <a:latin typeface="Times New Roman" panose="02020603050405020304" pitchFamily="18" charset="0"/>
              <a:cs typeface="Times New Roman" panose="02020603050405020304" pitchFamily="18" charset="0"/>
            </a:endParaRPr>
          </a:p>
          <a:p>
            <a:pPr marL="622300" marR="676910" indent="-610235">
              <a:lnSpc>
                <a:spcPts val="3460"/>
              </a:lnSpc>
              <a:spcBef>
                <a:spcPts val="790"/>
              </a:spcBef>
              <a:buFont typeface="Wingdings"/>
              <a:buChar char=""/>
              <a:tabLst>
                <a:tab pos="622300" algn="l"/>
              </a:tabLst>
            </a:pPr>
            <a:r>
              <a:rPr sz="3200" dirty="0">
                <a:latin typeface="Times New Roman" panose="02020603050405020304" pitchFamily="18" charset="0"/>
                <a:cs typeface="Times New Roman" panose="02020603050405020304" pitchFamily="18" charset="0"/>
              </a:rPr>
              <a:t>Should</a:t>
            </a:r>
            <a:r>
              <a:rPr sz="3200" spc="-65"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be</a:t>
            </a:r>
            <a:r>
              <a:rPr sz="3200" spc="-70"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commensurate</a:t>
            </a:r>
            <a:r>
              <a:rPr sz="3200" spc="-7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with</a:t>
            </a:r>
            <a:r>
              <a:rPr sz="3200" spc="-75"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vision, </a:t>
            </a:r>
            <a:r>
              <a:rPr sz="3200" dirty="0">
                <a:latin typeface="Times New Roman" panose="02020603050405020304" pitchFamily="18" charset="0"/>
                <a:cs typeface="Times New Roman" panose="02020603050405020304" pitchFamily="18" charset="0"/>
              </a:rPr>
              <a:t>mission,</a:t>
            </a:r>
            <a:r>
              <a:rPr sz="3200" spc="-45"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goal</a:t>
            </a:r>
            <a:r>
              <a:rPr sz="3200" spc="-6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of</a:t>
            </a:r>
            <a:r>
              <a:rPr sz="3200" spc="-6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the</a:t>
            </a:r>
            <a:r>
              <a:rPr sz="3200" spc="-55" dirty="0">
                <a:latin typeface="Times New Roman" panose="02020603050405020304" pitchFamily="18" charset="0"/>
                <a:cs typeface="Times New Roman" panose="02020603050405020304" pitchFamily="18" charset="0"/>
              </a:rPr>
              <a:t> </a:t>
            </a:r>
            <a:r>
              <a:rPr sz="3200" spc="-25" dirty="0">
                <a:latin typeface="Times New Roman" panose="02020603050405020304" pitchFamily="18" charset="0"/>
                <a:cs typeface="Times New Roman" panose="02020603050405020304" pitchFamily="18" charset="0"/>
              </a:rPr>
              <a:t>University,</a:t>
            </a:r>
            <a:r>
              <a:rPr sz="3200" spc="-40"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entity</a:t>
            </a:r>
            <a:endParaRPr sz="3200" dirty="0">
              <a:latin typeface="Times New Roman" panose="02020603050405020304" pitchFamily="18" charset="0"/>
              <a:cs typeface="Times New Roman" panose="02020603050405020304" pitchFamily="18" charset="0"/>
            </a:endParaRPr>
          </a:p>
          <a:p>
            <a:pPr marL="622300" marR="698500" indent="-610235">
              <a:lnSpc>
                <a:spcPts val="3460"/>
              </a:lnSpc>
              <a:spcBef>
                <a:spcPts val="795"/>
              </a:spcBef>
              <a:buFont typeface="Wingdings"/>
              <a:buChar char=""/>
              <a:tabLst>
                <a:tab pos="622300" algn="l"/>
              </a:tabLst>
            </a:pPr>
            <a:r>
              <a:rPr sz="3200" dirty="0">
                <a:latin typeface="Times New Roman" panose="02020603050405020304" pitchFamily="18" charset="0"/>
                <a:cs typeface="Times New Roman" panose="02020603050405020304" pitchFamily="18" charset="0"/>
              </a:rPr>
              <a:t>State</a:t>
            </a:r>
            <a:r>
              <a:rPr sz="3200" spc="-11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main</a:t>
            </a:r>
            <a:r>
              <a:rPr sz="3200" spc="-9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problem</a:t>
            </a:r>
            <a:r>
              <a:rPr sz="3200" spc="-114"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addressed</a:t>
            </a:r>
            <a:r>
              <a:rPr sz="3200" spc="-125"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by</a:t>
            </a:r>
            <a:r>
              <a:rPr sz="3200" spc="-105" dirty="0">
                <a:latin typeface="Times New Roman" panose="02020603050405020304" pitchFamily="18" charset="0"/>
                <a:cs typeface="Times New Roman" panose="02020603050405020304" pitchFamily="18" charset="0"/>
              </a:rPr>
              <a:t> </a:t>
            </a:r>
            <a:r>
              <a:rPr sz="3200" spc="-25" dirty="0">
                <a:latin typeface="Times New Roman" panose="02020603050405020304" pitchFamily="18" charset="0"/>
                <a:cs typeface="Times New Roman" panose="02020603050405020304" pitchFamily="18" charset="0"/>
              </a:rPr>
              <a:t>the </a:t>
            </a:r>
            <a:r>
              <a:rPr sz="3200" spc="-10" dirty="0">
                <a:latin typeface="Times New Roman" panose="02020603050405020304" pitchFamily="18" charset="0"/>
                <a:cs typeface="Times New Roman" panose="02020603050405020304" pitchFamily="18" charset="0"/>
              </a:rPr>
              <a:t>proposal</a:t>
            </a:r>
            <a:endParaRPr sz="3200" dirty="0">
              <a:latin typeface="Times New Roman" panose="02020603050405020304" pitchFamily="18" charset="0"/>
              <a:cs typeface="Times New Roman" panose="02020603050405020304" pitchFamily="18" charset="0"/>
            </a:endParaRPr>
          </a:p>
          <a:p>
            <a:pPr marL="622300" marR="5080" indent="-610235">
              <a:lnSpc>
                <a:spcPct val="90000"/>
              </a:lnSpc>
              <a:spcBef>
                <a:spcPts val="750"/>
              </a:spcBef>
              <a:buFont typeface="Wingdings"/>
              <a:buChar char=""/>
              <a:tabLst>
                <a:tab pos="622300" algn="l"/>
              </a:tabLst>
            </a:pPr>
            <a:r>
              <a:rPr sz="3200" dirty="0">
                <a:latin typeface="Times New Roman" panose="02020603050405020304" pitchFamily="18" charset="0"/>
                <a:cs typeface="Times New Roman" panose="02020603050405020304" pitchFamily="18" charset="0"/>
              </a:rPr>
              <a:t>State</a:t>
            </a:r>
            <a:r>
              <a:rPr sz="3200" spc="-85"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objectives</a:t>
            </a:r>
            <a:r>
              <a:rPr sz="3200" spc="-90" dirty="0">
                <a:latin typeface="Times New Roman" panose="02020603050405020304" pitchFamily="18" charset="0"/>
                <a:cs typeface="Times New Roman" panose="02020603050405020304" pitchFamily="18" charset="0"/>
              </a:rPr>
              <a:t> </a:t>
            </a:r>
            <a:r>
              <a:rPr sz="3200" spc="-20" dirty="0">
                <a:latin typeface="Times New Roman" panose="02020603050405020304" pitchFamily="18" charset="0"/>
                <a:cs typeface="Times New Roman" panose="02020603050405020304" pitchFamily="18" charset="0"/>
              </a:rPr>
              <a:t>referred</a:t>
            </a:r>
            <a:r>
              <a:rPr sz="3200" spc="-114"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to</a:t>
            </a:r>
            <a:r>
              <a:rPr sz="3200" spc="-80" dirty="0">
                <a:latin typeface="Times New Roman" panose="02020603050405020304" pitchFamily="18" charset="0"/>
                <a:cs typeface="Times New Roman" panose="02020603050405020304" pitchFamily="18" charset="0"/>
              </a:rPr>
              <a:t> </a:t>
            </a:r>
            <a:r>
              <a:rPr sz="3200" spc="-25" dirty="0">
                <a:latin typeface="Times New Roman" panose="02020603050405020304" pitchFamily="18" charset="0"/>
                <a:cs typeface="Times New Roman" panose="02020603050405020304" pitchFamily="18" charset="0"/>
              </a:rPr>
              <a:t>medium-</a:t>
            </a:r>
            <a:r>
              <a:rPr sz="3200" spc="-20" dirty="0">
                <a:latin typeface="Times New Roman" panose="02020603050405020304" pitchFamily="18" charset="0"/>
                <a:cs typeface="Times New Roman" panose="02020603050405020304" pitchFamily="18" charset="0"/>
              </a:rPr>
              <a:t>term </a:t>
            </a:r>
            <a:r>
              <a:rPr sz="3200" dirty="0">
                <a:latin typeface="Times New Roman" panose="02020603050405020304" pitchFamily="18" charset="0"/>
                <a:cs typeface="Times New Roman" panose="02020603050405020304" pitchFamily="18" charset="0"/>
              </a:rPr>
              <a:t>results</a:t>
            </a:r>
            <a:r>
              <a:rPr sz="3200" spc="-65"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and</a:t>
            </a:r>
            <a:r>
              <a:rPr sz="3200" spc="-4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impact</a:t>
            </a:r>
            <a:r>
              <a:rPr sz="3200" spc="-45"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that</a:t>
            </a:r>
            <a:r>
              <a:rPr sz="3200" spc="-45"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the</a:t>
            </a:r>
            <a:r>
              <a:rPr sz="3200" spc="-55"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institution </a:t>
            </a:r>
            <a:r>
              <a:rPr sz="3200" dirty="0">
                <a:latin typeface="Times New Roman" panose="02020603050405020304" pitchFamily="18" charset="0"/>
                <a:cs typeface="Times New Roman" panose="02020603050405020304" pitchFamily="18" charset="0"/>
              </a:rPr>
              <a:t>would</a:t>
            </a:r>
            <a:r>
              <a:rPr sz="3200" spc="-10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like</a:t>
            </a:r>
            <a:r>
              <a:rPr sz="3200" spc="-95"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to</a:t>
            </a:r>
            <a:r>
              <a:rPr sz="3200" spc="-90"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achieve</a:t>
            </a:r>
            <a:endParaRPr sz="3200" dirty="0">
              <a:latin typeface="Times New Roman" panose="02020603050405020304" pitchFamily="18" charset="0"/>
              <a:cs typeface="Times New Roman" panose="02020603050405020304" pitchFamily="18" charset="0"/>
            </a:endParaRPr>
          </a:p>
          <a:p>
            <a:pPr marL="622300" indent="-609600">
              <a:lnSpc>
                <a:spcPct val="100000"/>
              </a:lnSpc>
              <a:spcBef>
                <a:spcPts val="330"/>
              </a:spcBef>
              <a:buClr>
                <a:srgbClr val="000000"/>
              </a:buClr>
              <a:buFont typeface="Wingdings"/>
              <a:buChar char=""/>
              <a:tabLst>
                <a:tab pos="622300" algn="l"/>
              </a:tabLst>
            </a:pPr>
            <a:r>
              <a:rPr sz="3600" b="1" dirty="0">
                <a:solidFill>
                  <a:srgbClr val="CC0099"/>
                </a:solidFill>
                <a:latin typeface="Times New Roman" panose="02020603050405020304" pitchFamily="18" charset="0"/>
                <a:cs typeface="Times New Roman" panose="02020603050405020304" pitchFamily="18" charset="0"/>
              </a:rPr>
              <a:t>Single</a:t>
            </a:r>
            <a:r>
              <a:rPr sz="3600" b="1" spc="-120" dirty="0">
                <a:solidFill>
                  <a:srgbClr val="CC0099"/>
                </a:solidFill>
                <a:latin typeface="Times New Roman" panose="02020603050405020304" pitchFamily="18" charset="0"/>
                <a:cs typeface="Times New Roman" panose="02020603050405020304" pitchFamily="18" charset="0"/>
              </a:rPr>
              <a:t> </a:t>
            </a:r>
            <a:r>
              <a:rPr sz="3600" b="1" spc="-10" dirty="0">
                <a:solidFill>
                  <a:srgbClr val="CC0099"/>
                </a:solidFill>
                <a:latin typeface="Times New Roman" panose="02020603050405020304" pitchFamily="18" charset="0"/>
                <a:cs typeface="Times New Roman" panose="02020603050405020304" pitchFamily="18" charset="0"/>
              </a:rPr>
              <a:t>Sentence</a:t>
            </a:r>
            <a:endParaRPr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16">
            <a:extLst>
              <a:ext uri="{FF2B5EF4-FFF2-40B4-BE49-F238E27FC236}">
                <a16:creationId xmlns:a16="http://schemas.microsoft.com/office/drawing/2014/main" id="{284966D3-D2C3-4C86-85FD-1A69B8566489}"/>
              </a:ext>
            </a:extLst>
          </p:cNvPr>
          <p:cNvSpPr txBox="1"/>
          <p:nvPr/>
        </p:nvSpPr>
        <p:spPr>
          <a:xfrm>
            <a:off x="304800" y="1524000"/>
            <a:ext cx="8686800" cy="3877985"/>
          </a:xfrm>
          <a:prstGeom prst="rect">
            <a:avLst/>
          </a:prstGeom>
        </p:spPr>
        <p:txBody>
          <a:bodyPr wrap="square" lIns="0" tIns="0" rIns="0" bIns="0" rtlCol="0" anchor="t">
            <a:spAutoFit/>
          </a:bodyPr>
          <a:lstStyle/>
          <a:p>
            <a:pPr algn="ctr" defTabSz="457200" rtl="0">
              <a:defRPr/>
            </a:pPr>
            <a:r>
              <a:rPr lang="en-US" sz="2800" b="1" kern="1200" dirty="0">
                <a:solidFill>
                  <a:srgbClr val="00B050"/>
                </a:solidFill>
                <a:latin typeface="Times New Roman" panose="02020603050405020304" pitchFamily="18" charset="0"/>
                <a:ea typeface="Monterchi Sans"/>
                <a:cs typeface="Times New Roman" panose="02020603050405020304" pitchFamily="18" charset="0"/>
                <a:sym typeface="Monterchi Sans"/>
              </a:rPr>
              <a:t>General Objective</a:t>
            </a:r>
          </a:p>
          <a:p>
            <a:pPr algn="just" defTabSz="457200" rtl="0">
              <a:defRPr/>
            </a:pPr>
            <a:r>
              <a:rPr lang="en-US" sz="2800" b="1" kern="1200" dirty="0">
                <a:latin typeface="Times New Roman" panose="02020603050405020304" pitchFamily="18" charset="0"/>
                <a:ea typeface="Monterchi Sans"/>
                <a:cs typeface="Times New Roman" panose="02020603050405020304" pitchFamily="18" charset="0"/>
                <a:sym typeface="Monterchi Sans"/>
              </a:rPr>
              <a:t>The general objective of the study is to empower tourism and hospitality graduates in Bangladesh by bridging the gap between academia and industry, ensuring they are equipped with the skills, knowledge, and experiences necessary for successful employment in the local and global markets.</a:t>
            </a:r>
          </a:p>
          <a:p>
            <a:pPr algn="just" defTabSz="457200" rtl="0">
              <a:defRPr/>
            </a:pPr>
            <a:endParaRPr lang="en-US" sz="2800" b="1" kern="1200" dirty="0">
              <a:latin typeface="Times New Roman" panose="02020603050405020304" pitchFamily="18" charset="0"/>
              <a:ea typeface="Monterchi Sans"/>
              <a:cs typeface="Times New Roman" panose="02020603050405020304" pitchFamily="18" charset="0"/>
              <a:sym typeface="Monterchi Sans"/>
            </a:endParaRPr>
          </a:p>
          <a:p>
            <a:pPr algn="just" defTabSz="457200" rtl="0">
              <a:defRPr/>
            </a:pPr>
            <a:endParaRPr lang="en-US" sz="2800" b="1" kern="1200" dirty="0">
              <a:latin typeface="Times New Roman" panose="02020603050405020304" pitchFamily="18" charset="0"/>
              <a:ea typeface="Monterchi Sans"/>
              <a:cs typeface="Times New Roman" panose="02020603050405020304" pitchFamily="18" charset="0"/>
              <a:sym typeface="Monterchi Sans"/>
            </a:endParaRPr>
          </a:p>
        </p:txBody>
      </p:sp>
      <p:sp>
        <p:nvSpPr>
          <p:cNvPr id="4" name="TextBox 15">
            <a:extLst>
              <a:ext uri="{FF2B5EF4-FFF2-40B4-BE49-F238E27FC236}">
                <a16:creationId xmlns:a16="http://schemas.microsoft.com/office/drawing/2014/main" id="{46AA3262-7EB8-4163-AE17-588B77F13B0B}"/>
              </a:ext>
            </a:extLst>
          </p:cNvPr>
          <p:cNvSpPr txBox="1"/>
          <p:nvPr/>
        </p:nvSpPr>
        <p:spPr>
          <a:xfrm>
            <a:off x="609600" y="457200"/>
            <a:ext cx="7397623" cy="348557"/>
          </a:xfrm>
          <a:prstGeom prst="rect">
            <a:avLst/>
          </a:prstGeom>
        </p:spPr>
        <p:txBody>
          <a:bodyPr wrap="square" lIns="0" tIns="0" rIns="0" bIns="0" rtlCol="0" anchor="t">
            <a:spAutoFit/>
          </a:bodyPr>
          <a:lstStyle/>
          <a:p>
            <a:pPr marL="45720" algn="ctr">
              <a:lnSpc>
                <a:spcPts val="2358"/>
              </a:lnSpc>
            </a:pPr>
            <a:r>
              <a:rPr lang="en-US" sz="4000" spc="-28" dirty="0">
                <a:solidFill>
                  <a:srgbClr val="9900FF"/>
                </a:solidFill>
                <a:latin typeface="Britannic Bold" panose="020B0903060703020204" pitchFamily="34" charset="0"/>
                <a:cs typeface="Carlito"/>
              </a:rPr>
              <a:t>Example</a:t>
            </a:r>
            <a:endParaRPr lang="en-US" sz="4000" dirty="0">
              <a:latin typeface="Britannic Bold" panose="020B0903060703020204" pitchFamily="34" charset="0"/>
              <a:cs typeface="Carlito"/>
            </a:endParaRPr>
          </a:p>
        </p:txBody>
      </p:sp>
      <p:cxnSp>
        <p:nvCxnSpPr>
          <p:cNvPr id="5" name="Straight Connector 4">
            <a:extLst>
              <a:ext uri="{FF2B5EF4-FFF2-40B4-BE49-F238E27FC236}">
                <a16:creationId xmlns:a16="http://schemas.microsoft.com/office/drawing/2014/main" id="{E841107B-8B72-42CB-8019-EDC577E82432}"/>
              </a:ext>
            </a:extLst>
          </p:cNvPr>
          <p:cNvCxnSpPr/>
          <p:nvPr/>
        </p:nvCxnSpPr>
        <p:spPr>
          <a:xfrm>
            <a:off x="-76200" y="805757"/>
            <a:ext cx="92202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266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2026</TotalTime>
  <Words>5731</Words>
  <Application>Microsoft Office PowerPoint</Application>
  <PresentationFormat>On-screen Show (4:3)</PresentationFormat>
  <Paragraphs>1148</Paragraphs>
  <Slides>69</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69</vt:i4>
      </vt:variant>
    </vt:vector>
  </HeadingPairs>
  <TitlesOfParts>
    <vt:vector size="81" baseType="lpstr">
      <vt:lpstr>Anton</vt:lpstr>
      <vt:lpstr>Arial</vt:lpstr>
      <vt:lpstr>Arial Black</vt:lpstr>
      <vt:lpstr>Britannic Bold</vt:lpstr>
      <vt:lpstr>Calibri</vt:lpstr>
      <vt:lpstr>Carlito</vt:lpstr>
      <vt:lpstr>Liberation Sans Narrow</vt:lpstr>
      <vt:lpstr>Monterchi Sans</vt:lpstr>
      <vt:lpstr>Times New Roman</vt:lpstr>
      <vt:lpstr>Wingdings</vt:lpstr>
      <vt:lpstr>Office Theme</vt:lpstr>
      <vt:lpstr>1_Office Theme</vt:lpstr>
      <vt:lpstr> Welcome to Writing Proposal on “Academic Transformation Fund”  (Session 2)</vt:lpstr>
      <vt:lpstr>Components for Proposal Writing</vt:lpstr>
      <vt:lpstr>Proposal Components</vt:lpstr>
      <vt:lpstr>Proposal Components</vt:lpstr>
      <vt:lpstr> Proposal Title</vt:lpstr>
      <vt:lpstr>Window 3b: Collaborative Research with Industries and Research Institutes</vt:lpstr>
      <vt:lpstr>Implementation Period (EXAMPLE)</vt:lpstr>
      <vt:lpstr>General objective/s</vt:lpstr>
      <vt:lpstr>PowerPoint Presentation</vt:lpstr>
      <vt:lpstr>Specific objectives</vt:lpstr>
      <vt:lpstr>PowerPoint Presentation</vt:lpstr>
      <vt:lpstr>Institutional information</vt:lpstr>
      <vt:lpstr>Example</vt:lpstr>
      <vt:lpstr>Example only</vt:lpstr>
      <vt:lpstr>Proposal Summary</vt:lpstr>
      <vt:lpstr>PowerPoint Presentation</vt:lpstr>
      <vt:lpstr>Strategic Analysis</vt:lpstr>
      <vt:lpstr>Internal</vt:lpstr>
      <vt:lpstr>PowerPoint Presentation</vt:lpstr>
      <vt:lpstr>PowerPoint Presentation</vt:lpstr>
      <vt:lpstr>PowerPoint Presentation</vt:lpstr>
      <vt:lpstr>PowerPoint Presentation</vt:lpstr>
      <vt:lpstr>PowerPoint Presentation</vt:lpstr>
      <vt:lpstr>Background Data</vt:lpstr>
      <vt:lpstr>PowerPoint Presentation</vt:lpstr>
      <vt:lpstr>PowerPoint Presentation</vt:lpstr>
      <vt:lpstr>PowerPoint Presentation</vt:lpstr>
      <vt:lpstr>PowerPoint Presentation</vt:lpstr>
      <vt:lpstr>Project Indicators</vt:lpstr>
      <vt:lpstr>Milestones (Level 1)</vt:lpstr>
      <vt:lpstr>PowerPoint Presentation</vt:lpstr>
      <vt:lpstr>PowerPoint Presentation</vt:lpstr>
      <vt:lpstr>Table of Milestones (Example from HEAT)</vt:lpstr>
      <vt:lpstr>Performance Indicators (level 2)</vt:lpstr>
      <vt:lpstr>Table of PI (Example from HEAT)</vt:lpstr>
      <vt:lpstr>Relevance</vt:lpstr>
      <vt:lpstr>PowerPoint Presentation</vt:lpstr>
      <vt:lpstr>Benefits (qualitative and quantitative)</vt:lpstr>
      <vt:lpstr>PowerPoint Presentation</vt:lpstr>
      <vt:lpstr>PowerPoint Presentation</vt:lpstr>
      <vt:lpstr>Proposal Sustainability</vt:lpstr>
      <vt:lpstr>Proposal Sustainability (EXAMPLE)</vt:lpstr>
      <vt:lpstr>Proposal Sustainability (EXAMPLE)..</vt:lpstr>
      <vt:lpstr>PowerPoint Presentation</vt:lpstr>
      <vt:lpstr>Summary of Estimated Budget (Aggregate and Detail)</vt:lpstr>
      <vt:lpstr>EXAMPLE</vt:lpstr>
      <vt:lpstr>Workplan: Actions in time chart (Gantt chart)</vt:lpstr>
      <vt:lpstr>Workplan: Actions in time chart (Gantt chart) EXAMPLE</vt:lpstr>
      <vt:lpstr>Workplan: Actions in time chart (Gantt chart) EXAMPLE</vt:lpstr>
      <vt:lpstr>Training/Workshop Plan</vt:lpstr>
      <vt:lpstr>Training/Workshop Plan</vt:lpstr>
      <vt:lpstr>Procurement Plan</vt:lpstr>
      <vt:lpstr>Procurement Plan (EXAMPLE)</vt:lpstr>
      <vt:lpstr>Eligible and Non-Eligible Expenditure</vt:lpstr>
      <vt:lpstr>Eligible and Non-Eligible Expenditure</vt:lpstr>
      <vt:lpstr>Special Attention</vt:lpstr>
      <vt:lpstr>Don’t Cross the Boundary</vt:lpstr>
      <vt:lpstr>Sub-project Management Team</vt:lpstr>
      <vt:lpstr>Indicative Organogram of the Sub-project Management Office</vt:lpstr>
      <vt:lpstr>Status of Team Members</vt:lpstr>
      <vt:lpstr>Fund allocation</vt:lpstr>
      <vt:lpstr>Institutional linkages</vt:lpstr>
      <vt:lpstr>Effects and Impacts</vt:lpstr>
      <vt:lpstr>Annexes in SPP</vt:lpstr>
      <vt:lpstr>Sub-project Proposal Evaluation Criteria</vt:lpstr>
      <vt:lpstr>Environment Safety Checklist &amp; Mitigation Plan (Annex-7)</vt:lpstr>
      <vt:lpstr>Social Screening Form (Annex-8)</vt:lpstr>
      <vt:lpstr>Experience in similar project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ToNMoY</dc:creator>
  <cp:lastModifiedBy>LENOVO</cp:lastModifiedBy>
  <cp:revision>54</cp:revision>
  <dcterms:created xsi:type="dcterms:W3CDTF">2024-12-22T11:26:38Z</dcterms:created>
  <dcterms:modified xsi:type="dcterms:W3CDTF">2025-01-06T02:03:30Z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2024-12-13T00:00:00Z</vt:filetime>
  </property>
  <property fmtid="{D5CDD505-2E9C-101B-9397-08002B2CF9AE}" pid="3" name="Creator">
    <vt:lpwstr>Microsoft® PowerPoint® 2013</vt:lpwstr>
  </property>
  <property fmtid="{D5CDD505-2E9C-101B-9397-08002B2CF9AE}" pid="4" name="LastSaved">
    <vt:filetime>2024-12-22T00:00:00Z</vt:filetime>
  </property>
  <property fmtid="{D5CDD505-2E9C-101B-9397-08002B2CF9AE}" pid="5" name="Producer">
    <vt:lpwstr>3-Heights(TM) PDF Security Shell 4.8.25.2 (http://www.pdf-tools.com)</vt:lpwstr>
  </property>
</Properties>
</file>