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533" r:id="rId4"/>
    <p:sldId id="522" r:id="rId5"/>
    <p:sldId id="257" r:id="rId6"/>
    <p:sldId id="259" r:id="rId7"/>
    <p:sldId id="260" r:id="rId8"/>
    <p:sldId id="536" r:id="rId9"/>
    <p:sldId id="262" r:id="rId10"/>
    <p:sldId id="263" r:id="rId11"/>
    <p:sldId id="534" r:id="rId12"/>
    <p:sldId id="268" r:id="rId13"/>
    <p:sldId id="270" r:id="rId14"/>
    <p:sldId id="266" r:id="rId15"/>
    <p:sldId id="267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C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C00CC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3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4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9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06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6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11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750" y="4814306"/>
            <a:ext cx="8572500" cy="914400"/>
          </a:xfrm>
        </p:spPr>
        <p:txBody>
          <a:bodyPr anchor="b" anchorCtr="0">
            <a:normAutofit/>
          </a:bodyPr>
          <a:lstStyle>
            <a:lvl1pPr algn="ctr">
              <a:defRPr sz="3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727142"/>
            <a:ext cx="6858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5C2095F-7B39-4759-AE92-AE50B6BA53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2885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xmlns="" id="{0B0A5D79-F0F4-45CE-B062-C2E357A061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6480" y="0"/>
            <a:ext cx="222885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805D607A-0932-4D45-85E9-8409F3427E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2960" y="0"/>
            <a:ext cx="222885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68161B2D-4407-42D9-AB65-087A0993DC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9440" y="0"/>
            <a:ext cx="222885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9" name="Bottom Right">
            <a:extLst>
              <a:ext uri="{FF2B5EF4-FFF2-40B4-BE49-F238E27FC236}">
                <a16:creationId xmlns:a16="http://schemas.microsoft.com/office/drawing/2014/main" xmlns="" id="{0ADFF9C3-7C25-4ED5-81ED-9431FC8E3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-1" y="4222592"/>
            <a:ext cx="3429000" cy="2635408"/>
            <a:chOff x="7980400" y="3276601"/>
            <a:chExt cx="4211600" cy="3581399"/>
          </a:xfrm>
        </p:grpSpPr>
        <p:grpSp>
          <p:nvGrpSpPr>
            <p:cNvPr id="10" name="Graphic 157">
              <a:extLst>
                <a:ext uri="{FF2B5EF4-FFF2-40B4-BE49-F238E27FC236}">
                  <a16:creationId xmlns:a16="http://schemas.microsoft.com/office/drawing/2014/main" xmlns="" id="{3855FED8-087A-4ECA-B19E-7F86739CBA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2" name="Freeform: Shape 24">
                <a:extLst>
                  <a:ext uri="{FF2B5EF4-FFF2-40B4-BE49-F238E27FC236}">
                    <a16:creationId xmlns:a16="http://schemas.microsoft.com/office/drawing/2014/main" xmlns="" id="{A926BA7E-AF91-486C-A25D-9D87EB19951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sz="1350" noProof="0" dirty="0"/>
              </a:p>
            </p:txBody>
          </p:sp>
          <p:sp>
            <p:nvSpPr>
              <p:cNvPr id="13" name="Freeform: Shape 25">
                <a:extLst>
                  <a:ext uri="{FF2B5EF4-FFF2-40B4-BE49-F238E27FC236}">
                    <a16:creationId xmlns:a16="http://schemas.microsoft.com/office/drawing/2014/main" xmlns="" id="{86FE3C9D-35BA-4B6F-BA75-1B08C63477BB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sz="1350" noProof="0" dirty="0"/>
              </a:p>
            </p:txBody>
          </p:sp>
          <p:sp>
            <p:nvSpPr>
              <p:cNvPr id="14" name="Freeform: Shape 26">
                <a:extLst>
                  <a:ext uri="{FF2B5EF4-FFF2-40B4-BE49-F238E27FC236}">
                    <a16:creationId xmlns:a16="http://schemas.microsoft.com/office/drawing/2014/main" xmlns="" id="{23288AEC-C6CA-4B67-910D-25E4BD97343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sz="1350" noProof="0" dirty="0"/>
              </a:p>
            </p:txBody>
          </p:sp>
          <p:sp>
            <p:nvSpPr>
              <p:cNvPr id="15" name="Freeform: Shape 30">
                <a:extLst>
                  <a:ext uri="{FF2B5EF4-FFF2-40B4-BE49-F238E27FC236}">
                    <a16:creationId xmlns:a16="http://schemas.microsoft.com/office/drawing/2014/main" xmlns="" id="{6F549CCC-D405-4BA1-A232-C56449416BE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sz="1350" noProof="0" dirty="0"/>
              </a:p>
            </p:txBody>
          </p:sp>
          <p:sp>
            <p:nvSpPr>
              <p:cNvPr id="16" name="Freeform: Shape 31">
                <a:extLst>
                  <a:ext uri="{FF2B5EF4-FFF2-40B4-BE49-F238E27FC236}">
                    <a16:creationId xmlns:a16="http://schemas.microsoft.com/office/drawing/2014/main" xmlns="" id="{0173928B-6BE7-48C8-BC2D-FA9D803DE7F3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sz="1350" noProof="0" dirty="0"/>
              </a:p>
            </p:txBody>
          </p:sp>
          <p:sp>
            <p:nvSpPr>
              <p:cNvPr id="17" name="Freeform: Shape 32">
                <a:extLst>
                  <a:ext uri="{FF2B5EF4-FFF2-40B4-BE49-F238E27FC236}">
                    <a16:creationId xmlns:a16="http://schemas.microsoft.com/office/drawing/2014/main" xmlns="" id="{15D84E21-7BFE-4F1A-AFFC-A624A12B433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sz="1350" noProof="0" dirty="0"/>
              </a:p>
            </p:txBody>
          </p:sp>
          <p:sp>
            <p:nvSpPr>
              <p:cNvPr id="18" name="Freeform: Shape 36">
                <a:extLst>
                  <a:ext uri="{FF2B5EF4-FFF2-40B4-BE49-F238E27FC236}">
                    <a16:creationId xmlns:a16="http://schemas.microsoft.com/office/drawing/2014/main" xmlns="" id="{2DEA3AAE-0C03-42C2-A70B-763D840692BB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sz="1350" noProof="0" dirty="0"/>
              </a:p>
            </p:txBody>
          </p:sp>
        </p:grpSp>
        <p:sp>
          <p:nvSpPr>
            <p:cNvPr id="11" name="Freeform: Shape 23">
              <a:extLst>
                <a:ext uri="{FF2B5EF4-FFF2-40B4-BE49-F238E27FC236}">
                  <a16:creationId xmlns:a16="http://schemas.microsoft.com/office/drawing/2014/main" xmlns="" id="{B7386810-4CAD-4571-8758-D163D51A48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000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C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C00CC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C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C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4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2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7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7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18058"/>
            <a:ext cx="8926195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C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939" y="1287525"/>
            <a:ext cx="8390255" cy="4726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C00CC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57667" y="6290385"/>
            <a:ext cx="38862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9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hyperlink" Target="mailto:atfms.heat@ugc.gov.bd" TargetMode="Externa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ehossain@yahoo.co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600" y="6273495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4577" y="1736884"/>
            <a:ext cx="3759581" cy="35293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95419" y="2333084"/>
            <a:ext cx="1499235" cy="708660"/>
            <a:chOff x="1065923" y="2362580"/>
            <a:chExt cx="1499235" cy="708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851" y="2398775"/>
              <a:ext cx="1463040" cy="6720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495" y="2367152"/>
              <a:ext cx="1450327" cy="6591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2925" y="2580512"/>
              <a:ext cx="87884" cy="2379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0495" y="2367152"/>
              <a:ext cx="1450340" cy="659130"/>
            </a:xfrm>
            <a:custGeom>
              <a:avLst/>
              <a:gdLst/>
              <a:ahLst/>
              <a:cxnLst/>
              <a:rect l="l" t="t" r="r" b="b"/>
              <a:pathLst>
                <a:path w="1450339" h="659130">
                  <a:moveTo>
                    <a:pt x="1063358" y="32766"/>
                  </a:moveTo>
                  <a:lnTo>
                    <a:pt x="1111703" y="28670"/>
                  </a:lnTo>
                  <a:lnTo>
                    <a:pt x="1160058" y="24574"/>
                  </a:lnTo>
                  <a:lnTo>
                    <a:pt x="1208423" y="20478"/>
                  </a:lnTo>
                  <a:lnTo>
                    <a:pt x="1256795" y="16383"/>
                  </a:lnTo>
                  <a:lnTo>
                    <a:pt x="1305172" y="12287"/>
                  </a:lnTo>
                  <a:lnTo>
                    <a:pt x="1353555" y="8191"/>
                  </a:lnTo>
                  <a:lnTo>
                    <a:pt x="1401940" y="4095"/>
                  </a:lnTo>
                  <a:lnTo>
                    <a:pt x="1450327" y="0"/>
                  </a:lnTo>
                  <a:lnTo>
                    <a:pt x="1450327" y="26785"/>
                  </a:lnTo>
                  <a:lnTo>
                    <a:pt x="1450327" y="53593"/>
                  </a:lnTo>
                  <a:lnTo>
                    <a:pt x="1450327" y="80402"/>
                  </a:lnTo>
                  <a:lnTo>
                    <a:pt x="1450327" y="107187"/>
                  </a:lnTo>
                  <a:lnTo>
                    <a:pt x="1410703" y="110595"/>
                  </a:lnTo>
                  <a:lnTo>
                    <a:pt x="1371079" y="113966"/>
                  </a:lnTo>
                  <a:lnTo>
                    <a:pt x="1331455" y="117314"/>
                  </a:lnTo>
                  <a:lnTo>
                    <a:pt x="1291831" y="120650"/>
                  </a:lnTo>
                  <a:lnTo>
                    <a:pt x="1291831" y="146081"/>
                  </a:lnTo>
                  <a:lnTo>
                    <a:pt x="1291831" y="171513"/>
                  </a:lnTo>
                  <a:lnTo>
                    <a:pt x="1291831" y="196945"/>
                  </a:lnTo>
                  <a:lnTo>
                    <a:pt x="1291831" y="222376"/>
                  </a:lnTo>
                  <a:lnTo>
                    <a:pt x="1327093" y="219348"/>
                  </a:lnTo>
                  <a:lnTo>
                    <a:pt x="1362379" y="216344"/>
                  </a:lnTo>
                  <a:lnTo>
                    <a:pt x="1397665" y="213340"/>
                  </a:lnTo>
                  <a:lnTo>
                    <a:pt x="1432928" y="210312"/>
                  </a:lnTo>
                  <a:lnTo>
                    <a:pt x="1432928" y="235837"/>
                  </a:lnTo>
                  <a:lnTo>
                    <a:pt x="1432928" y="261350"/>
                  </a:lnTo>
                  <a:lnTo>
                    <a:pt x="1432928" y="286839"/>
                  </a:lnTo>
                  <a:lnTo>
                    <a:pt x="1432928" y="312293"/>
                  </a:lnTo>
                  <a:lnTo>
                    <a:pt x="1397665" y="315321"/>
                  </a:lnTo>
                  <a:lnTo>
                    <a:pt x="1362379" y="318325"/>
                  </a:lnTo>
                  <a:lnTo>
                    <a:pt x="1327093" y="321329"/>
                  </a:lnTo>
                  <a:lnTo>
                    <a:pt x="1291831" y="324358"/>
                  </a:lnTo>
                  <a:lnTo>
                    <a:pt x="1291831" y="380650"/>
                  </a:lnTo>
                  <a:lnTo>
                    <a:pt x="1291831" y="436943"/>
                  </a:lnTo>
                  <a:lnTo>
                    <a:pt x="1291831" y="493236"/>
                  </a:lnTo>
                  <a:lnTo>
                    <a:pt x="1291831" y="549529"/>
                  </a:lnTo>
                  <a:lnTo>
                    <a:pt x="1246112" y="553353"/>
                  </a:lnTo>
                  <a:lnTo>
                    <a:pt x="1200399" y="557201"/>
                  </a:lnTo>
                  <a:lnTo>
                    <a:pt x="1154698" y="561068"/>
                  </a:lnTo>
                  <a:lnTo>
                    <a:pt x="1109016" y="564947"/>
                  </a:lnTo>
                  <a:lnTo>
                    <a:pt x="1063358" y="568833"/>
                  </a:lnTo>
                  <a:lnTo>
                    <a:pt x="1063358" y="520099"/>
                  </a:lnTo>
                  <a:lnTo>
                    <a:pt x="1063358" y="81499"/>
                  </a:lnTo>
                  <a:lnTo>
                    <a:pt x="1063358" y="32766"/>
                  </a:lnTo>
                  <a:close/>
                </a:path>
                <a:path w="1450339" h="659130">
                  <a:moveTo>
                    <a:pt x="512940" y="79501"/>
                  </a:moveTo>
                  <a:lnTo>
                    <a:pt x="562885" y="75272"/>
                  </a:lnTo>
                  <a:lnTo>
                    <a:pt x="612825" y="71042"/>
                  </a:lnTo>
                  <a:lnTo>
                    <a:pt x="662760" y="66811"/>
                  </a:lnTo>
                  <a:lnTo>
                    <a:pt x="712691" y="62577"/>
                  </a:lnTo>
                  <a:lnTo>
                    <a:pt x="762622" y="58340"/>
                  </a:lnTo>
                  <a:lnTo>
                    <a:pt x="812552" y="54099"/>
                  </a:lnTo>
                  <a:lnTo>
                    <a:pt x="862484" y="49854"/>
                  </a:lnTo>
                  <a:lnTo>
                    <a:pt x="912419" y="45604"/>
                  </a:lnTo>
                  <a:lnTo>
                    <a:pt x="962358" y="41347"/>
                  </a:lnTo>
                  <a:lnTo>
                    <a:pt x="1012304" y="37084"/>
                  </a:lnTo>
                  <a:lnTo>
                    <a:pt x="1012304" y="63942"/>
                  </a:lnTo>
                  <a:lnTo>
                    <a:pt x="1012304" y="90789"/>
                  </a:lnTo>
                  <a:lnTo>
                    <a:pt x="1012304" y="117611"/>
                  </a:lnTo>
                  <a:lnTo>
                    <a:pt x="1012304" y="144399"/>
                  </a:lnTo>
                  <a:lnTo>
                    <a:pt x="978375" y="147276"/>
                  </a:lnTo>
                  <a:lnTo>
                    <a:pt x="944422" y="150177"/>
                  </a:lnTo>
                  <a:lnTo>
                    <a:pt x="910470" y="153078"/>
                  </a:lnTo>
                  <a:lnTo>
                    <a:pt x="876541" y="155956"/>
                  </a:lnTo>
                  <a:lnTo>
                    <a:pt x="876541" y="584708"/>
                  </a:lnTo>
                  <a:lnTo>
                    <a:pt x="830883" y="588594"/>
                  </a:lnTo>
                  <a:lnTo>
                    <a:pt x="785200" y="592480"/>
                  </a:lnTo>
                  <a:lnTo>
                    <a:pt x="739500" y="596366"/>
                  </a:lnTo>
                  <a:lnTo>
                    <a:pt x="693787" y="600252"/>
                  </a:lnTo>
                  <a:lnTo>
                    <a:pt x="648068" y="604138"/>
                  </a:lnTo>
                  <a:lnTo>
                    <a:pt x="648068" y="550518"/>
                  </a:lnTo>
                  <a:lnTo>
                    <a:pt x="648068" y="496907"/>
                  </a:lnTo>
                  <a:lnTo>
                    <a:pt x="648068" y="175260"/>
                  </a:lnTo>
                  <a:lnTo>
                    <a:pt x="614274" y="178190"/>
                  </a:lnTo>
                  <a:lnTo>
                    <a:pt x="580504" y="181086"/>
                  </a:lnTo>
                  <a:lnTo>
                    <a:pt x="546734" y="183957"/>
                  </a:lnTo>
                  <a:lnTo>
                    <a:pt x="512940" y="186817"/>
                  </a:lnTo>
                  <a:lnTo>
                    <a:pt x="512940" y="159976"/>
                  </a:lnTo>
                  <a:lnTo>
                    <a:pt x="512940" y="133159"/>
                  </a:lnTo>
                  <a:lnTo>
                    <a:pt x="512940" y="106342"/>
                  </a:lnTo>
                  <a:lnTo>
                    <a:pt x="512940" y="79501"/>
                  </a:lnTo>
                  <a:close/>
                </a:path>
                <a:path w="1450339" h="659130">
                  <a:moveTo>
                    <a:pt x="116547" y="113157"/>
                  </a:moveTo>
                  <a:lnTo>
                    <a:pt x="163739" y="109136"/>
                  </a:lnTo>
                  <a:lnTo>
                    <a:pt x="210918" y="105126"/>
                  </a:lnTo>
                  <a:lnTo>
                    <a:pt x="258087" y="101123"/>
                  </a:lnTo>
                  <a:lnTo>
                    <a:pt x="305252" y="97123"/>
                  </a:lnTo>
                  <a:lnTo>
                    <a:pt x="352418" y="93120"/>
                  </a:lnTo>
                  <a:lnTo>
                    <a:pt x="399590" y="89110"/>
                  </a:lnTo>
                  <a:lnTo>
                    <a:pt x="446773" y="85089"/>
                  </a:lnTo>
                  <a:lnTo>
                    <a:pt x="458653" y="132818"/>
                  </a:lnTo>
                  <a:lnTo>
                    <a:pt x="565576" y="562379"/>
                  </a:lnTo>
                  <a:lnTo>
                    <a:pt x="577456" y="610108"/>
                  </a:lnTo>
                  <a:lnTo>
                    <a:pt x="530745" y="614070"/>
                  </a:lnTo>
                  <a:lnTo>
                    <a:pt x="484035" y="618032"/>
                  </a:lnTo>
                  <a:lnTo>
                    <a:pt x="437324" y="621995"/>
                  </a:lnTo>
                  <a:lnTo>
                    <a:pt x="390613" y="625957"/>
                  </a:lnTo>
                  <a:lnTo>
                    <a:pt x="343903" y="629920"/>
                  </a:lnTo>
                  <a:lnTo>
                    <a:pt x="340855" y="606105"/>
                  </a:lnTo>
                  <a:lnTo>
                    <a:pt x="337807" y="582279"/>
                  </a:lnTo>
                  <a:lnTo>
                    <a:pt x="334759" y="558428"/>
                  </a:lnTo>
                  <a:lnTo>
                    <a:pt x="331711" y="534543"/>
                  </a:lnTo>
                  <a:lnTo>
                    <a:pt x="311252" y="536330"/>
                  </a:lnTo>
                  <a:lnTo>
                    <a:pt x="290817" y="538083"/>
                  </a:lnTo>
                  <a:lnTo>
                    <a:pt x="270382" y="539811"/>
                  </a:lnTo>
                  <a:lnTo>
                    <a:pt x="249923" y="541527"/>
                  </a:lnTo>
                  <a:lnTo>
                    <a:pt x="246494" y="565912"/>
                  </a:lnTo>
                  <a:lnTo>
                    <a:pt x="243065" y="590296"/>
                  </a:lnTo>
                  <a:lnTo>
                    <a:pt x="239636" y="614680"/>
                  </a:lnTo>
                  <a:lnTo>
                    <a:pt x="236207" y="639063"/>
                  </a:lnTo>
                  <a:lnTo>
                    <a:pt x="188969" y="643040"/>
                  </a:lnTo>
                  <a:lnTo>
                    <a:pt x="141729" y="647041"/>
                  </a:lnTo>
                  <a:lnTo>
                    <a:pt x="94487" y="651060"/>
                  </a:lnTo>
                  <a:lnTo>
                    <a:pt x="47243" y="655092"/>
                  </a:lnTo>
                  <a:lnTo>
                    <a:pt x="0" y="659130"/>
                  </a:lnTo>
                  <a:lnTo>
                    <a:pt x="10595" y="609496"/>
                  </a:lnTo>
                  <a:lnTo>
                    <a:pt x="63571" y="361326"/>
                  </a:lnTo>
                  <a:lnTo>
                    <a:pt x="74166" y="311692"/>
                  </a:lnTo>
                  <a:lnTo>
                    <a:pt x="84762" y="262058"/>
                  </a:lnTo>
                  <a:lnTo>
                    <a:pt x="95357" y="212424"/>
                  </a:lnTo>
                  <a:lnTo>
                    <a:pt x="105952" y="162790"/>
                  </a:lnTo>
                  <a:lnTo>
                    <a:pt x="116547" y="113157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84379" y="2180939"/>
            <a:ext cx="5369560" cy="860425"/>
            <a:chOff x="2754883" y="2210435"/>
            <a:chExt cx="5369560" cy="86042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91967" y="2261616"/>
              <a:ext cx="1685544" cy="6568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59455" y="2229104"/>
              <a:ext cx="1673859" cy="64466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59455" y="2229104"/>
              <a:ext cx="1673860" cy="645160"/>
            </a:xfrm>
            <a:custGeom>
              <a:avLst/>
              <a:gdLst/>
              <a:ahLst/>
              <a:cxnLst/>
              <a:rect l="l" t="t" r="r" b="b"/>
              <a:pathLst>
                <a:path w="1673860" h="645160">
                  <a:moveTo>
                    <a:pt x="1419859" y="163830"/>
                  </a:moveTo>
                  <a:lnTo>
                    <a:pt x="1389316" y="191547"/>
                  </a:lnTo>
                  <a:lnTo>
                    <a:pt x="1387856" y="221487"/>
                  </a:lnTo>
                  <a:lnTo>
                    <a:pt x="1387856" y="268829"/>
                  </a:lnTo>
                  <a:lnTo>
                    <a:pt x="1387856" y="316182"/>
                  </a:lnTo>
                  <a:lnTo>
                    <a:pt x="1387856" y="363559"/>
                  </a:lnTo>
                  <a:lnTo>
                    <a:pt x="1387856" y="410972"/>
                  </a:lnTo>
                  <a:lnTo>
                    <a:pt x="1388264" y="427047"/>
                  </a:lnTo>
                  <a:lnTo>
                    <a:pt x="1404715" y="462248"/>
                  </a:lnTo>
                  <a:lnTo>
                    <a:pt x="1412267" y="463462"/>
                  </a:lnTo>
                  <a:lnTo>
                    <a:pt x="1421510" y="463296"/>
                  </a:lnTo>
                  <a:lnTo>
                    <a:pt x="1452991" y="432943"/>
                  </a:lnTo>
                  <a:lnTo>
                    <a:pt x="1454531" y="400938"/>
                  </a:lnTo>
                  <a:lnTo>
                    <a:pt x="1454531" y="354649"/>
                  </a:lnTo>
                  <a:lnTo>
                    <a:pt x="1454531" y="308371"/>
                  </a:lnTo>
                  <a:lnTo>
                    <a:pt x="1454531" y="262118"/>
                  </a:lnTo>
                  <a:lnTo>
                    <a:pt x="1454531" y="215900"/>
                  </a:lnTo>
                  <a:lnTo>
                    <a:pt x="1454100" y="200354"/>
                  </a:lnTo>
                  <a:lnTo>
                    <a:pt x="1437084" y="164988"/>
                  </a:lnTo>
                  <a:lnTo>
                    <a:pt x="1429311" y="163689"/>
                  </a:lnTo>
                  <a:lnTo>
                    <a:pt x="1419859" y="163830"/>
                  </a:lnTo>
                  <a:close/>
                </a:path>
                <a:path w="1673860" h="645160">
                  <a:moveTo>
                    <a:pt x="583565" y="164973"/>
                  </a:moveTo>
                  <a:lnTo>
                    <a:pt x="638409" y="160305"/>
                  </a:lnTo>
                  <a:lnTo>
                    <a:pt x="693229" y="155638"/>
                  </a:lnTo>
                  <a:lnTo>
                    <a:pt x="748049" y="150971"/>
                  </a:lnTo>
                  <a:lnTo>
                    <a:pt x="802894" y="146304"/>
                  </a:lnTo>
                  <a:lnTo>
                    <a:pt x="802894" y="196150"/>
                  </a:lnTo>
                  <a:lnTo>
                    <a:pt x="802894" y="245994"/>
                  </a:lnTo>
                  <a:lnTo>
                    <a:pt x="802894" y="295830"/>
                  </a:lnTo>
                  <a:lnTo>
                    <a:pt x="802894" y="345656"/>
                  </a:lnTo>
                  <a:lnTo>
                    <a:pt x="802894" y="395468"/>
                  </a:lnTo>
                  <a:lnTo>
                    <a:pt x="802894" y="445262"/>
                  </a:lnTo>
                  <a:lnTo>
                    <a:pt x="803205" y="468336"/>
                  </a:lnTo>
                  <a:lnTo>
                    <a:pt x="811660" y="509722"/>
                  </a:lnTo>
                  <a:lnTo>
                    <a:pt x="825654" y="513341"/>
                  </a:lnTo>
                  <a:lnTo>
                    <a:pt x="835914" y="513080"/>
                  </a:lnTo>
                  <a:lnTo>
                    <a:pt x="868426" y="479409"/>
                  </a:lnTo>
                  <a:lnTo>
                    <a:pt x="869569" y="436372"/>
                  </a:lnTo>
                  <a:lnTo>
                    <a:pt x="869569" y="387096"/>
                  </a:lnTo>
                  <a:lnTo>
                    <a:pt x="869569" y="337820"/>
                  </a:lnTo>
                  <a:lnTo>
                    <a:pt x="869569" y="288544"/>
                  </a:lnTo>
                  <a:lnTo>
                    <a:pt x="869569" y="239268"/>
                  </a:lnTo>
                  <a:lnTo>
                    <a:pt x="869569" y="189992"/>
                  </a:lnTo>
                  <a:lnTo>
                    <a:pt x="869569" y="140716"/>
                  </a:lnTo>
                  <a:lnTo>
                    <a:pt x="924413" y="136048"/>
                  </a:lnTo>
                  <a:lnTo>
                    <a:pt x="979233" y="131381"/>
                  </a:lnTo>
                  <a:lnTo>
                    <a:pt x="1034053" y="126714"/>
                  </a:lnTo>
                  <a:lnTo>
                    <a:pt x="1088897" y="122047"/>
                  </a:lnTo>
                  <a:lnTo>
                    <a:pt x="1088897" y="561467"/>
                  </a:lnTo>
                  <a:lnTo>
                    <a:pt x="1033101" y="566156"/>
                  </a:lnTo>
                  <a:lnTo>
                    <a:pt x="977328" y="570880"/>
                  </a:lnTo>
                  <a:lnTo>
                    <a:pt x="921555" y="575629"/>
                  </a:lnTo>
                  <a:lnTo>
                    <a:pt x="865758" y="580390"/>
                  </a:lnTo>
                  <a:lnTo>
                    <a:pt x="866711" y="571170"/>
                  </a:lnTo>
                  <a:lnTo>
                    <a:pt x="867663" y="561975"/>
                  </a:lnTo>
                  <a:lnTo>
                    <a:pt x="868616" y="552779"/>
                  </a:lnTo>
                  <a:lnTo>
                    <a:pt x="869569" y="543560"/>
                  </a:lnTo>
                  <a:lnTo>
                    <a:pt x="829456" y="574063"/>
                  </a:lnTo>
                  <a:lnTo>
                    <a:pt x="777541" y="593010"/>
                  </a:lnTo>
                  <a:lnTo>
                    <a:pt x="736599" y="599313"/>
                  </a:lnTo>
                  <a:lnTo>
                    <a:pt x="712978" y="600648"/>
                  </a:lnTo>
                  <a:lnTo>
                    <a:pt x="691451" y="600471"/>
                  </a:lnTo>
                  <a:lnTo>
                    <a:pt x="639468" y="591200"/>
                  </a:lnTo>
                  <a:lnTo>
                    <a:pt x="606679" y="571626"/>
                  </a:lnTo>
                  <a:lnTo>
                    <a:pt x="587374" y="536575"/>
                  </a:lnTo>
                  <a:lnTo>
                    <a:pt x="583803" y="487193"/>
                  </a:lnTo>
                  <a:lnTo>
                    <a:pt x="583565" y="461263"/>
                  </a:lnTo>
                  <a:lnTo>
                    <a:pt x="583565" y="411870"/>
                  </a:lnTo>
                  <a:lnTo>
                    <a:pt x="583565" y="362490"/>
                  </a:lnTo>
                  <a:lnTo>
                    <a:pt x="583565" y="313118"/>
                  </a:lnTo>
                  <a:lnTo>
                    <a:pt x="583565" y="263746"/>
                  </a:lnTo>
                  <a:lnTo>
                    <a:pt x="583565" y="214366"/>
                  </a:lnTo>
                  <a:lnTo>
                    <a:pt x="583565" y="164973"/>
                  </a:lnTo>
                  <a:close/>
                </a:path>
                <a:path w="1673860" h="645160">
                  <a:moveTo>
                    <a:pt x="1168527" y="18669"/>
                  </a:moveTo>
                  <a:lnTo>
                    <a:pt x="1223371" y="14001"/>
                  </a:lnTo>
                  <a:lnTo>
                    <a:pt x="1278191" y="9334"/>
                  </a:lnTo>
                  <a:lnTo>
                    <a:pt x="1333011" y="4667"/>
                  </a:lnTo>
                  <a:lnTo>
                    <a:pt x="1387856" y="0"/>
                  </a:lnTo>
                  <a:lnTo>
                    <a:pt x="1387856" y="31718"/>
                  </a:lnTo>
                  <a:lnTo>
                    <a:pt x="1387856" y="63436"/>
                  </a:lnTo>
                  <a:lnTo>
                    <a:pt x="1387856" y="95154"/>
                  </a:lnTo>
                  <a:lnTo>
                    <a:pt x="1387856" y="126873"/>
                  </a:lnTo>
                  <a:lnTo>
                    <a:pt x="1401784" y="116683"/>
                  </a:lnTo>
                  <a:lnTo>
                    <a:pt x="1448308" y="93091"/>
                  </a:lnTo>
                  <a:lnTo>
                    <a:pt x="1501582" y="79660"/>
                  </a:lnTo>
                  <a:lnTo>
                    <a:pt x="1542565" y="76162"/>
                  </a:lnTo>
                  <a:lnTo>
                    <a:pt x="1562830" y="76057"/>
                  </a:lnTo>
                  <a:lnTo>
                    <a:pt x="1581618" y="77166"/>
                  </a:lnTo>
                  <a:lnTo>
                    <a:pt x="1628092" y="87312"/>
                  </a:lnTo>
                  <a:lnTo>
                    <a:pt x="1663303" y="113522"/>
                  </a:lnTo>
                  <a:lnTo>
                    <a:pt x="1672939" y="151161"/>
                  </a:lnTo>
                  <a:lnTo>
                    <a:pt x="1673859" y="191262"/>
                  </a:lnTo>
                  <a:lnTo>
                    <a:pt x="1673859" y="240790"/>
                  </a:lnTo>
                  <a:lnTo>
                    <a:pt x="1673859" y="290306"/>
                  </a:lnTo>
                  <a:lnTo>
                    <a:pt x="1673859" y="339798"/>
                  </a:lnTo>
                  <a:lnTo>
                    <a:pt x="1673859" y="389255"/>
                  </a:lnTo>
                  <a:lnTo>
                    <a:pt x="1673193" y="411950"/>
                  </a:lnTo>
                  <a:lnTo>
                    <a:pt x="1663192" y="462153"/>
                  </a:lnTo>
                  <a:lnTo>
                    <a:pt x="1631295" y="496871"/>
                  </a:lnTo>
                  <a:lnTo>
                    <a:pt x="1593101" y="516852"/>
                  </a:lnTo>
                  <a:lnTo>
                    <a:pt x="1546758" y="529476"/>
                  </a:lnTo>
                  <a:lnTo>
                    <a:pt x="1501840" y="533717"/>
                  </a:lnTo>
                  <a:lnTo>
                    <a:pt x="1483534" y="533336"/>
                  </a:lnTo>
                  <a:lnTo>
                    <a:pt x="1432504" y="524172"/>
                  </a:lnTo>
                  <a:lnTo>
                    <a:pt x="1387856" y="502920"/>
                  </a:lnTo>
                  <a:lnTo>
                    <a:pt x="1384329" y="511494"/>
                  </a:lnTo>
                  <a:lnTo>
                    <a:pt x="1380791" y="520080"/>
                  </a:lnTo>
                  <a:lnTo>
                    <a:pt x="1377229" y="528691"/>
                  </a:lnTo>
                  <a:lnTo>
                    <a:pt x="1373632" y="537337"/>
                  </a:lnTo>
                  <a:lnTo>
                    <a:pt x="1322385" y="541645"/>
                  </a:lnTo>
                  <a:lnTo>
                    <a:pt x="1271127" y="545988"/>
                  </a:lnTo>
                  <a:lnTo>
                    <a:pt x="1219844" y="550356"/>
                  </a:lnTo>
                  <a:lnTo>
                    <a:pt x="1168527" y="554736"/>
                  </a:lnTo>
                  <a:lnTo>
                    <a:pt x="1168527" y="506002"/>
                  </a:lnTo>
                  <a:lnTo>
                    <a:pt x="1168527" y="67402"/>
                  </a:lnTo>
                  <a:lnTo>
                    <a:pt x="1168527" y="18669"/>
                  </a:lnTo>
                  <a:close/>
                </a:path>
                <a:path w="1673860" h="645160">
                  <a:moveTo>
                    <a:pt x="248031" y="85471"/>
                  </a:moveTo>
                  <a:lnTo>
                    <a:pt x="290943" y="82919"/>
                  </a:lnTo>
                  <a:lnTo>
                    <a:pt x="330533" y="82867"/>
                  </a:lnTo>
                  <a:lnTo>
                    <a:pt x="366813" y="85292"/>
                  </a:lnTo>
                  <a:lnTo>
                    <a:pt x="428490" y="97053"/>
                  </a:lnTo>
                  <a:lnTo>
                    <a:pt x="470019" y="115583"/>
                  </a:lnTo>
                  <a:lnTo>
                    <a:pt x="498109" y="161940"/>
                  </a:lnTo>
                  <a:lnTo>
                    <a:pt x="503173" y="216154"/>
                  </a:lnTo>
                  <a:lnTo>
                    <a:pt x="503173" y="223138"/>
                  </a:lnTo>
                  <a:lnTo>
                    <a:pt x="503173" y="230250"/>
                  </a:lnTo>
                  <a:lnTo>
                    <a:pt x="503173" y="237362"/>
                  </a:lnTo>
                  <a:lnTo>
                    <a:pt x="450119" y="241839"/>
                  </a:lnTo>
                  <a:lnTo>
                    <a:pt x="397065" y="246316"/>
                  </a:lnTo>
                  <a:lnTo>
                    <a:pt x="344011" y="250793"/>
                  </a:lnTo>
                  <a:lnTo>
                    <a:pt x="290956" y="255270"/>
                  </a:lnTo>
                  <a:lnTo>
                    <a:pt x="290956" y="245363"/>
                  </a:lnTo>
                  <a:lnTo>
                    <a:pt x="290956" y="235458"/>
                  </a:lnTo>
                  <a:lnTo>
                    <a:pt x="290956" y="225552"/>
                  </a:lnTo>
                  <a:lnTo>
                    <a:pt x="290956" y="215646"/>
                  </a:lnTo>
                  <a:lnTo>
                    <a:pt x="290454" y="203029"/>
                  </a:lnTo>
                  <a:lnTo>
                    <a:pt x="264487" y="175275"/>
                  </a:lnTo>
                  <a:lnTo>
                    <a:pt x="255650" y="175513"/>
                  </a:lnTo>
                  <a:lnTo>
                    <a:pt x="219868" y="194683"/>
                  </a:lnTo>
                  <a:lnTo>
                    <a:pt x="213868" y="220472"/>
                  </a:lnTo>
                  <a:lnTo>
                    <a:pt x="214608" y="233019"/>
                  </a:lnTo>
                  <a:lnTo>
                    <a:pt x="234118" y="266378"/>
                  </a:lnTo>
                  <a:lnTo>
                    <a:pt x="290321" y="287274"/>
                  </a:lnTo>
                  <a:lnTo>
                    <a:pt x="359566" y="307776"/>
                  </a:lnTo>
                  <a:lnTo>
                    <a:pt x="414702" y="326993"/>
                  </a:lnTo>
                  <a:lnTo>
                    <a:pt x="455717" y="344924"/>
                  </a:lnTo>
                  <a:lnTo>
                    <a:pt x="499935" y="380499"/>
                  </a:lnTo>
                  <a:lnTo>
                    <a:pt x="519747" y="435935"/>
                  </a:lnTo>
                  <a:lnTo>
                    <a:pt x="522223" y="472440"/>
                  </a:lnTo>
                  <a:lnTo>
                    <a:pt x="520844" y="499328"/>
                  </a:lnTo>
                  <a:lnTo>
                    <a:pt x="509847" y="542484"/>
                  </a:lnTo>
                  <a:lnTo>
                    <a:pt x="486656" y="572946"/>
                  </a:lnTo>
                  <a:lnTo>
                    <a:pt x="444174" y="599287"/>
                  </a:lnTo>
                  <a:lnTo>
                    <a:pt x="382496" y="622290"/>
                  </a:lnTo>
                  <a:lnTo>
                    <a:pt x="309241" y="637668"/>
                  </a:lnTo>
                  <a:lnTo>
                    <a:pt x="268731" y="642238"/>
                  </a:lnTo>
                  <a:lnTo>
                    <a:pt x="224512" y="644669"/>
                  </a:lnTo>
                  <a:lnTo>
                    <a:pt x="183673" y="644159"/>
                  </a:lnTo>
                  <a:lnTo>
                    <a:pt x="112141" y="634365"/>
                  </a:lnTo>
                  <a:lnTo>
                    <a:pt x="58467" y="614854"/>
                  </a:lnTo>
                  <a:lnTo>
                    <a:pt x="27177" y="587629"/>
                  </a:lnTo>
                  <a:lnTo>
                    <a:pt x="12144" y="549259"/>
                  </a:lnTo>
                  <a:lnTo>
                    <a:pt x="7112" y="496316"/>
                  </a:lnTo>
                  <a:lnTo>
                    <a:pt x="7112" y="487533"/>
                  </a:lnTo>
                  <a:lnTo>
                    <a:pt x="7112" y="478726"/>
                  </a:lnTo>
                  <a:lnTo>
                    <a:pt x="7112" y="469919"/>
                  </a:lnTo>
                  <a:lnTo>
                    <a:pt x="7112" y="461137"/>
                  </a:lnTo>
                  <a:lnTo>
                    <a:pt x="60166" y="456660"/>
                  </a:lnTo>
                  <a:lnTo>
                    <a:pt x="113220" y="452183"/>
                  </a:lnTo>
                  <a:lnTo>
                    <a:pt x="166274" y="447706"/>
                  </a:lnTo>
                  <a:lnTo>
                    <a:pt x="219329" y="443230"/>
                  </a:lnTo>
                  <a:lnTo>
                    <a:pt x="219329" y="459517"/>
                  </a:lnTo>
                  <a:lnTo>
                    <a:pt x="219329" y="475805"/>
                  </a:lnTo>
                  <a:lnTo>
                    <a:pt x="219329" y="492093"/>
                  </a:lnTo>
                  <a:lnTo>
                    <a:pt x="219329" y="508381"/>
                  </a:lnTo>
                  <a:lnTo>
                    <a:pt x="219878" y="522047"/>
                  </a:lnTo>
                  <a:lnTo>
                    <a:pt x="249471" y="552658"/>
                  </a:lnTo>
                  <a:lnTo>
                    <a:pt x="259969" y="552323"/>
                  </a:lnTo>
                  <a:lnTo>
                    <a:pt x="298838" y="531957"/>
                  </a:lnTo>
                  <a:lnTo>
                    <a:pt x="305054" y="505079"/>
                  </a:lnTo>
                  <a:lnTo>
                    <a:pt x="303742" y="483602"/>
                  </a:lnTo>
                  <a:lnTo>
                    <a:pt x="283971" y="445008"/>
                  </a:lnTo>
                  <a:lnTo>
                    <a:pt x="246364" y="428720"/>
                  </a:lnTo>
                  <a:lnTo>
                    <a:pt x="177037" y="405384"/>
                  </a:lnTo>
                  <a:lnTo>
                    <a:pt x="137983" y="392644"/>
                  </a:lnTo>
                  <a:lnTo>
                    <a:pt x="81543" y="372451"/>
                  </a:lnTo>
                  <a:lnTo>
                    <a:pt x="38782" y="348567"/>
                  </a:lnTo>
                  <a:lnTo>
                    <a:pt x="10287" y="311753"/>
                  </a:lnTo>
                  <a:lnTo>
                    <a:pt x="0" y="257175"/>
                  </a:lnTo>
                  <a:lnTo>
                    <a:pt x="1617" y="228320"/>
                  </a:lnTo>
                  <a:lnTo>
                    <a:pt x="14519" y="182183"/>
                  </a:lnTo>
                  <a:lnTo>
                    <a:pt x="40691" y="150235"/>
                  </a:lnTo>
                  <a:lnTo>
                    <a:pt x="82323" y="124378"/>
                  </a:lnTo>
                  <a:lnTo>
                    <a:pt x="139356" y="103687"/>
                  </a:lnTo>
                  <a:lnTo>
                    <a:pt x="208837" y="89781"/>
                  </a:lnTo>
                  <a:lnTo>
                    <a:pt x="248031" y="85471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8660" y="2494788"/>
              <a:ext cx="300227" cy="121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86401" y="2462911"/>
              <a:ext cx="288289" cy="1093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486401" y="2462911"/>
              <a:ext cx="288290" cy="109855"/>
            </a:xfrm>
            <a:custGeom>
              <a:avLst/>
              <a:gdLst/>
              <a:ahLst/>
              <a:cxnLst/>
              <a:rect l="l" t="t" r="r" b="b"/>
              <a:pathLst>
                <a:path w="288289" h="109855">
                  <a:moveTo>
                    <a:pt x="0" y="7619"/>
                  </a:moveTo>
                  <a:lnTo>
                    <a:pt x="22361" y="5714"/>
                  </a:lnTo>
                  <a:lnTo>
                    <a:pt x="44688" y="3810"/>
                  </a:lnTo>
                  <a:lnTo>
                    <a:pt x="66990" y="1905"/>
                  </a:lnTo>
                  <a:lnTo>
                    <a:pt x="89281" y="0"/>
                  </a:lnTo>
                  <a:lnTo>
                    <a:pt x="139003" y="4264"/>
                  </a:lnTo>
                  <a:lnTo>
                    <a:pt x="188737" y="8493"/>
                  </a:lnTo>
                  <a:lnTo>
                    <a:pt x="238496" y="12698"/>
                  </a:lnTo>
                  <a:lnTo>
                    <a:pt x="288289" y="16890"/>
                  </a:lnTo>
                  <a:lnTo>
                    <a:pt x="288289" y="40016"/>
                  </a:lnTo>
                  <a:lnTo>
                    <a:pt x="288289" y="63119"/>
                  </a:lnTo>
                  <a:lnTo>
                    <a:pt x="288289" y="86221"/>
                  </a:lnTo>
                  <a:lnTo>
                    <a:pt x="288289" y="109347"/>
                  </a:lnTo>
                  <a:lnTo>
                    <a:pt x="238496" y="105082"/>
                  </a:lnTo>
                  <a:lnTo>
                    <a:pt x="188737" y="100853"/>
                  </a:lnTo>
                  <a:lnTo>
                    <a:pt x="139003" y="96648"/>
                  </a:lnTo>
                  <a:lnTo>
                    <a:pt x="89281" y="92455"/>
                  </a:lnTo>
                  <a:lnTo>
                    <a:pt x="66990" y="94341"/>
                  </a:lnTo>
                  <a:lnTo>
                    <a:pt x="44688" y="96202"/>
                  </a:lnTo>
                  <a:lnTo>
                    <a:pt x="22361" y="98063"/>
                  </a:lnTo>
                  <a:lnTo>
                    <a:pt x="0" y="99949"/>
                  </a:lnTo>
                  <a:lnTo>
                    <a:pt x="0" y="76878"/>
                  </a:lnTo>
                  <a:lnTo>
                    <a:pt x="0" y="53784"/>
                  </a:lnTo>
                  <a:lnTo>
                    <a:pt x="0" y="30690"/>
                  </a:lnTo>
                  <a:lnTo>
                    <a:pt x="0" y="7619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70704" y="2246376"/>
              <a:ext cx="3253740" cy="8244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8573" y="2215007"/>
              <a:ext cx="3242309" cy="8112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74255" y="2552620"/>
              <a:ext cx="73151" cy="9825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00750" y="2440940"/>
              <a:ext cx="586740" cy="507365"/>
            </a:xfrm>
            <a:custGeom>
              <a:avLst/>
              <a:gdLst/>
              <a:ahLst/>
              <a:cxnLst/>
              <a:rect l="l" t="t" r="r" b="b"/>
              <a:pathLst>
                <a:path w="586740" h="507364">
                  <a:moveTo>
                    <a:pt x="32512" y="42037"/>
                  </a:moveTo>
                  <a:lnTo>
                    <a:pt x="404" y="75287"/>
                  </a:lnTo>
                  <a:lnTo>
                    <a:pt x="0" y="90550"/>
                  </a:lnTo>
                  <a:lnTo>
                    <a:pt x="0" y="140174"/>
                  </a:lnTo>
                  <a:lnTo>
                    <a:pt x="0" y="189785"/>
                  </a:lnTo>
                  <a:lnTo>
                    <a:pt x="0" y="239373"/>
                  </a:lnTo>
                  <a:lnTo>
                    <a:pt x="0" y="288925"/>
                  </a:lnTo>
                  <a:lnTo>
                    <a:pt x="404" y="303141"/>
                  </a:lnTo>
                  <a:lnTo>
                    <a:pt x="16097" y="337946"/>
                  </a:lnTo>
                  <a:lnTo>
                    <a:pt x="40907" y="341870"/>
                  </a:lnTo>
                  <a:lnTo>
                    <a:pt x="48180" y="340883"/>
                  </a:lnTo>
                  <a:lnTo>
                    <a:pt x="64008" y="298704"/>
                  </a:lnTo>
                  <a:lnTo>
                    <a:pt x="64008" y="248031"/>
                  </a:lnTo>
                  <a:lnTo>
                    <a:pt x="64008" y="197358"/>
                  </a:lnTo>
                  <a:lnTo>
                    <a:pt x="64008" y="146685"/>
                  </a:lnTo>
                  <a:lnTo>
                    <a:pt x="64008" y="96012"/>
                  </a:lnTo>
                  <a:lnTo>
                    <a:pt x="63628" y="80676"/>
                  </a:lnTo>
                  <a:lnTo>
                    <a:pt x="48704" y="45593"/>
                  </a:lnTo>
                  <a:lnTo>
                    <a:pt x="41465" y="43350"/>
                  </a:lnTo>
                  <a:lnTo>
                    <a:pt x="32512" y="42037"/>
                  </a:lnTo>
                  <a:close/>
                </a:path>
                <a:path w="586740" h="507364">
                  <a:moveTo>
                    <a:pt x="360552" y="0"/>
                  </a:moveTo>
                  <a:lnTo>
                    <a:pt x="417034" y="4782"/>
                  </a:lnTo>
                  <a:lnTo>
                    <a:pt x="473503" y="9588"/>
                  </a:lnTo>
                  <a:lnTo>
                    <a:pt x="529949" y="14394"/>
                  </a:lnTo>
                  <a:lnTo>
                    <a:pt x="586358" y="19176"/>
                  </a:lnTo>
                  <a:lnTo>
                    <a:pt x="586358" y="366902"/>
                  </a:lnTo>
                  <a:lnTo>
                    <a:pt x="586099" y="394999"/>
                  </a:lnTo>
                  <a:lnTo>
                    <a:pt x="584055" y="436286"/>
                  </a:lnTo>
                  <a:lnTo>
                    <a:pt x="566757" y="477652"/>
                  </a:lnTo>
                  <a:lnTo>
                    <a:pt x="532923" y="497601"/>
                  </a:lnTo>
                  <a:lnTo>
                    <a:pt x="481752" y="506759"/>
                  </a:lnTo>
                  <a:lnTo>
                    <a:pt x="457692" y="507222"/>
                  </a:lnTo>
                  <a:lnTo>
                    <a:pt x="429226" y="506327"/>
                  </a:lnTo>
                  <a:lnTo>
                    <a:pt x="396366" y="504063"/>
                  </a:lnTo>
                  <a:lnTo>
                    <a:pt x="375221" y="502253"/>
                  </a:lnTo>
                  <a:lnTo>
                    <a:pt x="354075" y="500443"/>
                  </a:lnTo>
                  <a:lnTo>
                    <a:pt x="332930" y="498633"/>
                  </a:lnTo>
                  <a:lnTo>
                    <a:pt x="311785" y="496824"/>
                  </a:lnTo>
                  <a:lnTo>
                    <a:pt x="311785" y="479296"/>
                  </a:lnTo>
                  <a:lnTo>
                    <a:pt x="311785" y="461756"/>
                  </a:lnTo>
                  <a:lnTo>
                    <a:pt x="311785" y="444192"/>
                  </a:lnTo>
                  <a:lnTo>
                    <a:pt x="311785" y="426593"/>
                  </a:lnTo>
                  <a:lnTo>
                    <a:pt x="329170" y="427783"/>
                  </a:lnTo>
                  <a:lnTo>
                    <a:pt x="360263" y="386242"/>
                  </a:lnTo>
                  <a:lnTo>
                    <a:pt x="360552" y="359283"/>
                  </a:lnTo>
                  <a:lnTo>
                    <a:pt x="360552" y="307956"/>
                  </a:lnTo>
                  <a:lnTo>
                    <a:pt x="360552" y="256630"/>
                  </a:lnTo>
                  <a:lnTo>
                    <a:pt x="360552" y="205304"/>
                  </a:lnTo>
                  <a:lnTo>
                    <a:pt x="360552" y="153978"/>
                  </a:lnTo>
                  <a:lnTo>
                    <a:pt x="360552" y="102652"/>
                  </a:lnTo>
                  <a:lnTo>
                    <a:pt x="360552" y="51326"/>
                  </a:lnTo>
                  <a:lnTo>
                    <a:pt x="360552" y="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2473" y="2321560"/>
              <a:ext cx="81914" cy="14796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391530" y="2358644"/>
              <a:ext cx="2689860" cy="668020"/>
            </a:xfrm>
            <a:custGeom>
              <a:avLst/>
              <a:gdLst/>
              <a:ahLst/>
              <a:cxnLst/>
              <a:rect l="l" t="t" r="r" b="b"/>
              <a:pathLst>
                <a:path w="2689859" h="668019">
                  <a:moveTo>
                    <a:pt x="2078609" y="168401"/>
                  </a:moveTo>
                  <a:lnTo>
                    <a:pt x="2119921" y="173337"/>
                  </a:lnTo>
                  <a:lnTo>
                    <a:pt x="2158126" y="180736"/>
                  </a:lnTo>
                  <a:lnTo>
                    <a:pt x="2225167" y="203072"/>
                  </a:lnTo>
                  <a:lnTo>
                    <a:pt x="2275744" y="232409"/>
                  </a:lnTo>
                  <a:lnTo>
                    <a:pt x="2305939" y="265938"/>
                  </a:lnTo>
                  <a:lnTo>
                    <a:pt x="2321083" y="307959"/>
                  </a:lnTo>
                  <a:lnTo>
                    <a:pt x="2326132" y="363219"/>
                  </a:lnTo>
                  <a:lnTo>
                    <a:pt x="2274411" y="358838"/>
                  </a:lnTo>
                  <a:lnTo>
                    <a:pt x="2222690" y="354456"/>
                  </a:lnTo>
                  <a:lnTo>
                    <a:pt x="2170969" y="350075"/>
                  </a:lnTo>
                  <a:lnTo>
                    <a:pt x="2119249" y="345693"/>
                  </a:lnTo>
                  <a:lnTo>
                    <a:pt x="2119249" y="333025"/>
                  </a:lnTo>
                  <a:lnTo>
                    <a:pt x="2119249" y="320357"/>
                  </a:lnTo>
                  <a:lnTo>
                    <a:pt x="2119249" y="307689"/>
                  </a:lnTo>
                  <a:lnTo>
                    <a:pt x="2119249" y="295020"/>
                  </a:lnTo>
                  <a:lnTo>
                    <a:pt x="2118818" y="282825"/>
                  </a:lnTo>
                  <a:lnTo>
                    <a:pt x="2094940" y="248249"/>
                  </a:lnTo>
                  <a:lnTo>
                    <a:pt x="2077489" y="246697"/>
                  </a:lnTo>
                  <a:lnTo>
                    <a:pt x="2070322" y="247649"/>
                  </a:lnTo>
                  <a:lnTo>
                    <a:pt x="2054225" y="289559"/>
                  </a:lnTo>
                  <a:lnTo>
                    <a:pt x="2054225" y="341375"/>
                  </a:lnTo>
                  <a:lnTo>
                    <a:pt x="2054225" y="393191"/>
                  </a:lnTo>
                  <a:lnTo>
                    <a:pt x="2054225" y="445007"/>
                  </a:lnTo>
                  <a:lnTo>
                    <a:pt x="2054225" y="496823"/>
                  </a:lnTo>
                  <a:lnTo>
                    <a:pt x="2054822" y="507871"/>
                  </a:lnTo>
                  <a:lnTo>
                    <a:pt x="2076005" y="542718"/>
                  </a:lnTo>
                  <a:lnTo>
                    <a:pt x="2102945" y="547215"/>
                  </a:lnTo>
                  <a:lnTo>
                    <a:pt x="2111375" y="545623"/>
                  </a:lnTo>
                  <a:lnTo>
                    <a:pt x="2130180" y="507388"/>
                  </a:lnTo>
                  <a:lnTo>
                    <a:pt x="2130679" y="491743"/>
                  </a:lnTo>
                  <a:lnTo>
                    <a:pt x="2130679" y="478674"/>
                  </a:lnTo>
                  <a:lnTo>
                    <a:pt x="2130679" y="465581"/>
                  </a:lnTo>
                  <a:lnTo>
                    <a:pt x="2130679" y="452489"/>
                  </a:lnTo>
                  <a:lnTo>
                    <a:pt x="2130679" y="439419"/>
                  </a:lnTo>
                  <a:lnTo>
                    <a:pt x="2179542" y="443535"/>
                  </a:lnTo>
                  <a:lnTo>
                    <a:pt x="2228405" y="447675"/>
                  </a:lnTo>
                  <a:lnTo>
                    <a:pt x="2277268" y="451814"/>
                  </a:lnTo>
                  <a:lnTo>
                    <a:pt x="2326132" y="455929"/>
                  </a:lnTo>
                  <a:lnTo>
                    <a:pt x="2325514" y="480605"/>
                  </a:lnTo>
                  <a:lnTo>
                    <a:pt x="2322327" y="519812"/>
                  </a:lnTo>
                  <a:lnTo>
                    <a:pt x="2307907" y="560069"/>
                  </a:lnTo>
                  <a:lnTo>
                    <a:pt x="2266957" y="596890"/>
                  </a:lnTo>
                  <a:lnTo>
                    <a:pt x="2226952" y="614364"/>
                  </a:lnTo>
                  <a:lnTo>
                    <a:pt x="2177305" y="624201"/>
                  </a:lnTo>
                  <a:lnTo>
                    <a:pt x="2148220" y="626109"/>
                  </a:lnTo>
                  <a:lnTo>
                    <a:pt x="2116206" y="626018"/>
                  </a:lnTo>
                  <a:lnTo>
                    <a:pt x="2037294" y="619023"/>
                  </a:lnTo>
                  <a:lnTo>
                    <a:pt x="1998122" y="612060"/>
                  </a:lnTo>
                  <a:lnTo>
                    <a:pt x="1934210" y="592073"/>
                  </a:lnTo>
                  <a:lnTo>
                    <a:pt x="1887886" y="564895"/>
                  </a:lnTo>
                  <a:lnTo>
                    <a:pt x="1857375" y="531240"/>
                  </a:lnTo>
                  <a:lnTo>
                    <a:pt x="1840515" y="487600"/>
                  </a:lnTo>
                  <a:lnTo>
                    <a:pt x="1834896" y="430148"/>
                  </a:lnTo>
                  <a:lnTo>
                    <a:pt x="1834896" y="398982"/>
                  </a:lnTo>
                  <a:lnTo>
                    <a:pt x="1834896" y="367791"/>
                  </a:lnTo>
                  <a:lnTo>
                    <a:pt x="1834896" y="336601"/>
                  </a:lnTo>
                  <a:lnTo>
                    <a:pt x="1834896" y="305434"/>
                  </a:lnTo>
                  <a:lnTo>
                    <a:pt x="1836040" y="279243"/>
                  </a:lnTo>
                  <a:lnTo>
                    <a:pt x="1845236" y="237765"/>
                  </a:lnTo>
                  <a:lnTo>
                    <a:pt x="1882251" y="198024"/>
                  </a:lnTo>
                  <a:lnTo>
                    <a:pt x="1932051" y="178307"/>
                  </a:lnTo>
                  <a:lnTo>
                    <a:pt x="1998805" y="167258"/>
                  </a:lnTo>
                  <a:lnTo>
                    <a:pt x="2037081" y="166306"/>
                  </a:lnTo>
                  <a:lnTo>
                    <a:pt x="2078609" y="168401"/>
                  </a:lnTo>
                  <a:close/>
                </a:path>
                <a:path w="2689859" h="668019">
                  <a:moveTo>
                    <a:pt x="1510665" y="120268"/>
                  </a:moveTo>
                  <a:lnTo>
                    <a:pt x="1554761" y="125341"/>
                  </a:lnTo>
                  <a:lnTo>
                    <a:pt x="1594834" y="132746"/>
                  </a:lnTo>
                  <a:lnTo>
                    <a:pt x="1662811" y="154558"/>
                  </a:lnTo>
                  <a:lnTo>
                    <a:pt x="1713865" y="183721"/>
                  </a:lnTo>
                  <a:lnTo>
                    <a:pt x="1747012" y="218312"/>
                  </a:lnTo>
                  <a:lnTo>
                    <a:pt x="1765125" y="262254"/>
                  </a:lnTo>
                  <a:lnTo>
                    <a:pt x="1771142" y="319531"/>
                  </a:lnTo>
                  <a:lnTo>
                    <a:pt x="1771142" y="334105"/>
                  </a:lnTo>
                  <a:lnTo>
                    <a:pt x="1771142" y="348678"/>
                  </a:lnTo>
                  <a:lnTo>
                    <a:pt x="1771142" y="363251"/>
                  </a:lnTo>
                  <a:lnTo>
                    <a:pt x="1771142" y="377825"/>
                  </a:lnTo>
                  <a:lnTo>
                    <a:pt x="1723834" y="373770"/>
                  </a:lnTo>
                  <a:lnTo>
                    <a:pt x="1676527" y="369734"/>
                  </a:lnTo>
                  <a:lnTo>
                    <a:pt x="1629219" y="365712"/>
                  </a:lnTo>
                  <a:lnTo>
                    <a:pt x="1581911" y="361700"/>
                  </a:lnTo>
                  <a:lnTo>
                    <a:pt x="1534604" y="357696"/>
                  </a:lnTo>
                  <a:lnTo>
                    <a:pt x="1487297" y="353694"/>
                  </a:lnTo>
                  <a:lnTo>
                    <a:pt x="1487297" y="377432"/>
                  </a:lnTo>
                  <a:lnTo>
                    <a:pt x="1487297" y="401192"/>
                  </a:lnTo>
                  <a:lnTo>
                    <a:pt x="1487297" y="424953"/>
                  </a:lnTo>
                  <a:lnTo>
                    <a:pt x="1487297" y="448690"/>
                  </a:lnTo>
                  <a:lnTo>
                    <a:pt x="1487727" y="462337"/>
                  </a:lnTo>
                  <a:lnTo>
                    <a:pt x="1512266" y="497288"/>
                  </a:lnTo>
                  <a:lnTo>
                    <a:pt x="1532911" y="498861"/>
                  </a:lnTo>
                  <a:lnTo>
                    <a:pt x="1542303" y="497538"/>
                  </a:lnTo>
                  <a:lnTo>
                    <a:pt x="1562719" y="461535"/>
                  </a:lnTo>
                  <a:lnTo>
                    <a:pt x="1563243" y="446531"/>
                  </a:lnTo>
                  <a:lnTo>
                    <a:pt x="1563243" y="432053"/>
                  </a:lnTo>
                  <a:lnTo>
                    <a:pt x="1563243" y="417575"/>
                  </a:lnTo>
                  <a:lnTo>
                    <a:pt x="1563243" y="403098"/>
                  </a:lnTo>
                  <a:lnTo>
                    <a:pt x="1563243" y="388619"/>
                  </a:lnTo>
                  <a:lnTo>
                    <a:pt x="1615229" y="393021"/>
                  </a:lnTo>
                  <a:lnTo>
                    <a:pt x="1667192" y="397446"/>
                  </a:lnTo>
                  <a:lnTo>
                    <a:pt x="1719155" y="401871"/>
                  </a:lnTo>
                  <a:lnTo>
                    <a:pt x="1771142" y="406272"/>
                  </a:lnTo>
                  <a:lnTo>
                    <a:pt x="1771142" y="414369"/>
                  </a:lnTo>
                  <a:lnTo>
                    <a:pt x="1771142" y="422465"/>
                  </a:lnTo>
                  <a:lnTo>
                    <a:pt x="1771142" y="430561"/>
                  </a:lnTo>
                  <a:lnTo>
                    <a:pt x="1771142" y="438657"/>
                  </a:lnTo>
                  <a:lnTo>
                    <a:pt x="1770618" y="457823"/>
                  </a:lnTo>
                  <a:lnTo>
                    <a:pt x="1762760" y="500506"/>
                  </a:lnTo>
                  <a:lnTo>
                    <a:pt x="1737435" y="532868"/>
                  </a:lnTo>
                  <a:lnTo>
                    <a:pt x="1688338" y="562673"/>
                  </a:lnTo>
                  <a:lnTo>
                    <a:pt x="1644903" y="574547"/>
                  </a:lnTo>
                  <a:lnTo>
                    <a:pt x="1591389" y="579310"/>
                  </a:lnTo>
                  <a:lnTo>
                    <a:pt x="1560089" y="578977"/>
                  </a:lnTo>
                  <a:lnTo>
                    <a:pt x="1492109" y="573192"/>
                  </a:lnTo>
                  <a:lnTo>
                    <a:pt x="1430819" y="561814"/>
                  </a:lnTo>
                  <a:lnTo>
                    <a:pt x="1378051" y="545288"/>
                  </a:lnTo>
                  <a:lnTo>
                    <a:pt x="1336661" y="525043"/>
                  </a:lnTo>
                  <a:lnTo>
                    <a:pt x="1295384" y="488981"/>
                  </a:lnTo>
                  <a:lnTo>
                    <a:pt x="1274397" y="448321"/>
                  </a:lnTo>
                  <a:lnTo>
                    <a:pt x="1268682" y="410499"/>
                  </a:lnTo>
                  <a:lnTo>
                    <a:pt x="1267968" y="387350"/>
                  </a:lnTo>
                  <a:lnTo>
                    <a:pt x="1267968" y="355344"/>
                  </a:lnTo>
                  <a:lnTo>
                    <a:pt x="1267968" y="323326"/>
                  </a:lnTo>
                  <a:lnTo>
                    <a:pt x="1267968" y="291284"/>
                  </a:lnTo>
                  <a:lnTo>
                    <a:pt x="1267968" y="259206"/>
                  </a:lnTo>
                  <a:lnTo>
                    <a:pt x="1269563" y="232086"/>
                  </a:lnTo>
                  <a:lnTo>
                    <a:pt x="1282326" y="187751"/>
                  </a:lnTo>
                  <a:lnTo>
                    <a:pt x="1308302" y="156158"/>
                  </a:lnTo>
                  <a:lnTo>
                    <a:pt x="1350109" y="134163"/>
                  </a:lnTo>
                  <a:lnTo>
                    <a:pt x="1407205" y="121429"/>
                  </a:lnTo>
                  <a:lnTo>
                    <a:pt x="1474019" y="118242"/>
                  </a:lnTo>
                  <a:lnTo>
                    <a:pt x="1510665" y="120268"/>
                  </a:lnTo>
                  <a:close/>
                </a:path>
                <a:path w="2689859" h="668019">
                  <a:moveTo>
                    <a:pt x="634111" y="45846"/>
                  </a:moveTo>
                  <a:lnTo>
                    <a:pt x="702722" y="55070"/>
                  </a:lnTo>
                  <a:lnTo>
                    <a:pt x="760857" y="70103"/>
                  </a:lnTo>
                  <a:lnTo>
                    <a:pt x="807735" y="89471"/>
                  </a:lnTo>
                  <a:lnTo>
                    <a:pt x="842518" y="111886"/>
                  </a:lnTo>
                  <a:lnTo>
                    <a:pt x="875486" y="147730"/>
                  </a:lnTo>
                  <a:lnTo>
                    <a:pt x="889825" y="189055"/>
                  </a:lnTo>
                  <a:lnTo>
                    <a:pt x="892429" y="229996"/>
                  </a:lnTo>
                  <a:lnTo>
                    <a:pt x="892429" y="256932"/>
                  </a:lnTo>
                  <a:lnTo>
                    <a:pt x="892429" y="283844"/>
                  </a:lnTo>
                  <a:lnTo>
                    <a:pt x="892429" y="310757"/>
                  </a:lnTo>
                  <a:lnTo>
                    <a:pt x="892429" y="337692"/>
                  </a:lnTo>
                  <a:lnTo>
                    <a:pt x="891831" y="365291"/>
                  </a:lnTo>
                  <a:lnTo>
                    <a:pt x="887017" y="408344"/>
                  </a:lnTo>
                  <a:lnTo>
                    <a:pt x="867394" y="449183"/>
                  </a:lnTo>
                  <a:lnTo>
                    <a:pt x="823741" y="481589"/>
                  </a:lnTo>
                  <a:lnTo>
                    <a:pt x="782681" y="495825"/>
                  </a:lnTo>
                  <a:lnTo>
                    <a:pt x="732696" y="503064"/>
                  </a:lnTo>
                  <a:lnTo>
                    <a:pt x="704802" y="504269"/>
                  </a:lnTo>
                  <a:lnTo>
                    <a:pt x="675026" y="503878"/>
                  </a:lnTo>
                  <a:lnTo>
                    <a:pt x="608399" y="498355"/>
                  </a:lnTo>
                  <a:lnTo>
                    <a:pt x="546816" y="488259"/>
                  </a:lnTo>
                  <a:lnTo>
                    <a:pt x="496355" y="474182"/>
                  </a:lnTo>
                  <a:lnTo>
                    <a:pt x="457112" y="456172"/>
                  </a:lnTo>
                  <a:lnTo>
                    <a:pt x="417814" y="421830"/>
                  </a:lnTo>
                  <a:lnTo>
                    <a:pt x="396640" y="378348"/>
                  </a:lnTo>
                  <a:lnTo>
                    <a:pt x="390648" y="335867"/>
                  </a:lnTo>
                  <a:lnTo>
                    <a:pt x="389890" y="309625"/>
                  </a:lnTo>
                  <a:lnTo>
                    <a:pt x="389890" y="281451"/>
                  </a:lnTo>
                  <a:lnTo>
                    <a:pt x="389890" y="253301"/>
                  </a:lnTo>
                  <a:lnTo>
                    <a:pt x="389890" y="225151"/>
                  </a:lnTo>
                  <a:lnTo>
                    <a:pt x="389890" y="196976"/>
                  </a:lnTo>
                  <a:lnTo>
                    <a:pt x="391247" y="168167"/>
                  </a:lnTo>
                  <a:lnTo>
                    <a:pt x="402105" y="121217"/>
                  </a:lnTo>
                  <a:lnTo>
                    <a:pt x="424632" y="87862"/>
                  </a:lnTo>
                  <a:lnTo>
                    <a:pt x="463684" y="63529"/>
                  </a:lnTo>
                  <a:lnTo>
                    <a:pt x="519953" y="47936"/>
                  </a:lnTo>
                  <a:lnTo>
                    <a:pt x="592153" y="43606"/>
                  </a:lnTo>
                  <a:lnTo>
                    <a:pt x="634111" y="45846"/>
                  </a:lnTo>
                  <a:close/>
                </a:path>
                <a:path w="2689859" h="668019">
                  <a:moveTo>
                    <a:pt x="348996" y="21716"/>
                  </a:moveTo>
                  <a:lnTo>
                    <a:pt x="348996" y="60368"/>
                  </a:lnTo>
                  <a:lnTo>
                    <a:pt x="348996" y="98996"/>
                  </a:lnTo>
                  <a:lnTo>
                    <a:pt x="348996" y="137624"/>
                  </a:lnTo>
                  <a:lnTo>
                    <a:pt x="348996" y="176275"/>
                  </a:lnTo>
                  <a:lnTo>
                    <a:pt x="320823" y="174509"/>
                  </a:lnTo>
                  <a:lnTo>
                    <a:pt x="276576" y="175740"/>
                  </a:lnTo>
                  <a:lnTo>
                    <a:pt x="237712" y="188690"/>
                  </a:lnTo>
                  <a:lnTo>
                    <a:pt x="220837" y="232298"/>
                  </a:lnTo>
                  <a:lnTo>
                    <a:pt x="219202" y="284479"/>
                  </a:lnTo>
                  <a:lnTo>
                    <a:pt x="219202" y="327892"/>
                  </a:lnTo>
                  <a:lnTo>
                    <a:pt x="219202" y="371268"/>
                  </a:lnTo>
                  <a:lnTo>
                    <a:pt x="219202" y="414621"/>
                  </a:lnTo>
                  <a:lnTo>
                    <a:pt x="219202" y="457961"/>
                  </a:lnTo>
                  <a:lnTo>
                    <a:pt x="164413" y="453368"/>
                  </a:lnTo>
                  <a:lnTo>
                    <a:pt x="109600" y="448738"/>
                  </a:lnTo>
                  <a:lnTo>
                    <a:pt x="54788" y="444085"/>
                  </a:lnTo>
                  <a:lnTo>
                    <a:pt x="0" y="439419"/>
                  </a:lnTo>
                  <a:lnTo>
                    <a:pt x="0" y="390605"/>
                  </a:lnTo>
                  <a:lnTo>
                    <a:pt x="0" y="341783"/>
                  </a:lnTo>
                  <a:lnTo>
                    <a:pt x="0" y="0"/>
                  </a:lnTo>
                  <a:lnTo>
                    <a:pt x="54788" y="4667"/>
                  </a:lnTo>
                  <a:lnTo>
                    <a:pt x="109601" y="9334"/>
                  </a:lnTo>
                  <a:lnTo>
                    <a:pt x="164413" y="14001"/>
                  </a:lnTo>
                  <a:lnTo>
                    <a:pt x="219202" y="18668"/>
                  </a:lnTo>
                  <a:lnTo>
                    <a:pt x="217084" y="32883"/>
                  </a:lnTo>
                  <a:lnTo>
                    <a:pt x="214931" y="47132"/>
                  </a:lnTo>
                  <a:lnTo>
                    <a:pt x="212754" y="61406"/>
                  </a:lnTo>
                  <a:lnTo>
                    <a:pt x="210566" y="75691"/>
                  </a:lnTo>
                  <a:lnTo>
                    <a:pt x="237142" y="50542"/>
                  </a:lnTo>
                  <a:lnTo>
                    <a:pt x="269065" y="33178"/>
                  </a:lnTo>
                  <a:lnTo>
                    <a:pt x="306345" y="23578"/>
                  </a:lnTo>
                  <a:lnTo>
                    <a:pt x="348996" y="21716"/>
                  </a:lnTo>
                  <a:close/>
                </a:path>
                <a:path w="2689859" h="668019">
                  <a:moveTo>
                    <a:pt x="2401189" y="145160"/>
                  </a:moveTo>
                  <a:lnTo>
                    <a:pt x="2456148" y="149828"/>
                  </a:lnTo>
                  <a:lnTo>
                    <a:pt x="2511107" y="154495"/>
                  </a:lnTo>
                  <a:lnTo>
                    <a:pt x="2566066" y="159162"/>
                  </a:lnTo>
                  <a:lnTo>
                    <a:pt x="2621026" y="163829"/>
                  </a:lnTo>
                  <a:lnTo>
                    <a:pt x="2621026" y="181092"/>
                  </a:lnTo>
                  <a:lnTo>
                    <a:pt x="2621026" y="198389"/>
                  </a:lnTo>
                  <a:lnTo>
                    <a:pt x="2621026" y="215711"/>
                  </a:lnTo>
                  <a:lnTo>
                    <a:pt x="2621026" y="233044"/>
                  </a:lnTo>
                  <a:lnTo>
                    <a:pt x="2635789" y="234283"/>
                  </a:lnTo>
                  <a:lnTo>
                    <a:pt x="2650553" y="235521"/>
                  </a:lnTo>
                  <a:lnTo>
                    <a:pt x="2665317" y="236759"/>
                  </a:lnTo>
                  <a:lnTo>
                    <a:pt x="2680080" y="237997"/>
                  </a:lnTo>
                  <a:lnTo>
                    <a:pt x="2680080" y="255408"/>
                  </a:lnTo>
                  <a:lnTo>
                    <a:pt x="2680080" y="272795"/>
                  </a:lnTo>
                  <a:lnTo>
                    <a:pt x="2680080" y="290183"/>
                  </a:lnTo>
                  <a:lnTo>
                    <a:pt x="2680080" y="307593"/>
                  </a:lnTo>
                  <a:lnTo>
                    <a:pt x="2665317" y="306335"/>
                  </a:lnTo>
                  <a:lnTo>
                    <a:pt x="2650553" y="305053"/>
                  </a:lnTo>
                  <a:lnTo>
                    <a:pt x="2635789" y="303772"/>
                  </a:lnTo>
                  <a:lnTo>
                    <a:pt x="2621026" y="302513"/>
                  </a:lnTo>
                  <a:lnTo>
                    <a:pt x="2621026" y="537590"/>
                  </a:lnTo>
                  <a:lnTo>
                    <a:pt x="2621478" y="556948"/>
                  </a:lnTo>
                  <a:lnTo>
                    <a:pt x="2647235" y="591931"/>
                  </a:lnTo>
                  <a:lnTo>
                    <a:pt x="2689352" y="596772"/>
                  </a:lnTo>
                  <a:lnTo>
                    <a:pt x="2689352" y="614489"/>
                  </a:lnTo>
                  <a:lnTo>
                    <a:pt x="2689352" y="632205"/>
                  </a:lnTo>
                  <a:lnTo>
                    <a:pt x="2689352" y="649922"/>
                  </a:lnTo>
                  <a:lnTo>
                    <a:pt x="2689352" y="667638"/>
                  </a:lnTo>
                  <a:lnTo>
                    <a:pt x="2667254" y="665735"/>
                  </a:lnTo>
                  <a:lnTo>
                    <a:pt x="2645155" y="663844"/>
                  </a:lnTo>
                  <a:lnTo>
                    <a:pt x="2623057" y="661977"/>
                  </a:lnTo>
                  <a:lnTo>
                    <a:pt x="2600960" y="660145"/>
                  </a:lnTo>
                  <a:lnTo>
                    <a:pt x="2566142" y="656907"/>
                  </a:lnTo>
                  <a:lnTo>
                    <a:pt x="2512698" y="650430"/>
                  </a:lnTo>
                  <a:lnTo>
                    <a:pt x="2463863" y="638349"/>
                  </a:lnTo>
                  <a:lnTo>
                    <a:pt x="2426463" y="616789"/>
                  </a:lnTo>
                  <a:lnTo>
                    <a:pt x="2404564" y="578780"/>
                  </a:lnTo>
                  <a:lnTo>
                    <a:pt x="2401568" y="536922"/>
                  </a:lnTo>
                  <a:lnTo>
                    <a:pt x="2401189" y="507110"/>
                  </a:lnTo>
                  <a:lnTo>
                    <a:pt x="2401189" y="451294"/>
                  </a:lnTo>
                  <a:lnTo>
                    <a:pt x="2401189" y="395477"/>
                  </a:lnTo>
                  <a:lnTo>
                    <a:pt x="2401189" y="339661"/>
                  </a:lnTo>
                  <a:lnTo>
                    <a:pt x="2401189" y="283844"/>
                  </a:lnTo>
                  <a:lnTo>
                    <a:pt x="2389378" y="282872"/>
                  </a:lnTo>
                  <a:lnTo>
                    <a:pt x="2377567" y="281876"/>
                  </a:lnTo>
                  <a:lnTo>
                    <a:pt x="2365755" y="280880"/>
                  </a:lnTo>
                  <a:lnTo>
                    <a:pt x="2353945" y="279907"/>
                  </a:lnTo>
                  <a:lnTo>
                    <a:pt x="2353945" y="262497"/>
                  </a:lnTo>
                  <a:lnTo>
                    <a:pt x="2353945" y="245110"/>
                  </a:lnTo>
                  <a:lnTo>
                    <a:pt x="2353945" y="227722"/>
                  </a:lnTo>
                  <a:lnTo>
                    <a:pt x="2353945" y="210311"/>
                  </a:lnTo>
                  <a:lnTo>
                    <a:pt x="2365755" y="211339"/>
                  </a:lnTo>
                  <a:lnTo>
                    <a:pt x="2377567" y="212343"/>
                  </a:lnTo>
                  <a:lnTo>
                    <a:pt x="2389378" y="213348"/>
                  </a:lnTo>
                  <a:lnTo>
                    <a:pt x="2401189" y="214375"/>
                  </a:lnTo>
                  <a:lnTo>
                    <a:pt x="2401189" y="197060"/>
                  </a:lnTo>
                  <a:lnTo>
                    <a:pt x="2401189" y="179768"/>
                  </a:lnTo>
                  <a:lnTo>
                    <a:pt x="2401189" y="162476"/>
                  </a:lnTo>
                  <a:lnTo>
                    <a:pt x="2401189" y="14516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56730" y="2339721"/>
              <a:ext cx="234950" cy="9817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838573" y="2215007"/>
              <a:ext cx="492759" cy="555625"/>
            </a:xfrm>
            <a:custGeom>
              <a:avLst/>
              <a:gdLst/>
              <a:ahLst/>
              <a:cxnLst/>
              <a:rect l="l" t="t" r="r" b="b"/>
              <a:pathLst>
                <a:path w="492760" h="555625">
                  <a:moveTo>
                    <a:pt x="0" y="0"/>
                  </a:moveTo>
                  <a:lnTo>
                    <a:pt x="46024" y="3948"/>
                  </a:lnTo>
                  <a:lnTo>
                    <a:pt x="92049" y="7871"/>
                  </a:lnTo>
                  <a:lnTo>
                    <a:pt x="138074" y="11777"/>
                  </a:lnTo>
                  <a:lnTo>
                    <a:pt x="184099" y="15670"/>
                  </a:lnTo>
                  <a:lnTo>
                    <a:pt x="230124" y="19557"/>
                  </a:lnTo>
                  <a:lnTo>
                    <a:pt x="274103" y="23872"/>
                  </a:lnTo>
                  <a:lnTo>
                    <a:pt x="312689" y="28828"/>
                  </a:lnTo>
                  <a:lnTo>
                    <a:pt x="373634" y="40766"/>
                  </a:lnTo>
                  <a:lnTo>
                    <a:pt x="417639" y="55356"/>
                  </a:lnTo>
                  <a:lnTo>
                    <a:pt x="460696" y="82780"/>
                  </a:lnTo>
                  <a:lnTo>
                    <a:pt x="483235" y="116712"/>
                  </a:lnTo>
                  <a:lnTo>
                    <a:pt x="491682" y="168219"/>
                  </a:lnTo>
                  <a:lnTo>
                    <a:pt x="492251" y="191769"/>
                  </a:lnTo>
                  <a:lnTo>
                    <a:pt x="492251" y="203465"/>
                  </a:lnTo>
                  <a:lnTo>
                    <a:pt x="492251" y="215137"/>
                  </a:lnTo>
                  <a:lnTo>
                    <a:pt x="492251" y="226810"/>
                  </a:lnTo>
                  <a:lnTo>
                    <a:pt x="492251" y="238505"/>
                  </a:lnTo>
                  <a:lnTo>
                    <a:pt x="491158" y="262316"/>
                  </a:lnTo>
                  <a:lnTo>
                    <a:pt x="474852" y="311912"/>
                  </a:lnTo>
                  <a:lnTo>
                    <a:pt x="432508" y="337379"/>
                  </a:lnTo>
                  <a:lnTo>
                    <a:pt x="386093" y="345947"/>
                  </a:lnTo>
                  <a:lnTo>
                    <a:pt x="357552" y="347471"/>
                  </a:lnTo>
                  <a:lnTo>
                    <a:pt x="325463" y="347090"/>
                  </a:lnTo>
                  <a:lnTo>
                    <a:pt x="274478" y="343544"/>
                  </a:lnTo>
                  <a:lnTo>
                    <a:pt x="228473" y="339597"/>
                  </a:lnTo>
                  <a:lnTo>
                    <a:pt x="228473" y="393584"/>
                  </a:lnTo>
                  <a:lnTo>
                    <a:pt x="228473" y="447548"/>
                  </a:lnTo>
                  <a:lnTo>
                    <a:pt x="228473" y="501511"/>
                  </a:lnTo>
                  <a:lnTo>
                    <a:pt x="228473" y="555497"/>
                  </a:lnTo>
                  <a:lnTo>
                    <a:pt x="182766" y="551611"/>
                  </a:lnTo>
                  <a:lnTo>
                    <a:pt x="137077" y="547725"/>
                  </a:lnTo>
                  <a:lnTo>
                    <a:pt x="91395" y="543839"/>
                  </a:lnTo>
                  <a:lnTo>
                    <a:pt x="45706" y="539953"/>
                  </a:lnTo>
                  <a:lnTo>
                    <a:pt x="0" y="536066"/>
                  </a:lnTo>
                  <a:lnTo>
                    <a:pt x="0" y="487333"/>
                  </a:lnTo>
                  <a:lnTo>
                    <a:pt x="0" y="438600"/>
                  </a:lnTo>
                  <a:lnTo>
                    <a:pt x="0" y="4873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26792" y="4030979"/>
            <a:ext cx="3886200" cy="153924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606420" y="4065523"/>
            <a:ext cx="3706495" cy="146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Prof.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Dr.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Md.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Mozahar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Ali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800" b="1" spc="-25" dirty="0">
                <a:latin typeface="Arial"/>
                <a:cs typeface="Arial"/>
              </a:rPr>
              <a:t>ATF </a:t>
            </a:r>
            <a:r>
              <a:rPr sz="1800" b="1" dirty="0">
                <a:latin typeface="Arial"/>
                <a:cs typeface="Arial"/>
              </a:rPr>
              <a:t>Management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Specialist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HEAT </a:t>
            </a:r>
            <a:r>
              <a:rPr sz="1800" b="1" dirty="0">
                <a:latin typeface="Arial"/>
                <a:cs typeface="Arial"/>
              </a:rPr>
              <a:t>Project,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UGC,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SHED </a:t>
            </a:r>
            <a:r>
              <a:rPr sz="1800" b="1" spc="-10" dirty="0">
                <a:latin typeface="Arial"/>
                <a:cs typeface="Arial"/>
              </a:rPr>
              <a:t>Bangladesh </a:t>
            </a:r>
            <a:r>
              <a:rPr sz="1800" b="1" dirty="0">
                <a:latin typeface="Arial"/>
                <a:cs typeface="Arial"/>
              </a:rPr>
              <a:t>Cell: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01711-</a:t>
            </a:r>
            <a:r>
              <a:rPr sz="1800" b="1" spc="-10" dirty="0">
                <a:latin typeface="Arial"/>
                <a:cs typeface="Arial"/>
              </a:rPr>
              <a:t>391190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Email: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  <a:hlinkClick r:id="rId16"/>
              </a:rPr>
              <a:t>atfms.heat</a:t>
            </a:r>
            <a:r>
              <a:rPr sz="2000" b="1" spc="-10" dirty="0">
                <a:latin typeface="Liberation Sans Narrow"/>
                <a:cs typeface="Liberation Sans Narrow"/>
                <a:hlinkClick r:id="rId16"/>
              </a:rPr>
              <a:t>@ugc.gov.bd</a:t>
            </a:r>
            <a:endParaRPr sz="2000" dirty="0">
              <a:latin typeface="Liberation Sans Narrow"/>
              <a:cs typeface="Liberation Sans Narrow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677624" y="209845"/>
            <a:ext cx="1564085" cy="1495885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890395" y="2971800"/>
            <a:ext cx="55010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0000"/>
                </a:solidFill>
              </a:rPr>
              <a:t>Proposal</a:t>
            </a:r>
            <a:r>
              <a:rPr sz="5400" spc="-10" dirty="0">
                <a:solidFill>
                  <a:srgbClr val="000000"/>
                </a:solidFill>
              </a:rPr>
              <a:t> Writing</a:t>
            </a:r>
            <a:endParaRPr sz="5400" dirty="0"/>
          </a:p>
        </p:txBody>
      </p:sp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58370" y="5613999"/>
            <a:ext cx="1213555" cy="124399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37735" y="5570219"/>
            <a:ext cx="1406652" cy="125272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955638" y="5777533"/>
            <a:ext cx="1052867" cy="1062151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8416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497F09-D183-BC32-D723-BAB45582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" y="218058"/>
            <a:ext cx="8926195" cy="615553"/>
          </a:xfrm>
        </p:spPr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B38692-C17B-E21D-340C-D644D1559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39" y="1287525"/>
            <a:ext cx="8390255" cy="5601533"/>
          </a:xfrm>
        </p:spPr>
        <p:txBody>
          <a:bodyPr/>
          <a:lstStyle/>
          <a:p>
            <a:pPr marL="527050" indent="-171450" algn="just">
              <a:lnSpc>
                <a:spcPct val="150000"/>
              </a:lnSpc>
              <a:spcBef>
                <a:spcPts val="140"/>
              </a:spcBef>
              <a:buSzPct val="96428"/>
              <a:buFont typeface="Wingdings"/>
              <a:buChar char=""/>
              <a:tabLst>
                <a:tab pos="527050" algn="l"/>
              </a:tabLst>
            </a:pP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en-US" sz="2800" spc="-12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9315" lvl="1" indent="-170815" algn="just">
              <a:lnSpc>
                <a:spcPct val="150000"/>
              </a:lnSpc>
              <a:buFont typeface="Arial"/>
              <a:buChar char="•"/>
              <a:tabLst>
                <a:tab pos="86931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grants</a:t>
            </a:r>
            <a:r>
              <a:rPr lang="en-US"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promoting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en-US"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research,</a:t>
            </a:r>
            <a:r>
              <a:rPr lang="en-US"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en-US"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sz="2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</a:t>
            </a:r>
            <a:r>
              <a:rPr lang="en-US" sz="28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9315" lvl="1" indent="-170815" algn="just">
              <a:lnSpc>
                <a:spcPct val="150000"/>
              </a:lnSpc>
              <a:buFont typeface="Arial"/>
              <a:buChar char="•"/>
              <a:tabLst>
                <a:tab pos="86931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n-US"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grants</a:t>
            </a:r>
            <a:r>
              <a:rPr lang="en-US"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en-US"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en-US"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171450" algn="just">
              <a:lnSpc>
                <a:spcPct val="150000"/>
              </a:lnSpc>
              <a:buSzPct val="96428"/>
              <a:buFont typeface="Wingdings"/>
              <a:buChar char=""/>
              <a:tabLst>
                <a:tab pos="527050" algn="l"/>
              </a:tabLst>
            </a:pP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z="2800" b="1" spc="-35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en-US" sz="2800" b="1" spc="-25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b="1" spc="-105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9315" lvl="1" indent="-170815" algn="just">
              <a:lnSpc>
                <a:spcPct val="150000"/>
              </a:lnSpc>
              <a:buFont typeface="Arial"/>
              <a:buChar char="•"/>
              <a:tabLst>
                <a:tab pos="86931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en-US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operationalization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9315" lvl="1" indent="-170815" algn="just">
              <a:lnSpc>
                <a:spcPct val="150000"/>
              </a:lnSpc>
              <a:buFont typeface="Arial"/>
              <a:buChar char="•"/>
              <a:tabLst>
                <a:tab pos="86931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</a:t>
            </a:r>
            <a:r>
              <a:rPr lang="en-US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r>
              <a:rPr lang="en-US"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IQACs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9315" lvl="1" indent="-170815" algn="just">
              <a:lnSpc>
                <a:spcPct val="150000"/>
              </a:lnSpc>
              <a:buFont typeface="Arial"/>
              <a:buChar char="•"/>
              <a:tabLst>
                <a:tab pos="86931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US"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n-US"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0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69221"/>
              </p:ext>
            </p:extLst>
          </p:nvPr>
        </p:nvGraphicFramePr>
        <p:xfrm>
          <a:off x="148882" y="788427"/>
          <a:ext cx="8915400" cy="591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16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06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5890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sz="24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sz="2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24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24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sz="24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s: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Entity</a:t>
                      </a:r>
                      <a:r>
                        <a:rPr sz="2400" b="1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sz="2400" b="1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</a:t>
                      </a:r>
                      <a:r>
                        <a:rPr sz="2400" b="1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1513">
                <a:tc>
                  <a:txBody>
                    <a:bodyPr/>
                    <a:lstStyle/>
                    <a:p>
                      <a:pPr marL="90805">
                        <a:lnSpc>
                          <a:spcPts val="3310"/>
                        </a:lnSpc>
                      </a:pPr>
                      <a:r>
                        <a:rPr sz="24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Win-</a:t>
                      </a:r>
                      <a:r>
                        <a:rPr sz="24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320"/>
                        </a:lnSpc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Pandemic</a:t>
                      </a:r>
                      <a:r>
                        <a:rPr sz="2400" b="1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</a:t>
                      </a:r>
                      <a:endParaRPr lang="en-US" sz="2400" b="1" spc="-1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13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Bio-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science,</a:t>
                      </a:r>
                      <a:r>
                        <a:rPr sz="24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Pharmacy</a:t>
                      </a:r>
                      <a:r>
                        <a:rPr sz="240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</a:t>
                      </a:r>
                      <a:r>
                        <a:rPr sz="24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r>
                        <a:rPr sz="24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Depts.</a:t>
                      </a:r>
                      <a:r>
                        <a:rPr sz="24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sz="2400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sz="2400" spc="-5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2400" spc="-5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 B</a:t>
                      </a:r>
                      <a:r>
                        <a:rPr sz="2400" spc="5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Universities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9357">
                <a:tc>
                  <a:txBody>
                    <a:bodyPr/>
                    <a:lstStyle/>
                    <a:p>
                      <a:pPr marL="90805">
                        <a:lnSpc>
                          <a:spcPts val="3315"/>
                        </a:lnSpc>
                      </a:pPr>
                      <a:r>
                        <a:rPr sz="24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Win-</a:t>
                      </a:r>
                      <a:r>
                        <a:rPr sz="24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44220">
                        <a:lnSpc>
                          <a:spcPts val="3020"/>
                        </a:lnSpc>
                        <a:spcBef>
                          <a:spcPts val="350"/>
                        </a:spcBef>
                      </a:pPr>
                      <a:r>
                        <a:rPr sz="24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Teaching-</a:t>
                      </a:r>
                      <a:r>
                        <a:rPr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Infrastructure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08305">
                        <a:lnSpc>
                          <a:spcPts val="2590"/>
                        </a:lnSpc>
                        <a:spcBef>
                          <a:spcPts val="250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Departments/Institutes</a:t>
                      </a:r>
                      <a:r>
                        <a:rPr sz="2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eligible</a:t>
                      </a:r>
                      <a:r>
                        <a:rPr sz="2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</a:t>
                      </a:r>
                      <a:r>
                        <a:rPr sz="2400" spc="-229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Universities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0885">
                <a:tc>
                  <a:txBody>
                    <a:bodyPr/>
                    <a:lstStyle/>
                    <a:p>
                      <a:pPr marL="90805">
                        <a:lnSpc>
                          <a:spcPts val="3315"/>
                        </a:lnSpc>
                      </a:pPr>
                      <a:r>
                        <a:rPr sz="24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Win-</a:t>
                      </a:r>
                      <a:r>
                        <a:rPr sz="24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190"/>
                        </a:lnSpc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</a:t>
                      </a:r>
                      <a:r>
                        <a:rPr sz="2400" spc="-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Research: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745"/>
                        </a:lnSpc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Priority</a:t>
                      </a:r>
                      <a:r>
                        <a:rPr sz="2400" b="1" spc="-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Areas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660"/>
                        </a:lnSpc>
                      </a:pP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Departments/Institutes</a:t>
                      </a:r>
                      <a:r>
                        <a:rPr sz="24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5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>
                        <a:lnSpc>
                          <a:spcPts val="2735"/>
                        </a:lnSpc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eligible</a:t>
                      </a:r>
                      <a:r>
                        <a:rPr sz="24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Universities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0885">
                <a:tc>
                  <a:txBody>
                    <a:bodyPr/>
                    <a:lstStyle/>
                    <a:p>
                      <a:pPr marL="90805">
                        <a:lnSpc>
                          <a:spcPts val="3315"/>
                        </a:lnSpc>
                      </a:pPr>
                      <a:r>
                        <a:rPr sz="24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Win-3b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195"/>
                        </a:lnSpc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</a:t>
                      </a:r>
                      <a:r>
                        <a:rPr sz="24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Research: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745"/>
                        </a:lnSpc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Industry</a:t>
                      </a:r>
                      <a:r>
                        <a:rPr sz="24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Collaboration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660"/>
                        </a:lnSpc>
                      </a:pP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Departments/Institutes</a:t>
                      </a:r>
                      <a:r>
                        <a:rPr sz="24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5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>
                        <a:lnSpc>
                          <a:spcPts val="2735"/>
                        </a:lnSpc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eligible</a:t>
                      </a:r>
                      <a:r>
                        <a:rPr sz="24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Universities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0049">
                <a:tc>
                  <a:txBody>
                    <a:bodyPr/>
                    <a:lstStyle/>
                    <a:p>
                      <a:pPr marL="90805">
                        <a:lnSpc>
                          <a:spcPts val="3320"/>
                        </a:lnSpc>
                      </a:pPr>
                      <a:r>
                        <a:rPr sz="24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Win-</a:t>
                      </a:r>
                      <a:r>
                        <a:rPr sz="24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329"/>
                        </a:lnSpc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Establishing</a:t>
                      </a:r>
                      <a:r>
                        <a:rPr sz="24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</a:t>
                      </a:r>
                      <a:r>
                        <a:rPr sz="2400" b="1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805"/>
                        </a:lnSpc>
                      </a:pPr>
                      <a:r>
                        <a:rPr sz="2400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sz="2400" spc="10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2400" spc="-250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Universities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7325">
                <a:tc>
                  <a:txBody>
                    <a:bodyPr/>
                    <a:lstStyle/>
                    <a:p>
                      <a:pPr marL="90805">
                        <a:lnSpc>
                          <a:spcPts val="3320"/>
                        </a:lnSpc>
                      </a:pPr>
                      <a:r>
                        <a:rPr sz="24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Win-</a:t>
                      </a:r>
                      <a:r>
                        <a:rPr sz="24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Establishing</a:t>
                      </a:r>
                      <a:r>
                        <a:rPr sz="2400" spc="-1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TTO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805"/>
                        </a:lnSpc>
                      </a:pPr>
                      <a:r>
                        <a:rPr sz="2400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sz="2400" spc="10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2400" spc="-250" dirty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Universities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862" y="46657"/>
            <a:ext cx="8305800" cy="381515"/>
          </a:xfrm>
          <a:custGeom>
            <a:avLst/>
            <a:gdLst/>
            <a:ahLst/>
            <a:cxnLst/>
            <a:rect l="l" t="t" r="r" b="b"/>
            <a:pathLst>
              <a:path w="8305800" h="609600">
                <a:moveTo>
                  <a:pt x="8305800" y="0"/>
                </a:moveTo>
                <a:lnTo>
                  <a:pt x="0" y="0"/>
                </a:lnTo>
                <a:lnTo>
                  <a:pt x="0" y="609600"/>
                </a:lnTo>
                <a:lnTo>
                  <a:pt x="8305800" y="609600"/>
                </a:lnTo>
                <a:lnTo>
                  <a:pt x="830580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8" y="153669"/>
            <a:ext cx="876046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0" dirty="0">
                <a:solidFill>
                  <a:srgbClr val="9900FF"/>
                </a:solidFill>
                <a:latin typeface="Arial Black"/>
                <a:cs typeface="Arial Black"/>
              </a:rPr>
              <a:t>Windows and </a:t>
            </a:r>
            <a:r>
              <a:rPr sz="2400" b="0" dirty="0">
                <a:solidFill>
                  <a:srgbClr val="9900FF"/>
                </a:solidFill>
                <a:latin typeface="Arial Black"/>
                <a:cs typeface="Arial Black"/>
              </a:rPr>
              <a:t>Eligible</a:t>
            </a:r>
            <a:r>
              <a:rPr sz="2400" b="0" spc="-100" dirty="0">
                <a:solidFill>
                  <a:srgbClr val="9900FF"/>
                </a:solidFill>
                <a:latin typeface="Arial Black"/>
                <a:cs typeface="Arial Black"/>
              </a:rPr>
              <a:t> </a:t>
            </a:r>
            <a:r>
              <a:rPr sz="2400" b="0" dirty="0">
                <a:solidFill>
                  <a:srgbClr val="9900FF"/>
                </a:solidFill>
                <a:latin typeface="Arial Black"/>
                <a:cs typeface="Arial Black"/>
              </a:rPr>
              <a:t>University</a:t>
            </a:r>
            <a:r>
              <a:rPr sz="2400" b="0" spc="-95" dirty="0">
                <a:solidFill>
                  <a:srgbClr val="9900FF"/>
                </a:solidFill>
                <a:latin typeface="Arial Black"/>
                <a:cs typeface="Arial Black"/>
              </a:rPr>
              <a:t> </a:t>
            </a:r>
            <a:r>
              <a:rPr sz="2400" b="0" dirty="0">
                <a:solidFill>
                  <a:srgbClr val="9900FF"/>
                </a:solidFill>
                <a:latin typeface="Arial Black"/>
                <a:cs typeface="Arial Black"/>
              </a:rPr>
              <a:t>and</a:t>
            </a:r>
            <a:r>
              <a:rPr sz="2400" b="0" spc="-120" dirty="0">
                <a:solidFill>
                  <a:srgbClr val="9900FF"/>
                </a:solidFill>
                <a:latin typeface="Arial Black"/>
                <a:cs typeface="Arial Black"/>
              </a:rPr>
              <a:t> </a:t>
            </a:r>
            <a:r>
              <a:rPr sz="2400" b="0" spc="-10" dirty="0">
                <a:solidFill>
                  <a:srgbClr val="9900FF"/>
                </a:solidFill>
                <a:latin typeface="Arial Black"/>
                <a:cs typeface="Arial Black"/>
              </a:rPr>
              <a:t>Entity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8416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8416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74320"/>
            <a:ext cx="8229600" cy="7924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825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50"/>
              </a:spcBef>
            </a:pPr>
            <a:r>
              <a:rPr sz="3600" dirty="0">
                <a:solidFill>
                  <a:srgbClr val="000000"/>
                </a:solidFill>
              </a:rPr>
              <a:t>Duration</a:t>
            </a:r>
            <a:r>
              <a:rPr sz="3600" spc="-15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of</a:t>
            </a:r>
            <a:r>
              <a:rPr sz="3600" spc="-250" dirty="0">
                <a:solidFill>
                  <a:srgbClr val="000000"/>
                </a:solidFill>
              </a:rPr>
              <a:t> </a:t>
            </a:r>
            <a:r>
              <a:rPr sz="3600" spc="-35" dirty="0">
                <a:solidFill>
                  <a:srgbClr val="000000"/>
                </a:solidFill>
              </a:rPr>
              <a:t>ATF</a:t>
            </a:r>
            <a:r>
              <a:rPr sz="3600" spc="-135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Sub-</a:t>
            </a:r>
            <a:r>
              <a:rPr sz="3600" spc="-10" dirty="0">
                <a:solidFill>
                  <a:srgbClr val="000000"/>
                </a:solidFill>
              </a:rPr>
              <a:t>Projects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739" y="1235405"/>
            <a:ext cx="4232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CC0099"/>
                </a:solidFill>
                <a:latin typeface="Carlito"/>
                <a:cs typeface="Carlito"/>
              </a:rPr>
              <a:t>Maximum</a:t>
            </a:r>
            <a:r>
              <a:rPr sz="4000" b="1" spc="-165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4000" b="1" spc="-10" dirty="0">
                <a:solidFill>
                  <a:srgbClr val="CC0099"/>
                </a:solidFill>
                <a:latin typeface="Carlito"/>
                <a:cs typeface="Carlito"/>
              </a:rPr>
              <a:t>duration: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1853311"/>
            <a:ext cx="2134235" cy="2422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3705" indent="-421005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433705" algn="l"/>
              </a:tabLst>
            </a:pPr>
            <a:r>
              <a:rPr sz="3200" dirty="0">
                <a:latin typeface="Carlito"/>
                <a:cs typeface="Carlito"/>
              </a:rPr>
              <a:t>Window</a:t>
            </a:r>
            <a:r>
              <a:rPr sz="3200" spc="-80" dirty="0">
                <a:latin typeface="Carlito"/>
                <a:cs typeface="Carlito"/>
              </a:rPr>
              <a:t> </a:t>
            </a:r>
            <a:r>
              <a:rPr sz="3200" spc="-50" dirty="0">
                <a:latin typeface="Carlito"/>
                <a:cs typeface="Carlito"/>
              </a:rPr>
              <a:t>1</a:t>
            </a:r>
            <a:endParaRPr sz="3200">
              <a:latin typeface="Carlito"/>
              <a:cs typeface="Carlito"/>
            </a:endParaRPr>
          </a:p>
          <a:p>
            <a:pPr marL="433705" indent="-421005">
              <a:lnSpc>
                <a:spcPct val="100000"/>
              </a:lnSpc>
              <a:spcBef>
                <a:spcPts val="10"/>
              </a:spcBef>
              <a:buAutoNum type="arabicParenR"/>
              <a:tabLst>
                <a:tab pos="433705" algn="l"/>
              </a:tabLst>
            </a:pPr>
            <a:r>
              <a:rPr sz="3200" dirty="0">
                <a:latin typeface="Carlito"/>
                <a:cs typeface="Carlito"/>
              </a:rPr>
              <a:t>Window</a:t>
            </a:r>
            <a:r>
              <a:rPr sz="3200" spc="-110" dirty="0">
                <a:latin typeface="Carlito"/>
                <a:cs typeface="Carlito"/>
              </a:rPr>
              <a:t> </a:t>
            </a:r>
            <a:r>
              <a:rPr sz="3200" spc="-50" dirty="0">
                <a:latin typeface="Carlito"/>
                <a:cs typeface="Carlito"/>
              </a:rPr>
              <a:t>2</a:t>
            </a:r>
            <a:endParaRPr sz="3200">
              <a:latin typeface="Carlito"/>
              <a:cs typeface="Carlito"/>
            </a:endParaRPr>
          </a:p>
          <a:p>
            <a:pPr marL="433705" indent="-421005">
              <a:lnSpc>
                <a:spcPct val="100000"/>
              </a:lnSpc>
              <a:spcBef>
                <a:spcPts val="25"/>
              </a:spcBef>
              <a:buAutoNum type="arabicParenR"/>
              <a:tabLst>
                <a:tab pos="433705" algn="l"/>
              </a:tabLst>
            </a:pPr>
            <a:r>
              <a:rPr sz="3200" dirty="0">
                <a:latin typeface="Carlito"/>
                <a:cs typeface="Carlito"/>
              </a:rPr>
              <a:t>Window</a:t>
            </a:r>
            <a:r>
              <a:rPr sz="3200" spc="-130" dirty="0">
                <a:latin typeface="Carlito"/>
                <a:cs typeface="Carlito"/>
              </a:rPr>
              <a:t> </a:t>
            </a:r>
            <a:r>
              <a:rPr sz="3200" spc="-50" dirty="0">
                <a:latin typeface="Carlito"/>
                <a:cs typeface="Carlito"/>
              </a:rPr>
              <a:t>3</a:t>
            </a:r>
            <a:endParaRPr sz="3200">
              <a:latin typeface="Carlito"/>
              <a:cs typeface="Carlito"/>
            </a:endParaRPr>
          </a:p>
          <a:p>
            <a:pPr marL="433705" indent="-421005">
              <a:lnSpc>
                <a:spcPts val="3650"/>
              </a:lnSpc>
              <a:spcBef>
                <a:spcPts val="10"/>
              </a:spcBef>
              <a:buAutoNum type="arabicParenR"/>
              <a:tabLst>
                <a:tab pos="433705" algn="l"/>
              </a:tabLst>
            </a:pPr>
            <a:r>
              <a:rPr sz="3200" dirty="0">
                <a:latin typeface="Carlito"/>
                <a:cs typeface="Carlito"/>
              </a:rPr>
              <a:t>Window</a:t>
            </a:r>
            <a:r>
              <a:rPr sz="3200" spc="-110" dirty="0">
                <a:latin typeface="Carlito"/>
                <a:cs typeface="Carlito"/>
              </a:rPr>
              <a:t> </a:t>
            </a:r>
            <a:r>
              <a:rPr sz="3200" spc="-50" dirty="0">
                <a:latin typeface="Carlito"/>
                <a:cs typeface="Carlito"/>
              </a:rPr>
              <a:t>4</a:t>
            </a:r>
            <a:endParaRPr sz="3200">
              <a:latin typeface="Carlito"/>
              <a:cs typeface="Carlito"/>
            </a:endParaRPr>
          </a:p>
          <a:p>
            <a:pPr marL="433705" indent="-421005">
              <a:lnSpc>
                <a:spcPts val="3650"/>
              </a:lnSpc>
              <a:buAutoNum type="arabicParenR"/>
              <a:tabLst>
                <a:tab pos="433705" algn="l"/>
              </a:tabLst>
            </a:pPr>
            <a:r>
              <a:rPr sz="3200" dirty="0">
                <a:latin typeface="Carlito"/>
                <a:cs typeface="Carlito"/>
              </a:rPr>
              <a:t>Window</a:t>
            </a:r>
            <a:r>
              <a:rPr sz="3200" spc="-110" dirty="0">
                <a:latin typeface="Carlito"/>
                <a:cs typeface="Carlito"/>
              </a:rPr>
              <a:t> </a:t>
            </a:r>
            <a:r>
              <a:rPr sz="3200" spc="-50" dirty="0">
                <a:latin typeface="Carlito"/>
                <a:cs typeface="Carlito"/>
              </a:rPr>
              <a:t>5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8375" y="1853311"/>
            <a:ext cx="1881505" cy="2422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7865" algn="l"/>
              </a:tabLst>
            </a:pPr>
            <a:r>
              <a:rPr sz="3200" spc="-50" dirty="0">
                <a:latin typeface="Carlito"/>
                <a:cs typeface="Carlito"/>
              </a:rPr>
              <a:t>:</a:t>
            </a:r>
            <a:r>
              <a:rPr sz="3200" dirty="0">
                <a:latin typeface="Carlito"/>
                <a:cs typeface="Carlito"/>
              </a:rPr>
              <a:t>	3</a:t>
            </a:r>
            <a:r>
              <a:rPr sz="3200" spc="-20" dirty="0">
                <a:latin typeface="Carlito"/>
                <a:cs typeface="Carlito"/>
              </a:rPr>
              <a:t> years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697865" algn="l"/>
              </a:tabLst>
            </a:pPr>
            <a:r>
              <a:rPr sz="3200" spc="-50" dirty="0">
                <a:latin typeface="Carlito"/>
                <a:cs typeface="Carlito"/>
              </a:rPr>
              <a:t>:</a:t>
            </a:r>
            <a:r>
              <a:rPr sz="3200" dirty="0">
                <a:latin typeface="Carlito"/>
                <a:cs typeface="Carlito"/>
              </a:rPr>
              <a:t>	2</a:t>
            </a:r>
            <a:r>
              <a:rPr sz="3200" spc="-20" dirty="0">
                <a:latin typeface="Carlito"/>
                <a:cs typeface="Carlito"/>
              </a:rPr>
              <a:t> years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697865" algn="l"/>
              </a:tabLst>
            </a:pPr>
            <a:r>
              <a:rPr sz="3200" spc="-50" dirty="0">
                <a:latin typeface="Carlito"/>
                <a:cs typeface="Carlito"/>
              </a:rPr>
              <a:t>:</a:t>
            </a:r>
            <a:r>
              <a:rPr sz="3200" dirty="0">
                <a:latin typeface="Carlito"/>
                <a:cs typeface="Carlito"/>
              </a:rPr>
              <a:t>	3 </a:t>
            </a:r>
            <a:r>
              <a:rPr sz="3200" spc="-20" dirty="0">
                <a:latin typeface="Carlito"/>
                <a:cs typeface="Carlito"/>
              </a:rPr>
              <a:t>years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ts val="3650"/>
              </a:lnSpc>
              <a:spcBef>
                <a:spcPts val="10"/>
              </a:spcBef>
              <a:tabLst>
                <a:tab pos="697865" algn="l"/>
              </a:tabLst>
            </a:pPr>
            <a:r>
              <a:rPr sz="3200" spc="-50" dirty="0">
                <a:latin typeface="Carlito"/>
                <a:cs typeface="Carlito"/>
              </a:rPr>
              <a:t>:</a:t>
            </a:r>
            <a:r>
              <a:rPr sz="3200" dirty="0">
                <a:latin typeface="Carlito"/>
                <a:cs typeface="Carlito"/>
              </a:rPr>
              <a:t>	2</a:t>
            </a:r>
            <a:r>
              <a:rPr sz="3200" spc="-20" dirty="0">
                <a:latin typeface="Carlito"/>
                <a:cs typeface="Carlito"/>
              </a:rPr>
              <a:t> years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ts val="3650"/>
              </a:lnSpc>
              <a:tabLst>
                <a:tab pos="697865" algn="l"/>
              </a:tabLst>
            </a:pPr>
            <a:r>
              <a:rPr sz="3200" spc="-50" dirty="0">
                <a:latin typeface="Carlito"/>
                <a:cs typeface="Carlito"/>
              </a:rPr>
              <a:t>:</a:t>
            </a:r>
            <a:r>
              <a:rPr sz="3200" dirty="0">
                <a:latin typeface="Carlito"/>
                <a:cs typeface="Carlito"/>
              </a:rPr>
              <a:t>	2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years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39" y="4751070"/>
            <a:ext cx="7836027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3515" marR="5080" indent="-171450" algn="just">
              <a:lnSpc>
                <a:spcPts val="3020"/>
              </a:lnSpc>
              <a:spcBef>
                <a:spcPts val="480"/>
              </a:spcBef>
              <a:buSzPct val="96428"/>
              <a:buFont typeface="Wingdings"/>
              <a:buChar char=""/>
              <a:tabLst>
                <a:tab pos="184785" algn="l"/>
              </a:tabLst>
            </a:pPr>
            <a:r>
              <a:rPr sz="2800" dirty="0">
                <a:latin typeface="Carlito"/>
                <a:cs typeface="Carlito"/>
              </a:rPr>
              <a:t>In</a:t>
            </a:r>
            <a:r>
              <a:rPr sz="2800" spc="-9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extreme</a:t>
            </a:r>
            <a:r>
              <a:rPr sz="2800" spc="-8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circumstances,</a:t>
            </a:r>
            <a:r>
              <a:rPr sz="2800" spc="-4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SP</a:t>
            </a:r>
            <a:r>
              <a:rPr sz="2800" spc="-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duration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may</a:t>
            </a:r>
            <a:r>
              <a:rPr sz="2800" spc="-8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be 	</a:t>
            </a:r>
            <a:r>
              <a:rPr sz="2800" spc="-10" dirty="0">
                <a:latin typeface="Carlito"/>
                <a:cs typeface="Carlito"/>
              </a:rPr>
              <a:t>extended,</a:t>
            </a:r>
            <a:r>
              <a:rPr sz="2800" spc="-9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but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should</a:t>
            </a:r>
            <a:r>
              <a:rPr sz="2800" spc="-2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be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completed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CC0099"/>
                </a:solidFill>
                <a:latin typeface="Arial Black"/>
                <a:cs typeface="Arial Black"/>
              </a:rPr>
              <a:t>06</a:t>
            </a:r>
            <a:r>
              <a:rPr sz="2800" spc="-290" dirty="0">
                <a:solidFill>
                  <a:srgbClr val="CC0099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latin typeface="Carlito"/>
                <a:cs typeface="Carlito"/>
              </a:rPr>
              <a:t>months 	before</a:t>
            </a:r>
            <a:r>
              <a:rPr sz="2800" spc="-8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the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closing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date</a:t>
            </a:r>
            <a:r>
              <a:rPr sz="2800" spc="-7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of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HEAT</a:t>
            </a:r>
            <a:r>
              <a:rPr sz="2800" spc="-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project.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404" y="9144"/>
            <a:ext cx="8305800" cy="5486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875"/>
              </a:lnSpc>
            </a:pPr>
            <a:r>
              <a:rPr sz="3600" b="0" spc="-140" dirty="0">
                <a:solidFill>
                  <a:srgbClr val="000000"/>
                </a:solidFill>
                <a:latin typeface="Carlito"/>
                <a:cs typeface="Carlito"/>
              </a:rPr>
              <a:t>ATF</a:t>
            </a:r>
            <a:r>
              <a:rPr sz="3600" b="0" spc="-7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3600" b="0" spc="-60" dirty="0">
                <a:solidFill>
                  <a:srgbClr val="000000"/>
                </a:solidFill>
                <a:latin typeface="Carlito"/>
                <a:cs typeface="Carlito"/>
              </a:rPr>
              <a:t>Allocations</a:t>
            </a:r>
            <a:r>
              <a:rPr sz="3600" b="0" spc="-14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3600" b="0" dirty="0">
                <a:solidFill>
                  <a:srgbClr val="000000"/>
                </a:solidFill>
                <a:latin typeface="Carlito"/>
                <a:cs typeface="Carlito"/>
              </a:rPr>
              <a:t>to</a:t>
            </a:r>
            <a:r>
              <a:rPr sz="3600" b="0" spc="-18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3600" b="0" spc="-20" dirty="0">
                <a:solidFill>
                  <a:srgbClr val="000000"/>
                </a:solidFill>
                <a:latin typeface="Carlito"/>
                <a:cs typeface="Carlito"/>
              </a:rPr>
              <a:t>Five</a:t>
            </a:r>
            <a:r>
              <a:rPr sz="3600" b="0" spc="-14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rlito"/>
                <a:cs typeface="Carlito"/>
              </a:rPr>
              <a:t>Windows</a:t>
            </a:r>
            <a:endParaRPr sz="36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91544"/>
              </p:ext>
            </p:extLst>
          </p:nvPr>
        </p:nvGraphicFramePr>
        <p:xfrm>
          <a:off x="146050" y="551433"/>
          <a:ext cx="8361045" cy="6972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7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04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04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8216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95"/>
                        </a:spcBef>
                      </a:pPr>
                      <a:r>
                        <a:rPr sz="2000" b="1" dirty="0">
                          <a:latin typeface="Liberation Sans Narrow"/>
                          <a:cs typeface="Liberation Sans Narrow"/>
                        </a:rPr>
                        <a:t>W</a:t>
                      </a:r>
                      <a:r>
                        <a:rPr sz="2000" b="1" spc="-1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dirty="0">
                          <a:latin typeface="Liberation Sans Narrow"/>
                          <a:cs typeface="Liberation Sans Narrow"/>
                        </a:rPr>
                        <a:t>i</a:t>
                      </a:r>
                      <a:r>
                        <a:rPr sz="2000" b="1" spc="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dirty="0">
                          <a:latin typeface="Liberation Sans Narrow"/>
                          <a:cs typeface="Liberation Sans Narrow"/>
                        </a:rPr>
                        <a:t>n</a:t>
                      </a:r>
                      <a:r>
                        <a:rPr sz="2000" b="1" spc="-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dirty="0">
                          <a:latin typeface="Liberation Sans Narrow"/>
                          <a:cs typeface="Liberation Sans Narrow"/>
                        </a:rPr>
                        <a:t>d</a:t>
                      </a:r>
                      <a:r>
                        <a:rPr sz="2000" b="1" spc="-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dirty="0">
                          <a:latin typeface="Liberation Sans Narrow"/>
                          <a:cs typeface="Liberation Sans Narrow"/>
                        </a:rPr>
                        <a:t>o</a:t>
                      </a:r>
                      <a:r>
                        <a:rPr sz="2000" b="1" spc="-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spc="-50" dirty="0">
                          <a:latin typeface="Liberation Sans Narrow"/>
                          <a:cs typeface="Liberation Sans Narrow"/>
                        </a:rPr>
                        <a:t>w</a:t>
                      </a:r>
                      <a:endParaRPr sz="2000" dirty="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342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R="323850">
                        <a:lnSpc>
                          <a:spcPts val="2300"/>
                        </a:lnSpc>
                        <a:spcBef>
                          <a:spcPts val="365"/>
                        </a:spcBef>
                      </a:pPr>
                      <a:r>
                        <a:rPr sz="2000" b="1" spc="-165" dirty="0">
                          <a:latin typeface="Liberation Sans Narrow"/>
                          <a:cs typeface="Liberation Sans Narrow"/>
                        </a:rPr>
                        <a:t>Allocation </a:t>
                      </a:r>
                      <a:r>
                        <a:rPr sz="2000" b="1" spc="-30" dirty="0">
                          <a:latin typeface="Liberation Sans Narrow"/>
                          <a:cs typeface="Liberation Sans Narrow"/>
                        </a:rPr>
                        <a:t>for</a:t>
                      </a:r>
                      <a:r>
                        <a:rPr sz="2000" b="1" spc="-9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spc="-25" dirty="0">
                          <a:latin typeface="Liberation Sans Narrow"/>
                          <a:cs typeface="Liberation Sans Narrow"/>
                        </a:rPr>
                        <a:t>the </a:t>
                      </a:r>
                      <a:r>
                        <a:rPr sz="2000" b="1" spc="-50" dirty="0">
                          <a:latin typeface="Liberation Sans Narrow"/>
                          <a:cs typeface="Liberation Sans Narrow"/>
                        </a:rPr>
                        <a:t>window </a:t>
                      </a:r>
                      <a:r>
                        <a:rPr sz="2000" b="1" spc="-135" dirty="0">
                          <a:latin typeface="Liberation Sans Narrow"/>
                          <a:cs typeface="Liberation Sans Narrow"/>
                        </a:rPr>
                        <a:t>(Tk.</a:t>
                      </a:r>
                      <a:r>
                        <a:rPr sz="2000" b="1" spc="-3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spc="-20" dirty="0">
                          <a:latin typeface="Liberation Sans Narrow"/>
                          <a:cs typeface="Liberation Sans Narrow"/>
                        </a:rPr>
                        <a:t>Lac)</a:t>
                      </a:r>
                      <a:endParaRPr sz="2000" dirty="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4635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R="58419">
                        <a:lnSpc>
                          <a:spcPts val="2300"/>
                        </a:lnSpc>
                        <a:spcBef>
                          <a:spcPts val="384"/>
                        </a:spcBef>
                      </a:pPr>
                      <a:r>
                        <a:rPr sz="2000" b="1" spc="-65" dirty="0">
                          <a:latin typeface="Liberation Sans Narrow"/>
                          <a:cs typeface="Liberation Sans Narrow"/>
                        </a:rPr>
                        <a:t>Allocation </a:t>
                      </a:r>
                      <a:r>
                        <a:rPr sz="2000" b="1" spc="-30" dirty="0">
                          <a:latin typeface="Liberation Sans Narrow"/>
                          <a:cs typeface="Liberation Sans Narrow"/>
                        </a:rPr>
                        <a:t>for</a:t>
                      </a:r>
                      <a:r>
                        <a:rPr sz="2000" b="1" spc="-9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spc="-125" dirty="0">
                          <a:latin typeface="Liberation Sans Narrow"/>
                          <a:cs typeface="Liberation Sans Narrow"/>
                        </a:rPr>
                        <a:t>this</a:t>
                      </a:r>
                      <a:r>
                        <a:rPr sz="2000" b="1" spc="-1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spc="-135" dirty="0">
                          <a:latin typeface="Liberation Sans Narrow"/>
                          <a:cs typeface="Liberation Sans Narrow"/>
                        </a:rPr>
                        <a:t>type</a:t>
                      </a:r>
                      <a:endParaRPr sz="2000" dirty="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48894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R="52705">
                        <a:lnSpc>
                          <a:spcPct val="80000"/>
                        </a:lnSpc>
                        <a:spcBef>
                          <a:spcPts val="400"/>
                        </a:spcBef>
                      </a:pPr>
                      <a:r>
                        <a:rPr sz="2000" b="1" spc="-165" dirty="0">
                          <a:latin typeface="Liberation Sans Narrow"/>
                          <a:cs typeface="Liberation Sans Narrow"/>
                        </a:rPr>
                        <a:t>Allocation</a:t>
                      </a:r>
                      <a:r>
                        <a:rPr sz="2000" b="1" spc="2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spc="-110" dirty="0">
                          <a:latin typeface="Liberation Sans Narrow"/>
                          <a:cs typeface="Liberation Sans Narrow"/>
                        </a:rPr>
                        <a:t>to </a:t>
                      </a:r>
                      <a:r>
                        <a:rPr sz="2000" b="1" spc="-65" dirty="0">
                          <a:latin typeface="Liberation Sans Narrow"/>
                          <a:cs typeface="Liberation Sans Narrow"/>
                        </a:rPr>
                        <a:t>individual </a:t>
                      </a:r>
                      <a:r>
                        <a:rPr sz="2000" b="1" spc="-245" dirty="0">
                          <a:latin typeface="Liberation Sans Narrow"/>
                          <a:cs typeface="Liberation Sans Narrow"/>
                        </a:rPr>
                        <a:t>SPP</a:t>
                      </a:r>
                      <a:r>
                        <a:rPr sz="2000" b="1" spc="-4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spc="-10" dirty="0">
                          <a:latin typeface="Liberation Sans Narrow"/>
                          <a:cs typeface="Liberation Sans Narrow"/>
                        </a:rPr>
                        <a:t>(lower ceiling)</a:t>
                      </a:r>
                      <a:endParaRPr sz="2000" dirty="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508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R="52069">
                        <a:lnSpc>
                          <a:spcPct val="80000"/>
                        </a:lnSpc>
                        <a:spcBef>
                          <a:spcPts val="400"/>
                        </a:spcBef>
                      </a:pPr>
                      <a:r>
                        <a:rPr sz="2000" b="1" spc="-165" dirty="0">
                          <a:latin typeface="Liberation Sans Narrow"/>
                          <a:cs typeface="Liberation Sans Narrow"/>
                        </a:rPr>
                        <a:t>Allocation</a:t>
                      </a:r>
                      <a:r>
                        <a:rPr sz="2000" b="1" spc="1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spc="-100" dirty="0">
                          <a:latin typeface="Liberation Sans Narrow"/>
                          <a:cs typeface="Liberation Sans Narrow"/>
                        </a:rPr>
                        <a:t>to </a:t>
                      </a:r>
                      <a:r>
                        <a:rPr sz="2000" b="1" spc="-65" dirty="0">
                          <a:latin typeface="Liberation Sans Narrow"/>
                          <a:cs typeface="Liberation Sans Narrow"/>
                        </a:rPr>
                        <a:t>individual </a:t>
                      </a:r>
                      <a:r>
                        <a:rPr sz="2000" b="1" spc="-245" dirty="0">
                          <a:latin typeface="Liberation Sans Narrow"/>
                          <a:cs typeface="Liberation Sans Narrow"/>
                        </a:rPr>
                        <a:t>SPP</a:t>
                      </a:r>
                      <a:r>
                        <a:rPr sz="2000" b="1" spc="-4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spc="-10" dirty="0">
                          <a:latin typeface="Liberation Sans Narrow"/>
                          <a:cs typeface="Liberation Sans Narrow"/>
                        </a:rPr>
                        <a:t>(upper ceiling)</a:t>
                      </a:r>
                      <a:endParaRPr sz="2000" dirty="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508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90805">
                        <a:lnSpc>
                          <a:spcPts val="2940"/>
                        </a:lnSpc>
                      </a:pPr>
                      <a:r>
                        <a:rPr sz="2000" b="1" spc="-30" dirty="0">
                          <a:latin typeface="Carlito"/>
                          <a:cs typeface="Carlito"/>
                        </a:rPr>
                        <a:t>W-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20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latin typeface="Liberation Sans Narrow"/>
                          <a:cs typeface="Liberation Sans Narrow"/>
                        </a:rPr>
                        <a:t>Pandemic</a:t>
                      </a:r>
                      <a:r>
                        <a:rPr sz="2000" b="1" spc="-2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dirty="0">
                          <a:latin typeface="Liberation Sans Narrow"/>
                          <a:cs typeface="Liberation Sans Narrow"/>
                        </a:rPr>
                        <a:t>Res</a:t>
                      </a:r>
                      <a:r>
                        <a:rPr sz="2000" b="1" spc="-2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dirty="0">
                          <a:latin typeface="Liberation Sans Narrow"/>
                          <a:cs typeface="Liberation Sans Narrow"/>
                        </a:rPr>
                        <a:t>&amp;</a:t>
                      </a:r>
                      <a:r>
                        <a:rPr sz="2000" b="1" spc="-3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spc="-25" dirty="0">
                          <a:latin typeface="Liberation Sans Narrow"/>
                          <a:cs typeface="Liberation Sans Narrow"/>
                        </a:rPr>
                        <a:t>Dev</a:t>
                      </a:r>
                      <a:endParaRPr sz="20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2215"/>
                        </a:lnSpc>
                      </a:pPr>
                      <a:r>
                        <a:rPr sz="2000" b="1" spc="-20" dirty="0">
                          <a:latin typeface="Carlito"/>
                          <a:cs typeface="Carlito"/>
                        </a:rPr>
                        <a:t>6000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2215"/>
                        </a:lnSpc>
                      </a:pPr>
                      <a:r>
                        <a:rPr sz="2000" b="1" spc="-20" dirty="0">
                          <a:latin typeface="Carlito"/>
                          <a:cs typeface="Carlito"/>
                        </a:rPr>
                        <a:t>6000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2215"/>
                        </a:lnSpc>
                      </a:pPr>
                      <a:r>
                        <a:rPr sz="2000" b="1" spc="-25" dirty="0">
                          <a:latin typeface="Carlito"/>
                          <a:cs typeface="Carlito"/>
                        </a:rPr>
                        <a:t>100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2215"/>
                        </a:lnSpc>
                      </a:pPr>
                      <a:r>
                        <a:rPr sz="2000" b="1" spc="-25" dirty="0">
                          <a:latin typeface="Carlito"/>
                          <a:cs typeface="Carlito"/>
                        </a:rPr>
                        <a:t>500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90805">
                        <a:lnSpc>
                          <a:spcPts val="2990"/>
                        </a:lnSpc>
                      </a:pPr>
                      <a:r>
                        <a:rPr sz="2000" b="1" spc="-35" dirty="0">
                          <a:latin typeface="Liberation Sans Narrow"/>
                          <a:cs typeface="Liberation Sans Narrow"/>
                        </a:rPr>
                        <a:t>W-</a:t>
                      </a:r>
                      <a:r>
                        <a:rPr sz="2000" b="1" dirty="0">
                          <a:latin typeface="Liberation Sans Narrow"/>
                          <a:cs typeface="Liberation Sans Narrow"/>
                        </a:rPr>
                        <a:t>2: TL</a:t>
                      </a:r>
                      <a:r>
                        <a:rPr sz="2000" b="1" spc="-4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spc="-10" dirty="0">
                          <a:latin typeface="Liberation Sans Narrow"/>
                          <a:cs typeface="Liberation Sans Narrow"/>
                        </a:rPr>
                        <a:t>infrastructure</a:t>
                      </a:r>
                      <a:endParaRPr sz="20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2215"/>
                        </a:lnSpc>
                      </a:pPr>
                      <a:r>
                        <a:rPr sz="2000" b="1" spc="-10" dirty="0">
                          <a:latin typeface="Carlito"/>
                          <a:cs typeface="Carlito"/>
                        </a:rPr>
                        <a:t>24200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ts val="2215"/>
                        </a:lnSpc>
                      </a:pPr>
                      <a:r>
                        <a:rPr sz="2000" b="1" spc="-10" dirty="0">
                          <a:latin typeface="Carlito"/>
                          <a:cs typeface="Carlito"/>
                        </a:rPr>
                        <a:t>24200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2215"/>
                        </a:lnSpc>
                      </a:pPr>
                      <a:r>
                        <a:rPr sz="2000" b="1" spc="-25" dirty="0">
                          <a:latin typeface="Carlito"/>
                          <a:cs typeface="Carlito"/>
                        </a:rPr>
                        <a:t>50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2215"/>
                        </a:lnSpc>
                      </a:pPr>
                      <a:r>
                        <a:rPr sz="2000" b="1" spc="-25" dirty="0">
                          <a:latin typeface="Carlito"/>
                          <a:cs typeface="Carlito"/>
                        </a:rPr>
                        <a:t>500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90805">
                        <a:lnSpc>
                          <a:spcPts val="2940"/>
                        </a:lnSpc>
                      </a:pPr>
                      <a:r>
                        <a:rPr sz="2000" b="1" spc="-30" dirty="0">
                          <a:latin typeface="Carlito"/>
                          <a:cs typeface="Carlito"/>
                        </a:rPr>
                        <a:t>W-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3a:</a:t>
                      </a:r>
                      <a:r>
                        <a:rPr sz="2000" b="1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30" dirty="0">
                          <a:latin typeface="Carlito"/>
                          <a:cs typeface="Carlito"/>
                        </a:rPr>
                        <a:t>Adv.</a:t>
                      </a:r>
                      <a:r>
                        <a:rPr sz="2000" b="1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Research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2215"/>
                        </a:lnSpc>
                      </a:pPr>
                      <a:r>
                        <a:rPr sz="2000" b="1" spc="-10" dirty="0">
                          <a:latin typeface="Carlito"/>
                          <a:cs typeface="Carlito"/>
                        </a:rPr>
                        <a:t>62960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434340">
                        <a:lnSpc>
                          <a:spcPct val="100000"/>
                        </a:lnSpc>
                        <a:tabLst>
                          <a:tab pos="1219200" algn="l"/>
                        </a:tabLst>
                      </a:pPr>
                      <a:r>
                        <a:rPr sz="16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3ai:STEM</a:t>
                      </a:r>
                      <a:r>
                        <a:rPr lang="en-US" sz="16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Science, Technology, Engineering Mathematics</a:t>
                      </a:r>
                      <a:r>
                        <a:rPr lang="en-US"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2440"/>
                        </a:lnSpc>
                      </a:pPr>
                      <a:r>
                        <a:rPr sz="2000" b="1" spc="-10" dirty="0">
                          <a:latin typeface="Carlito"/>
                          <a:cs typeface="Carlito"/>
                        </a:rPr>
                        <a:t>38960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2440"/>
                        </a:lnSpc>
                      </a:pPr>
                      <a:r>
                        <a:rPr sz="2000" b="1" spc="-25" dirty="0">
                          <a:latin typeface="Carlito"/>
                          <a:cs typeface="Carlito"/>
                        </a:rPr>
                        <a:t>200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2440"/>
                        </a:lnSpc>
                      </a:pPr>
                      <a:r>
                        <a:rPr sz="2000" b="1" spc="-25" dirty="0">
                          <a:latin typeface="Carlito"/>
                          <a:cs typeface="Carlito"/>
                        </a:rPr>
                        <a:t>600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tabLst>
                          <a:tab pos="1199515" algn="l"/>
                        </a:tabLst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3ai</a:t>
                      </a:r>
                      <a:r>
                        <a:rPr sz="16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sz="16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AHSBL</a:t>
                      </a:r>
                      <a:r>
                        <a:rPr lang="en-US" sz="16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(Arts, Humanities, Social Science, Business and Law)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ts val="2445"/>
                        </a:lnSpc>
                      </a:pPr>
                      <a:r>
                        <a:rPr sz="2000" b="1" spc="-10" dirty="0">
                          <a:latin typeface="Carlito"/>
                          <a:cs typeface="Carlito"/>
                        </a:rPr>
                        <a:t>10000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2445"/>
                        </a:lnSpc>
                      </a:pPr>
                      <a:r>
                        <a:rPr sz="2000" b="1" spc="-25" dirty="0">
                          <a:latin typeface="Carlito"/>
                          <a:cs typeface="Carlito"/>
                        </a:rPr>
                        <a:t>50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2445"/>
                        </a:lnSpc>
                      </a:pPr>
                      <a:r>
                        <a:rPr sz="2000" b="1" spc="-25" dirty="0">
                          <a:latin typeface="Carlito"/>
                          <a:cs typeface="Carlito"/>
                        </a:rPr>
                        <a:t>100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tabLst>
                          <a:tab pos="1205865" algn="l"/>
                        </a:tabLst>
                      </a:pPr>
                      <a:r>
                        <a:rPr sz="16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3aii:</a:t>
                      </a: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Jun</a:t>
                      </a:r>
                      <a:r>
                        <a:rPr sz="1600" b="1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ts val="2215"/>
                        </a:lnSpc>
                      </a:pPr>
                      <a:r>
                        <a:rPr sz="2000" b="1" spc="-10" dirty="0">
                          <a:latin typeface="Carlito"/>
                          <a:cs typeface="Carlito"/>
                        </a:rPr>
                        <a:t>10000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877569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Same</a:t>
                      </a:r>
                      <a:r>
                        <a:rPr sz="2000" b="1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as</a:t>
                      </a:r>
                      <a:r>
                        <a:rPr sz="20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25" dirty="0">
                          <a:latin typeface="Carlito"/>
                          <a:cs typeface="Carlito"/>
                        </a:rPr>
                        <a:t>3ai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07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3aiii:</a:t>
                      </a:r>
                      <a:r>
                        <a:rPr sz="1600" b="1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Climate</a:t>
                      </a:r>
                      <a:r>
                        <a:rPr sz="1600" b="1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110489" algn="r">
                        <a:lnSpc>
                          <a:spcPts val="2215"/>
                        </a:lnSpc>
                      </a:pPr>
                      <a:r>
                        <a:rPr sz="2000" b="1" spc="-20" dirty="0">
                          <a:latin typeface="Carlito"/>
                          <a:cs typeface="Carlito"/>
                        </a:rPr>
                        <a:t>4000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7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90805">
                        <a:lnSpc>
                          <a:spcPts val="2945"/>
                        </a:lnSpc>
                      </a:pPr>
                      <a:r>
                        <a:rPr sz="2000" b="1" spc="-30" dirty="0">
                          <a:latin typeface="Carlito"/>
                          <a:cs typeface="Carlito"/>
                        </a:rPr>
                        <a:t>W-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3b:</a:t>
                      </a:r>
                      <a:r>
                        <a:rPr sz="20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U-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I</a:t>
                      </a:r>
                      <a:r>
                        <a:rPr sz="20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Collab.</a:t>
                      </a:r>
                      <a:r>
                        <a:rPr sz="20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25" dirty="0">
                          <a:latin typeface="Carlito"/>
                          <a:cs typeface="Carlito"/>
                        </a:rPr>
                        <a:t>Res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2445"/>
                        </a:lnSpc>
                      </a:pPr>
                      <a:r>
                        <a:rPr sz="2000" b="1" spc="-10" dirty="0">
                          <a:latin typeface="Carlito"/>
                          <a:cs typeface="Carlito"/>
                        </a:rPr>
                        <a:t>20000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2445"/>
                        </a:lnSpc>
                      </a:pPr>
                      <a:r>
                        <a:rPr sz="2000" b="1" spc="-10" dirty="0">
                          <a:latin typeface="Carlito"/>
                          <a:cs typeface="Carlito"/>
                        </a:rPr>
                        <a:t>20000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2445"/>
                        </a:lnSpc>
                      </a:pPr>
                      <a:r>
                        <a:rPr sz="2000" b="1" spc="-25" dirty="0">
                          <a:latin typeface="Carlito"/>
                          <a:cs typeface="Carlito"/>
                        </a:rPr>
                        <a:t>200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2445"/>
                        </a:lnSpc>
                      </a:pPr>
                      <a:r>
                        <a:rPr sz="2000" b="1" spc="-20" dirty="0">
                          <a:latin typeface="Carlito"/>
                          <a:cs typeface="Carlito"/>
                        </a:rPr>
                        <a:t>1000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90805">
                        <a:lnSpc>
                          <a:spcPts val="2945"/>
                        </a:lnSpc>
                        <a:tabLst>
                          <a:tab pos="1043305" algn="l"/>
                        </a:tabLst>
                      </a:pPr>
                      <a:r>
                        <a:rPr sz="2000" b="1" spc="-30" dirty="0">
                          <a:latin typeface="Carlito"/>
                          <a:cs typeface="Carlito"/>
                        </a:rPr>
                        <a:t>W-</a:t>
                      </a:r>
                      <a:r>
                        <a:rPr sz="2000" b="1" spc="-25" dirty="0">
                          <a:latin typeface="Carlito"/>
                          <a:cs typeface="Carlito"/>
                        </a:rPr>
                        <a:t>4: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	Fab</a:t>
                      </a:r>
                      <a:r>
                        <a:rPr sz="20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25" dirty="0">
                          <a:latin typeface="Carlito"/>
                          <a:cs typeface="Carlito"/>
                        </a:rPr>
                        <a:t>Lab</a:t>
                      </a:r>
                      <a:r>
                        <a:rPr lang="en-US" sz="2000" b="1" spc="-25" dirty="0">
                          <a:latin typeface="Carlito"/>
                          <a:cs typeface="Carlito"/>
                        </a:rPr>
                        <a:t>. I Lab, Bus. Incubator)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2445"/>
                        </a:lnSpc>
                      </a:pPr>
                      <a:r>
                        <a:rPr sz="2000" b="1" spc="-20" dirty="0">
                          <a:latin typeface="Carlito"/>
                          <a:cs typeface="Carlito"/>
                        </a:rPr>
                        <a:t>5740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2445"/>
                        </a:lnSpc>
                      </a:pPr>
                      <a:r>
                        <a:rPr sz="2000" b="1" spc="-20" dirty="0">
                          <a:latin typeface="Carlito"/>
                          <a:cs typeface="Carlito"/>
                        </a:rPr>
                        <a:t>5500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2445"/>
                        </a:lnSpc>
                      </a:pPr>
                      <a:r>
                        <a:rPr sz="2000" b="1" spc="-25" dirty="0">
                          <a:latin typeface="Carlito"/>
                          <a:cs typeface="Carlito"/>
                        </a:rPr>
                        <a:t>200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2445"/>
                        </a:lnSpc>
                      </a:pPr>
                      <a:r>
                        <a:rPr sz="2000" b="1" spc="-25" dirty="0">
                          <a:latin typeface="Carlito"/>
                          <a:cs typeface="Carlito"/>
                        </a:rPr>
                        <a:t>600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1062355">
                        <a:lnSpc>
                          <a:spcPts val="2945"/>
                        </a:lnSpc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FL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 Network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2445"/>
                        </a:lnSpc>
                      </a:pPr>
                      <a:r>
                        <a:rPr sz="2000" b="1" spc="-25" dirty="0">
                          <a:latin typeface="Carlito"/>
                          <a:cs typeface="Carlito"/>
                        </a:rPr>
                        <a:t>240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2445"/>
                        </a:lnSpc>
                      </a:pPr>
                      <a:r>
                        <a:rPr sz="2000" b="1" spc="-25" dirty="0">
                          <a:latin typeface="Carlito"/>
                          <a:cs typeface="Carlito"/>
                        </a:rPr>
                        <a:t>20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2445"/>
                        </a:lnSpc>
                      </a:pPr>
                      <a:r>
                        <a:rPr sz="2000" b="1" spc="-25" dirty="0">
                          <a:latin typeface="Carlito"/>
                          <a:cs typeface="Carlito"/>
                        </a:rPr>
                        <a:t>100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90805">
                        <a:lnSpc>
                          <a:spcPts val="2950"/>
                        </a:lnSpc>
                        <a:tabLst>
                          <a:tab pos="1043305" algn="l"/>
                        </a:tabLst>
                      </a:pPr>
                      <a:r>
                        <a:rPr sz="2000" b="1" spc="-30" dirty="0">
                          <a:latin typeface="Carlito"/>
                          <a:cs typeface="Carlito"/>
                        </a:rPr>
                        <a:t>W-</a:t>
                      </a:r>
                      <a:r>
                        <a:rPr sz="2000" b="1" spc="-25" dirty="0">
                          <a:latin typeface="Carlito"/>
                          <a:cs typeface="Carlito"/>
                        </a:rPr>
                        <a:t>5: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	</a:t>
                      </a:r>
                      <a:r>
                        <a:rPr sz="2000" b="1" spc="-25" dirty="0">
                          <a:latin typeface="Carlito"/>
                          <a:cs typeface="Carlito"/>
                        </a:rPr>
                        <a:t>TTO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2450"/>
                        </a:lnSpc>
                      </a:pPr>
                      <a:r>
                        <a:rPr sz="2000" b="1" spc="-20" dirty="0">
                          <a:latin typeface="Carlito"/>
                          <a:cs typeface="Carlito"/>
                        </a:rPr>
                        <a:t>3500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2450"/>
                        </a:lnSpc>
                      </a:pPr>
                      <a:r>
                        <a:rPr sz="2000" b="1" spc="-20" dirty="0">
                          <a:latin typeface="Carlito"/>
                          <a:cs typeface="Carlito"/>
                        </a:rPr>
                        <a:t>3500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2450"/>
                        </a:lnSpc>
                      </a:pPr>
                      <a:r>
                        <a:rPr sz="2000" b="1" spc="-25" dirty="0">
                          <a:latin typeface="Carlito"/>
                          <a:cs typeface="Carlito"/>
                        </a:rPr>
                        <a:t>20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851535">
                        <a:lnSpc>
                          <a:spcPts val="2150"/>
                        </a:lnSpc>
                      </a:pPr>
                      <a:r>
                        <a:rPr sz="2000" b="1" spc="-30" dirty="0">
                          <a:latin typeface="Carlito"/>
                          <a:cs typeface="Carlito"/>
                        </a:rPr>
                        <a:t>10</a:t>
                      </a:r>
                      <a:r>
                        <a:rPr sz="2000" b="1" spc="-1230" dirty="0">
                          <a:latin typeface="Carlito"/>
                          <a:cs typeface="Carlito"/>
                        </a:rPr>
                        <a:t>0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  <a:p>
                      <a:pPr marR="83820" algn="r">
                        <a:lnSpc>
                          <a:spcPts val="785"/>
                        </a:lnSpc>
                      </a:pPr>
                      <a:r>
                        <a:rPr sz="2000" spc="-25" dirty="0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8416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65759"/>
            <a:ext cx="868680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3300" b="0" dirty="0">
                <a:solidFill>
                  <a:srgbClr val="000000"/>
                </a:solidFill>
                <a:latin typeface="Arial Black"/>
                <a:cs typeface="Arial Black"/>
              </a:rPr>
              <a:t>Group of</a:t>
            </a:r>
            <a:r>
              <a:rPr sz="3300" b="0" spc="17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3300" b="0" spc="-10" dirty="0">
                <a:solidFill>
                  <a:srgbClr val="000000"/>
                </a:solidFill>
                <a:latin typeface="Arial Black"/>
                <a:cs typeface="Arial Black"/>
              </a:rPr>
              <a:t>Universities</a:t>
            </a:r>
            <a:endParaRPr sz="3300">
              <a:latin typeface="Arial Black"/>
              <a:cs typeface="Arial Blac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574927"/>
              </p:ext>
            </p:extLst>
          </p:nvPr>
        </p:nvGraphicFramePr>
        <p:xfrm>
          <a:off x="222250" y="984250"/>
          <a:ext cx="8838564" cy="5186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2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3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8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4065">
                <a:tc>
                  <a:txBody>
                    <a:bodyPr/>
                    <a:lstStyle/>
                    <a:p>
                      <a:pPr marL="90805">
                        <a:lnSpc>
                          <a:spcPts val="2940"/>
                        </a:lnSpc>
                      </a:pPr>
                      <a:r>
                        <a:rPr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20979">
                        <a:lnSpc>
                          <a:spcPts val="2690"/>
                        </a:lnSpc>
                        <a:spcBef>
                          <a:spcPts val="225"/>
                        </a:spcBef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sz="2400" b="1" spc="-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sz="24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Universities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940"/>
                        </a:lnSpc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r>
                        <a:rPr sz="24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2400" b="1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Universities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5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51510" marR="824230" indent="-479425">
                        <a:lnSpc>
                          <a:spcPct val="81500"/>
                        </a:lnSpc>
                        <a:spcBef>
                          <a:spcPts val="560"/>
                        </a:spcBef>
                        <a:tabLst>
                          <a:tab pos="660400" algn="l"/>
                        </a:tabLst>
                      </a:pP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	DU,</a:t>
                      </a:r>
                      <a:r>
                        <a:rPr sz="2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RU,</a:t>
                      </a:r>
                      <a:r>
                        <a:rPr sz="24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BAU,</a:t>
                      </a:r>
                      <a:r>
                        <a:rPr sz="24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BUET,</a:t>
                      </a:r>
                      <a:r>
                        <a:rPr sz="24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CU,</a:t>
                      </a: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JU,</a:t>
                      </a:r>
                      <a:r>
                        <a:rPr sz="24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SUST,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JnU,</a:t>
                      </a:r>
                      <a:r>
                        <a:rPr sz="24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NSU,</a:t>
                      </a:r>
                      <a:r>
                        <a:rPr sz="24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DIU,</a:t>
                      </a:r>
                      <a:r>
                        <a:rPr sz="24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KU,</a:t>
                      </a:r>
                      <a:r>
                        <a:rPr sz="24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BRACU,</a:t>
                      </a: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IU, </a:t>
                      </a:r>
                      <a:r>
                        <a:rPr sz="24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KUET,</a:t>
                      </a:r>
                      <a:r>
                        <a:rPr sz="24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AIUB,</a:t>
                      </a:r>
                      <a:r>
                        <a:rPr sz="240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BSMRSTU,</a:t>
                      </a:r>
                      <a:r>
                        <a:rPr sz="24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HSTU,</a:t>
                      </a:r>
                      <a:r>
                        <a:rPr sz="24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685"/>
                        </a:lnSpc>
                        <a:tabLst>
                          <a:tab pos="658495" algn="l"/>
                        </a:tabLst>
                      </a:pP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Independent</a:t>
                      </a:r>
                      <a:r>
                        <a:rPr sz="24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University,</a:t>
                      </a:r>
                      <a:r>
                        <a:rPr sz="24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07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230504" indent="-365760">
                        <a:lnSpc>
                          <a:spcPct val="80000"/>
                        </a:lnSpc>
                        <a:spcBef>
                          <a:spcPts val="305"/>
                        </a:spcBef>
                        <a:tabLst>
                          <a:tab pos="606425" algn="l"/>
                          <a:tab pos="4156075" algn="l"/>
                        </a:tabLst>
                      </a:pP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IIUC,</a:t>
                      </a:r>
                      <a:r>
                        <a:rPr sz="24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IUBAT,</a:t>
                      </a:r>
                      <a:r>
                        <a:rPr sz="240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UIU,</a:t>
                      </a:r>
                      <a:r>
                        <a:rPr sz="24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PUST,</a:t>
                      </a:r>
                      <a:r>
                        <a:rPr sz="240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BSMRSTU,</a:t>
                      </a:r>
                      <a:r>
                        <a:rPr sz="24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UAP,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BRU,</a:t>
                      </a:r>
                      <a:r>
                        <a:rPr sz="24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JKKNIU,</a:t>
                      </a:r>
                      <a:r>
                        <a:rPr sz="24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CVASU,</a:t>
                      </a:r>
                      <a:r>
                        <a:rPr sz="240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ULAB,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sz="2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1300">
                        <a:lnSpc>
                          <a:spcPts val="2305"/>
                        </a:lnSpc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</a:t>
                      </a:r>
                      <a:r>
                        <a:rPr sz="2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KYAU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19125" marR="1189990" indent="-387350">
                        <a:lnSpc>
                          <a:spcPts val="2300"/>
                        </a:lnSpc>
                        <a:spcBef>
                          <a:spcPts val="290"/>
                        </a:spcBef>
                        <a:tabLst>
                          <a:tab pos="579755" algn="l"/>
                        </a:tabLst>
                      </a:pP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BSMRSTU</a:t>
                      </a:r>
                      <a:r>
                        <a:rPr sz="24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Pirojpur,</a:t>
                      </a:r>
                      <a:r>
                        <a:rPr sz="24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BSMRMU,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BAUST</a:t>
                      </a:r>
                      <a:r>
                        <a:rPr sz="2400" spc="-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Saidpur,</a:t>
                      </a:r>
                      <a:r>
                        <a:rPr sz="24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BSMRAAU,</a:t>
                      </a:r>
                      <a:r>
                        <a:rPr sz="24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DIU,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EU,</a:t>
                      </a:r>
                      <a:r>
                        <a:rPr sz="24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BIU,</a:t>
                      </a:r>
                      <a:r>
                        <a:rPr sz="24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EDU,</a:t>
                      </a:r>
                      <a:r>
                        <a:rPr sz="2400" spc="-1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AUB,</a:t>
                      </a:r>
                      <a:r>
                        <a:rPr sz="24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665"/>
                        </a:lnSpc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</a:t>
                      </a:r>
                      <a:r>
                        <a:rPr sz="24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Queens</a:t>
                      </a:r>
                      <a:r>
                        <a:rPr sz="24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112" y="736663"/>
          <a:ext cx="8915400" cy="675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159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5" dirty="0">
                          <a:latin typeface="Arial"/>
                          <a:cs typeface="Arial"/>
                        </a:rPr>
                        <a:t>s: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latin typeface="Liberation Sans Narrow"/>
                          <a:cs typeface="Liberation Sans Narrow"/>
                        </a:rPr>
                        <a:t>SPP</a:t>
                      </a:r>
                      <a:r>
                        <a:rPr sz="2400" b="1" spc="-4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400" b="1" spc="-10" dirty="0">
                          <a:latin typeface="Liberation Sans Narrow"/>
                          <a:cs typeface="Liberation Sans Narrow"/>
                        </a:rPr>
                        <a:t>Format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7505">
                <a:tc>
                  <a:txBody>
                    <a:bodyPr/>
                    <a:lstStyle/>
                    <a:p>
                      <a:pPr marL="90805">
                        <a:lnSpc>
                          <a:spcPts val="3310"/>
                        </a:lnSpc>
                      </a:pPr>
                      <a:r>
                        <a:rPr sz="2800" b="1" spc="-20" dirty="0">
                          <a:latin typeface="Arial"/>
                          <a:cs typeface="Arial"/>
                        </a:rPr>
                        <a:t>Win-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 indent="-213360">
                        <a:lnSpc>
                          <a:spcPts val="3135"/>
                        </a:lnSpc>
                        <a:buFont typeface="Carlito"/>
                        <a:buAutoNum type="romanLcPeriod"/>
                        <a:tabLst>
                          <a:tab pos="304800" algn="l"/>
                        </a:tabLst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COVID</a:t>
                      </a:r>
                      <a:r>
                        <a:rPr sz="2400" b="1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0" dirty="0">
                          <a:latin typeface="Carlito"/>
                          <a:cs typeface="Carlito"/>
                        </a:rPr>
                        <a:t>R&amp;D-</a:t>
                      </a:r>
                      <a:r>
                        <a:rPr sz="2400" b="1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:</a:t>
                      </a:r>
                      <a:r>
                        <a:rPr sz="24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Biochemical/Virological</a:t>
                      </a:r>
                      <a:endParaRPr sz="2800">
                        <a:latin typeface="Carlito"/>
                        <a:cs typeface="Carlito"/>
                      </a:endParaRPr>
                    </a:p>
                    <a:p>
                      <a:pPr marL="372110" indent="-280670">
                        <a:lnSpc>
                          <a:spcPts val="2905"/>
                        </a:lnSpc>
                        <a:buFont typeface="Carlito"/>
                        <a:buAutoNum type="romanLcPeriod"/>
                        <a:tabLst>
                          <a:tab pos="372110" algn="l"/>
                        </a:tabLst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COVID</a:t>
                      </a:r>
                      <a:r>
                        <a:rPr sz="2400" b="1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0" dirty="0">
                          <a:latin typeface="Carlito"/>
                          <a:cs typeface="Carlito"/>
                        </a:rPr>
                        <a:t>R&amp;D-</a:t>
                      </a:r>
                      <a:r>
                        <a:rPr sz="2400" b="1" dirty="0">
                          <a:latin typeface="Carlito"/>
                          <a:cs typeface="Carlito"/>
                        </a:rPr>
                        <a:t>2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:</a:t>
                      </a:r>
                      <a:r>
                        <a:rPr sz="24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600" spc="-1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Medical/Pharmaceutical</a:t>
                      </a:r>
                      <a:endParaRPr sz="2600">
                        <a:latin typeface="Carlito"/>
                        <a:cs typeface="Carlito"/>
                      </a:endParaRPr>
                    </a:p>
                    <a:p>
                      <a:pPr marL="496570" marR="272415" indent="-405765">
                        <a:lnSpc>
                          <a:spcPts val="3030"/>
                        </a:lnSpc>
                        <a:spcBef>
                          <a:spcPts val="225"/>
                        </a:spcBef>
                        <a:buFont typeface="Carlito"/>
                        <a:buAutoNum type="romanLcPeriod"/>
                        <a:tabLst>
                          <a:tab pos="496570" algn="l"/>
                          <a:tab pos="504825" algn="l"/>
                        </a:tabLst>
                      </a:pPr>
                      <a:r>
                        <a:rPr sz="2800" dirty="0">
                          <a:latin typeface="Carlito"/>
                          <a:cs typeface="Carlito"/>
                        </a:rPr>
                        <a:t>	</a:t>
                      </a:r>
                      <a:r>
                        <a:rPr sz="2800" b="1" dirty="0">
                          <a:latin typeface="Carlito"/>
                          <a:cs typeface="Carlito"/>
                        </a:rPr>
                        <a:t>Social</a:t>
                      </a:r>
                      <a:r>
                        <a:rPr sz="2800" b="1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b="1" spc="-10" dirty="0">
                          <a:latin typeface="Carlito"/>
                          <a:cs typeface="Carlito"/>
                        </a:rPr>
                        <a:t>adaptation</a:t>
                      </a:r>
                      <a:r>
                        <a:rPr sz="28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and</a:t>
                      </a:r>
                      <a:r>
                        <a:rPr sz="2800" spc="-7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Institutional readiness</a:t>
                      </a:r>
                      <a:r>
                        <a:rPr sz="2800" spc="-9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during/after</a:t>
                      </a:r>
                      <a:r>
                        <a:rPr sz="2800" spc="-8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pandemic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2800"/>
                        </a:lnSpc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SPP</a:t>
                      </a:r>
                      <a:r>
                        <a:rPr sz="24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20" dirty="0">
                          <a:latin typeface="Carlito"/>
                          <a:cs typeface="Carlito"/>
                        </a:rPr>
                        <a:t>Anx-</a:t>
                      </a:r>
                      <a:r>
                        <a:rPr sz="2400" b="1" spc="-50" dirty="0">
                          <a:latin typeface="Carlito"/>
                          <a:cs typeface="Carlito"/>
                        </a:rPr>
                        <a:t>1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0590">
                <a:tc>
                  <a:txBody>
                    <a:bodyPr/>
                    <a:lstStyle/>
                    <a:p>
                      <a:pPr marL="90805">
                        <a:lnSpc>
                          <a:spcPts val="3315"/>
                        </a:lnSpc>
                      </a:pPr>
                      <a:r>
                        <a:rPr sz="2800" b="1" spc="-20" dirty="0">
                          <a:latin typeface="Arial"/>
                          <a:cs typeface="Arial"/>
                        </a:rPr>
                        <a:t>Win-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43280">
                        <a:lnSpc>
                          <a:spcPts val="3020"/>
                        </a:lnSpc>
                        <a:spcBef>
                          <a:spcPts val="345"/>
                        </a:spcBef>
                      </a:pPr>
                      <a:r>
                        <a:rPr sz="2800" b="1" dirty="0">
                          <a:latin typeface="Liberation Sans Narrow"/>
                          <a:cs typeface="Liberation Sans Narrow"/>
                        </a:rPr>
                        <a:t>Improvement</a:t>
                      </a:r>
                      <a:r>
                        <a:rPr sz="2800" b="1" spc="2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800" b="1" dirty="0">
                          <a:latin typeface="Liberation Sans Narrow"/>
                          <a:cs typeface="Liberation Sans Narrow"/>
                        </a:rPr>
                        <a:t>of</a:t>
                      </a:r>
                      <a:r>
                        <a:rPr sz="2800" b="1" spc="4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800" b="1" spc="-30" dirty="0">
                          <a:latin typeface="Liberation Sans Narrow"/>
                          <a:cs typeface="Liberation Sans Narrow"/>
                        </a:rPr>
                        <a:t>Teaching-</a:t>
                      </a:r>
                      <a:r>
                        <a:rPr sz="2800" b="1" spc="-10" dirty="0">
                          <a:latin typeface="Liberation Sans Narrow"/>
                          <a:cs typeface="Liberation Sans Narrow"/>
                        </a:rPr>
                        <a:t>Learning Infrastructure</a:t>
                      </a:r>
                      <a:endParaRPr sz="2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2800"/>
                        </a:lnSpc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SPP</a:t>
                      </a:r>
                      <a:r>
                        <a:rPr sz="24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20" dirty="0">
                          <a:latin typeface="Carlito"/>
                          <a:cs typeface="Carlito"/>
                        </a:rPr>
                        <a:t>Anx-</a:t>
                      </a:r>
                      <a:r>
                        <a:rPr sz="2400" b="1" spc="-50" dirty="0">
                          <a:latin typeface="Carlito"/>
                          <a:cs typeface="Carlito"/>
                        </a:rPr>
                        <a:t>2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9155">
                <a:tc>
                  <a:txBody>
                    <a:bodyPr/>
                    <a:lstStyle/>
                    <a:p>
                      <a:pPr marL="90805">
                        <a:lnSpc>
                          <a:spcPts val="3315"/>
                        </a:lnSpc>
                      </a:pPr>
                      <a:r>
                        <a:rPr sz="2800" b="1" spc="-20" dirty="0">
                          <a:latin typeface="Arial"/>
                          <a:cs typeface="Arial"/>
                        </a:rPr>
                        <a:t>Win-</a:t>
                      </a:r>
                      <a:r>
                        <a:rPr sz="2800" b="1" spc="-25" dirty="0">
                          <a:latin typeface="Arial"/>
                          <a:cs typeface="Arial"/>
                        </a:rPr>
                        <a:t>3a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04545">
                        <a:lnSpc>
                          <a:spcPts val="3020"/>
                        </a:lnSpc>
                        <a:spcBef>
                          <a:spcPts val="350"/>
                        </a:spcBef>
                      </a:pPr>
                      <a:r>
                        <a:rPr sz="2800" b="1" dirty="0">
                          <a:solidFill>
                            <a:srgbClr val="CC0099"/>
                          </a:solidFill>
                          <a:latin typeface="Liberation Sans Narrow"/>
                          <a:cs typeface="Liberation Sans Narrow"/>
                        </a:rPr>
                        <a:t>Advanced</a:t>
                      </a:r>
                      <a:r>
                        <a:rPr sz="2800" b="1" spc="-75" dirty="0">
                          <a:solidFill>
                            <a:srgbClr val="CC0099"/>
                          </a:solidFill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800" b="1" dirty="0">
                          <a:solidFill>
                            <a:srgbClr val="CC0099"/>
                          </a:solidFill>
                          <a:latin typeface="Liberation Sans Narrow"/>
                          <a:cs typeface="Liberation Sans Narrow"/>
                        </a:rPr>
                        <a:t>Research</a:t>
                      </a:r>
                      <a:r>
                        <a:rPr sz="2800" b="1" spc="-80" dirty="0">
                          <a:solidFill>
                            <a:srgbClr val="CC0099"/>
                          </a:solidFill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800" b="1" dirty="0">
                          <a:solidFill>
                            <a:srgbClr val="CC0099"/>
                          </a:solidFill>
                          <a:latin typeface="Liberation Sans Narrow"/>
                          <a:cs typeface="Liberation Sans Narrow"/>
                        </a:rPr>
                        <a:t>Grants:</a:t>
                      </a:r>
                      <a:r>
                        <a:rPr sz="2800" b="1" spc="-70" dirty="0">
                          <a:solidFill>
                            <a:srgbClr val="CC0099"/>
                          </a:solidFill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800" spc="-10" dirty="0">
                          <a:latin typeface="Liberation Sans Narrow"/>
                          <a:cs typeface="Liberation Sans Narrow"/>
                        </a:rPr>
                        <a:t>Priority Areas</a:t>
                      </a:r>
                      <a:endParaRPr sz="2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SPP</a:t>
                      </a:r>
                      <a:r>
                        <a:rPr sz="24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20" dirty="0">
                          <a:latin typeface="Carlito"/>
                          <a:cs typeface="Carlito"/>
                        </a:rPr>
                        <a:t>Anx-</a:t>
                      </a:r>
                      <a:r>
                        <a:rPr sz="2400" b="1" spc="-25" dirty="0">
                          <a:latin typeface="Carlito"/>
                          <a:cs typeface="Carlito"/>
                        </a:rPr>
                        <a:t>3a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9155">
                <a:tc>
                  <a:txBody>
                    <a:bodyPr/>
                    <a:lstStyle/>
                    <a:p>
                      <a:pPr marL="90805">
                        <a:lnSpc>
                          <a:spcPts val="3320"/>
                        </a:lnSpc>
                      </a:pPr>
                      <a:r>
                        <a:rPr sz="2800" b="1" spc="-20" dirty="0">
                          <a:latin typeface="Arial"/>
                          <a:cs typeface="Arial"/>
                        </a:rPr>
                        <a:t>Win-</a:t>
                      </a:r>
                      <a:r>
                        <a:rPr sz="2800" b="1" spc="-25" dirty="0">
                          <a:latin typeface="Arial"/>
                          <a:cs typeface="Arial"/>
                        </a:rPr>
                        <a:t>3b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98195">
                        <a:lnSpc>
                          <a:spcPts val="302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Liberation Sans Narrow"/>
                          <a:cs typeface="Liberation Sans Narrow"/>
                        </a:rPr>
                        <a:t>Advanced</a:t>
                      </a:r>
                      <a:r>
                        <a:rPr sz="2800" spc="-11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800" dirty="0">
                          <a:latin typeface="Liberation Sans Narrow"/>
                          <a:cs typeface="Liberation Sans Narrow"/>
                        </a:rPr>
                        <a:t>Research</a:t>
                      </a:r>
                      <a:r>
                        <a:rPr sz="2800" spc="-11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800" dirty="0">
                          <a:latin typeface="Liberation Sans Narrow"/>
                          <a:cs typeface="Liberation Sans Narrow"/>
                        </a:rPr>
                        <a:t>Grants:</a:t>
                      </a:r>
                      <a:r>
                        <a:rPr sz="2800" spc="-12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CC0099"/>
                          </a:solidFill>
                          <a:latin typeface="Liberation Sans Narrow"/>
                          <a:cs typeface="Liberation Sans Narrow"/>
                        </a:rPr>
                        <a:t>Industry Collaboration</a:t>
                      </a:r>
                      <a:endParaRPr sz="2800" dirty="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SPP</a:t>
                      </a:r>
                      <a:r>
                        <a:rPr sz="24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20" dirty="0">
                          <a:latin typeface="Carlito"/>
                          <a:cs typeface="Carlito"/>
                        </a:rPr>
                        <a:t>Anx-</a:t>
                      </a:r>
                      <a:r>
                        <a:rPr sz="2400" b="1" spc="-25" dirty="0">
                          <a:latin typeface="Carlito"/>
                          <a:cs typeface="Carlito"/>
                        </a:rPr>
                        <a:t>3b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marL="90805">
                        <a:lnSpc>
                          <a:spcPts val="3320"/>
                        </a:lnSpc>
                      </a:pPr>
                      <a:r>
                        <a:rPr sz="2800" b="1" spc="-25" dirty="0">
                          <a:latin typeface="Arial"/>
                          <a:cs typeface="Arial"/>
                        </a:rPr>
                        <a:t>Win-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329"/>
                        </a:lnSpc>
                      </a:pPr>
                      <a:r>
                        <a:rPr sz="2800" dirty="0">
                          <a:latin typeface="Liberation Sans Narrow"/>
                          <a:cs typeface="Liberation Sans Narrow"/>
                        </a:rPr>
                        <a:t>Establishing</a:t>
                      </a:r>
                      <a:r>
                        <a:rPr sz="2800" spc="-9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800" dirty="0">
                          <a:latin typeface="Liberation Sans Narrow"/>
                          <a:cs typeface="Liberation Sans Narrow"/>
                        </a:rPr>
                        <a:t>Innovation</a:t>
                      </a:r>
                      <a:r>
                        <a:rPr sz="2800" spc="-11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800" dirty="0">
                          <a:latin typeface="Liberation Sans Narrow"/>
                          <a:cs typeface="Liberation Sans Narrow"/>
                        </a:rPr>
                        <a:t>Support</a:t>
                      </a:r>
                      <a:r>
                        <a:rPr sz="2800" spc="-10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800" spc="-10" dirty="0">
                          <a:latin typeface="Liberation Sans Narrow"/>
                          <a:cs typeface="Liberation Sans Narrow"/>
                        </a:rPr>
                        <a:t>Facilities</a:t>
                      </a:r>
                      <a:endParaRPr sz="2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SPP</a:t>
                      </a:r>
                      <a:r>
                        <a:rPr sz="24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20" dirty="0">
                          <a:latin typeface="Carlito"/>
                          <a:cs typeface="Carlito"/>
                        </a:rPr>
                        <a:t>Anx-</a:t>
                      </a:r>
                      <a:r>
                        <a:rPr sz="2400" b="1" spc="-50" dirty="0">
                          <a:latin typeface="Carlito"/>
                          <a:cs typeface="Carlito"/>
                        </a:rPr>
                        <a:t>4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90805">
                        <a:lnSpc>
                          <a:spcPts val="3320"/>
                        </a:lnSpc>
                      </a:pPr>
                      <a:r>
                        <a:rPr sz="2800" b="1" spc="-20" dirty="0">
                          <a:latin typeface="Arial"/>
                          <a:cs typeface="Arial"/>
                        </a:rPr>
                        <a:t>Win-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spc="-10" dirty="0">
                          <a:latin typeface="Liberation Sans Narrow"/>
                          <a:cs typeface="Liberation Sans Narrow"/>
                        </a:rPr>
                        <a:t>Establishing</a:t>
                      </a:r>
                      <a:r>
                        <a:rPr sz="2800" spc="-7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800" spc="-35" dirty="0">
                          <a:latin typeface="Liberation Sans Narrow"/>
                          <a:cs typeface="Liberation Sans Narrow"/>
                        </a:rPr>
                        <a:t>Technology</a:t>
                      </a:r>
                      <a:r>
                        <a:rPr sz="2800" spc="-9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800" spc="-10" dirty="0">
                          <a:latin typeface="Liberation Sans Narrow"/>
                          <a:cs typeface="Liberation Sans Narrow"/>
                        </a:rPr>
                        <a:t>Transfer</a:t>
                      </a:r>
                      <a:r>
                        <a:rPr sz="2800" spc="-7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800" spc="-10" dirty="0">
                          <a:latin typeface="Liberation Sans Narrow"/>
                          <a:cs typeface="Liberation Sans Narrow"/>
                        </a:rPr>
                        <a:t>Office</a:t>
                      </a:r>
                      <a:endParaRPr sz="2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ts val="2810"/>
                        </a:lnSpc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SPP</a:t>
                      </a:r>
                      <a:r>
                        <a:rPr sz="24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20" dirty="0">
                          <a:latin typeface="Carlito"/>
                          <a:cs typeface="Carlito"/>
                        </a:rPr>
                        <a:t>Anx-</a:t>
                      </a:r>
                      <a:r>
                        <a:rPr sz="2400" b="1" spc="-50" dirty="0">
                          <a:latin typeface="Carlito"/>
                          <a:cs typeface="Carlito"/>
                        </a:rPr>
                        <a:t>5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  <a:p>
                      <a:pPr marL="11074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900" spc="-25" dirty="0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76200"/>
            <a:ext cx="8305800" cy="609600"/>
          </a:xfrm>
          <a:custGeom>
            <a:avLst/>
            <a:gdLst/>
            <a:ahLst/>
            <a:cxnLst/>
            <a:rect l="l" t="t" r="r" b="b"/>
            <a:pathLst>
              <a:path w="8305800" h="609600">
                <a:moveTo>
                  <a:pt x="8305800" y="0"/>
                </a:moveTo>
                <a:lnTo>
                  <a:pt x="0" y="0"/>
                </a:lnTo>
                <a:lnTo>
                  <a:pt x="0" y="609600"/>
                </a:lnTo>
                <a:lnTo>
                  <a:pt x="8305800" y="609600"/>
                </a:lnTo>
                <a:lnTo>
                  <a:pt x="830580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40335"/>
            <a:ext cx="6446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900FF"/>
                </a:solidFill>
              </a:rPr>
              <a:t>Proposal</a:t>
            </a:r>
            <a:r>
              <a:rPr sz="3600" spc="-25" dirty="0">
                <a:solidFill>
                  <a:srgbClr val="9900FF"/>
                </a:solidFill>
              </a:rPr>
              <a:t> </a:t>
            </a:r>
            <a:r>
              <a:rPr sz="3600" dirty="0">
                <a:solidFill>
                  <a:srgbClr val="9900FF"/>
                </a:solidFill>
              </a:rPr>
              <a:t>Format</a:t>
            </a:r>
            <a:r>
              <a:rPr sz="3600" spc="-15" dirty="0">
                <a:solidFill>
                  <a:srgbClr val="9900FF"/>
                </a:solidFill>
              </a:rPr>
              <a:t> </a:t>
            </a:r>
            <a:r>
              <a:rPr sz="3600" dirty="0">
                <a:solidFill>
                  <a:srgbClr val="9900FF"/>
                </a:solidFill>
              </a:rPr>
              <a:t>Selection</a:t>
            </a:r>
            <a:r>
              <a:rPr sz="3600" spc="-15" dirty="0">
                <a:solidFill>
                  <a:srgbClr val="9900FF"/>
                </a:solidFill>
              </a:rPr>
              <a:t> </a:t>
            </a:r>
            <a:r>
              <a:rPr sz="3600" b="0" spc="-25" dirty="0">
                <a:solidFill>
                  <a:srgbClr val="9900FF"/>
                </a:solidFill>
                <a:latin typeface="Carlito"/>
                <a:cs typeface="Carlito"/>
              </a:rPr>
              <a:t>(6)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241" y="162939"/>
            <a:ext cx="8229600" cy="495328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275"/>
              </a:lnSpc>
            </a:pPr>
            <a:r>
              <a:rPr sz="2800" dirty="0">
                <a:latin typeface="Liberation Sans Narrow"/>
                <a:cs typeface="Liberation Sans Narrow"/>
              </a:rPr>
              <a:t>Structure</a:t>
            </a:r>
            <a:r>
              <a:rPr sz="2800" spc="-100" dirty="0">
                <a:latin typeface="Liberation Sans Narrow"/>
                <a:cs typeface="Liberation Sans Narrow"/>
              </a:rPr>
              <a:t> </a:t>
            </a:r>
            <a:r>
              <a:rPr sz="2800" dirty="0">
                <a:latin typeface="Liberation Sans Narrow"/>
                <a:cs typeface="Liberation Sans Narrow"/>
              </a:rPr>
              <a:t>of</a:t>
            </a:r>
            <a:r>
              <a:rPr sz="2800" spc="-200" dirty="0">
                <a:latin typeface="Liberation Sans Narrow"/>
                <a:cs typeface="Liberation Sans Narrow"/>
              </a:rPr>
              <a:t> </a:t>
            </a:r>
            <a:r>
              <a:rPr sz="2800" spc="-20" dirty="0">
                <a:latin typeface="Liberation Sans Narrow"/>
                <a:cs typeface="Liberation Sans Narrow"/>
              </a:rPr>
              <a:t>ATF</a:t>
            </a:r>
            <a:r>
              <a:rPr sz="2800" spc="-135" dirty="0">
                <a:latin typeface="Liberation Sans Narrow"/>
                <a:cs typeface="Liberation Sans Narrow"/>
              </a:rPr>
              <a:t> </a:t>
            </a:r>
            <a:r>
              <a:rPr sz="2800" spc="-10" dirty="0">
                <a:latin typeface="Liberation Sans Narrow"/>
                <a:cs typeface="Liberation Sans Narrow"/>
              </a:rPr>
              <a:t>Sub-</a:t>
            </a:r>
            <a:r>
              <a:rPr sz="2800" dirty="0">
                <a:latin typeface="Liberation Sans Narrow"/>
                <a:cs typeface="Liberation Sans Narrow"/>
              </a:rPr>
              <a:t>Project</a:t>
            </a:r>
            <a:r>
              <a:rPr sz="2800" spc="-90" dirty="0">
                <a:latin typeface="Liberation Sans Narrow"/>
                <a:cs typeface="Liberation Sans Narrow"/>
              </a:rPr>
              <a:t> </a:t>
            </a:r>
            <a:r>
              <a:rPr sz="2800" spc="-10" dirty="0">
                <a:latin typeface="Liberation Sans Narrow"/>
                <a:cs typeface="Liberation Sans Narrow"/>
              </a:rPr>
              <a:t>Proposal</a:t>
            </a:r>
            <a:endParaRPr sz="2800" dirty="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386281"/>
            <a:ext cx="7742555" cy="1522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04"/>
              </a:lnSpc>
              <a:spcBef>
                <a:spcPts val="95"/>
              </a:spcBef>
            </a:pPr>
            <a:r>
              <a:rPr sz="2800" b="1" dirty="0">
                <a:solidFill>
                  <a:srgbClr val="CC00CC"/>
                </a:solidFill>
                <a:latin typeface="Arial"/>
                <a:cs typeface="Arial"/>
              </a:rPr>
              <a:t>1.</a:t>
            </a:r>
            <a:r>
              <a:rPr sz="2800" b="1" spc="-95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00CC"/>
                </a:solidFill>
                <a:latin typeface="Arial"/>
                <a:cs typeface="Arial"/>
              </a:rPr>
              <a:t>Conceptual</a:t>
            </a:r>
            <a:r>
              <a:rPr sz="2800" b="1" spc="-55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CC00CC"/>
                </a:solidFill>
                <a:latin typeface="Arial"/>
                <a:cs typeface="Arial"/>
              </a:rPr>
              <a:t>part</a:t>
            </a:r>
            <a:endParaRPr sz="2800" dirty="0">
              <a:latin typeface="Arial"/>
              <a:cs typeface="Arial"/>
            </a:endParaRPr>
          </a:p>
          <a:p>
            <a:pPr marL="698500" marR="5080">
              <a:lnSpc>
                <a:spcPts val="2690"/>
              </a:lnSpc>
              <a:spcBef>
                <a:spcPts val="495"/>
              </a:spcBef>
            </a:pPr>
            <a:r>
              <a:rPr sz="2800" dirty="0">
                <a:latin typeface="Carlito"/>
                <a:cs typeface="Carlito"/>
              </a:rPr>
              <a:t>Analysis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of</a:t>
            </a:r>
            <a:r>
              <a:rPr sz="2800" spc="-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present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status</a:t>
            </a:r>
            <a:r>
              <a:rPr sz="2800" spc="-4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→</a:t>
            </a:r>
            <a:r>
              <a:rPr sz="2800" spc="-9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Identifying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area</a:t>
            </a:r>
            <a:r>
              <a:rPr sz="2800" spc="-9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extent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of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Capacity</a:t>
            </a:r>
            <a:r>
              <a:rPr sz="2800" spc="-7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Building</a:t>
            </a:r>
            <a:r>
              <a:rPr sz="2800" spc="-3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→Conceptualizing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in </a:t>
            </a:r>
            <a:r>
              <a:rPr sz="2800" dirty="0">
                <a:latin typeface="Carlito"/>
                <a:cs typeface="Carlito"/>
              </a:rPr>
              <a:t>terms</a:t>
            </a:r>
            <a:r>
              <a:rPr sz="2800" spc="-8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of</a:t>
            </a:r>
            <a:r>
              <a:rPr sz="2800" spc="-8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Objective</a:t>
            </a:r>
            <a:r>
              <a:rPr sz="2800" spc="-8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(s)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Activities,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Outputs,</a:t>
            </a:r>
            <a:r>
              <a:rPr sz="2800" spc="-4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and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2834462"/>
            <a:ext cx="1356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rlito"/>
                <a:cs typeface="Carlito"/>
              </a:rPr>
              <a:t>Outcome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49979" y="2692907"/>
            <a:ext cx="4803775" cy="899160"/>
            <a:chOff x="3649979" y="2692907"/>
            <a:chExt cx="4803775" cy="8991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9979" y="2692907"/>
              <a:ext cx="3218687" cy="899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3819" y="3240023"/>
              <a:ext cx="4315968" cy="716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5267" y="2692907"/>
              <a:ext cx="2118360" cy="89916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889375" y="2782646"/>
            <a:ext cx="42964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sng" dirty="0">
                <a:solidFill>
                  <a:srgbClr val="CC0099"/>
                </a:solidFill>
                <a:uFill>
                  <a:solidFill>
                    <a:srgbClr val="CC0099"/>
                  </a:solidFill>
                </a:uFill>
                <a:latin typeface="Carlito"/>
                <a:cs typeface="Carlito"/>
              </a:rPr>
              <a:t>SWOT</a:t>
            </a:r>
            <a:r>
              <a:rPr sz="3200" b="1" u="sng" spc="-105" dirty="0">
                <a:solidFill>
                  <a:srgbClr val="CC0099"/>
                </a:solidFill>
                <a:uFill>
                  <a:solidFill>
                    <a:srgbClr val="CC0099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sng" dirty="0">
                <a:solidFill>
                  <a:srgbClr val="CC0099"/>
                </a:solidFill>
                <a:uFill>
                  <a:solidFill>
                    <a:srgbClr val="CC0099"/>
                  </a:solidFill>
                </a:uFill>
                <a:latin typeface="Carlito"/>
                <a:cs typeface="Carlito"/>
              </a:rPr>
              <a:t>Analysis,</a:t>
            </a:r>
            <a:r>
              <a:rPr sz="3200" b="1" u="sng" spc="-125" dirty="0">
                <a:solidFill>
                  <a:srgbClr val="CC0099"/>
                </a:solidFill>
                <a:uFill>
                  <a:solidFill>
                    <a:srgbClr val="CC0099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sng" spc="-10" dirty="0">
                <a:solidFill>
                  <a:srgbClr val="CC0099"/>
                </a:solidFill>
                <a:uFill>
                  <a:solidFill>
                    <a:srgbClr val="CC0099"/>
                  </a:solidFill>
                </a:uFill>
                <a:latin typeface="Carlito"/>
                <a:cs typeface="Carlito"/>
              </a:rPr>
              <a:t>Logframe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8416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459740" y="3516248"/>
            <a:ext cx="8067040" cy="2630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0" indent="-393700">
              <a:lnSpc>
                <a:spcPts val="3210"/>
              </a:lnSpc>
              <a:spcBef>
                <a:spcPts val="95"/>
              </a:spcBef>
              <a:buAutoNum type="arabicPeriod" startAt="2"/>
              <a:tabLst>
                <a:tab pos="406400" algn="l"/>
              </a:tabLst>
            </a:pPr>
            <a:r>
              <a:rPr sz="2800" b="1" dirty="0">
                <a:solidFill>
                  <a:srgbClr val="CC00CC"/>
                </a:solidFill>
                <a:latin typeface="Arial"/>
                <a:cs typeface="Arial"/>
              </a:rPr>
              <a:t>Implementation</a:t>
            </a:r>
            <a:r>
              <a:rPr sz="2800" b="1" spc="-17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CC00CC"/>
                </a:solidFill>
                <a:latin typeface="Arial"/>
                <a:cs typeface="Arial"/>
              </a:rPr>
              <a:t>part</a:t>
            </a:r>
            <a:endParaRPr sz="2800" dirty="0">
              <a:latin typeface="Arial"/>
              <a:cs typeface="Arial"/>
            </a:endParaRPr>
          </a:p>
          <a:p>
            <a:pPr marL="527685" marR="5080">
              <a:lnSpc>
                <a:spcPts val="2690"/>
              </a:lnSpc>
              <a:spcBef>
                <a:spcPts val="495"/>
              </a:spcBef>
            </a:pPr>
            <a:r>
              <a:rPr sz="2800" dirty="0">
                <a:latin typeface="Carlito"/>
                <a:cs typeface="Carlito"/>
              </a:rPr>
              <a:t>Identifying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major</a:t>
            </a:r>
            <a:r>
              <a:rPr sz="2800" spc="-7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items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of</a:t>
            </a:r>
            <a:r>
              <a:rPr sz="2800" spc="-7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Expenditure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→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b="1" spc="-20" dirty="0">
                <a:latin typeface="Carlito"/>
                <a:cs typeface="Carlito"/>
              </a:rPr>
              <a:t>Work Plan</a:t>
            </a:r>
            <a:r>
              <a:rPr sz="2800" spc="-20" dirty="0">
                <a:latin typeface="Carlito"/>
                <a:cs typeface="Carlito"/>
              </a:rPr>
              <a:t>→</a:t>
            </a:r>
            <a:r>
              <a:rPr sz="2800" b="1" spc="-20" dirty="0">
                <a:latin typeface="Carlito"/>
                <a:cs typeface="Carlito"/>
              </a:rPr>
              <a:t>Training</a:t>
            </a:r>
            <a:r>
              <a:rPr sz="2800" b="1" spc="-50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Plan</a:t>
            </a:r>
            <a:r>
              <a:rPr sz="2800" b="1" spc="-7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→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Procurement</a:t>
            </a:r>
            <a:r>
              <a:rPr sz="2800" b="1" spc="-50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Plan</a:t>
            </a:r>
            <a:r>
              <a:rPr sz="2800" b="1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→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Budget</a:t>
            </a:r>
            <a:endParaRPr sz="2800" dirty="0">
              <a:latin typeface="Carlito"/>
              <a:cs typeface="Carlito"/>
            </a:endParaRPr>
          </a:p>
          <a:p>
            <a:pPr marL="527685">
              <a:lnSpc>
                <a:spcPts val="2710"/>
              </a:lnSpc>
            </a:pPr>
            <a:r>
              <a:rPr sz="2800" dirty="0">
                <a:latin typeface="Carlito"/>
                <a:cs typeface="Carlito"/>
              </a:rPr>
              <a:t>→</a:t>
            </a:r>
            <a:r>
              <a:rPr sz="2800" spc="-75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Financing</a:t>
            </a:r>
            <a:r>
              <a:rPr sz="2800" b="1" spc="-80" dirty="0">
                <a:latin typeface="Carlito"/>
                <a:cs typeface="Carlito"/>
              </a:rPr>
              <a:t> </a:t>
            </a:r>
            <a:r>
              <a:rPr sz="2800" b="1" spc="-20" dirty="0">
                <a:latin typeface="Carlito"/>
                <a:cs typeface="Carlito"/>
              </a:rPr>
              <a:t>Plan</a:t>
            </a:r>
            <a:endParaRPr sz="2800" dirty="0">
              <a:latin typeface="Carlito"/>
              <a:cs typeface="Carlito"/>
            </a:endParaRPr>
          </a:p>
          <a:p>
            <a:pPr marL="406400" indent="-393700">
              <a:lnSpc>
                <a:spcPts val="3204"/>
              </a:lnSpc>
              <a:spcBef>
                <a:spcPts val="2305"/>
              </a:spcBef>
              <a:buAutoNum type="arabicPeriod" startAt="3"/>
              <a:tabLst>
                <a:tab pos="406400" algn="l"/>
              </a:tabLst>
            </a:pPr>
            <a:r>
              <a:rPr sz="2800" b="1" dirty="0">
                <a:solidFill>
                  <a:srgbClr val="CC00CC"/>
                </a:solidFill>
                <a:latin typeface="Arial"/>
                <a:cs typeface="Arial"/>
              </a:rPr>
              <a:t>Monitoring</a:t>
            </a:r>
            <a:r>
              <a:rPr sz="2800" b="1" spc="-13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lang="en-US" sz="2800" b="1" spc="-20" dirty="0">
                <a:solidFill>
                  <a:srgbClr val="CC00CC"/>
                </a:solidFill>
                <a:latin typeface="Arial"/>
                <a:cs typeface="Arial"/>
              </a:rPr>
              <a:t>and Evaluation (M&amp;E) Part</a:t>
            </a:r>
            <a:endParaRPr sz="2800" dirty="0">
              <a:latin typeface="Arial"/>
              <a:cs typeface="Arial"/>
            </a:endParaRPr>
          </a:p>
          <a:p>
            <a:pPr marL="527685">
              <a:lnSpc>
                <a:spcPts val="3204"/>
              </a:lnSpc>
            </a:pPr>
            <a:r>
              <a:rPr sz="2800" b="1" dirty="0">
                <a:latin typeface="Carlito"/>
                <a:cs typeface="Carlito"/>
              </a:rPr>
              <a:t>Milestones</a:t>
            </a:r>
            <a:r>
              <a:rPr sz="2800" dirty="0">
                <a:latin typeface="Carlito"/>
                <a:cs typeface="Carlito"/>
              </a:rPr>
              <a:t>,</a:t>
            </a:r>
            <a:r>
              <a:rPr sz="2800" spc="-10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Performance</a:t>
            </a:r>
            <a:r>
              <a:rPr sz="2800" b="1" spc="-9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Indicators</a:t>
            </a:r>
            <a:r>
              <a:rPr sz="2800" b="1" spc="-114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&amp;</a:t>
            </a:r>
            <a:r>
              <a:rPr sz="2800" b="1" spc="-9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Logframe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8416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" y="457200"/>
            <a:ext cx="8686800" cy="6096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275"/>
              </a:lnSpc>
            </a:pPr>
            <a:r>
              <a:rPr sz="3600" dirty="0">
                <a:latin typeface="Liberation Sans Narrow"/>
                <a:cs typeface="Liberation Sans Narrow"/>
              </a:rPr>
              <a:t>Characteristics</a:t>
            </a:r>
            <a:r>
              <a:rPr sz="3600" spc="-95" dirty="0">
                <a:latin typeface="Liberation Sans Narrow"/>
                <a:cs typeface="Liberation Sans Narrow"/>
              </a:rPr>
              <a:t> </a:t>
            </a:r>
            <a:r>
              <a:rPr sz="3600" dirty="0">
                <a:latin typeface="Liberation Sans Narrow"/>
                <a:cs typeface="Liberation Sans Narrow"/>
              </a:rPr>
              <a:t>of</a:t>
            </a:r>
            <a:r>
              <a:rPr sz="3600" spc="-70" dirty="0">
                <a:latin typeface="Liberation Sans Narrow"/>
                <a:cs typeface="Liberation Sans Narrow"/>
              </a:rPr>
              <a:t> </a:t>
            </a:r>
            <a:r>
              <a:rPr sz="3600" dirty="0">
                <a:latin typeface="Liberation Sans Narrow"/>
                <a:cs typeface="Liberation Sans Narrow"/>
              </a:rPr>
              <a:t>Development</a:t>
            </a:r>
            <a:r>
              <a:rPr sz="3600" spc="-100" dirty="0">
                <a:latin typeface="Liberation Sans Narrow"/>
                <a:cs typeface="Liberation Sans Narrow"/>
              </a:rPr>
              <a:t> </a:t>
            </a:r>
            <a:r>
              <a:rPr sz="3600" spc="-10" dirty="0">
                <a:latin typeface="Liberation Sans Narrow"/>
                <a:cs typeface="Liberation Sans Narrow"/>
              </a:rPr>
              <a:t>Proposals</a:t>
            </a:r>
            <a:endParaRPr sz="36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548094"/>
            <a:ext cx="8403590" cy="36334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21310" indent="-30861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21310" algn="l"/>
              </a:tabLst>
            </a:pPr>
            <a:r>
              <a:rPr sz="3200" dirty="0">
                <a:latin typeface="Liberation Sans Narrow"/>
                <a:cs typeface="Liberation Sans Narrow"/>
              </a:rPr>
              <a:t>An</a:t>
            </a:r>
            <a:r>
              <a:rPr sz="3200" spc="-75" dirty="0">
                <a:latin typeface="Liberation Sans Narrow"/>
                <a:cs typeface="Liberation Sans Narrow"/>
              </a:rPr>
              <a:t> </a:t>
            </a:r>
            <a:r>
              <a:rPr sz="3200" dirty="0">
                <a:latin typeface="Liberation Sans Narrow"/>
                <a:cs typeface="Liberation Sans Narrow"/>
              </a:rPr>
              <a:t>objectively</a:t>
            </a:r>
            <a:r>
              <a:rPr sz="3200" spc="-90" dirty="0">
                <a:latin typeface="Liberation Sans Narrow"/>
                <a:cs typeface="Liberation Sans Narrow"/>
              </a:rPr>
              <a:t> </a:t>
            </a:r>
            <a:r>
              <a:rPr sz="3200" dirty="0">
                <a:latin typeface="Liberation Sans Narrow"/>
                <a:cs typeface="Liberation Sans Narrow"/>
              </a:rPr>
              <a:t>analyzed</a:t>
            </a:r>
            <a:r>
              <a:rPr sz="3200" spc="-75" dirty="0">
                <a:latin typeface="Liberation Sans Narrow"/>
                <a:cs typeface="Liberation Sans Narrow"/>
              </a:rPr>
              <a:t> </a:t>
            </a:r>
            <a:r>
              <a:rPr sz="3200" b="1" dirty="0">
                <a:solidFill>
                  <a:srgbClr val="CC0099"/>
                </a:solidFill>
                <a:latin typeface="Liberation Sans Narrow"/>
                <a:cs typeface="Liberation Sans Narrow"/>
              </a:rPr>
              <a:t>need</a:t>
            </a:r>
            <a:r>
              <a:rPr sz="3200" b="1" spc="-75" dirty="0">
                <a:solidFill>
                  <a:srgbClr val="CC0099"/>
                </a:solidFill>
                <a:latin typeface="Liberation Sans Narrow"/>
                <a:cs typeface="Liberation Sans Narrow"/>
              </a:rPr>
              <a:t> </a:t>
            </a:r>
            <a:r>
              <a:rPr sz="3200" b="1" dirty="0">
                <a:solidFill>
                  <a:srgbClr val="CC0099"/>
                </a:solidFill>
                <a:latin typeface="Liberation Sans Narrow"/>
                <a:cs typeface="Liberation Sans Narrow"/>
              </a:rPr>
              <a:t>assessment:</a:t>
            </a:r>
            <a:r>
              <a:rPr sz="3200" b="1" spc="-95" dirty="0">
                <a:solidFill>
                  <a:srgbClr val="CC0099"/>
                </a:solidFill>
                <a:latin typeface="Liberation Sans Narrow"/>
                <a:cs typeface="Liberation Sans Narrow"/>
              </a:rPr>
              <a:t> </a:t>
            </a:r>
            <a:r>
              <a:rPr sz="3200" b="1" spc="-20" dirty="0">
                <a:solidFill>
                  <a:srgbClr val="CC0099"/>
                </a:solidFill>
                <a:latin typeface="Liberation Sans Narrow"/>
                <a:cs typeface="Liberation Sans Narrow"/>
              </a:rPr>
              <a:t>SWOT</a:t>
            </a:r>
            <a:endParaRPr sz="3200" dirty="0">
              <a:latin typeface="Liberation Sans Narrow"/>
              <a:cs typeface="Liberation Sans Narrow"/>
            </a:endParaRPr>
          </a:p>
          <a:p>
            <a:pPr marL="339725" indent="-32702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339725" algn="l"/>
              </a:tabLst>
            </a:pPr>
            <a:r>
              <a:rPr sz="3200" dirty="0">
                <a:latin typeface="Liberation Sans Narrow"/>
                <a:cs typeface="Liberation Sans Narrow"/>
              </a:rPr>
              <a:t>Formulation</a:t>
            </a:r>
            <a:r>
              <a:rPr sz="3200" spc="-80" dirty="0">
                <a:latin typeface="Liberation Sans Narrow"/>
                <a:cs typeface="Liberation Sans Narrow"/>
              </a:rPr>
              <a:t> </a:t>
            </a:r>
            <a:r>
              <a:rPr sz="3200" dirty="0">
                <a:latin typeface="Liberation Sans Narrow"/>
                <a:cs typeface="Liberation Sans Narrow"/>
              </a:rPr>
              <a:t>of</a:t>
            </a:r>
            <a:r>
              <a:rPr sz="3200" spc="-80" dirty="0">
                <a:latin typeface="Liberation Sans Narrow"/>
                <a:cs typeface="Liberation Sans Narrow"/>
              </a:rPr>
              <a:t> </a:t>
            </a:r>
            <a:r>
              <a:rPr sz="3200" dirty="0">
                <a:latin typeface="Liberation Sans Narrow"/>
                <a:cs typeface="Liberation Sans Narrow"/>
              </a:rPr>
              <a:t>realistic</a:t>
            </a:r>
            <a:r>
              <a:rPr sz="3200" spc="-60" dirty="0">
                <a:latin typeface="Liberation Sans Narrow"/>
                <a:cs typeface="Liberation Sans Narrow"/>
              </a:rPr>
              <a:t> </a:t>
            </a:r>
            <a:r>
              <a:rPr sz="3200" b="1" spc="-10" dirty="0">
                <a:solidFill>
                  <a:srgbClr val="CC0099"/>
                </a:solidFill>
                <a:latin typeface="Liberation Sans Narrow"/>
                <a:cs typeface="Liberation Sans Narrow"/>
              </a:rPr>
              <a:t>objective(s)</a:t>
            </a:r>
            <a:endParaRPr sz="3200" dirty="0">
              <a:latin typeface="Liberation Sans Narrow"/>
              <a:cs typeface="Liberation Sans Narrow"/>
            </a:endParaRPr>
          </a:p>
          <a:p>
            <a:pPr marL="339725" indent="-32702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39725" algn="l"/>
              </a:tabLst>
            </a:pPr>
            <a:r>
              <a:rPr sz="3200" dirty="0">
                <a:latin typeface="Liberation Sans Narrow"/>
                <a:cs typeface="Liberation Sans Narrow"/>
              </a:rPr>
              <a:t>Identifying</a:t>
            </a:r>
            <a:r>
              <a:rPr sz="3200" spc="-85" dirty="0">
                <a:latin typeface="Liberation Sans Narrow"/>
                <a:cs typeface="Liberation Sans Narrow"/>
              </a:rPr>
              <a:t> </a:t>
            </a:r>
            <a:r>
              <a:rPr sz="3200" dirty="0">
                <a:latin typeface="Liberation Sans Narrow"/>
                <a:cs typeface="Liberation Sans Narrow"/>
              </a:rPr>
              <a:t>major</a:t>
            </a:r>
            <a:r>
              <a:rPr sz="3200" spc="-20" dirty="0">
                <a:latin typeface="Liberation Sans Narrow"/>
                <a:cs typeface="Liberation Sans Narrow"/>
              </a:rPr>
              <a:t> </a:t>
            </a:r>
            <a:r>
              <a:rPr sz="3200" b="1" dirty="0">
                <a:solidFill>
                  <a:srgbClr val="CC0099"/>
                </a:solidFill>
                <a:latin typeface="Liberation Sans Narrow"/>
                <a:cs typeface="Liberation Sans Narrow"/>
              </a:rPr>
              <a:t>activities</a:t>
            </a:r>
            <a:r>
              <a:rPr sz="3200" b="1" spc="-85" dirty="0">
                <a:solidFill>
                  <a:srgbClr val="CC0099"/>
                </a:solidFill>
                <a:latin typeface="Liberation Sans Narrow"/>
                <a:cs typeface="Liberation Sans Narrow"/>
              </a:rPr>
              <a:t> </a:t>
            </a:r>
            <a:r>
              <a:rPr sz="3200" b="1" dirty="0">
                <a:solidFill>
                  <a:srgbClr val="CC0099"/>
                </a:solidFill>
                <a:latin typeface="Liberation Sans Narrow"/>
                <a:cs typeface="Liberation Sans Narrow"/>
              </a:rPr>
              <a:t>and</a:t>
            </a:r>
            <a:r>
              <a:rPr sz="3200" b="1" spc="-60" dirty="0">
                <a:solidFill>
                  <a:srgbClr val="CC0099"/>
                </a:solidFill>
                <a:latin typeface="Liberation Sans Narrow"/>
                <a:cs typeface="Liberation Sans Narrow"/>
              </a:rPr>
              <a:t> </a:t>
            </a:r>
            <a:r>
              <a:rPr sz="3200" b="1" spc="-10" dirty="0">
                <a:solidFill>
                  <a:srgbClr val="CC0099"/>
                </a:solidFill>
                <a:latin typeface="Liberation Sans Narrow"/>
                <a:cs typeface="Liberation Sans Narrow"/>
              </a:rPr>
              <a:t>inputs</a:t>
            </a:r>
            <a:endParaRPr sz="3200" dirty="0">
              <a:latin typeface="Liberation Sans Narrow"/>
              <a:cs typeface="Liberation Sans Narrow"/>
            </a:endParaRPr>
          </a:p>
          <a:p>
            <a:pPr marL="321310" indent="-30861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21310" algn="l"/>
                <a:tab pos="1934210" algn="l"/>
              </a:tabLst>
            </a:pPr>
            <a:r>
              <a:rPr sz="3200" dirty="0">
                <a:latin typeface="Liberation Sans Narrow"/>
                <a:cs typeface="Liberation Sans Narrow"/>
              </a:rPr>
              <a:t>A</a:t>
            </a:r>
            <a:r>
              <a:rPr sz="3200" spc="-155" dirty="0">
                <a:latin typeface="Liberation Sans Narrow"/>
                <a:cs typeface="Liberation Sans Narrow"/>
              </a:rPr>
              <a:t> </a:t>
            </a:r>
            <a:r>
              <a:rPr sz="3200" spc="-10" dirty="0">
                <a:latin typeface="Liberation Sans Narrow"/>
                <a:cs typeface="Liberation Sans Narrow"/>
              </a:rPr>
              <a:t>realistic</a:t>
            </a:r>
            <a:r>
              <a:rPr sz="3200" dirty="0">
                <a:latin typeface="Liberation Sans Narrow"/>
                <a:cs typeface="Liberation Sans Narrow"/>
              </a:rPr>
              <a:t>	</a:t>
            </a:r>
            <a:r>
              <a:rPr sz="3200" b="1" spc="-10" dirty="0">
                <a:solidFill>
                  <a:srgbClr val="CC0099"/>
                </a:solidFill>
                <a:latin typeface="Liberation Sans Narrow"/>
                <a:cs typeface="Liberation Sans Narrow"/>
              </a:rPr>
              <a:t>Budget</a:t>
            </a:r>
            <a:endParaRPr sz="3200" dirty="0">
              <a:latin typeface="Liberation Sans Narrow"/>
              <a:cs typeface="Liberation Sans Narrow"/>
            </a:endParaRPr>
          </a:p>
          <a:p>
            <a:pPr marL="321310" indent="-30861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321310" algn="l"/>
              </a:tabLst>
            </a:pPr>
            <a:r>
              <a:rPr sz="3200" dirty="0">
                <a:latin typeface="Liberation Sans Narrow"/>
                <a:cs typeface="Liberation Sans Narrow"/>
              </a:rPr>
              <a:t>An</a:t>
            </a:r>
            <a:r>
              <a:rPr sz="3200" spc="-50" dirty="0">
                <a:latin typeface="Liberation Sans Narrow"/>
                <a:cs typeface="Liberation Sans Narrow"/>
              </a:rPr>
              <a:t> </a:t>
            </a:r>
            <a:r>
              <a:rPr sz="3200" spc="-10" dirty="0">
                <a:latin typeface="Liberation Sans Narrow"/>
                <a:cs typeface="Liberation Sans Narrow"/>
              </a:rPr>
              <a:t>unambiguous,</a:t>
            </a:r>
            <a:r>
              <a:rPr sz="3200" spc="-85" dirty="0">
                <a:latin typeface="Liberation Sans Narrow"/>
                <a:cs typeface="Liberation Sans Narrow"/>
              </a:rPr>
              <a:t> </a:t>
            </a:r>
            <a:r>
              <a:rPr sz="3200" spc="-10" dirty="0">
                <a:latin typeface="Liberation Sans Narrow"/>
                <a:cs typeface="Liberation Sans Narrow"/>
              </a:rPr>
              <a:t>time-</a:t>
            </a:r>
            <a:r>
              <a:rPr sz="3200" dirty="0">
                <a:latin typeface="Liberation Sans Narrow"/>
                <a:cs typeface="Liberation Sans Narrow"/>
              </a:rPr>
              <a:t>bound</a:t>
            </a:r>
            <a:r>
              <a:rPr sz="3200" spc="-55" dirty="0">
                <a:latin typeface="Liberation Sans Narrow"/>
                <a:cs typeface="Liberation Sans Narrow"/>
              </a:rPr>
              <a:t> </a:t>
            </a:r>
            <a:r>
              <a:rPr sz="3200" b="1" dirty="0">
                <a:solidFill>
                  <a:srgbClr val="CC0099"/>
                </a:solidFill>
                <a:latin typeface="Liberation Sans Narrow"/>
                <a:cs typeface="Liberation Sans Narrow"/>
              </a:rPr>
              <a:t>Implementation</a:t>
            </a:r>
            <a:r>
              <a:rPr sz="3200" b="1" spc="-90" dirty="0">
                <a:solidFill>
                  <a:srgbClr val="CC0099"/>
                </a:solidFill>
                <a:latin typeface="Liberation Sans Narrow"/>
                <a:cs typeface="Liberation Sans Narrow"/>
              </a:rPr>
              <a:t> </a:t>
            </a:r>
            <a:r>
              <a:rPr sz="3200" b="1" spc="-20" dirty="0">
                <a:solidFill>
                  <a:srgbClr val="CC0099"/>
                </a:solidFill>
                <a:latin typeface="Liberation Sans Narrow"/>
                <a:cs typeface="Liberation Sans Narrow"/>
              </a:rPr>
              <a:t>plan</a:t>
            </a:r>
            <a:endParaRPr sz="3200" dirty="0">
              <a:latin typeface="Liberation Sans Narrow"/>
              <a:cs typeface="Liberation Sans Narrow"/>
            </a:endParaRPr>
          </a:p>
          <a:p>
            <a:pPr marL="339725" indent="-32702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39725" algn="l"/>
                <a:tab pos="3858260" algn="l"/>
              </a:tabLst>
            </a:pPr>
            <a:r>
              <a:rPr sz="3200" dirty="0">
                <a:latin typeface="Liberation Sans Narrow"/>
                <a:cs typeface="Liberation Sans Narrow"/>
              </a:rPr>
              <a:t>Identifying</a:t>
            </a:r>
            <a:r>
              <a:rPr sz="3200" spc="-95" dirty="0">
                <a:latin typeface="Liberation Sans Narrow"/>
                <a:cs typeface="Liberation Sans Narrow"/>
              </a:rPr>
              <a:t> </a:t>
            </a:r>
            <a:r>
              <a:rPr sz="3200" b="1" spc="-10" dirty="0">
                <a:solidFill>
                  <a:srgbClr val="CC0099"/>
                </a:solidFill>
                <a:latin typeface="Liberation Sans Narrow"/>
                <a:cs typeface="Liberation Sans Narrow"/>
              </a:rPr>
              <a:t>Monitoring</a:t>
            </a:r>
            <a:r>
              <a:rPr sz="3200" b="1" dirty="0">
                <a:solidFill>
                  <a:srgbClr val="CC0099"/>
                </a:solidFill>
                <a:latin typeface="Liberation Sans Narrow"/>
                <a:cs typeface="Liberation Sans Narrow"/>
              </a:rPr>
              <a:t>	</a:t>
            </a:r>
            <a:r>
              <a:rPr sz="3200" spc="-10" dirty="0">
                <a:latin typeface="Liberation Sans Narrow"/>
                <a:cs typeface="Liberation Sans Narrow"/>
              </a:rPr>
              <a:t>Instruments</a:t>
            </a:r>
            <a:endParaRPr sz="3200" dirty="0">
              <a:latin typeface="Liberation Sans Narrow"/>
              <a:cs typeface="Liberation Sans Narrow"/>
            </a:endParaRPr>
          </a:p>
          <a:p>
            <a:pPr marL="339725" indent="-32702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339725" algn="l"/>
              </a:tabLst>
            </a:pPr>
            <a:r>
              <a:rPr sz="3200" dirty="0">
                <a:latin typeface="Liberation Sans Narrow"/>
                <a:cs typeface="Liberation Sans Narrow"/>
              </a:rPr>
              <a:t>Identifying</a:t>
            </a:r>
            <a:r>
              <a:rPr sz="3200" spc="-130" dirty="0">
                <a:latin typeface="Liberation Sans Narrow"/>
                <a:cs typeface="Liberation Sans Narrow"/>
              </a:rPr>
              <a:t> </a:t>
            </a:r>
            <a:r>
              <a:rPr sz="3200" dirty="0">
                <a:latin typeface="Liberation Sans Narrow"/>
                <a:cs typeface="Liberation Sans Narrow"/>
              </a:rPr>
              <a:t>probable</a:t>
            </a:r>
            <a:r>
              <a:rPr sz="3200" spc="-70" dirty="0">
                <a:latin typeface="Liberation Sans Narrow"/>
                <a:cs typeface="Liberation Sans Narrow"/>
              </a:rPr>
              <a:t> </a:t>
            </a:r>
            <a:r>
              <a:rPr sz="3200" b="1" dirty="0">
                <a:solidFill>
                  <a:srgbClr val="CC0099"/>
                </a:solidFill>
                <a:latin typeface="Liberation Sans Narrow"/>
                <a:cs typeface="Liberation Sans Narrow"/>
              </a:rPr>
              <a:t>Risks</a:t>
            </a:r>
            <a:r>
              <a:rPr sz="3200" b="1" spc="-85" dirty="0">
                <a:solidFill>
                  <a:srgbClr val="CC0099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latin typeface="Liberation Sans Narrow"/>
                <a:cs typeface="Liberation Sans Narrow"/>
              </a:rPr>
              <a:t>and</a:t>
            </a:r>
            <a:r>
              <a:rPr sz="3200" spc="-90" dirty="0">
                <a:latin typeface="Liberation Sans Narrow"/>
                <a:cs typeface="Liberation Sans Narrow"/>
              </a:rPr>
              <a:t> </a:t>
            </a:r>
            <a:r>
              <a:rPr sz="3200" dirty="0">
                <a:latin typeface="Liberation Sans Narrow"/>
                <a:cs typeface="Liberation Sans Narrow"/>
              </a:rPr>
              <a:t>their</a:t>
            </a:r>
            <a:r>
              <a:rPr sz="3200" spc="-110" dirty="0">
                <a:latin typeface="Liberation Sans Narrow"/>
                <a:cs typeface="Liberation Sans Narrow"/>
              </a:rPr>
              <a:t> </a:t>
            </a:r>
            <a:r>
              <a:rPr sz="3200" dirty="0">
                <a:latin typeface="Liberation Sans Narrow"/>
                <a:cs typeface="Liberation Sans Narrow"/>
              </a:rPr>
              <a:t>management</a:t>
            </a:r>
            <a:r>
              <a:rPr sz="3200" spc="-85" dirty="0">
                <a:latin typeface="Liberation Sans Narrow"/>
                <a:cs typeface="Liberation Sans Narrow"/>
              </a:rPr>
              <a:t> </a:t>
            </a:r>
            <a:r>
              <a:rPr sz="3200" spc="-20" dirty="0">
                <a:latin typeface="Liberation Sans Narrow"/>
                <a:cs typeface="Liberation Sans Narrow"/>
              </a:rPr>
              <a:t>plan</a:t>
            </a:r>
            <a:endParaRPr sz="3200" dirty="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>
              <a:lnSpc>
                <a:spcPts val="1530"/>
              </a:lnSpc>
            </a:pPr>
            <a:fld id="{81D60167-4931-47E6-BA6A-407CBD079E47}" type="slidenum">
              <a:rPr sz="1400" spc="-25" dirty="0">
                <a:solidFill>
                  <a:srgbClr val="000000"/>
                </a:solidFill>
              </a:rPr>
              <a:t>18</a:t>
            </a:fld>
            <a:endParaRPr sz="1400"/>
          </a:p>
          <a:p>
            <a:pPr marL="38100">
              <a:lnSpc>
                <a:spcPts val="95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21" y="23446"/>
            <a:ext cx="8229600" cy="12118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02870" rIns="0" bIns="0" rtlCol="0">
            <a:spAutoFit/>
          </a:bodyPr>
          <a:lstStyle/>
          <a:p>
            <a:pPr marL="91440" algn="just">
              <a:lnSpc>
                <a:spcPct val="100000"/>
              </a:lnSpc>
              <a:spcBef>
                <a:spcPts val="810"/>
              </a:spcBef>
            </a:pPr>
            <a:r>
              <a:rPr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</a:t>
            </a:r>
            <a:r>
              <a:rPr sz="2400" b="0" spc="-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b="0" spc="1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disciplines</a:t>
            </a:r>
            <a:r>
              <a:rPr sz="2400" b="0" spc="-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400" b="0" spc="-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spc="-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</a:t>
            </a:r>
            <a:r>
              <a:rPr sz="24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projects:</a:t>
            </a:r>
            <a:r>
              <a:rPr lang="en-US" sz="24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Disciplines which are not mentioned here, are also eligible, just align with anyone of the following)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229613"/>
            <a:ext cx="7839075" cy="37557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945" indent="-43624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8945" algn="l"/>
                <a:tab pos="1484630" algn="l"/>
              </a:tabLst>
            </a:pP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AHSS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(Arts,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Humanities,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Sciences))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8945" marR="2069464" indent="-436880">
              <a:lnSpc>
                <a:spcPts val="2690"/>
              </a:lnSpc>
              <a:spcBef>
                <a:spcPts val="780"/>
              </a:spcBef>
              <a:buAutoNum type="arabicPeriod"/>
              <a:tabLst>
                <a:tab pos="1632585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CCDM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(Climate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Disaster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8945" marR="151130" indent="-436880">
              <a:lnSpc>
                <a:spcPts val="2690"/>
              </a:lnSpc>
              <a:spcBef>
                <a:spcPts val="790"/>
              </a:spcBef>
              <a:buAutoNum type="arabicPeriod"/>
              <a:tabLst>
                <a:tab pos="171323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PCMSI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(Physics,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Chemistry,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Biology,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Mathematics, 	Statistics,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8945" marR="1127760" indent="-436880">
              <a:lnSpc>
                <a:spcPts val="2690"/>
              </a:lnSpc>
              <a:spcBef>
                <a:spcPts val="800"/>
              </a:spcBef>
              <a:buAutoNum type="arabicPeriod"/>
              <a:tabLst>
                <a:tab pos="1875155" algn="l"/>
              </a:tabLst>
            </a:pP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ETTCLW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(Engineering,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Technology,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Textiles, 	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Ceramic,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Leather,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8945" marR="5080" indent="-436245">
              <a:lnSpc>
                <a:spcPct val="80000"/>
              </a:lnSpc>
              <a:spcBef>
                <a:spcPts val="825"/>
              </a:spcBef>
              <a:buAutoNum type="arabicPeriod"/>
              <a:tabLst>
                <a:tab pos="219837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MBPPHNS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(Medical,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Biochemical,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Physics, 	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Pharmaceutical,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	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Sciences)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151882"/>
            <a:ext cx="994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8945" algn="l"/>
              </a:tabLst>
            </a:pPr>
            <a:r>
              <a:rPr sz="2800" b="1" spc="-25" dirty="0">
                <a:latin typeface="Carlito"/>
                <a:cs typeface="Carlito"/>
              </a:rPr>
              <a:t>6.</a:t>
            </a:r>
            <a:r>
              <a:rPr sz="2800" b="1" dirty="0">
                <a:latin typeface="Carlito"/>
                <a:cs typeface="Carlito"/>
              </a:rPr>
              <a:t>	</a:t>
            </a:r>
            <a:r>
              <a:rPr sz="2800" b="1" spc="-25" dirty="0">
                <a:latin typeface="Carlito"/>
                <a:cs typeface="Carlito"/>
              </a:rPr>
              <a:t>AG</a:t>
            </a:r>
            <a:r>
              <a:rPr sz="2800" spc="-25" dirty="0"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0594" y="5151882"/>
            <a:ext cx="6459220" cy="123698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7145" marR="5080" indent="-5080">
              <a:lnSpc>
                <a:spcPct val="80000"/>
              </a:lnSpc>
              <a:spcBef>
                <a:spcPts val="765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(Agriculture</a:t>
            </a:r>
            <a:r>
              <a:rPr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Crops,</a:t>
            </a:r>
            <a:r>
              <a:rPr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Fisheries, Livestock,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Veterinary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Poultry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Horticulture)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(Business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5936996"/>
            <a:ext cx="908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8945" algn="l"/>
              </a:tabLst>
            </a:pPr>
            <a:r>
              <a:rPr sz="2800" b="1" spc="-25" dirty="0">
                <a:latin typeface="Carlito"/>
                <a:cs typeface="Carlito"/>
              </a:rPr>
              <a:t>7.</a:t>
            </a:r>
            <a:r>
              <a:rPr sz="2800" b="1" dirty="0">
                <a:latin typeface="Carlito"/>
                <a:cs typeface="Carlito"/>
              </a:rPr>
              <a:t>	</a:t>
            </a:r>
            <a:r>
              <a:rPr sz="2800" b="1" spc="-25" dirty="0">
                <a:latin typeface="Carlito"/>
                <a:cs typeface="Carlito"/>
              </a:rPr>
              <a:t>BL</a:t>
            </a:r>
            <a:r>
              <a:rPr sz="2800" spc="-25" dirty="0">
                <a:latin typeface="Carlito"/>
                <a:cs typeface="Carlito"/>
              </a:rPr>
              <a:t>: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>
              <a:lnSpc>
                <a:spcPts val="1530"/>
              </a:lnSpc>
            </a:pPr>
            <a:fld id="{81D60167-4931-47E6-BA6A-407CBD079E47}" type="slidenum">
              <a:rPr sz="1400" spc="-25" dirty="0">
                <a:solidFill>
                  <a:srgbClr val="000000"/>
                </a:solidFill>
              </a:rPr>
              <a:t>19</a:t>
            </a:fld>
            <a:endParaRPr sz="1400"/>
          </a:p>
          <a:p>
            <a:pPr marL="38100">
              <a:lnSpc>
                <a:spcPts val="95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0" y="274320"/>
            <a:ext cx="8991600" cy="9296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R="1716405" algn="ctr">
              <a:lnSpc>
                <a:spcPts val="3625"/>
              </a:lnSpc>
            </a:pPr>
            <a:r>
              <a:rPr sz="3200" b="1" dirty="0">
                <a:latin typeface="Arial"/>
                <a:cs typeface="Arial"/>
              </a:rPr>
              <a:t>Window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1: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0099"/>
                </a:solidFill>
                <a:latin typeface="Arial"/>
                <a:cs typeface="Arial"/>
              </a:rPr>
              <a:t>Pandemic</a:t>
            </a:r>
            <a:r>
              <a:rPr sz="2800" b="1" spc="-5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0099"/>
                </a:solidFill>
                <a:latin typeface="Arial"/>
                <a:cs typeface="Arial"/>
              </a:rPr>
              <a:t>Readiness</a:t>
            </a:r>
            <a:r>
              <a:rPr sz="2800" b="1" spc="-45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C0099"/>
                </a:solidFill>
                <a:latin typeface="Arial"/>
                <a:cs typeface="Arial"/>
              </a:rPr>
              <a:t>Related</a:t>
            </a:r>
            <a:endParaRPr sz="2800">
              <a:latin typeface="Arial"/>
              <a:cs typeface="Arial"/>
            </a:endParaRPr>
          </a:p>
          <a:p>
            <a:pPr marL="188595" algn="ctr">
              <a:lnSpc>
                <a:spcPts val="3200"/>
              </a:lnSpc>
            </a:pPr>
            <a:r>
              <a:rPr sz="2800" b="1" dirty="0">
                <a:solidFill>
                  <a:srgbClr val="CC0099"/>
                </a:solidFill>
                <a:latin typeface="Arial"/>
                <a:cs typeface="Arial"/>
              </a:rPr>
              <a:t>Research</a:t>
            </a:r>
            <a:r>
              <a:rPr sz="2800" b="1" spc="-65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0099"/>
                </a:solidFill>
                <a:latin typeface="Arial"/>
                <a:cs typeface="Arial"/>
              </a:rPr>
              <a:t>and</a:t>
            </a:r>
            <a:r>
              <a:rPr sz="2800" b="1" spc="-85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C0099"/>
                </a:solidFill>
                <a:latin typeface="Arial"/>
                <a:cs typeface="Arial"/>
              </a:rPr>
              <a:t>Development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096517"/>
            <a:ext cx="788035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CC0099"/>
                </a:solidFill>
                <a:latin typeface="Carlito"/>
                <a:cs typeface="Carlito"/>
              </a:rPr>
              <a:t>Indicative</a:t>
            </a:r>
            <a:r>
              <a:rPr sz="3000" b="1" spc="-90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CC0099"/>
                </a:solidFill>
                <a:latin typeface="Carlito"/>
                <a:cs typeface="Carlito"/>
              </a:rPr>
              <a:t>Activities:</a:t>
            </a:r>
            <a:endParaRPr sz="3000">
              <a:latin typeface="Carlito"/>
              <a:cs typeface="Carlito"/>
            </a:endParaRPr>
          </a:p>
          <a:p>
            <a:pPr marL="560705" marR="511809" indent="-548640">
              <a:lnSpc>
                <a:spcPct val="70000"/>
              </a:lnSpc>
              <a:spcBef>
                <a:spcPts val="1200"/>
              </a:spcBef>
              <a:buAutoNum type="romanLcParenBoth"/>
              <a:tabLst>
                <a:tab pos="560705" algn="l"/>
              </a:tabLst>
            </a:pPr>
            <a:r>
              <a:rPr sz="3000" spc="-10" dirty="0">
                <a:latin typeface="Carlito"/>
                <a:cs typeface="Carlito"/>
              </a:rPr>
              <a:t>Biochemical/Virological </a:t>
            </a:r>
            <a:r>
              <a:rPr sz="3000" dirty="0">
                <a:latin typeface="Carlito"/>
                <a:cs typeface="Carlito"/>
              </a:rPr>
              <a:t>aspects</a:t>
            </a:r>
            <a:r>
              <a:rPr sz="3000" spc="-4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of</a:t>
            </a:r>
            <a:r>
              <a:rPr sz="3000" spc="-1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the</a:t>
            </a:r>
            <a:r>
              <a:rPr sz="3000" spc="-2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virus, </a:t>
            </a:r>
            <a:r>
              <a:rPr sz="3000" dirty="0">
                <a:latin typeface="Carlito"/>
                <a:cs typeface="Carlito"/>
              </a:rPr>
              <a:t>such</a:t>
            </a:r>
            <a:r>
              <a:rPr sz="3000" spc="-6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as,</a:t>
            </a:r>
            <a:r>
              <a:rPr sz="3000" spc="-7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genomics,</a:t>
            </a:r>
            <a:r>
              <a:rPr sz="3000" spc="-5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origin,</a:t>
            </a:r>
            <a:r>
              <a:rPr sz="3000" spc="-5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and</a:t>
            </a:r>
            <a:r>
              <a:rPr sz="3000" spc="-7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mutation</a:t>
            </a:r>
            <a:r>
              <a:rPr sz="3000" spc="-65" dirty="0">
                <a:latin typeface="Carlito"/>
                <a:cs typeface="Carlito"/>
              </a:rPr>
              <a:t> </a:t>
            </a:r>
            <a:r>
              <a:rPr sz="3000" spc="-25" dirty="0">
                <a:latin typeface="Carlito"/>
                <a:cs typeface="Carlito"/>
              </a:rPr>
              <a:t>in </a:t>
            </a:r>
            <a:r>
              <a:rPr sz="3000" dirty="0">
                <a:latin typeface="Carlito"/>
                <a:cs typeface="Carlito"/>
              </a:rPr>
              <a:t>human</a:t>
            </a:r>
            <a:r>
              <a:rPr sz="3000" spc="-6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bodies,</a:t>
            </a:r>
            <a:r>
              <a:rPr sz="3000" spc="-3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immune</a:t>
            </a:r>
            <a:r>
              <a:rPr sz="3000" spc="-4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system,</a:t>
            </a:r>
            <a:endParaRPr sz="3000">
              <a:latin typeface="Carlito"/>
              <a:cs typeface="Carlito"/>
            </a:endParaRPr>
          </a:p>
          <a:p>
            <a:pPr marL="502920" marR="5080" indent="-490855">
              <a:lnSpc>
                <a:spcPct val="70000"/>
              </a:lnSpc>
              <a:spcBef>
                <a:spcPts val="1200"/>
              </a:spcBef>
              <a:buAutoNum type="romanLcParenBoth"/>
              <a:tabLst>
                <a:tab pos="560705" algn="l"/>
              </a:tabLst>
            </a:pPr>
            <a:r>
              <a:rPr sz="3000" dirty="0">
                <a:latin typeface="Carlito"/>
                <a:cs typeface="Carlito"/>
              </a:rPr>
              <a:t>Medical</a:t>
            </a:r>
            <a:r>
              <a:rPr sz="3000" spc="-7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and</a:t>
            </a:r>
            <a:r>
              <a:rPr sz="3000" spc="-5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pharmaceutical</a:t>
            </a:r>
            <a:r>
              <a:rPr sz="3000" spc="-7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research</a:t>
            </a:r>
            <a:r>
              <a:rPr sz="3000" spc="-55" dirty="0">
                <a:latin typeface="Carlito"/>
                <a:cs typeface="Carlito"/>
              </a:rPr>
              <a:t> </a:t>
            </a:r>
            <a:r>
              <a:rPr sz="3000" spc="-25" dirty="0">
                <a:latin typeface="Carlito"/>
                <a:cs typeface="Carlito"/>
              </a:rPr>
              <a:t>on 	</a:t>
            </a:r>
            <a:r>
              <a:rPr sz="3000" dirty="0">
                <a:latin typeface="Carlito"/>
                <a:cs typeface="Carlito"/>
              </a:rPr>
              <a:t>pandemic</a:t>
            </a:r>
            <a:r>
              <a:rPr sz="3000" spc="-6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causing</a:t>
            </a:r>
            <a:r>
              <a:rPr sz="3000" spc="-6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viruses,</a:t>
            </a:r>
            <a:r>
              <a:rPr sz="3000" spc="-6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antibodies,</a:t>
            </a:r>
            <a:r>
              <a:rPr sz="3000" spc="-6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vaccines, 	</a:t>
            </a:r>
            <a:r>
              <a:rPr sz="3000" dirty="0">
                <a:latin typeface="Carlito"/>
                <a:cs typeface="Carlito"/>
              </a:rPr>
              <a:t>drugs,</a:t>
            </a:r>
            <a:r>
              <a:rPr sz="3000" spc="-105" dirty="0">
                <a:latin typeface="Carlito"/>
                <a:cs typeface="Carlito"/>
              </a:rPr>
              <a:t> </a:t>
            </a:r>
            <a:r>
              <a:rPr sz="3000" spc="-20" dirty="0">
                <a:latin typeface="Carlito"/>
                <a:cs typeface="Carlito"/>
              </a:rPr>
              <a:t>etc.</a:t>
            </a:r>
            <a:endParaRPr sz="3000">
              <a:latin typeface="Carlito"/>
              <a:cs typeface="Carlito"/>
            </a:endParaRPr>
          </a:p>
          <a:p>
            <a:pPr marL="560705" marR="438150" indent="-548640">
              <a:lnSpc>
                <a:spcPct val="70000"/>
              </a:lnSpc>
              <a:spcBef>
                <a:spcPts val="1200"/>
              </a:spcBef>
              <a:buAutoNum type="romanLcParenBoth"/>
              <a:tabLst>
                <a:tab pos="560705" algn="l"/>
                <a:tab pos="588010" algn="l"/>
              </a:tabLst>
            </a:pPr>
            <a:r>
              <a:rPr sz="3000" dirty="0">
                <a:latin typeface="Carlito"/>
                <a:cs typeface="Carlito"/>
              </a:rPr>
              <a:t>	Social</a:t>
            </a:r>
            <a:r>
              <a:rPr sz="3000" spc="-7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adaptation</a:t>
            </a:r>
            <a:r>
              <a:rPr sz="3000" spc="-7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and</a:t>
            </a:r>
            <a:r>
              <a:rPr sz="3000" spc="-5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Institutional</a:t>
            </a:r>
            <a:r>
              <a:rPr sz="3000" spc="-80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readiness </a:t>
            </a:r>
            <a:r>
              <a:rPr sz="3000" dirty="0">
                <a:latin typeface="Carlito"/>
                <a:cs typeface="Carlito"/>
              </a:rPr>
              <a:t>during/after</a:t>
            </a:r>
            <a:r>
              <a:rPr sz="3000" spc="-10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pandemic.</a:t>
            </a:r>
            <a:endParaRPr sz="3000">
              <a:latin typeface="Carlito"/>
              <a:cs typeface="Carlito"/>
            </a:endParaRPr>
          </a:p>
          <a:p>
            <a:pPr marL="12700">
              <a:lnSpc>
                <a:spcPts val="3265"/>
              </a:lnSpc>
              <a:spcBef>
                <a:spcPts val="315"/>
              </a:spcBef>
            </a:pPr>
            <a:r>
              <a:rPr sz="3000" b="1" dirty="0">
                <a:solidFill>
                  <a:srgbClr val="CC0099"/>
                </a:solidFill>
                <a:latin typeface="Carlito"/>
                <a:cs typeface="Carlito"/>
              </a:rPr>
              <a:t>Eligible</a:t>
            </a:r>
            <a:r>
              <a:rPr sz="3000" b="1" spc="-100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CC0099"/>
                </a:solidFill>
                <a:latin typeface="Carlito"/>
                <a:cs typeface="Carlito"/>
              </a:rPr>
              <a:t>Entities:</a:t>
            </a:r>
            <a:endParaRPr sz="3000">
              <a:latin typeface="Carlito"/>
              <a:cs typeface="Carlito"/>
            </a:endParaRPr>
          </a:p>
          <a:p>
            <a:pPr marL="355600" marR="79375">
              <a:lnSpc>
                <a:spcPct val="70000"/>
              </a:lnSpc>
              <a:spcBef>
                <a:spcPts val="745"/>
              </a:spcBef>
            </a:pPr>
            <a:r>
              <a:rPr sz="3000" spc="-20" dirty="0">
                <a:latin typeface="Carlito"/>
                <a:cs typeface="Carlito"/>
              </a:rPr>
              <a:t>Bio-</a:t>
            </a:r>
            <a:r>
              <a:rPr sz="3000" dirty="0">
                <a:latin typeface="Carlito"/>
                <a:cs typeface="Carlito"/>
              </a:rPr>
              <a:t>science,</a:t>
            </a:r>
            <a:r>
              <a:rPr sz="3000" spc="-5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Pharmacy</a:t>
            </a:r>
            <a:r>
              <a:rPr sz="3000" spc="-3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and</a:t>
            </a:r>
            <a:r>
              <a:rPr sz="3000" spc="-4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Social</a:t>
            </a:r>
            <a:r>
              <a:rPr sz="3000" spc="-5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Science</a:t>
            </a:r>
            <a:r>
              <a:rPr sz="3000" spc="-5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Depts. </a:t>
            </a:r>
            <a:r>
              <a:rPr sz="3000" dirty="0">
                <a:latin typeface="Carlito"/>
                <a:cs typeface="Carlito"/>
              </a:rPr>
              <a:t>of</a:t>
            </a:r>
            <a:r>
              <a:rPr sz="3000" spc="-3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Group</a:t>
            </a:r>
            <a:r>
              <a:rPr sz="3000" spc="-40" dirty="0"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CC0099"/>
                </a:solidFill>
                <a:latin typeface="Carlito"/>
                <a:cs typeface="Carlito"/>
              </a:rPr>
              <a:t>A</a:t>
            </a:r>
            <a:r>
              <a:rPr sz="3000" b="1" spc="-35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CC0099"/>
                </a:solidFill>
                <a:latin typeface="Carlito"/>
                <a:cs typeface="Carlito"/>
              </a:rPr>
              <a:t>&amp;</a:t>
            </a:r>
            <a:r>
              <a:rPr sz="3000" b="1" spc="-40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CC0099"/>
                </a:solidFill>
                <a:latin typeface="Carlito"/>
                <a:cs typeface="Carlito"/>
              </a:rPr>
              <a:t>B</a:t>
            </a:r>
            <a:r>
              <a:rPr sz="3000" b="1" spc="-30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CC0099"/>
                </a:solidFill>
                <a:latin typeface="Carlito"/>
                <a:cs typeface="Carlito"/>
              </a:rPr>
              <a:t>Universities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5775756"/>
            <a:ext cx="212788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CC0099"/>
                </a:solidFill>
                <a:latin typeface="Carlito"/>
                <a:cs typeface="Carlito"/>
              </a:rPr>
              <a:t>Budget</a:t>
            </a:r>
            <a:r>
              <a:rPr sz="3000" b="1" spc="-155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CC0099"/>
                </a:solidFill>
                <a:latin typeface="Carlito"/>
                <a:cs typeface="Carlito"/>
              </a:rPr>
              <a:t>Limit: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2575" y="5826048"/>
            <a:ext cx="242252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45" dirty="0">
                <a:latin typeface="Carlito"/>
                <a:cs typeface="Carlito"/>
              </a:rPr>
              <a:t>:BDT.</a:t>
            </a:r>
            <a:r>
              <a:rPr sz="2600" b="1" spc="-40" dirty="0">
                <a:latin typeface="Carlito"/>
                <a:cs typeface="Carlito"/>
              </a:rPr>
              <a:t> </a:t>
            </a:r>
            <a:r>
              <a:rPr sz="2600" b="1" spc="-10" dirty="0">
                <a:latin typeface="Carlito"/>
                <a:cs typeface="Carlito"/>
              </a:rPr>
              <a:t>100-</a:t>
            </a:r>
            <a:r>
              <a:rPr sz="2600" b="1" dirty="0">
                <a:latin typeface="Carlito"/>
                <a:cs typeface="Carlito"/>
              </a:rPr>
              <a:t>500</a:t>
            </a:r>
            <a:r>
              <a:rPr sz="2600" b="1" spc="-60" dirty="0">
                <a:latin typeface="Carlito"/>
                <a:cs typeface="Carlito"/>
              </a:rPr>
              <a:t> </a:t>
            </a:r>
            <a:r>
              <a:rPr sz="2600" b="1" spc="-25" dirty="0">
                <a:latin typeface="Carlito"/>
                <a:cs typeface="Carlito"/>
              </a:rPr>
              <a:t>Lac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CB30A3-A0C3-D16D-2E58-3EAD509B6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9612FCAD-2E38-2AEC-4C82-2D7A1234DD76}"/>
              </a:ext>
            </a:extLst>
          </p:cNvPr>
          <p:cNvSpPr/>
          <p:nvPr/>
        </p:nvSpPr>
        <p:spPr>
          <a:xfrm>
            <a:off x="0" y="0"/>
            <a:ext cx="9144000" cy="60007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303" r="-12275" b="-2623"/>
            </a:stretch>
          </a:blipFill>
        </p:spPr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642EF30B-DC98-6C6C-EDF9-B96D3CC4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8524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Writing Proposal 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“Academic Transformation Fund” 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xmlns="" id="{B4734F86-0B45-6193-0A63-24A1A7D7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2156114"/>
            <a:ext cx="6343650" cy="2628900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Enayet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Hossain  </a:t>
            </a:r>
          </a:p>
          <a:p>
            <a:pPr marL="0" indent="0" algn="ctr"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(PhD, Curtin University, Australia)</a:t>
            </a:r>
          </a:p>
          <a:p>
            <a:pPr marL="0" indent="0" algn="ctr"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Professor, Department Tourism and Hospitality Management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mehossain@yahoo.com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Tel: 01711461460, 01746583853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5024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6700"/>
            <a:ext cx="9144000" cy="928369"/>
          </a:xfrm>
          <a:custGeom>
            <a:avLst/>
            <a:gdLst/>
            <a:ahLst/>
            <a:cxnLst/>
            <a:rect l="l" t="t" r="r" b="b"/>
            <a:pathLst>
              <a:path w="9144000" h="928369">
                <a:moveTo>
                  <a:pt x="9144000" y="0"/>
                </a:moveTo>
                <a:lnTo>
                  <a:pt x="0" y="0"/>
                </a:lnTo>
                <a:lnTo>
                  <a:pt x="0" y="928115"/>
                </a:lnTo>
                <a:lnTo>
                  <a:pt x="9144000" y="928115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153920" marR="5080" indent="-214185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000000"/>
                </a:solidFill>
              </a:rPr>
              <a:t>Window</a:t>
            </a:r>
            <a:r>
              <a:rPr sz="3200" spc="-6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2: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Improvement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of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spc="-30" dirty="0">
                <a:solidFill>
                  <a:srgbClr val="000000"/>
                </a:solidFill>
              </a:rPr>
              <a:t>Teaching-</a:t>
            </a:r>
            <a:r>
              <a:rPr sz="3200" spc="-10" dirty="0">
                <a:solidFill>
                  <a:srgbClr val="000000"/>
                </a:solidFill>
              </a:rPr>
              <a:t>Learning Infrastructure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497840" y="6235227"/>
            <a:ext cx="5130165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b="1" dirty="0">
                <a:solidFill>
                  <a:srgbClr val="CC0099"/>
                </a:solidFill>
                <a:latin typeface="Arial"/>
                <a:cs typeface="Arial"/>
              </a:rPr>
              <a:t>Budget</a:t>
            </a:r>
            <a:r>
              <a:rPr sz="2800" b="1" spc="-5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0099"/>
                </a:solidFill>
                <a:latin typeface="Arial"/>
                <a:cs typeface="Arial"/>
              </a:rPr>
              <a:t>Limit:</a:t>
            </a:r>
            <a:r>
              <a:rPr sz="2800" b="1" spc="-8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BDT.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50-</a:t>
            </a:r>
            <a:r>
              <a:rPr sz="2800" b="1" dirty="0">
                <a:latin typeface="Arial"/>
                <a:cs typeface="Arial"/>
              </a:rPr>
              <a:t>500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Lac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83067" y="6290385"/>
            <a:ext cx="3251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ts val="1530"/>
              </a:lnSpc>
            </a:pPr>
            <a:r>
              <a:rPr sz="1400" spc="-25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77495" marR="705485">
              <a:lnSpc>
                <a:spcPts val="3020"/>
              </a:lnSpc>
              <a:spcBef>
                <a:spcPts val="480"/>
              </a:spcBef>
            </a:pP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Improving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Infrastructure</a:t>
            </a:r>
            <a:r>
              <a:rPr sz="2800" b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28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55" dirty="0">
                <a:solidFill>
                  <a:srgbClr val="000000"/>
                </a:solidFill>
                <a:latin typeface="Arial"/>
                <a:cs typeface="Arial"/>
              </a:rPr>
              <a:t>Teaching-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Learning: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8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funds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window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28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finance:</a:t>
            </a:r>
            <a:endParaRPr sz="2800">
              <a:latin typeface="Arial"/>
              <a:cs typeface="Arial"/>
            </a:endParaRPr>
          </a:p>
          <a:p>
            <a:pPr marL="901065" indent="-513715">
              <a:lnSpc>
                <a:spcPct val="100000"/>
              </a:lnSpc>
              <a:spcBef>
                <a:spcPts val="1860"/>
              </a:spcBef>
              <a:buAutoNum type="arabicPeriod"/>
              <a:tabLst>
                <a:tab pos="901065" algn="l"/>
              </a:tabLst>
            </a:pPr>
            <a:r>
              <a:rPr sz="2800" dirty="0">
                <a:solidFill>
                  <a:srgbClr val="CC0099"/>
                </a:solidFill>
                <a:latin typeface="Arial"/>
                <a:cs typeface="Arial"/>
              </a:rPr>
              <a:t>Modern</a:t>
            </a:r>
            <a:r>
              <a:rPr sz="2800" spc="-55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0099"/>
                </a:solidFill>
                <a:latin typeface="Arial"/>
                <a:cs typeface="Arial"/>
              </a:rPr>
              <a:t>ICT</a:t>
            </a:r>
            <a:r>
              <a:rPr sz="2800" spc="-6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systems</a:t>
            </a:r>
            <a:r>
              <a:rPr sz="28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teaching</a:t>
            </a:r>
            <a:r>
              <a:rPr sz="28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learning;</a:t>
            </a:r>
            <a:endParaRPr sz="2800">
              <a:latin typeface="Arial"/>
              <a:cs typeface="Arial"/>
            </a:endParaRPr>
          </a:p>
          <a:p>
            <a:pPr marL="901065" indent="-513715">
              <a:lnSpc>
                <a:spcPct val="100000"/>
              </a:lnSpc>
              <a:spcBef>
                <a:spcPts val="260"/>
              </a:spcBef>
              <a:buAutoNum type="arabicPeriod"/>
              <a:tabLst>
                <a:tab pos="901065" algn="l"/>
              </a:tabLst>
            </a:pP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Upgrading</a:t>
            </a:r>
            <a:r>
              <a:rPr sz="28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8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0099"/>
                </a:solidFill>
                <a:latin typeface="Arial"/>
                <a:cs typeface="Arial"/>
              </a:rPr>
              <a:t>STEM</a:t>
            </a:r>
            <a:r>
              <a:rPr sz="2800" spc="-65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CC0099"/>
                </a:solidFill>
                <a:latin typeface="Arial"/>
                <a:cs typeface="Arial"/>
              </a:rPr>
              <a:t>labs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  <a:p>
            <a:pPr marL="901065" marR="150495" indent="-514350">
              <a:lnSpc>
                <a:spcPts val="3030"/>
              </a:lnSpc>
              <a:spcBef>
                <a:spcPts val="640"/>
              </a:spcBef>
              <a:buAutoNum type="arabicPeriod"/>
              <a:tabLst>
                <a:tab pos="901065" algn="l"/>
              </a:tabLst>
            </a:pP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Updating/modernizing</a:t>
            </a:r>
            <a:r>
              <a:rPr sz="28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0099"/>
                </a:solidFill>
                <a:latin typeface="Arial"/>
                <a:cs typeface="Arial"/>
              </a:rPr>
              <a:t>curricula</a:t>
            </a:r>
            <a:r>
              <a:rPr sz="2800" spc="-85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8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teaching-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learning</a:t>
            </a:r>
            <a:r>
              <a:rPr sz="2800" b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materials;</a:t>
            </a:r>
            <a:r>
              <a:rPr sz="28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901065" indent="-513715">
              <a:lnSpc>
                <a:spcPts val="3190"/>
              </a:lnSpc>
              <a:spcBef>
                <a:spcPts val="215"/>
              </a:spcBef>
              <a:buAutoNum type="arabicPeriod"/>
              <a:tabLst>
                <a:tab pos="901065" algn="l"/>
              </a:tabLst>
            </a:pP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Upgradation/renovation</a:t>
            </a:r>
            <a:r>
              <a:rPr sz="2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0099"/>
                </a:solidFill>
                <a:latin typeface="Arial"/>
                <a:cs typeface="Arial"/>
              </a:rPr>
              <a:t>childcare</a:t>
            </a:r>
            <a:r>
              <a:rPr sz="2800" spc="-5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CC0099"/>
                </a:solidFill>
                <a:latin typeface="Arial"/>
                <a:cs typeface="Arial"/>
              </a:rPr>
              <a:t>facilities</a:t>
            </a:r>
            <a:endParaRPr sz="2800">
              <a:latin typeface="Arial"/>
              <a:cs typeface="Arial"/>
            </a:endParaRPr>
          </a:p>
          <a:p>
            <a:pPr marL="901065">
              <a:lnSpc>
                <a:spcPts val="3190"/>
              </a:lnSpc>
            </a:pP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8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ensuring</a:t>
            </a:r>
            <a:r>
              <a:rPr sz="2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campus</a:t>
            </a:r>
            <a:r>
              <a:rPr sz="28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0099"/>
                </a:solidFill>
                <a:latin typeface="Arial"/>
                <a:cs typeface="Arial"/>
              </a:rPr>
              <a:t>safety</a:t>
            </a:r>
            <a:r>
              <a:rPr sz="2800" spc="-5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0099"/>
                </a:solidFill>
                <a:latin typeface="Arial"/>
                <a:cs typeface="Arial"/>
              </a:rPr>
              <a:t>for</a:t>
            </a:r>
            <a:r>
              <a:rPr sz="2800" spc="-75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CC0099"/>
                </a:solidFill>
                <a:latin typeface="Arial"/>
                <a:cs typeface="Arial"/>
              </a:rPr>
              <a:t>women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800" dirty="0">
                <a:solidFill>
                  <a:srgbClr val="CC0099"/>
                </a:solidFill>
                <a:latin typeface="Arial"/>
                <a:cs typeface="Arial"/>
              </a:rPr>
              <a:t>Eligible</a:t>
            </a:r>
            <a:r>
              <a:rPr sz="2800" spc="-95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CC0099"/>
                </a:solidFill>
                <a:latin typeface="Arial"/>
                <a:cs typeface="Arial"/>
              </a:rPr>
              <a:t>Entities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All</a:t>
            </a:r>
            <a:r>
              <a:rPr sz="28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Depts./Institutes</a:t>
            </a:r>
            <a:r>
              <a:rPr sz="28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800"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eligible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public</a:t>
            </a:r>
            <a:r>
              <a:rPr sz="2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Universities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287543" y="5561994"/>
            <a:ext cx="242252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75"/>
              </a:lnSpc>
            </a:pPr>
            <a:r>
              <a:rPr sz="2600" b="1" spc="-35" dirty="0">
                <a:latin typeface="Carlito"/>
                <a:cs typeface="Carlito"/>
              </a:rPr>
              <a:t>:BDT.</a:t>
            </a:r>
            <a:r>
              <a:rPr sz="2600" b="1" spc="-50" dirty="0">
                <a:latin typeface="Carlito"/>
                <a:cs typeface="Carlito"/>
              </a:rPr>
              <a:t> </a:t>
            </a:r>
            <a:r>
              <a:rPr sz="2600" b="1" spc="-10" dirty="0">
                <a:latin typeface="Carlito"/>
                <a:cs typeface="Carlito"/>
              </a:rPr>
              <a:t>200-</a:t>
            </a:r>
            <a:r>
              <a:rPr sz="2600" b="1" dirty="0">
                <a:latin typeface="Carlito"/>
                <a:cs typeface="Carlito"/>
              </a:rPr>
              <a:t>600</a:t>
            </a:r>
            <a:r>
              <a:rPr sz="2600" b="1" spc="-70" dirty="0">
                <a:latin typeface="Carlito"/>
                <a:cs typeface="Carlito"/>
              </a:rPr>
              <a:t> </a:t>
            </a:r>
            <a:r>
              <a:rPr sz="2600" b="1" spc="-25" dirty="0">
                <a:latin typeface="Carlito"/>
                <a:cs typeface="Carlito"/>
              </a:rPr>
              <a:t>Lac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3067" y="6290385"/>
            <a:ext cx="3251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ts val="1530"/>
              </a:lnSpc>
            </a:pPr>
            <a:r>
              <a:rPr sz="1400" spc="-25" dirty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Arial"/>
                <a:cs typeface="Arial"/>
              </a:rPr>
              <a:t>21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74320"/>
            <a:ext cx="8991600" cy="55527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318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69"/>
              </a:spcBef>
            </a:pP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sz="280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3a(i):</a:t>
            </a:r>
            <a:r>
              <a:rPr sz="280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sz="2800" spc="-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sz="280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800" spc="-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  <a:r>
              <a:rPr sz="2800" spc="-15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1226565"/>
            <a:ext cx="7800975" cy="47219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2965"/>
              </a:lnSpc>
              <a:spcBef>
                <a:spcPts val="105"/>
              </a:spcBef>
            </a:pPr>
            <a:r>
              <a:rPr sz="2600" b="1" spc="-30" dirty="0">
                <a:solidFill>
                  <a:srgbClr val="CC0099"/>
                </a:solidFill>
                <a:latin typeface="Carlito"/>
                <a:cs typeface="Carlito"/>
              </a:rPr>
              <a:t>STAGE/</a:t>
            </a:r>
            <a:r>
              <a:rPr lang="en-US" sz="2600" b="1" spc="-30" dirty="0">
                <a:solidFill>
                  <a:srgbClr val="CC0099"/>
                </a:solidFill>
                <a:latin typeface="Carlito"/>
                <a:cs typeface="Carlito"/>
              </a:rPr>
              <a:t>(Science, Technology, Agriculture, Engineering)</a:t>
            </a:r>
          </a:p>
          <a:p>
            <a:pPr marL="12700" algn="just">
              <a:lnSpc>
                <a:spcPts val="2965"/>
              </a:lnSpc>
              <a:spcBef>
                <a:spcPts val="105"/>
              </a:spcBef>
            </a:pPr>
            <a:r>
              <a:rPr sz="2600" b="1" spc="-30" dirty="0">
                <a:solidFill>
                  <a:srgbClr val="CC0099"/>
                </a:solidFill>
                <a:latin typeface="Carlito"/>
                <a:cs typeface="Carlito"/>
              </a:rPr>
              <a:t>STEM</a:t>
            </a:r>
            <a:r>
              <a:rPr sz="2600" b="1" spc="-50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lang="en-US" sz="2600" b="1" spc="-50" dirty="0">
                <a:solidFill>
                  <a:srgbClr val="CC0099"/>
                </a:solidFill>
                <a:latin typeface="Carlito"/>
                <a:cs typeface="Carlito"/>
              </a:rPr>
              <a:t>(</a:t>
            </a:r>
            <a:r>
              <a:rPr lang="en-US" sz="2600" b="1" spc="-30" dirty="0">
                <a:solidFill>
                  <a:srgbClr val="CC0099"/>
                </a:solidFill>
                <a:latin typeface="Carlito"/>
                <a:cs typeface="Carlito"/>
              </a:rPr>
              <a:t>Science, Technology, Engineering, Mathematica)  </a:t>
            </a:r>
            <a:r>
              <a:rPr sz="2600" b="1" spc="-10" dirty="0">
                <a:solidFill>
                  <a:srgbClr val="CC0099"/>
                </a:solidFill>
                <a:latin typeface="Carlito"/>
                <a:cs typeface="Carlito"/>
              </a:rPr>
              <a:t>disciplines</a:t>
            </a:r>
            <a:r>
              <a:rPr sz="2600" spc="-10" dirty="0">
                <a:solidFill>
                  <a:srgbClr val="CC0099"/>
                </a:solidFill>
                <a:latin typeface="Carlito"/>
                <a:cs typeface="Carlito"/>
              </a:rPr>
              <a:t>:</a:t>
            </a:r>
            <a:endParaRPr sz="2600" dirty="0">
              <a:latin typeface="Carlito"/>
              <a:cs typeface="Carlito"/>
            </a:endParaRPr>
          </a:p>
          <a:p>
            <a:pPr marL="12700" marR="5080" indent="411480" algn="just">
              <a:lnSpc>
                <a:spcPct val="90000"/>
              </a:lnSpc>
              <a:spcBef>
                <a:spcPts val="155"/>
              </a:spcBef>
            </a:pPr>
            <a:r>
              <a:rPr sz="2600" dirty="0">
                <a:latin typeface="Carlito"/>
                <a:cs typeface="Carlito"/>
              </a:rPr>
              <a:t>Smart</a:t>
            </a:r>
            <a:r>
              <a:rPr sz="2600" spc="-8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agriculture,</a:t>
            </a:r>
            <a:r>
              <a:rPr sz="2600" spc="-9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food</a:t>
            </a:r>
            <a:r>
              <a:rPr sz="2600" spc="-85" dirty="0">
                <a:latin typeface="Carlito"/>
                <a:cs typeface="Carlito"/>
              </a:rPr>
              <a:t> </a:t>
            </a:r>
            <a:r>
              <a:rPr sz="2600" spc="-35" dirty="0">
                <a:latin typeface="Carlito"/>
                <a:cs typeface="Carlito"/>
              </a:rPr>
              <a:t>safety,</a:t>
            </a:r>
            <a:r>
              <a:rPr sz="2600" spc="-11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sustainable</a:t>
            </a:r>
            <a:r>
              <a:rPr sz="2600" spc="-10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agriculture, </a:t>
            </a:r>
            <a:r>
              <a:rPr sz="2600" dirty="0">
                <a:latin typeface="Carlito"/>
                <a:cs typeface="Carlito"/>
              </a:rPr>
              <a:t>smart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textiles,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computational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spc="-20" dirty="0">
                <a:latin typeface="Carlito"/>
                <a:cs typeface="Carlito"/>
              </a:rPr>
              <a:t>biology,</a:t>
            </a:r>
            <a:r>
              <a:rPr sz="2600" spc="-4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bio-medicines, </a:t>
            </a:r>
            <a:r>
              <a:rPr sz="2600" spc="-20" dirty="0">
                <a:latin typeface="Carlito"/>
                <a:cs typeface="Carlito"/>
              </a:rPr>
              <a:t>biotechnology,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poultry,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fisheries</a:t>
            </a:r>
            <a:r>
              <a:rPr sz="2600" spc="-8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and</a:t>
            </a:r>
            <a:r>
              <a:rPr sz="2600" spc="-3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livestock,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Veterinary, </a:t>
            </a:r>
            <a:r>
              <a:rPr sz="2600" dirty="0">
                <a:latin typeface="Carlito"/>
                <a:cs typeface="Carlito"/>
              </a:rPr>
              <a:t>nanotechnologies</a:t>
            </a:r>
            <a:r>
              <a:rPr sz="2600" spc="-10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and</a:t>
            </a:r>
            <a:r>
              <a:rPr sz="2600" spc="-4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engineering,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artificial</a:t>
            </a:r>
            <a:r>
              <a:rPr sz="2600" spc="-6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intelligence, </a:t>
            </a:r>
            <a:r>
              <a:rPr sz="2600" dirty="0">
                <a:latin typeface="Carlito"/>
                <a:cs typeface="Carlito"/>
              </a:rPr>
              <a:t>sustainable</a:t>
            </a:r>
            <a:r>
              <a:rPr sz="2600" spc="-9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materials,</a:t>
            </a:r>
            <a:r>
              <a:rPr sz="2600" spc="-7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ceramic,</a:t>
            </a:r>
            <a:r>
              <a:rPr sz="2600" spc="-8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jute</a:t>
            </a:r>
            <a:r>
              <a:rPr sz="2600" spc="-8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fabrics,</a:t>
            </a:r>
            <a:r>
              <a:rPr sz="2600" spc="-7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biodegradable </a:t>
            </a:r>
            <a:r>
              <a:rPr sz="2600" spc="-20" dirty="0">
                <a:latin typeface="Carlito"/>
                <a:cs typeface="Carlito"/>
              </a:rPr>
              <a:t>polymer,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wood,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spc="-25" dirty="0">
                <a:latin typeface="Carlito"/>
                <a:cs typeface="Carlito"/>
              </a:rPr>
              <a:t>metallurgy,</a:t>
            </a:r>
            <a:r>
              <a:rPr sz="2600" spc="-6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and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leather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technologies,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spc="-20" dirty="0">
                <a:latin typeface="Carlito"/>
                <a:cs typeface="Carlito"/>
              </a:rPr>
              <a:t>ship </a:t>
            </a:r>
            <a:r>
              <a:rPr sz="2600" dirty="0">
                <a:latin typeface="Carlito"/>
                <a:cs typeface="Carlito"/>
              </a:rPr>
              <a:t>recycling,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carbon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emission,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robotics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and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automation,</a:t>
            </a:r>
            <a:r>
              <a:rPr sz="2600" spc="-45" dirty="0">
                <a:latin typeface="Carlito"/>
                <a:cs typeface="Carlito"/>
              </a:rPr>
              <a:t> </a:t>
            </a:r>
            <a:r>
              <a:rPr sz="2600" spc="-20" dirty="0">
                <a:latin typeface="Carlito"/>
                <a:cs typeface="Carlito"/>
              </a:rPr>
              <a:t>etc.</a:t>
            </a:r>
            <a:endParaRPr sz="2600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810"/>
              </a:spcBef>
            </a:pPr>
            <a:r>
              <a:rPr sz="3000" b="1" dirty="0">
                <a:solidFill>
                  <a:srgbClr val="CC0099"/>
                </a:solidFill>
                <a:latin typeface="Carlito"/>
                <a:cs typeface="Carlito"/>
              </a:rPr>
              <a:t>Eligible</a:t>
            </a:r>
            <a:r>
              <a:rPr sz="3000" b="1" spc="-100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CC0099"/>
                </a:solidFill>
                <a:latin typeface="Carlito"/>
                <a:cs typeface="Carlito"/>
              </a:rPr>
              <a:t>Entities: Departments</a:t>
            </a:r>
            <a:r>
              <a:rPr sz="2600" spc="-10" dirty="0">
                <a:latin typeface="Carlito"/>
                <a:cs typeface="Carlito"/>
              </a:rPr>
              <a:t>/Institutes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of</a:t>
            </a:r>
            <a:r>
              <a:rPr sz="2600" spc="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all</a:t>
            </a:r>
            <a:r>
              <a:rPr sz="2600" spc="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eligible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Universities</a:t>
            </a:r>
            <a:r>
              <a:rPr lang="en-US" sz="2600" spc="-10" dirty="0">
                <a:latin typeface="Carlito"/>
                <a:cs typeface="Carlito"/>
              </a:rPr>
              <a:t>. </a:t>
            </a:r>
            <a:r>
              <a:rPr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sz="2800" b="1" spc="-15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83067" y="6290385"/>
            <a:ext cx="3251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ts val="1530"/>
              </a:lnSpc>
            </a:pPr>
            <a:r>
              <a:rPr sz="1400" spc="-25" dirty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Arial"/>
                <a:cs typeface="Arial"/>
              </a:rPr>
              <a:t>22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74320"/>
            <a:ext cx="8991600" cy="55527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318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69"/>
              </a:spcBef>
            </a:pPr>
            <a:r>
              <a:rPr sz="2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Window</a:t>
            </a:r>
            <a:r>
              <a:rPr sz="2800" spc="-4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3a(i):</a:t>
            </a:r>
            <a:r>
              <a:rPr sz="2800" spc="-3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Advanced</a:t>
            </a:r>
            <a:r>
              <a:rPr sz="2800" spc="-7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Research</a:t>
            </a:r>
            <a:r>
              <a:rPr sz="2800" spc="-4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in</a:t>
            </a:r>
            <a:r>
              <a:rPr sz="2800" spc="-6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Priority</a:t>
            </a:r>
            <a:r>
              <a:rPr sz="2800" spc="-15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Areas</a:t>
            </a:r>
            <a:endParaRPr sz="2800" dirty="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1" y="1066800"/>
            <a:ext cx="7614918" cy="49337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3510"/>
              </a:lnSpc>
              <a:spcBef>
                <a:spcPts val="105"/>
              </a:spcBef>
            </a:pPr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AHSBL</a:t>
            </a:r>
            <a:r>
              <a:rPr lang="en-US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disciplines</a:t>
            </a:r>
            <a:r>
              <a:rPr lang="en-US" sz="3200" spc="-1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Carlito"/>
                <a:cs typeface="Carlito"/>
              </a:rPr>
              <a:t>Arts,</a:t>
            </a:r>
            <a:r>
              <a:rPr lang="en-US" sz="3200" spc="-75" dirty="0">
                <a:latin typeface="Carlito"/>
                <a:cs typeface="Carlito"/>
              </a:rPr>
              <a:t> </a:t>
            </a:r>
            <a:r>
              <a:rPr lang="en-US" sz="3200" dirty="0">
                <a:latin typeface="Carlito"/>
                <a:cs typeface="Carlito"/>
              </a:rPr>
              <a:t>Humanities,</a:t>
            </a:r>
            <a:r>
              <a:rPr lang="en-US" sz="3200" spc="-35" dirty="0">
                <a:latin typeface="Carlito"/>
                <a:cs typeface="Carlito"/>
              </a:rPr>
              <a:t> </a:t>
            </a:r>
            <a:r>
              <a:rPr lang="en-US" sz="3200" dirty="0">
                <a:latin typeface="Carlito"/>
                <a:cs typeface="Carlito"/>
              </a:rPr>
              <a:t>Social</a:t>
            </a:r>
            <a:r>
              <a:rPr lang="en-US" sz="3200" spc="-85" dirty="0">
                <a:latin typeface="Carlito"/>
                <a:cs typeface="Carlito"/>
              </a:rPr>
              <a:t> </a:t>
            </a:r>
            <a:r>
              <a:rPr lang="en-US" sz="3200" spc="-10" dirty="0">
                <a:latin typeface="Carlito"/>
                <a:cs typeface="Carlito"/>
              </a:rPr>
              <a:t>Sciences, Business and Law)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80000"/>
              </a:lnSpc>
              <a:spcBef>
                <a:spcPts val="34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Economic,</a:t>
            </a:r>
            <a:r>
              <a:rPr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anthropological,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sociological</a:t>
            </a:r>
            <a:r>
              <a:rPr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studies,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globalization,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systems,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livelihood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changes,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rural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transformation,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degradation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communities, migration,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market,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system,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ts val="3810"/>
              </a:lnSpc>
              <a:spcBef>
                <a:spcPts val="2965"/>
              </a:spcBef>
            </a:pPr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Eligible</a:t>
            </a:r>
            <a:r>
              <a:rPr sz="3200" b="1" spc="-25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Entities: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4180" algn="just">
              <a:lnSpc>
                <a:spcPts val="3329"/>
              </a:lnSpc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Departments/Institutes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eligible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020"/>
              </a:spcBef>
            </a:pPr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sz="3200" b="1" spc="-12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r>
              <a:rPr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50-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34000" y="5076988"/>
            <a:ext cx="2651124" cy="364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b="1" spc="-50" dirty="0">
                <a:solidFill>
                  <a:srgbClr val="00B0F0"/>
                </a:solidFill>
                <a:latin typeface="Carlito"/>
                <a:cs typeface="Carlito"/>
              </a:rPr>
              <a:t>:BDT.</a:t>
            </a:r>
            <a:r>
              <a:rPr sz="2800" b="1" spc="-35" dirty="0">
                <a:solidFill>
                  <a:srgbClr val="00B0F0"/>
                </a:solidFill>
                <a:latin typeface="Carlito"/>
                <a:cs typeface="Carlito"/>
              </a:rPr>
              <a:t> </a:t>
            </a:r>
            <a:r>
              <a:rPr sz="2800" b="1" spc="-25" dirty="0">
                <a:solidFill>
                  <a:srgbClr val="00B0F0"/>
                </a:solidFill>
                <a:latin typeface="Carlito"/>
                <a:cs typeface="Carlito"/>
              </a:rPr>
              <a:t>200-</a:t>
            </a:r>
            <a:r>
              <a:rPr sz="2800" b="1" dirty="0">
                <a:solidFill>
                  <a:srgbClr val="00B0F0"/>
                </a:solidFill>
                <a:latin typeface="Carlito"/>
                <a:cs typeface="Carlito"/>
              </a:rPr>
              <a:t>600</a:t>
            </a:r>
            <a:r>
              <a:rPr sz="2800" b="1" spc="10" dirty="0">
                <a:solidFill>
                  <a:srgbClr val="00B0F0"/>
                </a:solidFill>
                <a:latin typeface="Carlito"/>
                <a:cs typeface="Carlito"/>
              </a:rPr>
              <a:t> </a:t>
            </a:r>
            <a:r>
              <a:rPr sz="2800" b="1" spc="-25" dirty="0">
                <a:solidFill>
                  <a:srgbClr val="00B0F0"/>
                </a:solidFill>
                <a:latin typeface="Carlito"/>
                <a:cs typeface="Carlito"/>
              </a:rPr>
              <a:t>Lac</a:t>
            </a:r>
            <a:endParaRPr sz="2800" dirty="0">
              <a:solidFill>
                <a:srgbClr val="00B0F0"/>
              </a:solidFill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3067" y="6290385"/>
            <a:ext cx="3251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ts val="1530"/>
              </a:lnSpc>
            </a:pPr>
            <a:r>
              <a:rPr sz="1400" spc="-25" dirty="0"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Arial"/>
                <a:cs typeface="Arial"/>
              </a:rPr>
              <a:t>23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74320"/>
            <a:ext cx="8991600" cy="55527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318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69"/>
              </a:spcBef>
            </a:pPr>
            <a:r>
              <a:rPr sz="2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Window</a:t>
            </a:r>
            <a:r>
              <a:rPr sz="2800" spc="-3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3a:</a:t>
            </a:r>
            <a:r>
              <a:rPr sz="2800" spc="-3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Advanced</a:t>
            </a:r>
            <a:r>
              <a:rPr sz="2800" spc="-4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Research</a:t>
            </a:r>
            <a:r>
              <a:rPr sz="2800" spc="-3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in</a:t>
            </a:r>
            <a:r>
              <a:rPr sz="2800" spc="-5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Priority</a:t>
            </a:r>
            <a:r>
              <a:rPr sz="2800" spc="-14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Areas</a:t>
            </a:r>
            <a:endParaRPr sz="2800" dirty="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1129625"/>
            <a:ext cx="7632065" cy="553228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Activities:</a:t>
            </a:r>
            <a:r>
              <a:rPr sz="2800" b="1" spc="-35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(Same</a:t>
            </a:r>
            <a:r>
              <a:rPr sz="2800" b="1" spc="-15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800" b="1" spc="-15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3a(i))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3485" marR="461645" indent="-858519">
              <a:lnSpc>
                <a:spcPts val="3890"/>
              </a:lnSpc>
              <a:spcBef>
                <a:spcPts val="1225"/>
              </a:spcBef>
              <a:buAutoNum type="romanUcPeriod"/>
              <a:tabLst>
                <a:tab pos="1213485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 Researchers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3485" indent="-858519">
              <a:lnSpc>
                <a:spcPct val="100000"/>
              </a:lnSpc>
              <a:spcBef>
                <a:spcPts val="710"/>
              </a:spcBef>
              <a:buAutoNum type="romanUcPeriod"/>
              <a:tabLst>
                <a:tab pos="1213485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sz="28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Eligible</a:t>
            </a:r>
            <a:r>
              <a:rPr sz="2800" b="1" spc="-25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Entities: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4180">
              <a:lnSpc>
                <a:spcPct val="100000"/>
              </a:lnSpc>
              <a:spcBef>
                <a:spcPts val="880"/>
              </a:spcBef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Departments/Institutes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sz="2400" spc="-295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eligible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sz="2400" b="1" spc="-12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r>
              <a:rPr lang="en-US" sz="2400" b="1" spc="-1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STAGE/STEM</a:t>
            </a:r>
          </a:p>
          <a:p>
            <a:pPr marL="12700">
              <a:spcBef>
                <a:spcPts val="1405"/>
              </a:spcBef>
            </a:pP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en-US" sz="2400" b="1" spc="-12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1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for AHSBL: 50-100 Lac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283067" y="6466897"/>
            <a:ext cx="15367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25" dirty="0">
                <a:solidFill>
                  <a:srgbClr val="888888"/>
                </a:solidFill>
                <a:latin typeface="Arial"/>
                <a:cs typeface="Arial"/>
              </a:rPr>
              <a:t>24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74320"/>
            <a:ext cx="8991600" cy="8686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0005" rIns="0" bIns="0" rtlCol="0">
            <a:spAutoFit/>
          </a:bodyPr>
          <a:lstStyle/>
          <a:p>
            <a:pPr marL="2026920" marR="1363345" indent="-1936114">
              <a:lnSpc>
                <a:spcPts val="3200"/>
              </a:lnSpc>
              <a:spcBef>
                <a:spcPts val="315"/>
              </a:spcBef>
            </a:pPr>
            <a:r>
              <a:rPr sz="32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Window</a:t>
            </a:r>
            <a:r>
              <a:rPr sz="3200" spc="-9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3b:</a:t>
            </a:r>
            <a:r>
              <a:rPr sz="3200" spc="-4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Collaborative</a:t>
            </a:r>
            <a:r>
              <a:rPr sz="2900" spc="-3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Research</a:t>
            </a:r>
            <a:r>
              <a:rPr sz="2900" spc="-3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with</a:t>
            </a:r>
            <a:r>
              <a:rPr sz="2900" spc="-4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Industries </a:t>
            </a:r>
            <a:r>
              <a:rPr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and</a:t>
            </a:r>
            <a:r>
              <a:rPr sz="2900" spc="-4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Research</a:t>
            </a:r>
            <a:r>
              <a:rPr sz="2900" spc="-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Institutes</a:t>
            </a:r>
            <a:endParaRPr sz="29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1700758"/>
            <a:ext cx="7452995" cy="208661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3200" b="1" spc="-10" dirty="0">
                <a:solidFill>
                  <a:srgbClr val="CC0099"/>
                </a:solidFill>
                <a:latin typeface="Carlito"/>
                <a:cs typeface="Carlito"/>
              </a:rPr>
              <a:t>Activities:</a:t>
            </a:r>
            <a:endParaRPr sz="3200" dirty="0">
              <a:latin typeface="Carlito"/>
              <a:cs typeface="Carlito"/>
            </a:endParaRPr>
          </a:p>
          <a:p>
            <a:pPr marL="12700" marR="5080">
              <a:lnSpc>
                <a:spcPts val="3460"/>
              </a:lnSpc>
              <a:spcBef>
                <a:spcPts val="1255"/>
              </a:spcBef>
            </a:pPr>
            <a:r>
              <a:rPr sz="3200" spc="-25" dirty="0">
                <a:latin typeface="Carlito"/>
                <a:cs typeface="Carlito"/>
              </a:rPr>
              <a:t>University-</a:t>
            </a:r>
            <a:r>
              <a:rPr sz="3200" dirty="0">
                <a:latin typeface="Carlito"/>
                <a:cs typeface="Carlito"/>
              </a:rPr>
              <a:t>industry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collaborative</a:t>
            </a:r>
            <a:r>
              <a:rPr sz="3200" spc="-5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research targeting</a:t>
            </a:r>
            <a:r>
              <a:rPr sz="3200" spc="-13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patenting</a:t>
            </a:r>
            <a:r>
              <a:rPr sz="3200" spc="-10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-1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commercialization</a:t>
            </a:r>
            <a:r>
              <a:rPr sz="3200" spc="-135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research</a:t>
            </a:r>
            <a:r>
              <a:rPr sz="3200" spc="-13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products.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4136458"/>
            <a:ext cx="7632700" cy="235140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3200" b="1" dirty="0">
                <a:solidFill>
                  <a:srgbClr val="CC0099"/>
                </a:solidFill>
                <a:latin typeface="Carlito"/>
                <a:cs typeface="Carlito"/>
              </a:rPr>
              <a:t>Eligible</a:t>
            </a:r>
            <a:r>
              <a:rPr sz="3200" b="1" spc="-25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C0099"/>
                </a:solidFill>
                <a:latin typeface="Carlito"/>
                <a:cs typeface="Carlito"/>
              </a:rPr>
              <a:t>Entities:</a:t>
            </a:r>
            <a:endParaRPr sz="3200" dirty="0">
              <a:latin typeface="Carlito"/>
              <a:cs typeface="Carlito"/>
            </a:endParaRPr>
          </a:p>
          <a:p>
            <a:pPr marL="424180">
              <a:lnSpc>
                <a:spcPct val="100000"/>
              </a:lnSpc>
              <a:spcBef>
                <a:spcPts val="880"/>
              </a:spcBef>
            </a:pPr>
            <a:r>
              <a:rPr sz="2800" spc="-20" dirty="0">
                <a:latin typeface="Carlito"/>
                <a:cs typeface="Carlito"/>
              </a:rPr>
              <a:t>Departments/Institutes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of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CC0099"/>
                </a:solidFill>
                <a:latin typeface="Arial Black"/>
                <a:cs typeface="Arial Black"/>
              </a:rPr>
              <a:t>all</a:t>
            </a:r>
            <a:r>
              <a:rPr sz="2800" spc="-300" dirty="0">
                <a:solidFill>
                  <a:srgbClr val="CC0099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latin typeface="Carlito"/>
                <a:cs typeface="Carlito"/>
              </a:rPr>
              <a:t>eligible </a:t>
            </a:r>
            <a:r>
              <a:rPr sz="2800" spc="-10" dirty="0">
                <a:latin typeface="Carlito"/>
                <a:cs typeface="Carlito"/>
              </a:rPr>
              <a:t>Universities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3200" b="1" dirty="0">
                <a:solidFill>
                  <a:srgbClr val="CC0099"/>
                </a:solidFill>
                <a:latin typeface="Carlito"/>
                <a:cs typeface="Carlito"/>
              </a:rPr>
              <a:t>Budget</a:t>
            </a:r>
            <a:r>
              <a:rPr sz="3200" b="1" spc="-120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C0099"/>
                </a:solidFill>
                <a:latin typeface="Carlito"/>
                <a:cs typeface="Carlito"/>
              </a:rPr>
              <a:t>Limit:</a:t>
            </a:r>
            <a:endParaRPr sz="3200" dirty="0">
              <a:latin typeface="Carlito"/>
              <a:cs typeface="Carlito"/>
            </a:endParaRPr>
          </a:p>
          <a:p>
            <a:pPr marL="424180">
              <a:lnSpc>
                <a:spcPct val="100000"/>
              </a:lnSpc>
              <a:spcBef>
                <a:spcPts val="615"/>
              </a:spcBef>
            </a:pPr>
            <a:r>
              <a:rPr sz="2800" b="1" spc="-50" dirty="0">
                <a:latin typeface="Carlito"/>
                <a:cs typeface="Carlito"/>
              </a:rPr>
              <a:t>:BDT. </a:t>
            </a:r>
            <a:r>
              <a:rPr sz="2800" b="1" spc="-25" dirty="0">
                <a:latin typeface="Carlito"/>
                <a:cs typeface="Carlito"/>
              </a:rPr>
              <a:t>200-</a:t>
            </a:r>
            <a:r>
              <a:rPr sz="2800" b="1" dirty="0">
                <a:latin typeface="Carlito"/>
                <a:cs typeface="Carlito"/>
              </a:rPr>
              <a:t>1000 </a:t>
            </a:r>
            <a:r>
              <a:rPr sz="2800" b="1" spc="-25" dirty="0">
                <a:latin typeface="Carlito"/>
                <a:cs typeface="Carlito"/>
              </a:rPr>
              <a:t>Lac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4540" y="6273495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8416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74320"/>
            <a:ext cx="8991600" cy="5899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57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40"/>
              </a:spcBef>
            </a:pP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sz="2800" spc="-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sz="28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Establishing</a:t>
            </a:r>
            <a:r>
              <a:rPr sz="2800" spc="-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sz="2800" spc="-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sz="2800" spc="-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1173226"/>
            <a:ext cx="7532370" cy="48532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5"/>
              </a:spcBef>
            </a:pPr>
            <a:r>
              <a:rPr sz="3200" b="1" dirty="0">
                <a:solidFill>
                  <a:srgbClr val="CC0099"/>
                </a:solidFill>
                <a:latin typeface="Carlito"/>
                <a:cs typeface="Carlito"/>
              </a:rPr>
              <a:t>SPP</a:t>
            </a:r>
            <a:r>
              <a:rPr sz="3200" b="1" spc="15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3200" b="1" spc="-35" dirty="0">
                <a:solidFill>
                  <a:srgbClr val="CC0099"/>
                </a:solidFill>
                <a:latin typeface="Carlito"/>
                <a:cs typeface="Carlito"/>
              </a:rPr>
              <a:t>Type-</a:t>
            </a:r>
            <a:r>
              <a:rPr sz="3200" b="1" spc="-25" dirty="0">
                <a:solidFill>
                  <a:srgbClr val="CC0099"/>
                </a:solidFill>
                <a:latin typeface="Carlito"/>
                <a:cs typeface="Carlito"/>
              </a:rPr>
              <a:t>1:</a:t>
            </a:r>
            <a:endParaRPr sz="3200" dirty="0">
              <a:latin typeface="Carlito"/>
              <a:cs typeface="Carlito"/>
            </a:endParaRPr>
          </a:p>
          <a:p>
            <a:pPr marL="12700">
              <a:lnSpc>
                <a:spcPts val="3454"/>
              </a:lnSpc>
            </a:pPr>
            <a:r>
              <a:rPr sz="3200" b="1" dirty="0">
                <a:latin typeface="Carlito"/>
                <a:cs typeface="Carlito"/>
              </a:rPr>
              <a:t>Fab</a:t>
            </a:r>
            <a:r>
              <a:rPr sz="3200" b="1" spc="-5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Labs,</a:t>
            </a:r>
            <a:r>
              <a:rPr sz="3200" b="1" spc="-60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i-</a:t>
            </a:r>
            <a:r>
              <a:rPr sz="3200" b="1" dirty="0">
                <a:latin typeface="Carlito"/>
                <a:cs typeface="Carlito"/>
              </a:rPr>
              <a:t>labs,</a:t>
            </a:r>
            <a:r>
              <a:rPr sz="3200" b="1" spc="-6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Business</a:t>
            </a:r>
            <a:r>
              <a:rPr sz="3200" b="1" spc="-45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incubators</a:t>
            </a:r>
            <a:endParaRPr sz="3200" dirty="0">
              <a:latin typeface="Carlito"/>
              <a:cs typeface="Carlito"/>
            </a:endParaRPr>
          </a:p>
          <a:p>
            <a:pPr marL="12700">
              <a:lnSpc>
                <a:spcPts val="3454"/>
              </a:lnSpc>
              <a:spcBef>
                <a:spcPts val="1370"/>
              </a:spcBef>
            </a:pPr>
            <a:r>
              <a:rPr sz="3200" b="1" spc="-10" dirty="0">
                <a:solidFill>
                  <a:srgbClr val="CC0099"/>
                </a:solidFill>
                <a:latin typeface="Carlito"/>
                <a:cs typeface="Carlito"/>
              </a:rPr>
              <a:t>Activities:</a:t>
            </a:r>
            <a:endParaRPr sz="3200" dirty="0">
              <a:latin typeface="Carlito"/>
              <a:cs typeface="Carlito"/>
            </a:endParaRPr>
          </a:p>
          <a:p>
            <a:pPr marL="12700" marR="5080">
              <a:lnSpc>
                <a:spcPts val="3070"/>
              </a:lnSpc>
              <a:spcBef>
                <a:spcPts val="359"/>
              </a:spcBef>
            </a:pPr>
            <a:r>
              <a:rPr sz="3200" dirty="0">
                <a:latin typeface="Carlito"/>
                <a:cs typeface="Carlito"/>
              </a:rPr>
              <a:t>Establish</a:t>
            </a:r>
            <a:r>
              <a:rPr sz="3200" spc="-8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new</a:t>
            </a:r>
            <a:r>
              <a:rPr sz="3200" spc="-114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Fab</a:t>
            </a:r>
            <a:r>
              <a:rPr sz="3200" spc="-10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Labs,</a:t>
            </a:r>
            <a:r>
              <a:rPr sz="3200" spc="-9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i-</a:t>
            </a:r>
            <a:r>
              <a:rPr sz="3200" dirty="0">
                <a:latin typeface="Carlito"/>
                <a:cs typeface="Carlito"/>
              </a:rPr>
              <a:t>labs,</a:t>
            </a:r>
            <a:r>
              <a:rPr sz="3200" spc="-10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upgrading </a:t>
            </a:r>
            <a:r>
              <a:rPr sz="3200" dirty="0">
                <a:latin typeface="Carlito"/>
                <a:cs typeface="Carlito"/>
              </a:rPr>
              <a:t>existing</a:t>
            </a:r>
            <a:r>
              <a:rPr sz="3200" spc="-13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Fab</a:t>
            </a:r>
            <a:r>
              <a:rPr sz="3200" spc="-14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labs,</a:t>
            </a:r>
            <a:r>
              <a:rPr sz="3200" spc="-13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Business</a:t>
            </a:r>
            <a:r>
              <a:rPr sz="3200" spc="-14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Incubation</a:t>
            </a:r>
            <a:r>
              <a:rPr sz="3200" spc="-10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Centers </a:t>
            </a:r>
            <a:r>
              <a:rPr sz="3200" dirty="0">
                <a:latin typeface="Carlito"/>
                <a:cs typeface="Carlito"/>
              </a:rPr>
              <a:t>tagged</a:t>
            </a:r>
            <a:r>
              <a:rPr sz="3200" spc="-9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with</a:t>
            </a:r>
            <a:r>
              <a:rPr sz="3200" spc="-8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Fab</a:t>
            </a:r>
            <a:r>
              <a:rPr sz="3200" spc="-9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labs</a:t>
            </a:r>
            <a:r>
              <a:rPr sz="3200" spc="-8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-5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i-</a:t>
            </a:r>
            <a:r>
              <a:rPr sz="3200" spc="-20" dirty="0">
                <a:latin typeface="Carlito"/>
                <a:cs typeface="Carlito"/>
              </a:rPr>
              <a:t>Labs</a:t>
            </a:r>
            <a:endParaRPr sz="3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79"/>
              </a:spcBef>
            </a:pPr>
            <a:r>
              <a:rPr sz="3200" b="1" dirty="0">
                <a:solidFill>
                  <a:srgbClr val="CC0099"/>
                </a:solidFill>
                <a:latin typeface="Carlito"/>
                <a:cs typeface="Carlito"/>
              </a:rPr>
              <a:t>Eligible</a:t>
            </a:r>
            <a:r>
              <a:rPr sz="3200" b="1" spc="-25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C0099"/>
                </a:solidFill>
                <a:latin typeface="Carlito"/>
                <a:cs typeface="Carlito"/>
              </a:rPr>
              <a:t>Entities:</a:t>
            </a:r>
            <a:endParaRPr sz="3200" dirty="0">
              <a:latin typeface="Carlito"/>
              <a:cs typeface="Carlito"/>
            </a:endParaRPr>
          </a:p>
          <a:p>
            <a:pPr marL="424180">
              <a:lnSpc>
                <a:spcPct val="100000"/>
              </a:lnSpc>
              <a:spcBef>
                <a:spcPts val="545"/>
              </a:spcBef>
            </a:pPr>
            <a:r>
              <a:rPr sz="2800" dirty="0">
                <a:solidFill>
                  <a:srgbClr val="CC0099"/>
                </a:solidFill>
                <a:latin typeface="Arial Black"/>
                <a:cs typeface="Arial Black"/>
              </a:rPr>
              <a:t>Group</a:t>
            </a:r>
            <a:r>
              <a:rPr sz="2800" spc="-5" dirty="0">
                <a:solidFill>
                  <a:srgbClr val="CC0099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CC0099"/>
                </a:solidFill>
                <a:latin typeface="Arial Black"/>
                <a:cs typeface="Arial Black"/>
              </a:rPr>
              <a:t>A </a:t>
            </a:r>
            <a:r>
              <a:rPr sz="2800" spc="-10" dirty="0">
                <a:latin typeface="Carlito"/>
                <a:cs typeface="Carlito"/>
              </a:rPr>
              <a:t>universities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3200" b="1" dirty="0">
                <a:solidFill>
                  <a:srgbClr val="CC0099"/>
                </a:solidFill>
                <a:latin typeface="Carlito"/>
                <a:cs typeface="Carlito"/>
              </a:rPr>
              <a:t>Budget</a:t>
            </a:r>
            <a:r>
              <a:rPr sz="3200" b="1" spc="-120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C0099"/>
                </a:solidFill>
                <a:latin typeface="Carlito"/>
                <a:cs typeface="Carlito"/>
              </a:rPr>
              <a:t>Limit:</a:t>
            </a:r>
            <a:r>
              <a:rPr lang="en-US" sz="3200" b="1" spc="-10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2800" b="1" spc="-50" dirty="0">
                <a:latin typeface="Carlito"/>
                <a:cs typeface="Carlito"/>
              </a:rPr>
              <a:t>:</a:t>
            </a:r>
            <a:r>
              <a:rPr sz="2800" b="1" spc="-50" dirty="0">
                <a:solidFill>
                  <a:srgbClr val="00B0F0"/>
                </a:solidFill>
                <a:latin typeface="Carlito"/>
                <a:cs typeface="Carlito"/>
              </a:rPr>
              <a:t>BDT.</a:t>
            </a:r>
            <a:r>
              <a:rPr sz="2800" b="1" spc="-40" dirty="0">
                <a:solidFill>
                  <a:srgbClr val="00B0F0"/>
                </a:solidFill>
                <a:latin typeface="Carlito"/>
                <a:cs typeface="Carlito"/>
              </a:rPr>
              <a:t> </a:t>
            </a:r>
            <a:r>
              <a:rPr sz="2800" b="1" spc="-25" dirty="0">
                <a:solidFill>
                  <a:srgbClr val="00B0F0"/>
                </a:solidFill>
                <a:latin typeface="Carlito"/>
                <a:cs typeface="Carlito"/>
              </a:rPr>
              <a:t>200-</a:t>
            </a:r>
            <a:r>
              <a:rPr sz="2800" b="1" dirty="0">
                <a:solidFill>
                  <a:srgbClr val="00B0F0"/>
                </a:solidFill>
                <a:latin typeface="Carlito"/>
                <a:cs typeface="Carlito"/>
              </a:rPr>
              <a:t>600</a:t>
            </a:r>
            <a:r>
              <a:rPr sz="2800" b="1" spc="15" dirty="0">
                <a:solidFill>
                  <a:srgbClr val="00B0F0"/>
                </a:solidFill>
                <a:latin typeface="Carlito"/>
                <a:cs typeface="Carlito"/>
              </a:rPr>
              <a:t> </a:t>
            </a:r>
            <a:r>
              <a:rPr sz="2800" b="1" spc="-25" dirty="0">
                <a:solidFill>
                  <a:srgbClr val="00B0F0"/>
                </a:solidFill>
                <a:latin typeface="Carlito"/>
                <a:cs typeface="Carlito"/>
              </a:rPr>
              <a:t>Lac</a:t>
            </a:r>
            <a:endParaRPr sz="2800" dirty="0">
              <a:solidFill>
                <a:srgbClr val="00B0F0"/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4540" y="6273495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>
              <a:lnSpc>
                <a:spcPts val="1530"/>
              </a:lnSpc>
            </a:pPr>
            <a:fld id="{81D60167-4931-47E6-BA6A-407CBD079E47}" type="slidenum">
              <a:rPr sz="1400" spc="-25" dirty="0">
                <a:solidFill>
                  <a:srgbClr val="000000"/>
                </a:solidFill>
              </a:rPr>
              <a:t>26</a:t>
            </a:fld>
            <a:endParaRPr sz="1400"/>
          </a:p>
          <a:p>
            <a:pPr marL="38100">
              <a:lnSpc>
                <a:spcPts val="955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74320"/>
            <a:ext cx="8991600" cy="8686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57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40"/>
              </a:spcBef>
            </a:pPr>
            <a:r>
              <a:rPr sz="32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Window</a:t>
            </a:r>
            <a:r>
              <a:rPr sz="3200" spc="-7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4:</a:t>
            </a:r>
            <a:r>
              <a:rPr sz="3200" spc="-2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Establishing</a:t>
            </a:r>
            <a:r>
              <a:rPr sz="3200" spc="-6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Innovation</a:t>
            </a:r>
            <a:r>
              <a:rPr sz="3200" spc="-6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Support</a:t>
            </a:r>
            <a:r>
              <a:rPr sz="3200" spc="-5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Facilities</a:t>
            </a:r>
            <a:endParaRPr sz="3200" dirty="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1212850"/>
            <a:ext cx="7275830" cy="3004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sz="3200" b="1" dirty="0">
                <a:solidFill>
                  <a:srgbClr val="CC0099"/>
                </a:solidFill>
                <a:latin typeface="Carlito"/>
                <a:cs typeface="Carlito"/>
              </a:rPr>
              <a:t>SPP</a:t>
            </a:r>
            <a:r>
              <a:rPr sz="3200" b="1" spc="15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3200" b="1" spc="-35" dirty="0">
                <a:solidFill>
                  <a:srgbClr val="CC0099"/>
                </a:solidFill>
                <a:latin typeface="Carlito"/>
                <a:cs typeface="Carlito"/>
              </a:rPr>
              <a:t>Type-</a:t>
            </a:r>
            <a:r>
              <a:rPr sz="3200" b="1" spc="-25" dirty="0">
                <a:solidFill>
                  <a:srgbClr val="CC0099"/>
                </a:solidFill>
                <a:latin typeface="Carlito"/>
                <a:cs typeface="Carlito"/>
              </a:rPr>
              <a:t>2:</a:t>
            </a:r>
            <a:endParaRPr sz="3200" dirty="0">
              <a:latin typeface="Carlito"/>
              <a:cs typeface="Carlito"/>
            </a:endParaRPr>
          </a:p>
          <a:p>
            <a:pPr marL="354965">
              <a:lnSpc>
                <a:spcPts val="3650"/>
              </a:lnSpc>
            </a:pPr>
            <a:r>
              <a:rPr sz="3200" b="1" dirty="0">
                <a:latin typeface="Carlito"/>
                <a:cs typeface="Carlito"/>
              </a:rPr>
              <a:t>Networking</a:t>
            </a:r>
            <a:r>
              <a:rPr sz="3200" b="1" spc="-7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with</a:t>
            </a:r>
            <a:r>
              <a:rPr sz="3200" b="1" spc="-8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other</a:t>
            </a:r>
            <a:r>
              <a:rPr sz="3200" b="1" spc="-7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Fab</a:t>
            </a:r>
            <a:r>
              <a:rPr sz="3200" b="1" spc="-75" dirty="0">
                <a:latin typeface="Carlito"/>
                <a:cs typeface="Carlito"/>
              </a:rPr>
              <a:t> </a:t>
            </a:r>
            <a:r>
              <a:rPr sz="3200" b="1" spc="-20" dirty="0">
                <a:latin typeface="Carlito"/>
                <a:cs typeface="Carlito"/>
              </a:rPr>
              <a:t>Labs</a:t>
            </a:r>
            <a:endParaRPr sz="3200" dirty="0">
              <a:latin typeface="Carlito"/>
              <a:cs typeface="Carlito"/>
            </a:endParaRPr>
          </a:p>
          <a:p>
            <a:pPr marL="12700">
              <a:lnSpc>
                <a:spcPts val="3650"/>
              </a:lnSpc>
              <a:spcBef>
                <a:spcPts val="1945"/>
              </a:spcBef>
            </a:pPr>
            <a:r>
              <a:rPr sz="3200" b="1" spc="-10" dirty="0">
                <a:solidFill>
                  <a:srgbClr val="CC0099"/>
                </a:solidFill>
                <a:latin typeface="Carlito"/>
                <a:cs typeface="Carlito"/>
              </a:rPr>
              <a:t>Activities:</a:t>
            </a:r>
            <a:endParaRPr sz="3200" dirty="0">
              <a:latin typeface="Carlito"/>
              <a:cs typeface="Carlito"/>
            </a:endParaRPr>
          </a:p>
          <a:p>
            <a:pPr marL="354965" marR="5080">
              <a:lnSpc>
                <a:spcPct val="90000"/>
              </a:lnSpc>
              <a:spcBef>
                <a:spcPts val="190"/>
              </a:spcBef>
            </a:pPr>
            <a:r>
              <a:rPr sz="3200" dirty="0">
                <a:latin typeface="Carlito"/>
                <a:cs typeface="Carlito"/>
              </a:rPr>
              <a:t>Establish</a:t>
            </a:r>
            <a:r>
              <a:rPr sz="3200" spc="-10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Fab</a:t>
            </a:r>
            <a:r>
              <a:rPr sz="3200" spc="-12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Lab</a:t>
            </a:r>
            <a:r>
              <a:rPr sz="3200" spc="-1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Bangladesh</a:t>
            </a:r>
            <a:r>
              <a:rPr sz="3200" spc="-10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Network`, </a:t>
            </a:r>
            <a:r>
              <a:rPr sz="3200" dirty="0">
                <a:latin typeface="Carlito"/>
                <a:cs typeface="Carlito"/>
              </a:rPr>
              <a:t>become</a:t>
            </a:r>
            <a:r>
              <a:rPr sz="3200" spc="-6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member</a:t>
            </a:r>
            <a:r>
              <a:rPr sz="3200" spc="-4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of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Fab</a:t>
            </a:r>
            <a:r>
              <a:rPr sz="3200" spc="-5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Lab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Asia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Network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-9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Fab</a:t>
            </a:r>
            <a:r>
              <a:rPr sz="3200" spc="-8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Foundation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4706451"/>
            <a:ext cx="2708275" cy="120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sz="3200" b="1" dirty="0">
                <a:latin typeface="Carlito"/>
                <a:cs typeface="Carlito"/>
              </a:rPr>
              <a:t>Eligible</a:t>
            </a:r>
            <a:r>
              <a:rPr sz="3200" b="1" spc="-45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Entities: </a:t>
            </a:r>
            <a:r>
              <a:rPr sz="3200" b="1" dirty="0">
                <a:latin typeface="Carlito"/>
                <a:cs typeface="Carlito"/>
              </a:rPr>
              <a:t>Budget</a:t>
            </a:r>
            <a:r>
              <a:rPr sz="3200" b="1" spc="-120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Limit: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8375" y="4696023"/>
            <a:ext cx="3348990" cy="120967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800" dirty="0">
                <a:solidFill>
                  <a:srgbClr val="CC0099"/>
                </a:solidFill>
                <a:latin typeface="Arial Black"/>
                <a:cs typeface="Arial Black"/>
              </a:rPr>
              <a:t>Group</a:t>
            </a:r>
            <a:r>
              <a:rPr sz="2800" spc="-10" dirty="0">
                <a:solidFill>
                  <a:srgbClr val="CC0099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CC0099"/>
                </a:solidFill>
                <a:latin typeface="Arial Black"/>
                <a:cs typeface="Arial Black"/>
              </a:rPr>
              <a:t>A</a:t>
            </a:r>
            <a:r>
              <a:rPr sz="2800" spc="5" dirty="0">
                <a:solidFill>
                  <a:srgbClr val="CC0099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latin typeface="Carlito"/>
                <a:cs typeface="Carlito"/>
              </a:rPr>
              <a:t>universities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b="1" spc="-45" dirty="0">
                <a:latin typeface="Carlito"/>
                <a:cs typeface="Carlito"/>
              </a:rPr>
              <a:t>:BDT.</a:t>
            </a:r>
            <a:r>
              <a:rPr sz="2800" b="1" spc="-65" dirty="0">
                <a:latin typeface="Carlito"/>
                <a:cs typeface="Carlito"/>
              </a:rPr>
              <a:t> </a:t>
            </a:r>
            <a:r>
              <a:rPr sz="2800" b="1" spc="-20" dirty="0">
                <a:latin typeface="Carlito"/>
                <a:cs typeface="Carlito"/>
              </a:rPr>
              <a:t>20-</a:t>
            </a:r>
            <a:r>
              <a:rPr lang="en-US" sz="2800" b="1" dirty="0">
                <a:latin typeface="Carlito"/>
                <a:cs typeface="Carlito"/>
              </a:rPr>
              <a:t>1</a:t>
            </a:r>
            <a:r>
              <a:rPr sz="2800" b="1" dirty="0">
                <a:latin typeface="Carlito"/>
                <a:cs typeface="Carlito"/>
              </a:rPr>
              <a:t>00</a:t>
            </a:r>
            <a:r>
              <a:rPr sz="2800" b="1" spc="-15" dirty="0">
                <a:latin typeface="Carlito"/>
                <a:cs typeface="Carlito"/>
              </a:rPr>
              <a:t> </a:t>
            </a:r>
            <a:r>
              <a:rPr sz="2800" b="1" spc="-25" dirty="0">
                <a:latin typeface="Carlito"/>
                <a:cs typeface="Carlito"/>
              </a:rPr>
              <a:t>Lac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>
              <a:lnSpc>
                <a:spcPts val="1530"/>
              </a:lnSpc>
            </a:pPr>
            <a:fld id="{81D60167-4931-47E6-BA6A-407CBD079E47}" type="slidenum">
              <a:rPr sz="1400" spc="-25" dirty="0">
                <a:solidFill>
                  <a:srgbClr val="000000"/>
                </a:solidFill>
              </a:rPr>
              <a:t>27</a:t>
            </a:fld>
            <a:endParaRPr sz="1400"/>
          </a:p>
          <a:p>
            <a:pPr marL="38100">
              <a:lnSpc>
                <a:spcPts val="95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0" y="274320"/>
            <a:ext cx="8991600" cy="8686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57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40"/>
              </a:spcBef>
            </a:pPr>
            <a:r>
              <a:rPr sz="3200" b="1" dirty="0">
                <a:latin typeface="Liberation Sans Narrow"/>
                <a:cs typeface="Liberation Sans Narrow"/>
              </a:rPr>
              <a:t>Window</a:t>
            </a:r>
            <a:r>
              <a:rPr sz="3200" b="1" spc="-110" dirty="0">
                <a:latin typeface="Liberation Sans Narrow"/>
                <a:cs typeface="Liberation Sans Narrow"/>
              </a:rPr>
              <a:t> </a:t>
            </a:r>
            <a:r>
              <a:rPr sz="3200" b="1" dirty="0">
                <a:latin typeface="Liberation Sans Narrow"/>
                <a:cs typeface="Liberation Sans Narrow"/>
              </a:rPr>
              <a:t>5:</a:t>
            </a:r>
            <a:r>
              <a:rPr sz="3200" b="1" spc="-60" dirty="0">
                <a:latin typeface="Liberation Sans Narrow"/>
                <a:cs typeface="Liberation Sans Narrow"/>
              </a:rPr>
              <a:t> </a:t>
            </a:r>
            <a:r>
              <a:rPr sz="3200" b="1" dirty="0">
                <a:latin typeface="Liberation Sans Narrow"/>
                <a:cs typeface="Liberation Sans Narrow"/>
              </a:rPr>
              <a:t>Establishing</a:t>
            </a:r>
            <a:r>
              <a:rPr sz="3200" b="1" spc="-95" dirty="0">
                <a:latin typeface="Liberation Sans Narrow"/>
                <a:cs typeface="Liberation Sans Narrow"/>
              </a:rPr>
              <a:t> </a:t>
            </a:r>
            <a:r>
              <a:rPr sz="3200" b="1" spc="-10" dirty="0">
                <a:latin typeface="Liberation Sans Narrow"/>
                <a:cs typeface="Liberation Sans Narrow"/>
              </a:rPr>
              <a:t>Technology</a:t>
            </a:r>
            <a:r>
              <a:rPr sz="3200" b="1" spc="-95" dirty="0">
                <a:latin typeface="Liberation Sans Narrow"/>
                <a:cs typeface="Liberation Sans Narrow"/>
              </a:rPr>
              <a:t> </a:t>
            </a:r>
            <a:r>
              <a:rPr sz="3200" b="1" spc="-20" dirty="0">
                <a:latin typeface="Liberation Sans Narrow"/>
                <a:cs typeface="Liberation Sans Narrow"/>
              </a:rPr>
              <a:t>Transfer</a:t>
            </a:r>
            <a:r>
              <a:rPr sz="3200" b="1" spc="-70" dirty="0">
                <a:latin typeface="Liberation Sans Narrow"/>
                <a:cs typeface="Liberation Sans Narrow"/>
              </a:rPr>
              <a:t> </a:t>
            </a:r>
            <a:r>
              <a:rPr sz="3200" b="1" spc="-10" dirty="0">
                <a:latin typeface="Liberation Sans Narrow"/>
                <a:cs typeface="Liberation Sans Narrow"/>
              </a:rPr>
              <a:t>Office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1508506"/>
            <a:ext cx="6631305" cy="1391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CC0099"/>
                </a:solidFill>
                <a:latin typeface="Carlito"/>
                <a:cs typeface="Carlito"/>
              </a:rPr>
              <a:t>Activities:</a:t>
            </a:r>
            <a:endParaRPr sz="3200" dirty="0">
              <a:latin typeface="Carlito"/>
              <a:cs typeface="Carlito"/>
            </a:endParaRPr>
          </a:p>
          <a:p>
            <a:pPr marL="354965" marR="5080">
              <a:lnSpc>
                <a:spcPts val="3460"/>
              </a:lnSpc>
              <a:spcBef>
                <a:spcPts val="235"/>
              </a:spcBef>
            </a:pPr>
            <a:r>
              <a:rPr sz="3200" b="1" dirty="0">
                <a:latin typeface="Carlito"/>
                <a:cs typeface="Carlito"/>
              </a:rPr>
              <a:t>Establishing</a:t>
            </a:r>
            <a:r>
              <a:rPr sz="3200" b="1" spc="-8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new</a:t>
            </a:r>
            <a:r>
              <a:rPr sz="3200" b="1" spc="-85" dirty="0">
                <a:latin typeface="Carlito"/>
                <a:cs typeface="Carlito"/>
              </a:rPr>
              <a:t> </a:t>
            </a:r>
            <a:r>
              <a:rPr sz="3200" b="1" spc="-25" dirty="0">
                <a:latin typeface="Carlito"/>
                <a:cs typeface="Carlito"/>
              </a:rPr>
              <a:t>Technology</a:t>
            </a:r>
            <a:r>
              <a:rPr sz="3200" b="1" spc="-95" dirty="0">
                <a:latin typeface="Carlito"/>
                <a:cs typeface="Carlito"/>
              </a:rPr>
              <a:t> </a:t>
            </a:r>
            <a:r>
              <a:rPr sz="3200" b="1" spc="-30" dirty="0">
                <a:latin typeface="Carlito"/>
                <a:cs typeface="Carlito"/>
              </a:rPr>
              <a:t>Transfer </a:t>
            </a:r>
            <a:r>
              <a:rPr sz="3200" b="1" spc="-10" dirty="0">
                <a:latin typeface="Carlito"/>
                <a:cs typeface="Carlito"/>
              </a:rPr>
              <a:t>Offices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3829278"/>
            <a:ext cx="2731135" cy="120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>
              <a:lnSpc>
                <a:spcPct val="121200"/>
              </a:lnSpc>
              <a:spcBef>
                <a:spcPts val="100"/>
              </a:spcBef>
            </a:pPr>
            <a:r>
              <a:rPr sz="3200" b="1" dirty="0">
                <a:latin typeface="Carlito"/>
                <a:cs typeface="Carlito"/>
              </a:rPr>
              <a:t>Eligible</a:t>
            </a:r>
            <a:r>
              <a:rPr sz="3200" b="1" spc="-40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Entities: </a:t>
            </a:r>
            <a:r>
              <a:rPr sz="3200" b="1" dirty="0">
                <a:latin typeface="Carlito"/>
                <a:cs typeface="Carlito"/>
              </a:rPr>
              <a:t>Budget</a:t>
            </a:r>
            <a:r>
              <a:rPr sz="3200" b="1" spc="-105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Limit: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4175" y="3829278"/>
            <a:ext cx="3449954" cy="120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3200" b="1" dirty="0">
                <a:solidFill>
                  <a:srgbClr val="CC0099"/>
                </a:solidFill>
                <a:latin typeface="Carlito"/>
                <a:cs typeface="Carlito"/>
              </a:rPr>
              <a:t>Group</a:t>
            </a:r>
            <a:r>
              <a:rPr sz="3200" b="1" spc="-45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CC0099"/>
                </a:solidFill>
                <a:latin typeface="Carlito"/>
                <a:cs typeface="Carlito"/>
              </a:rPr>
              <a:t>A</a:t>
            </a:r>
            <a:r>
              <a:rPr sz="3200" b="1" spc="-25" dirty="0">
                <a:solidFill>
                  <a:srgbClr val="CC0099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universities </a:t>
            </a:r>
            <a:r>
              <a:rPr sz="3200" b="1" spc="-60" dirty="0">
                <a:latin typeface="Carlito"/>
                <a:cs typeface="Carlito"/>
              </a:rPr>
              <a:t>BDT.</a:t>
            </a:r>
            <a:r>
              <a:rPr sz="3200" b="1" spc="-70" dirty="0">
                <a:latin typeface="Carlito"/>
                <a:cs typeface="Carlito"/>
              </a:rPr>
              <a:t> </a:t>
            </a:r>
            <a:r>
              <a:rPr sz="3200" b="1" spc="-25" dirty="0">
                <a:latin typeface="Carlito"/>
                <a:cs typeface="Carlito"/>
              </a:rPr>
              <a:t>20-</a:t>
            </a:r>
            <a:r>
              <a:rPr sz="3200" b="1" dirty="0">
                <a:latin typeface="Carlito"/>
                <a:cs typeface="Carlito"/>
              </a:rPr>
              <a:t>100</a:t>
            </a:r>
            <a:r>
              <a:rPr sz="3200" b="1" spc="-60" dirty="0">
                <a:latin typeface="Carlito"/>
                <a:cs typeface="Carlito"/>
              </a:rPr>
              <a:t> </a:t>
            </a:r>
            <a:r>
              <a:rPr sz="3200" b="1" spc="-25" dirty="0">
                <a:latin typeface="Carlito"/>
                <a:cs typeface="Carlito"/>
              </a:rPr>
              <a:t>Lac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xmlns="" id="{6582AAF8-781A-459C-B096-4462EBBC2311}"/>
              </a:ext>
            </a:extLst>
          </p:cNvPr>
          <p:cNvGrpSpPr/>
          <p:nvPr/>
        </p:nvGrpSpPr>
        <p:grpSpPr>
          <a:xfrm rot="5400000">
            <a:off x="4060354" y="-3393961"/>
            <a:ext cx="1059771" cy="9216648"/>
            <a:chOff x="0" y="0"/>
            <a:chExt cx="558233" cy="2709333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1D8038B4-EE69-403C-AEED-4594D659CBD2}"/>
                </a:ext>
              </a:extLst>
            </p:cNvPr>
            <p:cNvSpPr/>
            <p:nvPr/>
          </p:nvSpPr>
          <p:spPr>
            <a:xfrm>
              <a:off x="0" y="0"/>
              <a:ext cx="558233" cy="2709333"/>
            </a:xfrm>
            <a:custGeom>
              <a:avLst/>
              <a:gdLst/>
              <a:ahLst/>
              <a:cxnLst/>
              <a:rect l="l" t="t" r="r" b="b"/>
              <a:pathLst>
                <a:path w="558233" h="27093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xmlns="" id="{A8F340BF-6FC6-469E-A97D-32304CA206FB}"/>
                </a:ext>
              </a:extLst>
            </p:cNvPr>
            <p:cNvSpPr txBox="1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 rtl="0">
                <a:lnSpc>
                  <a:spcPts val="1330"/>
                </a:lnSpc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0349076-4DE2-4684-A4CE-50AC664D7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839">
            <a:off x="626753" y="950237"/>
            <a:ext cx="604163" cy="6041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5F4D1EA-99BB-4659-AD6C-928CF90A2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89" y="803779"/>
            <a:ext cx="1220108" cy="1220108"/>
          </a:xfrm>
          <a:prstGeom prst="rect">
            <a:avLst/>
          </a:prstGeom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xmlns="" id="{729B83F8-D1F9-4C80-B2AC-033308EAE2F8}"/>
              </a:ext>
            </a:extLst>
          </p:cNvPr>
          <p:cNvSpPr txBox="1"/>
          <p:nvPr/>
        </p:nvSpPr>
        <p:spPr>
          <a:xfrm>
            <a:off x="928835" y="670350"/>
            <a:ext cx="6781800" cy="538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 defTabSz="457200" rtl="0">
              <a:lnSpc>
                <a:spcPts val="4200"/>
              </a:lnSpc>
            </a:pPr>
            <a:r>
              <a:rPr lang="en-US" sz="40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Outline of Presentation</a:t>
            </a:r>
            <a:endParaRPr lang="en-US" sz="4000" kern="1200" dirty="0">
              <a:solidFill>
                <a:prstClr val="black"/>
              </a:solidFill>
              <a:latin typeface="Britannic Bold" panose="020B0903060703020204" pitchFamily="34" charset="0"/>
              <a:ea typeface="Balgin"/>
              <a:cs typeface="Balgin"/>
              <a:sym typeface="Balgin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D2F336D-088A-4F9B-BBE9-8E6205DAD1D3}"/>
              </a:ext>
            </a:extLst>
          </p:cNvPr>
          <p:cNvCxnSpPr>
            <a:cxnSpLocks/>
          </p:cNvCxnSpPr>
          <p:nvPr/>
        </p:nvCxnSpPr>
        <p:spPr>
          <a:xfrm flipV="1">
            <a:off x="460940" y="1384981"/>
            <a:ext cx="7373678" cy="70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88B6DF-612B-476C-8C3A-ADD01820F0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6326">
            <a:off x="52353" y="1110316"/>
            <a:ext cx="463558" cy="463558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xmlns="" id="{2F05F698-BC60-4DE6-AFEF-27C3881B565A}"/>
              </a:ext>
            </a:extLst>
          </p:cNvPr>
          <p:cNvSpPr txBox="1"/>
          <p:nvPr/>
        </p:nvSpPr>
        <p:spPr>
          <a:xfrm>
            <a:off x="368916" y="1938100"/>
            <a:ext cx="8177568" cy="62786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marL="371475" indent="-371475" algn="just" defTabSz="457200" rtl="0"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HEAT Project (Higher Education Acceleration and Transformation Project)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Balgin"/>
              <a:cs typeface="Times New Roman" panose="02020603050405020304" pitchFamily="18" charset="0"/>
              <a:sym typeface="Balgin"/>
            </a:endParaRPr>
          </a:p>
          <a:p>
            <a:pPr marL="371475" indent="-371475" algn="just" defTabSz="457200" rtl="0"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Balgin"/>
                <a:cs typeface="Times New Roman" panose="02020603050405020304" pitchFamily="18" charset="0"/>
                <a:sym typeface="Balgin"/>
              </a:rPr>
              <a:t>ATF fund (Acceleration Transformation Fund)</a:t>
            </a:r>
          </a:p>
          <a:p>
            <a:pPr marL="371475" indent="-371475" algn="just" defTabSz="457200" rtl="0"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Balgin"/>
                <a:cs typeface="Times New Roman" panose="02020603050405020304" pitchFamily="18" charset="0"/>
                <a:sym typeface="Balgin"/>
              </a:rPr>
              <a:t>Eligible Universities and Entities</a:t>
            </a:r>
          </a:p>
          <a:p>
            <a:pPr marL="371475" indent="-371475" algn="just" defTabSz="457200" rtl="0"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Balgin"/>
                <a:cs typeface="Times New Roman" panose="02020603050405020304" pitchFamily="18" charset="0"/>
                <a:sym typeface="Balgin"/>
              </a:rPr>
              <a:t>Proposal Wings for US</a:t>
            </a:r>
          </a:p>
          <a:p>
            <a:pPr marL="371475" indent="-371475" algn="just" defTabSz="457200" rtl="0"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Balgin"/>
                <a:cs typeface="Times New Roman" panose="02020603050405020304" pitchFamily="18" charset="0"/>
                <a:sym typeface="Balgin"/>
              </a:rPr>
              <a:t>Three Parts of the Project (Up to completion) I) Conceptual Part ii) Implementation Part iii) Monitoring Part</a:t>
            </a:r>
          </a:p>
          <a:p>
            <a:pPr marL="371475" indent="-371475" algn="just" defTabSz="457200" rtl="0"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Balgin"/>
                <a:cs typeface="Times New Roman" panose="02020603050405020304" pitchFamily="18" charset="0"/>
                <a:sym typeface="Balgin"/>
              </a:rPr>
              <a:t>SWOT Analysis and Measure Value in Relation to Project Objective/s</a:t>
            </a:r>
          </a:p>
          <a:p>
            <a:pPr marL="371475" indent="-371475" algn="just" defTabSz="457200" rtl="0"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Balgin"/>
                <a:cs typeface="Times New Roman" panose="02020603050405020304" pitchFamily="18" charset="0"/>
                <a:sym typeface="Balgin"/>
              </a:rPr>
              <a:t>Identification of Milestone</a:t>
            </a:r>
          </a:p>
          <a:p>
            <a:pPr marL="371475" indent="-371475" algn="just" defTabSz="457200" rtl="0"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Balgin"/>
                <a:cs typeface="Times New Roman" panose="02020603050405020304" pitchFamily="18" charset="0"/>
                <a:sym typeface="Balgin"/>
              </a:rPr>
              <a:t>Identification of Activities</a:t>
            </a:r>
          </a:p>
          <a:p>
            <a:pPr marL="371475" indent="-371475" algn="just" defTabSz="457200" rtl="0"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Balgin"/>
                <a:cs typeface="Times New Roman" panose="02020603050405020304" pitchFamily="18" charset="0"/>
                <a:sym typeface="Balgin"/>
              </a:rPr>
              <a:t>Budgeting based on activities</a:t>
            </a:r>
          </a:p>
          <a:p>
            <a:pPr marL="371475" indent="-371475" algn="just" defTabSz="457200" rtl="0"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Balgin"/>
                <a:cs typeface="Times New Roman" panose="02020603050405020304" pitchFamily="18" charset="0"/>
                <a:sym typeface="Balgin"/>
              </a:rPr>
              <a:t>Monitoring Performance Indicator</a:t>
            </a:r>
          </a:p>
          <a:p>
            <a:pPr marL="371475" indent="-371475" algn="just" defTabSz="457200" rtl="0">
              <a:lnSpc>
                <a:spcPct val="150000"/>
              </a:lnSpc>
              <a:buFont typeface="+mj-lt"/>
              <a:buAutoNum type="arabicPeriod"/>
            </a:pP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Balgin"/>
              <a:cs typeface="Times New Roman" panose="02020603050405020304" pitchFamily="18" charset="0"/>
              <a:sym typeface="Balgin"/>
            </a:endParaRPr>
          </a:p>
          <a:p>
            <a:pPr algn="just" defTabSz="457200" rtl="0">
              <a:lnSpc>
                <a:spcPct val="150000"/>
              </a:lnSpc>
            </a:pP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Balgin"/>
              <a:cs typeface="Times New Roman" panose="02020603050405020304" pitchFamily="18" charset="0"/>
              <a:sym typeface="Balgin"/>
            </a:endParaRPr>
          </a:p>
          <a:p>
            <a:pPr marL="371475" indent="-371475" algn="just" defTabSz="457200" rtl="0">
              <a:buFont typeface="+mj-lt"/>
              <a:buAutoNum type="arabicPeriod"/>
            </a:pP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Balgin"/>
              <a:cs typeface="Times New Roman" panose="02020603050405020304" pitchFamily="18" charset="0"/>
              <a:sym typeface="Balgin"/>
            </a:endParaRPr>
          </a:p>
        </p:txBody>
      </p:sp>
    </p:spTree>
    <p:extLst>
      <p:ext uri="{BB962C8B-B14F-4D97-AF65-F5344CB8AC3E}">
        <p14:creationId xmlns:p14="http://schemas.microsoft.com/office/powerpoint/2010/main" val="125195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8416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838440" cy="6400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590"/>
              </a:lnSpc>
            </a:pPr>
            <a:r>
              <a:rPr dirty="0">
                <a:solidFill>
                  <a:srgbClr val="C00000"/>
                </a:solidFill>
                <a:latin typeface="Liberation Sans Narrow"/>
                <a:cs typeface="Liberation Sans Narrow"/>
              </a:rPr>
              <a:t>Objectives</a:t>
            </a:r>
            <a:r>
              <a:rPr spc="-4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 </a:t>
            </a:r>
            <a:r>
              <a:rPr dirty="0">
                <a:solidFill>
                  <a:srgbClr val="C00000"/>
                </a:solidFill>
                <a:latin typeface="Liberation Sans Narrow"/>
                <a:cs typeface="Liberation Sans Narrow"/>
              </a:rPr>
              <a:t>of</a:t>
            </a:r>
            <a:r>
              <a:rPr spc="-55" dirty="0">
                <a:solidFill>
                  <a:srgbClr val="C00000"/>
                </a:solidFill>
                <a:latin typeface="Liberation Sans Narrow"/>
                <a:cs typeface="Liberation Sans Narrow"/>
              </a:rPr>
              <a:t> </a:t>
            </a:r>
            <a:r>
              <a:rPr dirty="0">
                <a:solidFill>
                  <a:srgbClr val="C00000"/>
                </a:solidFill>
                <a:latin typeface="Liberation Sans Narrow"/>
                <a:cs typeface="Liberation Sans Narrow"/>
              </a:rPr>
              <a:t>this</a:t>
            </a:r>
            <a:r>
              <a:rPr spc="-5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 </a:t>
            </a:r>
            <a:r>
              <a:rPr spc="-1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Workshop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82623"/>
            <a:ext cx="8110347" cy="1454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algn="ctr">
              <a:lnSpc>
                <a:spcPts val="3445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sz="32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sz="3200" b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to write Project Proposal on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algn="ctr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tabLst>
                <a:tab pos="1141730" algn="l"/>
              </a:tabLst>
            </a:pPr>
            <a:r>
              <a:rPr sz="3200" b="1" spc="-45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ATF</a:t>
            </a:r>
            <a:r>
              <a:rPr sz="3200" b="1" spc="-9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</a:t>
            </a:r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sz="3200" b="1" spc="-8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sz="3200" b="1" spc="-105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8416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0" y="152400"/>
            <a:ext cx="7886700" cy="620395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290"/>
              </a:lnSpc>
            </a:pPr>
            <a:r>
              <a:rPr sz="3600" spc="-120" dirty="0">
                <a:solidFill>
                  <a:srgbClr val="000000"/>
                </a:solidFill>
              </a:rPr>
              <a:t>HEAT:</a:t>
            </a:r>
            <a:r>
              <a:rPr sz="3600" spc="-8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Project</a:t>
            </a:r>
            <a:r>
              <a:rPr sz="3600" spc="-4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Overview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2140" y="750569"/>
            <a:ext cx="6947534" cy="3753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640" indent="-285750">
              <a:lnSpc>
                <a:spcPts val="3190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4640" algn="l"/>
              </a:tabLst>
            </a:pPr>
            <a:r>
              <a:rPr sz="2800" b="1" dirty="0">
                <a:solidFill>
                  <a:srgbClr val="CC0099"/>
                </a:solidFill>
                <a:latin typeface="Times New Roman"/>
                <a:cs typeface="Times New Roman"/>
              </a:rPr>
              <a:t>Project</a:t>
            </a:r>
            <a:r>
              <a:rPr sz="2800" b="1" spc="-7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C0099"/>
                </a:solidFill>
                <a:latin typeface="Times New Roman"/>
                <a:cs typeface="Times New Roman"/>
              </a:rPr>
              <a:t>Title</a:t>
            </a:r>
            <a:endParaRPr sz="2800" dirty="0">
              <a:latin typeface="Times New Roman"/>
              <a:cs typeface="Times New Roman"/>
            </a:endParaRPr>
          </a:p>
          <a:p>
            <a:pPr marL="910590" marR="1029969" lvl="1" indent="-285750">
              <a:lnSpc>
                <a:spcPts val="3020"/>
              </a:lnSpc>
              <a:spcBef>
                <a:spcPts val="215"/>
              </a:spcBef>
              <a:buFont typeface="Wingdings"/>
              <a:buChar char=""/>
              <a:tabLst>
                <a:tab pos="911860" algn="l"/>
              </a:tabLst>
            </a:pPr>
            <a:r>
              <a:rPr sz="2800" dirty="0">
                <a:latin typeface="Times New Roman"/>
                <a:cs typeface="Times New Roman"/>
              </a:rPr>
              <a:t>Higher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Education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Acceleration</a:t>
            </a:r>
            <a:r>
              <a:rPr sz="2800" spc="-25" dirty="0">
                <a:latin typeface="Times New Roman"/>
                <a:cs typeface="Times New Roman"/>
              </a:rPr>
              <a:t> and 	</a:t>
            </a:r>
            <a:r>
              <a:rPr sz="2800" spc="-30" dirty="0">
                <a:latin typeface="Times New Roman"/>
                <a:cs typeface="Times New Roman"/>
              </a:rPr>
              <a:t>Transformation(HEAT)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Project</a:t>
            </a:r>
            <a:endParaRPr sz="2800" dirty="0">
              <a:latin typeface="Times New Roman"/>
              <a:cs typeface="Times New Roman"/>
            </a:endParaRPr>
          </a:p>
          <a:p>
            <a:pPr marL="294640" indent="-285750">
              <a:lnSpc>
                <a:spcPts val="3190"/>
              </a:lnSpc>
              <a:spcBef>
                <a:spcPts val="225"/>
              </a:spcBef>
              <a:buSzPct val="96428"/>
              <a:buFont typeface="Wingdings"/>
              <a:buChar char=""/>
              <a:tabLst>
                <a:tab pos="294640" algn="l"/>
              </a:tabLst>
            </a:pPr>
            <a:r>
              <a:rPr sz="2800" b="1" dirty="0">
                <a:solidFill>
                  <a:srgbClr val="CC0099"/>
                </a:solidFill>
                <a:latin typeface="Times New Roman"/>
                <a:cs typeface="Times New Roman"/>
              </a:rPr>
              <a:t>Sponsoring</a:t>
            </a:r>
            <a:r>
              <a:rPr sz="2800" b="1" spc="-12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C0099"/>
                </a:solidFill>
                <a:latin typeface="Times New Roman"/>
                <a:cs typeface="Times New Roman"/>
              </a:rPr>
              <a:t>Ministry/Division</a:t>
            </a:r>
            <a:endParaRPr sz="2800" dirty="0">
              <a:latin typeface="Times New Roman"/>
              <a:cs typeface="Times New Roman"/>
            </a:endParaRPr>
          </a:p>
          <a:p>
            <a:pPr marL="911225" lvl="1" indent="-273685">
              <a:lnSpc>
                <a:spcPts val="3190"/>
              </a:lnSpc>
              <a:buFont typeface="Wingdings"/>
              <a:buChar char=""/>
              <a:tabLst>
                <a:tab pos="911225" algn="l"/>
              </a:tabLst>
            </a:pPr>
            <a:r>
              <a:rPr sz="2800" dirty="0">
                <a:latin typeface="Times New Roman"/>
                <a:cs typeface="Times New Roman"/>
              </a:rPr>
              <a:t>Secondary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Higher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Education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Division</a:t>
            </a:r>
            <a:endParaRPr sz="2800" dirty="0">
              <a:latin typeface="Times New Roman"/>
              <a:cs typeface="Times New Roman"/>
            </a:endParaRPr>
          </a:p>
          <a:p>
            <a:pPr marL="294640" indent="-285750">
              <a:lnSpc>
                <a:spcPts val="3190"/>
              </a:lnSpc>
              <a:spcBef>
                <a:spcPts val="265"/>
              </a:spcBef>
              <a:buSzPct val="96428"/>
              <a:buFont typeface="Wingdings"/>
              <a:buChar char=""/>
              <a:tabLst>
                <a:tab pos="294640" algn="l"/>
              </a:tabLst>
            </a:pPr>
            <a:r>
              <a:rPr sz="2800" b="1" dirty="0">
                <a:solidFill>
                  <a:srgbClr val="CC0099"/>
                </a:solidFill>
                <a:latin typeface="Times New Roman"/>
                <a:cs typeface="Times New Roman"/>
              </a:rPr>
              <a:t>Implementing</a:t>
            </a:r>
            <a:r>
              <a:rPr sz="2800" b="1" spc="-10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C0099"/>
                </a:solidFill>
                <a:latin typeface="Times New Roman"/>
                <a:cs typeface="Times New Roman"/>
              </a:rPr>
              <a:t>Agency</a:t>
            </a:r>
            <a:endParaRPr sz="2800" dirty="0">
              <a:latin typeface="Times New Roman"/>
              <a:cs typeface="Times New Roman"/>
            </a:endParaRPr>
          </a:p>
          <a:p>
            <a:pPr marL="911860" marR="144145" lvl="1" indent="-287020">
              <a:lnSpc>
                <a:spcPts val="3030"/>
              </a:lnSpc>
              <a:spcBef>
                <a:spcPts val="209"/>
              </a:spcBef>
              <a:buFont typeface="Wingdings"/>
              <a:buChar char=""/>
              <a:tabLst>
                <a:tab pos="911860" algn="l"/>
              </a:tabLst>
            </a:pPr>
            <a:r>
              <a:rPr sz="2800" dirty="0">
                <a:latin typeface="Times New Roman"/>
                <a:cs typeface="Times New Roman"/>
              </a:rPr>
              <a:t>University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Grants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Commission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(UGC)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Bangladesh</a:t>
            </a:r>
            <a:endParaRPr sz="2800" dirty="0">
              <a:latin typeface="Times New Roman"/>
              <a:cs typeface="Times New Roman"/>
            </a:endParaRPr>
          </a:p>
          <a:p>
            <a:pPr marL="294640" indent="-285750">
              <a:lnSpc>
                <a:spcPct val="100000"/>
              </a:lnSpc>
              <a:spcBef>
                <a:spcPts val="210"/>
              </a:spcBef>
              <a:buSzPct val="96428"/>
              <a:buFont typeface="Wingdings"/>
              <a:buChar char=""/>
              <a:tabLst>
                <a:tab pos="294640" algn="l"/>
              </a:tabLst>
            </a:pPr>
            <a:r>
              <a:rPr sz="2800" b="1" dirty="0">
                <a:solidFill>
                  <a:srgbClr val="CC0099"/>
                </a:solidFill>
                <a:latin typeface="Times New Roman"/>
                <a:cs typeface="Times New Roman"/>
              </a:rPr>
              <a:t>Project</a:t>
            </a:r>
            <a:r>
              <a:rPr sz="2800" b="1" spc="-9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C0099"/>
                </a:solidFill>
                <a:latin typeface="Times New Roman"/>
                <a:cs typeface="Times New Roman"/>
              </a:rPr>
              <a:t>Implementation</a:t>
            </a:r>
            <a:r>
              <a:rPr sz="2800" b="1" spc="-8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C0099"/>
                </a:solidFill>
                <a:latin typeface="Times New Roman"/>
                <a:cs typeface="Times New Roman"/>
              </a:rPr>
              <a:t>Period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3628" y="4435805"/>
            <a:ext cx="2475230" cy="1220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July</a:t>
            </a:r>
            <a:r>
              <a:rPr sz="2800" spc="-20" dirty="0">
                <a:latin typeface="Times New Roman"/>
                <a:cs typeface="Times New Roman"/>
              </a:rPr>
              <a:t> 2023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ts val="3025"/>
              </a:lnSpc>
            </a:pP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June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2028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ts val="3190"/>
              </a:lnSpc>
            </a:pP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December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2027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4435805"/>
            <a:ext cx="4389755" cy="1757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1860" indent="-311150">
              <a:lnSpc>
                <a:spcPts val="3195"/>
              </a:lnSpc>
              <a:spcBef>
                <a:spcPts val="95"/>
              </a:spcBef>
              <a:buFont typeface="Wingdings"/>
              <a:buChar char=""/>
              <a:tabLst>
                <a:tab pos="911860" algn="l"/>
              </a:tabLst>
            </a:pPr>
            <a:r>
              <a:rPr sz="2800" dirty="0">
                <a:latin typeface="Times New Roman"/>
                <a:cs typeface="Times New Roman"/>
              </a:rPr>
              <a:t>Date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Commencement</a:t>
            </a:r>
            <a:endParaRPr sz="2800" dirty="0">
              <a:latin typeface="Times New Roman"/>
              <a:cs typeface="Times New Roman"/>
            </a:endParaRPr>
          </a:p>
          <a:p>
            <a:pPr marL="911860" indent="-311150">
              <a:lnSpc>
                <a:spcPts val="3025"/>
              </a:lnSpc>
              <a:buFont typeface="Wingdings"/>
              <a:buChar char=""/>
              <a:tabLst>
                <a:tab pos="911860" algn="l"/>
              </a:tabLst>
            </a:pPr>
            <a:r>
              <a:rPr sz="2800" dirty="0">
                <a:latin typeface="Times New Roman"/>
                <a:cs typeface="Times New Roman"/>
              </a:rPr>
              <a:t>Date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Completion</a:t>
            </a:r>
            <a:endParaRPr sz="2800" dirty="0">
              <a:latin typeface="Times New Roman"/>
              <a:cs typeface="Times New Roman"/>
            </a:endParaRPr>
          </a:p>
          <a:p>
            <a:pPr marL="911860" indent="-311150">
              <a:lnSpc>
                <a:spcPts val="3190"/>
              </a:lnSpc>
              <a:buFont typeface="Wingdings"/>
              <a:buChar char=""/>
              <a:tabLst>
                <a:tab pos="911860" algn="l"/>
              </a:tabLst>
            </a:pPr>
            <a:r>
              <a:rPr sz="2800" spc="-10" dirty="0">
                <a:latin typeface="Times New Roman"/>
                <a:cs typeface="Times New Roman"/>
              </a:rPr>
              <a:t>IDA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Credit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Closing</a:t>
            </a:r>
            <a:endParaRPr sz="2800" dirty="0">
              <a:latin typeface="Times New Roman"/>
              <a:cs typeface="Times New Roman"/>
            </a:endParaRPr>
          </a:p>
          <a:p>
            <a:pPr marL="294640" indent="-285750">
              <a:lnSpc>
                <a:spcPct val="100000"/>
              </a:lnSpc>
              <a:spcBef>
                <a:spcPts val="865"/>
              </a:spcBef>
              <a:buSzPct val="96428"/>
              <a:buFont typeface="Wingdings"/>
              <a:buChar char=""/>
              <a:tabLst>
                <a:tab pos="294640" algn="l"/>
              </a:tabLst>
            </a:pPr>
            <a:r>
              <a:rPr sz="2800" b="1" dirty="0">
                <a:solidFill>
                  <a:srgbClr val="CC0099"/>
                </a:solidFill>
                <a:latin typeface="Times New Roman"/>
                <a:cs typeface="Times New Roman"/>
              </a:rPr>
              <a:t>Estimated</a:t>
            </a:r>
            <a:r>
              <a:rPr sz="2800" b="1" spc="-7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C0099"/>
                </a:solidFill>
                <a:latin typeface="Times New Roman"/>
                <a:cs typeface="Times New Roman"/>
              </a:rPr>
              <a:t>Cost</a:t>
            </a:r>
            <a:r>
              <a:rPr sz="2800" b="1" dirty="0">
                <a:latin typeface="Times New Roman"/>
                <a:cs typeface="Times New Roman"/>
              </a:rPr>
              <a:t>: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401,657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839200" cy="548640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800"/>
              </a:lnSpc>
            </a:pPr>
            <a:r>
              <a:rPr lang="en-US" sz="3200" spc="-105" dirty="0">
                <a:solidFill>
                  <a:srgbClr val="000000"/>
                </a:solidFill>
              </a:rPr>
              <a:t>HEAT:</a:t>
            </a:r>
            <a:r>
              <a:rPr lang="en-US" sz="3200" spc="-8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Main</a:t>
            </a:r>
            <a:r>
              <a:rPr sz="3200" spc="-7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Components</a:t>
            </a:r>
            <a:endParaRPr sz="32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301172"/>
              </p:ext>
            </p:extLst>
          </p:nvPr>
        </p:nvGraphicFramePr>
        <p:xfrm>
          <a:off x="222250" y="831851"/>
          <a:ext cx="8839200" cy="5448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38883">
                <a:tc>
                  <a:txBody>
                    <a:bodyPr/>
                    <a:lstStyle/>
                    <a:p>
                      <a:pPr marL="822960" marR="806450" indent="-1079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lang="en-US" sz="2800" b="1" spc="-10" dirty="0">
                          <a:latin typeface="Carlito"/>
                          <a:cs typeface="Carlito"/>
                        </a:rPr>
                        <a:t>Main </a:t>
                      </a:r>
                      <a:r>
                        <a:rPr sz="2800" b="1" spc="-10" dirty="0">
                          <a:latin typeface="Carlito"/>
                          <a:cs typeface="Carlito"/>
                        </a:rPr>
                        <a:t>Component</a:t>
                      </a:r>
                      <a:r>
                        <a:rPr sz="2800" b="1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b="1" spc="-2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800" b="1" spc="-10" dirty="0">
                          <a:latin typeface="Carlito"/>
                          <a:cs typeface="Carlito"/>
                        </a:rPr>
                        <a:t>Sub-</a:t>
                      </a:r>
                      <a:r>
                        <a:rPr sz="2800" b="1" dirty="0">
                          <a:latin typeface="Carlito"/>
                          <a:cs typeface="Carlito"/>
                        </a:rPr>
                        <a:t>component</a:t>
                      </a:r>
                      <a:r>
                        <a:rPr sz="2800" b="1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b="1" spc="-20" dirty="0">
                          <a:latin typeface="Carlito"/>
                          <a:cs typeface="Carlito"/>
                        </a:rPr>
                        <a:t>Name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160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2466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CC0099"/>
                          </a:solidFill>
                          <a:latin typeface="Arial Black"/>
                          <a:cs typeface="Arial Black"/>
                        </a:rPr>
                        <a:t>Component</a:t>
                      </a:r>
                      <a:r>
                        <a:rPr sz="2800" spc="-30" dirty="0">
                          <a:solidFill>
                            <a:srgbClr val="CC009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2800" spc="-25" dirty="0">
                          <a:solidFill>
                            <a:srgbClr val="CC0099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sz="2800" spc="-25" dirty="0">
                          <a:solidFill>
                            <a:srgbClr val="CC0099"/>
                          </a:solidFill>
                          <a:latin typeface="Arial Black"/>
                          <a:cs typeface="Arial Black"/>
                        </a:rPr>
                        <a:t>:</a:t>
                      </a:r>
                      <a:r>
                        <a:rPr lang="en-US" sz="2800" spc="-25" dirty="0">
                          <a:solidFill>
                            <a:srgbClr val="CC009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Strengthening</a:t>
                      </a:r>
                      <a:r>
                        <a:rPr sz="28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Regional</a:t>
                      </a:r>
                      <a:r>
                        <a:rPr sz="2800" spc="-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2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Global</a:t>
                      </a:r>
                      <a:r>
                        <a:rPr sz="28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Partnerships</a:t>
                      </a:r>
                      <a:r>
                        <a:rPr sz="28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2800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Higher</a:t>
                      </a:r>
                      <a:r>
                        <a:rPr lang="en-US" sz="2800" spc="-10" dirty="0">
                          <a:latin typeface="Carlito"/>
                          <a:cs typeface="Carlito"/>
                        </a:rPr>
                        <a:t> Education</a:t>
                      </a:r>
                      <a:endParaRPr lang="en-US" sz="28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5956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lang="en-US" sz="2800" b="1" spc="-1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        </a:t>
                      </a:r>
                      <a:r>
                        <a:rPr sz="2800" b="1" spc="-1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Sub-</a:t>
                      </a:r>
                      <a:r>
                        <a:rPr sz="2800" b="1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Component</a:t>
                      </a:r>
                      <a:r>
                        <a:rPr sz="2800" b="1" spc="-7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1.1: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  <a:p>
                      <a:pPr marL="374015" marR="407034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Institutionalization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8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Regional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Mechanisms,</a:t>
                      </a:r>
                      <a:r>
                        <a:rPr sz="28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Systemic</a:t>
                      </a:r>
                      <a:r>
                        <a:rPr sz="28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Resilience</a:t>
                      </a:r>
                      <a:r>
                        <a:rPr lang="en-US" sz="2800" spc="-10" dirty="0">
                          <a:latin typeface="Carlito"/>
                          <a:cs typeface="Carlito"/>
                        </a:rPr>
                        <a:t>/Flexibility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lang="en-US" sz="28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28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Digital</a:t>
                      </a:r>
                      <a:r>
                        <a:rPr sz="28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Connectivity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4106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lang="en-US" sz="2800" b="1" spc="-1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       </a:t>
                      </a:r>
                      <a:r>
                        <a:rPr sz="2800" b="1" spc="-1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Sub-</a:t>
                      </a:r>
                      <a:r>
                        <a:rPr sz="2800" b="1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Component</a:t>
                      </a:r>
                      <a:r>
                        <a:rPr sz="2800" b="1" spc="-7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CC0099"/>
                          </a:solidFill>
                          <a:latin typeface="Carlito"/>
                          <a:cs typeface="Carlito"/>
                        </a:rPr>
                        <a:t>1.2: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  <a:p>
                      <a:pPr marL="374015" marR="8255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800" dirty="0">
                          <a:latin typeface="Carlito"/>
                          <a:cs typeface="Carlito"/>
                        </a:rPr>
                        <a:t>Regional</a:t>
                      </a:r>
                      <a:r>
                        <a:rPr sz="28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Network</a:t>
                      </a:r>
                      <a:r>
                        <a:rPr sz="28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8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35" dirty="0">
                          <a:latin typeface="Carlito"/>
                          <a:cs typeface="Carlito"/>
                        </a:rPr>
                        <a:t>Women’s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Higher</a:t>
                      </a:r>
                      <a:r>
                        <a:rPr sz="280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Education</a:t>
                      </a:r>
                      <a:r>
                        <a:rPr sz="28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Institutions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789"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</a:pP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74A752-4458-D4FE-203B-385943FCD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0B3915FB-393F-0017-0386-B3309AE63D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839200" cy="548640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800"/>
              </a:lnSpc>
            </a:pPr>
            <a:r>
              <a:rPr sz="3200" spc="-105" dirty="0">
                <a:solidFill>
                  <a:srgbClr val="000000"/>
                </a:solidFill>
              </a:rPr>
              <a:t>HEAT:</a:t>
            </a:r>
            <a:r>
              <a:rPr sz="3200" spc="-8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Main</a:t>
            </a:r>
            <a:r>
              <a:rPr sz="3200" spc="-7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Components</a:t>
            </a:r>
            <a:endParaRPr sz="3200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xmlns="" id="{F9E800DC-4BDD-F9A5-8902-F84FA7654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918554"/>
              </p:ext>
            </p:extLst>
          </p:nvPr>
        </p:nvGraphicFramePr>
        <p:xfrm>
          <a:off x="222250" y="831851"/>
          <a:ext cx="8839200" cy="4057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7349">
                <a:tc>
                  <a:txBody>
                    <a:bodyPr/>
                    <a:lstStyle/>
                    <a:p>
                      <a:pPr marL="27940">
                        <a:lnSpc>
                          <a:spcPts val="2775"/>
                        </a:lnSpc>
                      </a:pPr>
                      <a:r>
                        <a:rPr sz="2400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r>
                        <a:rPr sz="2400" spc="-40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5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2:</a:t>
                      </a:r>
                      <a:r>
                        <a:rPr lang="en-US" sz="2400" spc="-25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Transforming</a:t>
                      </a:r>
                      <a:r>
                        <a:rPr lang="en-US"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</a:t>
                      </a:r>
                      <a:r>
                        <a:rPr lang="en-US" sz="24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r>
                        <a:rPr lang="en-US" sz="2400" b="1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US"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8883">
                <a:tc>
                  <a:txBody>
                    <a:bodyPr/>
                    <a:lstStyle/>
                    <a:p>
                      <a:pPr marL="27940">
                        <a:lnSpc>
                          <a:spcPts val="2825"/>
                        </a:lnSpc>
                      </a:pPr>
                      <a:r>
                        <a:rPr sz="2400" b="1" spc="-20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Sub-</a:t>
                      </a:r>
                      <a:r>
                        <a:rPr sz="24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r>
                        <a:rPr sz="2400" b="1" spc="-35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2.1: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70840">
                        <a:lnSpc>
                          <a:spcPts val="2695"/>
                        </a:lnSpc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Business</a:t>
                      </a:r>
                      <a:r>
                        <a:rPr sz="24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Continuity</a:t>
                      </a:r>
                      <a:r>
                        <a:rPr sz="24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</a:t>
                      </a:r>
                      <a:r>
                        <a:rPr sz="24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</a:t>
                      </a: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5158802"/>
                  </a:ext>
                </a:extLst>
              </a:tr>
              <a:tr h="947983">
                <a:tc>
                  <a:txBody>
                    <a:bodyPr/>
                    <a:lstStyle/>
                    <a:p>
                      <a:pPr marL="27940">
                        <a:lnSpc>
                          <a:spcPts val="2825"/>
                        </a:lnSpc>
                      </a:pPr>
                      <a:r>
                        <a:rPr sz="2400" b="1" spc="-20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Sub-</a:t>
                      </a:r>
                      <a:r>
                        <a:rPr sz="24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r>
                        <a:rPr sz="2400" b="1" spc="-35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2.2: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70840" marR="109220">
                        <a:lnSpc>
                          <a:spcPts val="2590"/>
                        </a:lnSpc>
                        <a:spcBef>
                          <a:spcPts val="100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Strengthening</a:t>
                      </a:r>
                      <a:r>
                        <a:rPr sz="24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sz="24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</a:t>
                      </a:r>
                      <a:r>
                        <a:rPr sz="24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Relevance</a:t>
                      </a:r>
                      <a:r>
                        <a:rPr sz="24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r>
                        <a:rPr sz="24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Programs</a:t>
                      </a:r>
                      <a:r>
                        <a:rPr sz="24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sz="24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3934">
                <a:tc>
                  <a:txBody>
                    <a:bodyPr/>
                    <a:lstStyle/>
                    <a:p>
                      <a:pPr marL="27940">
                        <a:lnSpc>
                          <a:spcPts val="2825"/>
                        </a:lnSpc>
                      </a:pPr>
                      <a:r>
                        <a:rPr sz="2400" b="1" spc="-20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Sub-</a:t>
                      </a:r>
                      <a:r>
                        <a:rPr sz="24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r>
                        <a:rPr sz="2400" b="1" spc="20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2.3: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70840" marR="169545">
                        <a:lnSpc>
                          <a:spcPts val="2590"/>
                        </a:lnSpc>
                        <a:spcBef>
                          <a:spcPts val="100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Improving</a:t>
                      </a:r>
                      <a:r>
                        <a:rPr sz="24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sz="24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Governance</a:t>
                      </a:r>
                      <a:r>
                        <a:rPr sz="24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sz="240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2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sz="2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r>
                        <a:rPr sz="2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22860" algn="r">
                        <a:lnSpc>
                          <a:spcPts val="2885"/>
                        </a:lnSpc>
                      </a:pP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789">
                <a:tc>
                  <a:txBody>
                    <a:bodyPr/>
                    <a:lstStyle/>
                    <a:p>
                      <a:pPr marL="27940">
                        <a:lnSpc>
                          <a:spcPts val="2800"/>
                        </a:lnSpc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r>
                        <a:rPr sz="2400" b="1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3:</a:t>
                      </a:r>
                      <a:r>
                        <a:rPr lang="en-US" sz="24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</a:t>
                      </a:r>
                      <a:r>
                        <a:rPr sz="24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Management,</a:t>
                      </a:r>
                      <a:r>
                        <a:rPr sz="2400" b="1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r>
                        <a:rPr sz="24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Monitoring,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</a:t>
                      </a:r>
                      <a:r>
                        <a:rPr sz="24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contingency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2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8416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364220" cy="555921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628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95"/>
              </a:spcBef>
            </a:pPr>
            <a:r>
              <a:rPr sz="3200" dirty="0">
                <a:solidFill>
                  <a:srgbClr val="000000"/>
                </a:solidFill>
              </a:rPr>
              <a:t>Major</a:t>
            </a:r>
            <a:r>
              <a:rPr sz="3200" spc="-17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Activities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882523"/>
            <a:ext cx="7740015" cy="53777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sz="32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endParaRPr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426210" algn="just">
              <a:spcBef>
                <a:spcPts val="525"/>
              </a:spcBef>
            </a:pPr>
            <a:r>
              <a:rPr sz="2800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</a:t>
            </a:r>
            <a:r>
              <a:rPr sz="2800" b="1" spc="-1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</a:t>
            </a:r>
            <a:r>
              <a:rPr sz="2800" b="1" spc="-1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b="1" spc="-1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sz="2800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Partnerships</a:t>
            </a:r>
            <a:r>
              <a:rPr sz="2800" b="1" spc="-5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800" b="1" spc="-8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sz="2800" b="1" spc="-6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0585" indent="-457200" algn="just">
              <a:spcBef>
                <a:spcPts val="1465"/>
              </a:spcBef>
              <a:buFont typeface="Wingdings"/>
              <a:buChar char=""/>
              <a:tabLst>
                <a:tab pos="870585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0585" indent="-457200" algn="just">
              <a:spcBef>
                <a:spcPts val="600"/>
              </a:spcBef>
              <a:buFont typeface="Wingdings"/>
              <a:buChar char=""/>
              <a:tabLst>
                <a:tab pos="870585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0585" marR="1014730" indent="-457200" algn="just">
              <a:spcBef>
                <a:spcPts val="600"/>
              </a:spcBef>
              <a:buFont typeface="Wingdings"/>
              <a:buChar char=""/>
              <a:tabLst>
                <a:tab pos="870585" algn="l"/>
              </a:tabLst>
            </a:pPr>
            <a:r>
              <a:rPr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sz="2800" b="1" spc="-9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800" b="1" spc="-114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NRENs</a:t>
            </a:r>
            <a:r>
              <a:rPr sz="2800" b="1" spc="-9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BdREN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0585" marR="665480" indent="-457200" algn="just">
              <a:spcBef>
                <a:spcPts val="600"/>
              </a:spcBef>
              <a:buFont typeface="Wingdings"/>
              <a:buChar char=""/>
              <a:tabLst>
                <a:tab pos="870585" algn="l"/>
                <a:tab pos="3562985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sz="2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an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AUW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(Asian University for Women)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0585" marR="5080" indent="-457200" algn="just">
              <a:spcBef>
                <a:spcPts val="605"/>
              </a:spcBef>
              <a:buFont typeface="Wingdings"/>
              <a:buChar char=""/>
              <a:tabLst>
                <a:tab pos="870585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women’s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colleges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8416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68580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628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95"/>
              </a:spcBef>
            </a:pPr>
            <a:r>
              <a:rPr sz="3200" spc="-100" dirty="0">
                <a:solidFill>
                  <a:srgbClr val="000000"/>
                </a:solidFill>
              </a:rPr>
              <a:t>HEAT:</a:t>
            </a:r>
            <a:r>
              <a:rPr sz="3200" spc="-9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Major</a:t>
            </a:r>
            <a:r>
              <a:rPr sz="3200" spc="-17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Activities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7340" y="845703"/>
            <a:ext cx="8536940" cy="43960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dirty="0">
                <a:latin typeface="Arial Black"/>
                <a:cs typeface="Arial Black"/>
              </a:rPr>
              <a:t>Component</a:t>
            </a:r>
            <a:r>
              <a:rPr sz="2800" spc="-30" dirty="0">
                <a:latin typeface="Arial Black"/>
                <a:cs typeface="Arial Black"/>
              </a:rPr>
              <a:t> </a:t>
            </a:r>
            <a:r>
              <a:rPr sz="2800" spc="-25" dirty="0">
                <a:latin typeface="Arial Black"/>
                <a:cs typeface="Arial Black"/>
              </a:rPr>
              <a:t>2:</a:t>
            </a:r>
            <a:endParaRPr sz="2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800" b="1" spc="-20" dirty="0">
                <a:solidFill>
                  <a:srgbClr val="006FC0"/>
                </a:solidFill>
                <a:latin typeface="Arial"/>
                <a:cs typeface="Arial"/>
              </a:rPr>
              <a:t>Transforming</a:t>
            </a:r>
            <a:r>
              <a:rPr sz="2800" b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Higher</a:t>
            </a:r>
            <a:r>
              <a:rPr sz="2800" b="1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Education</a:t>
            </a:r>
            <a:r>
              <a:rPr sz="28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r>
              <a:rPr sz="2800" b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Bangladesh</a:t>
            </a:r>
            <a:endParaRPr sz="2800" dirty="0">
              <a:latin typeface="Arial"/>
              <a:cs typeface="Arial"/>
            </a:endParaRPr>
          </a:p>
          <a:p>
            <a:pPr marL="527050" indent="-171450">
              <a:lnSpc>
                <a:spcPts val="3220"/>
              </a:lnSpc>
              <a:spcBef>
                <a:spcPts val="275"/>
              </a:spcBef>
              <a:buSzPct val="96428"/>
              <a:buFont typeface="Wingdings"/>
              <a:buChar char=""/>
              <a:tabLst>
                <a:tab pos="527050" algn="l"/>
              </a:tabLst>
            </a:pPr>
            <a:r>
              <a:rPr sz="2800" b="1" dirty="0">
                <a:solidFill>
                  <a:srgbClr val="CC0099"/>
                </a:solidFill>
                <a:latin typeface="Liberation Sans Narrow"/>
                <a:cs typeface="Liberation Sans Narrow"/>
              </a:rPr>
              <a:t>Improving</a:t>
            </a:r>
            <a:r>
              <a:rPr sz="2800" b="1" spc="-15" dirty="0">
                <a:solidFill>
                  <a:srgbClr val="CC0099"/>
                </a:solidFill>
                <a:latin typeface="Liberation Sans Narrow"/>
                <a:cs typeface="Liberation Sans Narrow"/>
              </a:rPr>
              <a:t> </a:t>
            </a:r>
            <a:r>
              <a:rPr sz="2800" b="1" dirty="0">
                <a:solidFill>
                  <a:srgbClr val="CC0099"/>
                </a:solidFill>
                <a:latin typeface="Liberation Sans Narrow"/>
                <a:cs typeface="Liberation Sans Narrow"/>
              </a:rPr>
              <a:t>digital</a:t>
            </a:r>
            <a:r>
              <a:rPr sz="2800" b="1" spc="-10" dirty="0">
                <a:solidFill>
                  <a:srgbClr val="CC0099"/>
                </a:solidFill>
                <a:latin typeface="Liberation Sans Narrow"/>
                <a:cs typeface="Liberation Sans Narrow"/>
              </a:rPr>
              <a:t> </a:t>
            </a:r>
            <a:r>
              <a:rPr sz="2800" b="1" dirty="0">
                <a:solidFill>
                  <a:srgbClr val="CC0099"/>
                </a:solidFill>
                <a:latin typeface="Liberation Sans Narrow"/>
                <a:cs typeface="Liberation Sans Narrow"/>
              </a:rPr>
              <a:t>connectivity</a:t>
            </a:r>
            <a:r>
              <a:rPr sz="2800" b="1" spc="-25" dirty="0">
                <a:solidFill>
                  <a:srgbClr val="CC0099"/>
                </a:solidFill>
                <a:latin typeface="Liberation Sans Narrow"/>
                <a:cs typeface="Liberation Sans Narrow"/>
              </a:rPr>
              <a:t> </a:t>
            </a:r>
            <a:r>
              <a:rPr sz="2800" b="1" dirty="0">
                <a:solidFill>
                  <a:srgbClr val="CC0099"/>
                </a:solidFill>
                <a:latin typeface="Liberation Sans Narrow"/>
                <a:cs typeface="Liberation Sans Narrow"/>
              </a:rPr>
              <a:t>and</a:t>
            </a:r>
            <a:r>
              <a:rPr sz="2800" b="1" spc="5" dirty="0">
                <a:solidFill>
                  <a:srgbClr val="CC0099"/>
                </a:solidFill>
                <a:latin typeface="Liberation Sans Narrow"/>
                <a:cs typeface="Liberation Sans Narrow"/>
              </a:rPr>
              <a:t> </a:t>
            </a:r>
            <a:r>
              <a:rPr sz="2800" b="1" spc="-10" dirty="0">
                <a:solidFill>
                  <a:srgbClr val="CC0099"/>
                </a:solidFill>
                <a:latin typeface="Liberation Sans Narrow"/>
                <a:cs typeface="Liberation Sans Narrow"/>
              </a:rPr>
              <a:t>infrastructure</a:t>
            </a:r>
            <a:endParaRPr sz="2800" dirty="0">
              <a:latin typeface="Liberation Sans Narrow"/>
              <a:cs typeface="Liberation Sans Narrow"/>
            </a:endParaRPr>
          </a:p>
          <a:p>
            <a:pPr marL="869315" lvl="1" indent="-170815">
              <a:lnSpc>
                <a:spcPts val="2595"/>
              </a:lnSpc>
              <a:buFont typeface="Arial"/>
              <a:buChar char="•"/>
              <a:tabLst>
                <a:tab pos="869315" algn="l"/>
              </a:tabLst>
            </a:pPr>
            <a:r>
              <a:rPr sz="2400" dirty="0">
                <a:latin typeface="Liberation Sans Narrow"/>
                <a:cs typeface="Liberation Sans Narrow"/>
              </a:rPr>
              <a:t>Develop</a:t>
            </a:r>
            <a:r>
              <a:rPr sz="2400" spc="-65" dirty="0">
                <a:latin typeface="Liberation Sans Narrow"/>
                <a:cs typeface="Liberation Sans Narrow"/>
              </a:rPr>
              <a:t> </a:t>
            </a:r>
            <a:r>
              <a:rPr sz="2400" dirty="0">
                <a:latin typeface="Liberation Sans Narrow"/>
                <a:cs typeface="Liberation Sans Narrow"/>
              </a:rPr>
              <a:t>National</a:t>
            </a:r>
            <a:r>
              <a:rPr sz="2400" spc="-65" dirty="0">
                <a:latin typeface="Liberation Sans Narrow"/>
                <a:cs typeface="Liberation Sans Narrow"/>
              </a:rPr>
              <a:t> </a:t>
            </a:r>
            <a:r>
              <a:rPr sz="2400" dirty="0">
                <a:latin typeface="Liberation Sans Narrow"/>
                <a:cs typeface="Liberation Sans Narrow"/>
              </a:rPr>
              <a:t>Learning</a:t>
            </a:r>
            <a:r>
              <a:rPr sz="2400" spc="-80" dirty="0">
                <a:latin typeface="Liberation Sans Narrow"/>
                <a:cs typeface="Liberation Sans Narrow"/>
              </a:rPr>
              <a:t> </a:t>
            </a:r>
            <a:r>
              <a:rPr sz="2400" dirty="0">
                <a:latin typeface="Liberation Sans Narrow"/>
                <a:cs typeface="Liberation Sans Narrow"/>
              </a:rPr>
              <a:t>Management</a:t>
            </a:r>
            <a:r>
              <a:rPr sz="2400" spc="-55" dirty="0">
                <a:latin typeface="Liberation Sans Narrow"/>
                <a:cs typeface="Liberation Sans Narrow"/>
              </a:rPr>
              <a:t> </a:t>
            </a:r>
            <a:r>
              <a:rPr sz="2400" spc="-10" dirty="0">
                <a:latin typeface="Liberation Sans Narrow"/>
                <a:cs typeface="Liberation Sans Narrow"/>
              </a:rPr>
              <a:t>Infrastructure</a:t>
            </a:r>
            <a:r>
              <a:rPr sz="2400" spc="-105" dirty="0">
                <a:latin typeface="Liberation Sans Narrow"/>
                <a:cs typeface="Liberation Sans Narrow"/>
              </a:rPr>
              <a:t> </a:t>
            </a:r>
            <a:r>
              <a:rPr sz="2400" spc="-10" dirty="0">
                <a:latin typeface="Liberation Sans Narrow"/>
                <a:cs typeface="Liberation Sans Narrow"/>
              </a:rPr>
              <a:t>(LMI)</a:t>
            </a:r>
            <a:endParaRPr sz="2400" dirty="0">
              <a:latin typeface="Liberation Sans Narrow"/>
              <a:cs typeface="Liberation Sans Narrow"/>
            </a:endParaRPr>
          </a:p>
          <a:p>
            <a:pPr marL="869315" lvl="1" indent="-170815">
              <a:lnSpc>
                <a:spcPts val="2735"/>
              </a:lnSpc>
              <a:buFont typeface="Arial"/>
              <a:buChar char="•"/>
              <a:tabLst>
                <a:tab pos="869315" algn="l"/>
              </a:tabLst>
            </a:pPr>
            <a:r>
              <a:rPr sz="2400" dirty="0">
                <a:latin typeface="Liberation Sans Narrow"/>
                <a:cs typeface="Liberation Sans Narrow"/>
              </a:rPr>
              <a:t>Upgrade</a:t>
            </a:r>
            <a:r>
              <a:rPr sz="2400" spc="-70" dirty="0">
                <a:latin typeface="Liberation Sans Narrow"/>
                <a:cs typeface="Liberation Sans Narrow"/>
              </a:rPr>
              <a:t> </a:t>
            </a:r>
            <a:r>
              <a:rPr sz="2400" dirty="0">
                <a:latin typeface="Liberation Sans Narrow"/>
                <a:cs typeface="Liberation Sans Narrow"/>
              </a:rPr>
              <a:t>the</a:t>
            </a:r>
            <a:r>
              <a:rPr sz="2400" spc="-85" dirty="0">
                <a:latin typeface="Liberation Sans Narrow"/>
                <a:cs typeface="Liberation Sans Narrow"/>
              </a:rPr>
              <a:t> </a:t>
            </a:r>
            <a:r>
              <a:rPr sz="2400" dirty="0">
                <a:latin typeface="Liberation Sans Narrow"/>
                <a:cs typeface="Liberation Sans Narrow"/>
              </a:rPr>
              <a:t>Bangladesh</a:t>
            </a:r>
            <a:r>
              <a:rPr sz="2400" spc="-50" dirty="0">
                <a:latin typeface="Liberation Sans Narrow"/>
                <a:cs typeface="Liberation Sans Narrow"/>
              </a:rPr>
              <a:t> </a:t>
            </a:r>
            <a:r>
              <a:rPr sz="2400" dirty="0">
                <a:latin typeface="Liberation Sans Narrow"/>
                <a:cs typeface="Liberation Sans Narrow"/>
              </a:rPr>
              <a:t>Research</a:t>
            </a:r>
            <a:r>
              <a:rPr sz="2400" spc="-65" dirty="0">
                <a:latin typeface="Liberation Sans Narrow"/>
                <a:cs typeface="Liberation Sans Narrow"/>
              </a:rPr>
              <a:t> </a:t>
            </a:r>
            <a:r>
              <a:rPr sz="2400" dirty="0">
                <a:latin typeface="Liberation Sans Narrow"/>
                <a:cs typeface="Liberation Sans Narrow"/>
              </a:rPr>
              <a:t>and</a:t>
            </a:r>
            <a:r>
              <a:rPr sz="2400" spc="-80" dirty="0">
                <a:latin typeface="Liberation Sans Narrow"/>
                <a:cs typeface="Liberation Sans Narrow"/>
              </a:rPr>
              <a:t> </a:t>
            </a:r>
            <a:r>
              <a:rPr sz="2400" dirty="0">
                <a:latin typeface="Liberation Sans Narrow"/>
                <a:cs typeface="Liberation Sans Narrow"/>
              </a:rPr>
              <a:t>Education</a:t>
            </a:r>
            <a:r>
              <a:rPr sz="2400" spc="-55" dirty="0">
                <a:latin typeface="Liberation Sans Narrow"/>
                <a:cs typeface="Liberation Sans Narrow"/>
              </a:rPr>
              <a:t> </a:t>
            </a:r>
            <a:r>
              <a:rPr sz="2400" dirty="0">
                <a:latin typeface="Liberation Sans Narrow"/>
                <a:cs typeface="Liberation Sans Narrow"/>
              </a:rPr>
              <a:t>Network</a:t>
            </a:r>
            <a:r>
              <a:rPr sz="2400" spc="-70" dirty="0">
                <a:latin typeface="Liberation Sans Narrow"/>
                <a:cs typeface="Liberation Sans Narrow"/>
              </a:rPr>
              <a:t> </a:t>
            </a:r>
            <a:r>
              <a:rPr sz="2400" spc="-10" dirty="0">
                <a:latin typeface="Liberation Sans Narrow"/>
                <a:cs typeface="Liberation Sans Narrow"/>
              </a:rPr>
              <a:t>(BdREN)</a:t>
            </a:r>
            <a:endParaRPr sz="2400" dirty="0">
              <a:latin typeface="Liberation Sans Narrow"/>
              <a:cs typeface="Liberation Sans Narrow"/>
            </a:endParaRPr>
          </a:p>
          <a:p>
            <a:pPr marL="527050" indent="-171450">
              <a:lnSpc>
                <a:spcPts val="3279"/>
              </a:lnSpc>
              <a:spcBef>
                <a:spcPts val="145"/>
              </a:spcBef>
              <a:buSzPct val="96428"/>
              <a:buFont typeface="Wingdings"/>
              <a:buChar char=""/>
              <a:tabLst>
                <a:tab pos="527050" algn="l"/>
              </a:tabLst>
            </a:pPr>
            <a:r>
              <a:rPr sz="2800" dirty="0">
                <a:solidFill>
                  <a:srgbClr val="CC0099"/>
                </a:solidFill>
                <a:latin typeface="Arial Black"/>
                <a:cs typeface="Arial Black"/>
              </a:rPr>
              <a:t>Faculty</a:t>
            </a:r>
            <a:r>
              <a:rPr sz="2800" spc="-165" dirty="0">
                <a:solidFill>
                  <a:srgbClr val="CC0099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CC0099"/>
                </a:solidFill>
                <a:latin typeface="Arial Black"/>
                <a:cs typeface="Arial Black"/>
              </a:rPr>
              <a:t>Professional</a:t>
            </a:r>
            <a:r>
              <a:rPr sz="2800" spc="-140" dirty="0">
                <a:solidFill>
                  <a:srgbClr val="CC0099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CC0099"/>
                </a:solidFill>
                <a:latin typeface="Arial Black"/>
                <a:cs typeface="Arial Black"/>
              </a:rPr>
              <a:t>Development</a:t>
            </a:r>
            <a:r>
              <a:rPr sz="2800" spc="-145" dirty="0">
                <a:solidFill>
                  <a:srgbClr val="CC0099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CC0099"/>
                </a:solidFill>
                <a:latin typeface="Arial Black"/>
                <a:cs typeface="Arial Black"/>
              </a:rPr>
              <a:t>(FPD)</a:t>
            </a:r>
            <a:endParaRPr sz="2800" dirty="0">
              <a:latin typeface="Arial Black"/>
              <a:cs typeface="Arial Black"/>
            </a:endParaRPr>
          </a:p>
          <a:p>
            <a:pPr marL="869315" lvl="1" indent="-170815">
              <a:lnSpc>
                <a:spcPts val="2800"/>
              </a:lnSpc>
              <a:buFont typeface="Arial"/>
              <a:buChar char="•"/>
              <a:tabLst>
                <a:tab pos="869315" algn="l"/>
                <a:tab pos="4779010" algn="l"/>
              </a:tabLst>
            </a:pPr>
            <a:r>
              <a:rPr sz="2400" dirty="0">
                <a:latin typeface="Liberation Sans Narrow"/>
                <a:cs typeface="Liberation Sans Narrow"/>
              </a:rPr>
              <a:t>Establish</a:t>
            </a:r>
            <a:r>
              <a:rPr sz="2400" spc="-45" dirty="0">
                <a:latin typeface="Liberation Sans Narrow"/>
                <a:cs typeface="Liberation Sans Narrow"/>
              </a:rPr>
              <a:t> </a:t>
            </a:r>
            <a:r>
              <a:rPr sz="2400" spc="-55" dirty="0">
                <a:latin typeface="Liberation Sans Narrow"/>
                <a:cs typeface="Liberation Sans Narrow"/>
              </a:rPr>
              <a:t>UTTA</a:t>
            </a:r>
            <a:r>
              <a:rPr sz="2400" spc="-100" dirty="0">
                <a:latin typeface="Liberation Sans Narrow"/>
                <a:cs typeface="Liberation Sans Narrow"/>
              </a:rPr>
              <a:t> </a:t>
            </a:r>
            <a:r>
              <a:rPr sz="2400" dirty="0">
                <a:latin typeface="Liberation Sans Narrow"/>
                <a:cs typeface="Liberation Sans Narrow"/>
              </a:rPr>
              <a:t>at</a:t>
            </a:r>
            <a:r>
              <a:rPr sz="2400" spc="-45" dirty="0">
                <a:latin typeface="Liberation Sans Narrow"/>
                <a:cs typeface="Liberation Sans Narrow"/>
              </a:rPr>
              <a:t> </a:t>
            </a:r>
            <a:r>
              <a:rPr sz="2400" dirty="0">
                <a:latin typeface="Liberation Sans Narrow"/>
                <a:cs typeface="Liberation Sans Narrow"/>
              </a:rPr>
              <a:t>rental</a:t>
            </a:r>
            <a:r>
              <a:rPr sz="2400" spc="-40" dirty="0">
                <a:latin typeface="Liberation Sans Narrow"/>
                <a:cs typeface="Liberation Sans Narrow"/>
              </a:rPr>
              <a:t> </a:t>
            </a:r>
            <a:r>
              <a:rPr sz="2400" spc="-10" dirty="0">
                <a:latin typeface="Liberation Sans Narrow"/>
                <a:cs typeface="Liberation Sans Narrow"/>
              </a:rPr>
              <a:t>premises</a:t>
            </a:r>
            <a:r>
              <a:rPr sz="2400" dirty="0">
                <a:latin typeface="Liberation Sans Narrow"/>
                <a:cs typeface="Liberation Sans Narrow"/>
              </a:rPr>
              <a:t>	and</a:t>
            </a:r>
            <a:r>
              <a:rPr sz="2400" spc="-95" dirty="0">
                <a:latin typeface="Liberation Sans Narrow"/>
                <a:cs typeface="Liberation Sans Narrow"/>
              </a:rPr>
              <a:t> </a:t>
            </a:r>
            <a:r>
              <a:rPr sz="2400" dirty="0">
                <a:latin typeface="Liberation Sans Narrow"/>
                <a:cs typeface="Liberation Sans Narrow"/>
              </a:rPr>
              <a:t>Train</a:t>
            </a:r>
            <a:r>
              <a:rPr sz="2400" spc="-75" dirty="0">
                <a:latin typeface="Liberation Sans Narrow"/>
                <a:cs typeface="Liberation Sans Narrow"/>
              </a:rPr>
              <a:t> </a:t>
            </a:r>
            <a:r>
              <a:rPr sz="2400" dirty="0">
                <a:latin typeface="Liberation Sans Narrow"/>
                <a:cs typeface="Liberation Sans Narrow"/>
              </a:rPr>
              <a:t>5000</a:t>
            </a:r>
            <a:r>
              <a:rPr sz="2400" spc="-45" dirty="0">
                <a:latin typeface="Liberation Sans Narrow"/>
                <a:cs typeface="Liberation Sans Narrow"/>
              </a:rPr>
              <a:t> </a:t>
            </a:r>
            <a:r>
              <a:rPr sz="2400" dirty="0">
                <a:latin typeface="Liberation Sans Narrow"/>
                <a:cs typeface="Liberation Sans Narrow"/>
              </a:rPr>
              <a:t>faculty</a:t>
            </a:r>
            <a:r>
              <a:rPr sz="2400" spc="-60" dirty="0">
                <a:latin typeface="Liberation Sans Narrow"/>
                <a:cs typeface="Liberation Sans Narrow"/>
              </a:rPr>
              <a:t> </a:t>
            </a:r>
            <a:r>
              <a:rPr sz="2400" spc="-10" dirty="0">
                <a:latin typeface="Liberation Sans Narrow"/>
                <a:cs typeface="Liberation Sans Narrow"/>
              </a:rPr>
              <a:t>members</a:t>
            </a:r>
            <a:endParaRPr sz="2400" dirty="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1404</Words>
  <Application>Microsoft Office PowerPoint</Application>
  <PresentationFormat>On-screen Show (4:3)</PresentationFormat>
  <Paragraphs>338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Proposal Writing</vt:lpstr>
      <vt:lpstr> Welcome to Writing Proposal on “Academic Transformation Fund”  </vt:lpstr>
      <vt:lpstr>PowerPoint Presentation</vt:lpstr>
      <vt:lpstr>Objectives of this Workshop</vt:lpstr>
      <vt:lpstr>HEAT: Project Overview</vt:lpstr>
      <vt:lpstr>HEAT: Main Components</vt:lpstr>
      <vt:lpstr>HEAT: Main Components</vt:lpstr>
      <vt:lpstr>Major Activities</vt:lpstr>
      <vt:lpstr>HEAT: Major Activities</vt:lpstr>
      <vt:lpstr>Cont.</vt:lpstr>
      <vt:lpstr>Windows and Eligible University and Entity</vt:lpstr>
      <vt:lpstr>Duration of ATF Sub-Projects</vt:lpstr>
      <vt:lpstr>ATF Allocations to Five Windows</vt:lpstr>
      <vt:lpstr>Group of Universities</vt:lpstr>
      <vt:lpstr>Proposal Format Selection (6)</vt:lpstr>
      <vt:lpstr>Structure of ATF Sub-Project Proposal</vt:lpstr>
      <vt:lpstr>Characteristics of Development Proposals</vt:lpstr>
      <vt:lpstr>Cluster of disciplines for sub-projects: (Disciplines which are not mentioned here, are also eligible, just align with anyone of the following)</vt:lpstr>
      <vt:lpstr>PowerPoint Presentation</vt:lpstr>
      <vt:lpstr>Window 2: Improvement of Teaching-Learning Infrastructure</vt:lpstr>
      <vt:lpstr>Window 3a(i): Advanced Research in Priority Areas</vt:lpstr>
      <vt:lpstr>Window 3a(i): Advanced Research in Priority Areas</vt:lpstr>
      <vt:lpstr>Window 3a: Advanced Research in Priority Areas</vt:lpstr>
      <vt:lpstr>Window 3b: Collaborative Research with Industries and Research Institutes</vt:lpstr>
      <vt:lpstr>Window 4: Establishing Innovation Support Facilities</vt:lpstr>
      <vt:lpstr>Window 4: Establishing Innovation Support Facilities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ToNMoY</dc:creator>
  <cp:lastModifiedBy>Ranu</cp:lastModifiedBy>
  <cp:revision>27</cp:revision>
  <dcterms:created xsi:type="dcterms:W3CDTF">2024-12-22T11:09:52Z</dcterms:created>
  <dcterms:modified xsi:type="dcterms:W3CDTF">2025-01-09T04:55:47Z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2024-12-22T00:00:00Z</vt:filetime>
  </property>
  <property fmtid="{D5CDD505-2E9C-101B-9397-08002B2CF9AE}" pid="5" name="Producer">
    <vt:lpwstr>3-Heights(TM) PDF Security Shell 4.8.25.2 (http://www.pdf-tools.com)</vt:lpwstr>
  </property>
</Properties>
</file>