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88" r:id="rId2"/>
    <p:sldId id="389" r:id="rId3"/>
    <p:sldId id="390" r:id="rId4"/>
    <p:sldId id="391" r:id="rId5"/>
    <p:sldId id="392"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338" r:id="rId29"/>
    <p:sldId id="339" r:id="rId30"/>
    <p:sldId id="340" r:id="rId31"/>
    <p:sldId id="341" r:id="rId32"/>
    <p:sldId id="342" r:id="rId33"/>
    <p:sldId id="415" r:id="rId34"/>
    <p:sldId id="416" r:id="rId35"/>
    <p:sldId id="417" r:id="rId36"/>
    <p:sldId id="418" r:id="rId37"/>
    <p:sldId id="348" r:id="rId38"/>
    <p:sldId id="349" r:id="rId39"/>
    <p:sldId id="350" r:id="rId40"/>
    <p:sldId id="347" r:id="rId41"/>
    <p:sldId id="351" r:id="rId42"/>
    <p:sldId id="362" r:id="rId43"/>
    <p:sldId id="381" r:id="rId44"/>
    <p:sldId id="383" r:id="rId45"/>
    <p:sldId id="384" r:id="rId46"/>
    <p:sldId id="382" r:id="rId47"/>
    <p:sldId id="363" r:id="rId48"/>
    <p:sldId id="364" r:id="rId49"/>
    <p:sldId id="378" r:id="rId50"/>
    <p:sldId id="365" r:id="rId51"/>
    <p:sldId id="419" r:id="rId52"/>
    <p:sldId id="420" r:id="rId53"/>
    <p:sldId id="377" r:id="rId54"/>
    <p:sldId id="386" r:id="rId55"/>
    <p:sldId id="387" r:id="rId56"/>
    <p:sldId id="366" r:id="rId57"/>
    <p:sldId id="367" r:id="rId58"/>
    <p:sldId id="368" r:id="rId59"/>
    <p:sldId id="369" r:id="rId60"/>
    <p:sldId id="370" r:id="rId61"/>
    <p:sldId id="371" r:id="rId62"/>
    <p:sldId id="375" r:id="rId63"/>
    <p:sldId id="372" r:id="rId64"/>
    <p:sldId id="373" r:id="rId65"/>
    <p:sldId id="374" r:id="rId66"/>
    <p:sldId id="376"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4973" autoAdjust="0"/>
  </p:normalViewPr>
  <p:slideViewPr>
    <p:cSldViewPr snapToGrid="0">
      <p:cViewPr varScale="1">
        <p:scale>
          <a:sx n="65" d="100"/>
          <a:sy n="65" d="100"/>
        </p:scale>
        <p:origin x="1123" y="-442"/>
      </p:cViewPr>
      <p:guideLst/>
    </p:cSldViewPr>
  </p:slideViewPr>
  <p:outlineViewPr>
    <p:cViewPr>
      <p:scale>
        <a:sx n="33" d="100"/>
        <a:sy n="33" d="100"/>
      </p:scale>
      <p:origin x="0" y="0"/>
    </p:cViewPr>
  </p:outlineViewPr>
  <p:notesTextViewPr>
    <p:cViewPr>
      <p:scale>
        <a:sx n="1" d="1"/>
        <a:sy n="1" d="1"/>
      </p:scale>
      <p:origin x="0" y="-14"/>
    </p:cViewPr>
  </p:notesTextViewPr>
  <p:sorterViewPr>
    <p:cViewPr>
      <p:scale>
        <a:sx n="100" d="100"/>
        <a:sy n="100" d="100"/>
      </p:scale>
      <p:origin x="0" y="0"/>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45F040-79F0-4199-B4FD-C19A4430666B}" type="datetimeFigureOut">
              <a:rPr lang="en-US" smtClean="0"/>
              <a:t>4/23/2024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C67B97-E19C-4449-A168-90CE28BCDA98}" type="slidenum">
              <a:rPr lang="en-US" smtClean="0"/>
              <a:t>‹#›</a:t>
            </a:fld>
            <a:endParaRPr lang="en-US"/>
          </a:p>
        </p:txBody>
      </p:sp>
    </p:spTree>
    <p:extLst>
      <p:ext uri="{BB962C8B-B14F-4D97-AF65-F5344CB8AC3E}">
        <p14:creationId xmlns:p14="http://schemas.microsoft.com/office/powerpoint/2010/main" val="983835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Jansen, J. D., &amp; Christie, P. (1999). Changing curriculum: Studies on outcomes-based education in South Africa. </a:t>
            </a:r>
            <a:r>
              <a:rPr lang="en-US" dirty="0" err="1" smtClean="0"/>
              <a:t>Juta</a:t>
            </a:r>
            <a:r>
              <a:rPr lang="en-US" dirty="0" smtClean="0"/>
              <a:t> and Company Ltd.</a:t>
            </a:r>
          </a:p>
          <a:p>
            <a:r>
              <a:rPr lang="en-US" dirty="0" smtClean="0"/>
              <a:t>A basic premise of OBE as  "having all students learn well, not just the fastest, the brightest, or the most advantaged.“ (William </a:t>
            </a:r>
            <a:r>
              <a:rPr lang="en-US" dirty="0" err="1" smtClean="0"/>
              <a:t>Spady</a:t>
            </a:r>
            <a:r>
              <a:rPr lang="en-US" dirty="0" smtClean="0"/>
              <a:t>, 1994)</a:t>
            </a:r>
          </a:p>
          <a:p>
            <a:r>
              <a:rPr lang="en-US" dirty="0" smtClean="0"/>
              <a:t>Treating learners as empty vessels which have to be filled with knowledge. </a:t>
            </a:r>
          </a:p>
          <a:p>
            <a:r>
              <a:rPr lang="en-US" dirty="0" smtClean="0"/>
              <a:t>Outcomes are clear learning results that we want students to demonstrate at the end of significant learning experiences. They are not values, beliefs, attitudes, or psychological states of mind. Instead, outcomes are what learners can actually do with what they know and have learned they are the tangible application of what has been learned.</a:t>
            </a:r>
          </a:p>
          <a:p>
            <a:r>
              <a:rPr lang="en-US" dirty="0" smtClean="0"/>
              <a:t>Outcomes are actions and performances . Possible outcome “ explain the major causes  of inflation” </a:t>
            </a:r>
          </a:p>
          <a:p>
            <a:r>
              <a:rPr lang="en-US" dirty="0" smtClean="0"/>
              <a:t>Teaching as transmission,</a:t>
            </a:r>
            <a:r>
              <a:rPr lang="en-US" baseline="0" dirty="0" smtClean="0"/>
              <a:t> transactions (interactions) and transformation..</a:t>
            </a:r>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3</a:t>
            </a:fld>
            <a:endParaRPr lang="en-US"/>
          </a:p>
        </p:txBody>
      </p:sp>
    </p:spTree>
    <p:extLst>
      <p:ext uri="{BB962C8B-B14F-4D97-AF65-F5344CB8AC3E}">
        <p14:creationId xmlns:p14="http://schemas.microsoft.com/office/powerpoint/2010/main" val="61776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have found it difficult to translate these ‘top-down’ policies on graduate attributes into the context of their own discipline, since the learning and teaching of graduate attributes are, after all, situated within disciplines, despite the aspiration of graduate attributes to be applicable for all</a:t>
            </a:r>
          </a:p>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14</a:t>
            </a:fld>
            <a:endParaRPr lang="en-US"/>
          </a:p>
        </p:txBody>
      </p:sp>
    </p:spTree>
    <p:extLst>
      <p:ext uri="{BB962C8B-B14F-4D97-AF65-F5344CB8AC3E}">
        <p14:creationId xmlns:p14="http://schemas.microsoft.com/office/powerpoint/2010/main" val="336278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Source: Jones, A. (2009) p. 89</a:t>
            </a:r>
          </a:p>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15</a:t>
            </a:fld>
            <a:endParaRPr lang="en-US"/>
          </a:p>
        </p:txBody>
      </p:sp>
    </p:spTree>
    <p:extLst>
      <p:ext uri="{BB962C8B-B14F-4D97-AF65-F5344CB8AC3E}">
        <p14:creationId xmlns:p14="http://schemas.microsoft.com/office/powerpoint/2010/main" val="1182171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Source: Jones, A. (2009) p. 89</a:t>
            </a:r>
          </a:p>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16</a:t>
            </a:fld>
            <a:endParaRPr lang="en-US"/>
          </a:p>
        </p:txBody>
      </p:sp>
    </p:spTree>
    <p:extLst>
      <p:ext uri="{BB962C8B-B14F-4D97-AF65-F5344CB8AC3E}">
        <p14:creationId xmlns:p14="http://schemas.microsoft.com/office/powerpoint/2010/main" val="4220552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17</a:t>
            </a:fld>
            <a:endParaRPr lang="en-US"/>
          </a:p>
        </p:txBody>
      </p:sp>
    </p:spTree>
    <p:extLst>
      <p:ext uri="{BB962C8B-B14F-4D97-AF65-F5344CB8AC3E}">
        <p14:creationId xmlns:p14="http://schemas.microsoft.com/office/powerpoint/2010/main" val="3444476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How to evolve POEs</a:t>
            </a:r>
          </a:p>
          <a:p>
            <a:r>
              <a:rPr lang="en-US" dirty="0" smtClean="0"/>
              <a:t>Consultation with  Industry, Alumni, Students, Management,  Professional Bodies, Faculty, Parents ,  </a:t>
            </a:r>
          </a:p>
          <a:p>
            <a:r>
              <a:rPr lang="en-US" dirty="0" smtClean="0"/>
              <a:t>Preparing graduates for their career and professional life</a:t>
            </a:r>
          </a:p>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18</a:t>
            </a:fld>
            <a:endParaRPr lang="en-US"/>
          </a:p>
        </p:txBody>
      </p:sp>
    </p:spTree>
    <p:extLst>
      <p:ext uri="{BB962C8B-B14F-4D97-AF65-F5344CB8AC3E}">
        <p14:creationId xmlns:p14="http://schemas.microsoft.com/office/powerpoint/2010/main" val="4129252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How to evolve POEs</a:t>
            </a:r>
          </a:p>
          <a:p>
            <a:r>
              <a:rPr lang="en-US" dirty="0" smtClean="0"/>
              <a:t>Consultation with  Industry, Alumni, Students, Management,  Professional Bodies, Faculty, Parents ,  </a:t>
            </a:r>
          </a:p>
          <a:p>
            <a:r>
              <a:rPr lang="en-US" dirty="0" smtClean="0"/>
              <a:t>Preparing graduates for their career and professional life</a:t>
            </a:r>
          </a:p>
          <a:p>
            <a:r>
              <a:rPr lang="en-US" dirty="0" smtClean="0"/>
              <a:t>Program Educational Objective (PEO) is what the </a:t>
            </a:r>
            <a:r>
              <a:rPr lang="en-US" dirty="0" err="1" smtClean="0"/>
              <a:t>programme</a:t>
            </a:r>
            <a:r>
              <a:rPr lang="en-US" dirty="0" smtClean="0"/>
              <a:t> is preparing graduates for in their career and professional life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19</a:t>
            </a:fld>
            <a:endParaRPr lang="en-US"/>
          </a:p>
        </p:txBody>
      </p:sp>
    </p:spTree>
    <p:extLst>
      <p:ext uri="{BB962C8B-B14F-4D97-AF65-F5344CB8AC3E}">
        <p14:creationId xmlns:p14="http://schemas.microsoft.com/office/powerpoint/2010/main" val="371730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How to evolve POEs</a:t>
            </a:r>
          </a:p>
          <a:p>
            <a:r>
              <a:rPr lang="en-US" dirty="0" smtClean="0"/>
              <a:t>Consultation with  Industry, Alumni, Students, Management  Professional Bodies, Faculty, Parents ,  Data on trends in the profession</a:t>
            </a:r>
          </a:p>
        </p:txBody>
      </p:sp>
      <p:sp>
        <p:nvSpPr>
          <p:cNvPr id="4" name="Slide Number Placeholder 3"/>
          <p:cNvSpPr>
            <a:spLocks noGrp="1"/>
          </p:cNvSpPr>
          <p:nvPr>
            <p:ph type="sldNum" sz="quarter" idx="10"/>
          </p:nvPr>
        </p:nvSpPr>
        <p:spPr/>
        <p:txBody>
          <a:bodyPr/>
          <a:lstStyle/>
          <a:p>
            <a:fld id="{8DC67B97-E19C-4449-A168-90CE28BCDA98}" type="slidenum">
              <a:rPr lang="en-US" smtClean="0"/>
              <a:t>20</a:t>
            </a:fld>
            <a:endParaRPr lang="en-US"/>
          </a:p>
        </p:txBody>
      </p:sp>
    </p:spTree>
    <p:extLst>
      <p:ext uri="{BB962C8B-B14F-4D97-AF65-F5344CB8AC3E}">
        <p14:creationId xmlns:p14="http://schemas.microsoft.com/office/powerpoint/2010/main" val="3178798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Source: https://cse.osu.edu/content/bs-cse-program-educational-objectives-and-student-outcomes</a:t>
            </a:r>
          </a:p>
        </p:txBody>
      </p:sp>
      <p:sp>
        <p:nvSpPr>
          <p:cNvPr id="4" name="Slide Number Placeholder 3"/>
          <p:cNvSpPr>
            <a:spLocks noGrp="1"/>
          </p:cNvSpPr>
          <p:nvPr>
            <p:ph type="sldNum" sz="quarter" idx="10"/>
          </p:nvPr>
        </p:nvSpPr>
        <p:spPr/>
        <p:txBody>
          <a:bodyPr/>
          <a:lstStyle/>
          <a:p>
            <a:fld id="{8DC67B97-E19C-4449-A168-90CE28BCDA98}" type="slidenum">
              <a:rPr lang="en-US" smtClean="0"/>
              <a:t>21</a:t>
            </a:fld>
            <a:endParaRPr lang="en-US"/>
          </a:p>
        </p:txBody>
      </p:sp>
    </p:spTree>
    <p:extLst>
      <p:ext uri="{BB962C8B-B14F-4D97-AF65-F5344CB8AC3E}">
        <p14:creationId xmlns:p14="http://schemas.microsoft.com/office/powerpoint/2010/main" val="381542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22</a:t>
            </a:fld>
            <a:endParaRPr lang="en-US"/>
          </a:p>
        </p:txBody>
      </p:sp>
    </p:spTree>
    <p:extLst>
      <p:ext uri="{BB962C8B-B14F-4D97-AF65-F5344CB8AC3E}">
        <p14:creationId xmlns:p14="http://schemas.microsoft.com/office/powerpoint/2010/main" val="81911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helps the development of curriculum and learning outcomes for courses </a:t>
            </a:r>
          </a:p>
          <a:p>
            <a:r>
              <a:rPr lang="en-US" dirty="0" smtClean="0"/>
              <a:t>Number of PLOs should be no more than 5 or 6 ( 3 to 5 is better)</a:t>
            </a:r>
          </a:p>
          <a:p>
            <a:endParaRPr lang="en-US" dirty="0" smtClean="0"/>
          </a:p>
          <a:p>
            <a:r>
              <a:rPr lang="en-US" dirty="0" smtClean="0"/>
              <a:t>PLO </a:t>
            </a:r>
            <a:r>
              <a:rPr lang="as-IN" dirty="0" smtClean="0"/>
              <a:t>হল পরিমাপযোগ্য বিবৃতি যা শিক্ষার্থীরা তাদের একাডেমিক প্রোগ্রাম শেষ করার পর অর্জন করে এমন জ্ঞান বা দক্ষতা বর্ণনা করে।</a:t>
            </a:r>
          </a:p>
          <a:p>
            <a:r>
              <a:rPr lang="en-US" dirty="0" smtClean="0"/>
              <a:t>Program Learning Outcomes (chaffey.edu)</a:t>
            </a:r>
          </a:p>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23</a:t>
            </a:fld>
            <a:endParaRPr lang="en-US"/>
          </a:p>
        </p:txBody>
      </p:sp>
    </p:spTree>
    <p:extLst>
      <p:ext uri="{BB962C8B-B14F-4D97-AF65-F5344CB8AC3E}">
        <p14:creationId xmlns:p14="http://schemas.microsoft.com/office/powerpoint/2010/main" val="204775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Accreditation usually  applies only to programs, not to departments or faculties</a:t>
            </a:r>
          </a:p>
          <a:p>
            <a:r>
              <a:rPr lang="en-US" dirty="0" smtClean="0"/>
              <a:t>Undertaken only at the invitation of the HEI and with the consent of the appropriate regulator.</a:t>
            </a:r>
          </a:p>
          <a:p>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4</a:t>
            </a:fld>
            <a:endParaRPr lang="en-US"/>
          </a:p>
        </p:txBody>
      </p:sp>
    </p:spTree>
    <p:extLst>
      <p:ext uri="{BB962C8B-B14F-4D97-AF65-F5344CB8AC3E}">
        <p14:creationId xmlns:p14="http://schemas.microsoft.com/office/powerpoint/2010/main" val="3051139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helps the development of curriculum and learning outcomes for courses </a:t>
            </a:r>
          </a:p>
          <a:p>
            <a:r>
              <a:rPr lang="en-US" dirty="0" smtClean="0"/>
              <a:t>Number of PLOs should be no more than 5 or 6 ( 3 to 5 is better)</a:t>
            </a:r>
          </a:p>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24</a:t>
            </a:fld>
            <a:endParaRPr lang="en-US"/>
          </a:p>
        </p:txBody>
      </p:sp>
    </p:spTree>
    <p:extLst>
      <p:ext uri="{BB962C8B-B14F-4D97-AF65-F5344CB8AC3E}">
        <p14:creationId xmlns:p14="http://schemas.microsoft.com/office/powerpoint/2010/main" val="4203068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25</a:t>
            </a:fld>
            <a:endParaRPr lang="en-US"/>
          </a:p>
        </p:txBody>
      </p:sp>
    </p:spTree>
    <p:extLst>
      <p:ext uri="{BB962C8B-B14F-4D97-AF65-F5344CB8AC3E}">
        <p14:creationId xmlns:p14="http://schemas.microsoft.com/office/powerpoint/2010/main" val="3339238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 unmeasurable verbs such as “ understand,” “appreciate,” “learn,” and “know.” These are difficult to define and hard to measure.</a:t>
            </a:r>
          </a:p>
          <a:p>
            <a:r>
              <a:rPr lang="en-US" dirty="0" smtClean="0"/>
              <a:t>Avoid Double-Barrel Outcome Statements </a:t>
            </a:r>
          </a:p>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26</a:t>
            </a:fld>
            <a:endParaRPr lang="en-US"/>
          </a:p>
        </p:txBody>
      </p:sp>
    </p:spTree>
    <p:extLst>
      <p:ext uri="{BB962C8B-B14F-4D97-AF65-F5344CB8AC3E}">
        <p14:creationId xmlns:p14="http://schemas.microsoft.com/office/powerpoint/2010/main" val="964500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 unmeasurable verbs such as “ understand,” “appreciate,” “learn,” and “know.” These are difficult to define and hard to measure.</a:t>
            </a:r>
          </a:p>
          <a:p>
            <a:r>
              <a:rPr lang="en-US" dirty="0" smtClean="0"/>
              <a:t>Avoid Double-Barrel Outcome Statements </a:t>
            </a:r>
          </a:p>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27</a:t>
            </a:fld>
            <a:endParaRPr lang="en-US"/>
          </a:p>
        </p:txBody>
      </p:sp>
    </p:spTree>
    <p:extLst>
      <p:ext uri="{BB962C8B-B14F-4D97-AF65-F5344CB8AC3E}">
        <p14:creationId xmlns:p14="http://schemas.microsoft.com/office/powerpoint/2010/main" val="1042513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b="1" kern="0" dirty="0">
                <a:solidFill>
                  <a:srgbClr val="333333"/>
                </a:solidFill>
                <a:latin typeface="Montserrat"/>
                <a:ea typeface="ＭＳ Ｐゴシック"/>
              </a:rPr>
              <a:t>Level of correlation: 1 , 2. 3 indicates low , medium and high correlation between the university’s missions and the program’s </a:t>
            </a:r>
            <a:r>
              <a:rPr lang="en-US" altLang="fr-FR" sz="2400" b="1" kern="0" dirty="0" smtClean="0">
                <a:solidFill>
                  <a:srgbClr val="333333"/>
                </a:solidFill>
                <a:latin typeface="Montserrat"/>
                <a:ea typeface="ＭＳ Ｐゴシック"/>
              </a:rPr>
              <a:t>PEOs</a:t>
            </a:r>
            <a:endParaRPr lang="en-US" altLang="fr-FR" sz="2400" b="1" kern="0" dirty="0">
              <a:solidFill>
                <a:srgbClr val="333333"/>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2662613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b="1" kern="0" dirty="0">
                <a:solidFill>
                  <a:srgbClr val="333333"/>
                </a:solidFill>
                <a:latin typeface="Montserrat"/>
                <a:ea typeface="ＭＳ Ｐゴシック"/>
              </a:rPr>
              <a:t>1, 2, 3…low medium high </a:t>
            </a:r>
          </a:p>
          <a:p>
            <a:pPr defTabSz="931774" fontAlgn="base">
              <a:lnSpc>
                <a:spcPct val="90000"/>
              </a:lnSpc>
              <a:spcBef>
                <a:spcPct val="20000"/>
              </a:spcBef>
              <a:spcAft>
                <a:spcPct val="50000"/>
              </a:spcAft>
              <a:buClr>
                <a:srgbClr val="5B7D2D"/>
              </a:buClr>
              <a:defRPr/>
            </a:pPr>
            <a:r>
              <a:rPr lang="en-US" altLang="fr-FR" sz="2400" b="1" kern="0" dirty="0">
                <a:solidFill>
                  <a:srgbClr val="333333"/>
                </a:solidFill>
                <a:latin typeface="Montserrat"/>
                <a:ea typeface="ＭＳ Ｐゴシック"/>
              </a:rPr>
              <a:t>Should all PLOs connect all </a:t>
            </a:r>
            <a:r>
              <a:rPr lang="en-US" altLang="fr-FR" sz="2400" b="1" kern="0" dirty="0" smtClean="0">
                <a:solidFill>
                  <a:srgbClr val="333333"/>
                </a:solidFill>
                <a:latin typeface="Montserrat"/>
                <a:ea typeface="ＭＳ Ｐゴシック"/>
              </a:rPr>
              <a:t>PEOs ? A PLO should be linked</a:t>
            </a:r>
            <a:r>
              <a:rPr lang="en-US" altLang="fr-FR" sz="2400" b="1" kern="0" baseline="0" dirty="0" smtClean="0">
                <a:solidFill>
                  <a:srgbClr val="333333"/>
                </a:solidFill>
                <a:latin typeface="Montserrat"/>
                <a:ea typeface="ＭＳ Ｐゴシック"/>
              </a:rPr>
              <a:t> with one or two PEOs not all </a:t>
            </a:r>
            <a:endParaRPr lang="en-US" altLang="fr-FR" sz="2400" b="1" kern="0" dirty="0">
              <a:solidFill>
                <a:srgbClr val="333333"/>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1415893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b="1" kern="0" dirty="0">
                <a:solidFill>
                  <a:srgbClr val="FF0000"/>
                </a:solidFill>
                <a:latin typeface="Montserrat"/>
                <a:ea typeface="ＭＳ Ｐゴシック"/>
              </a:rPr>
              <a:t>031 for Social Sciences </a:t>
            </a:r>
            <a:r>
              <a:rPr lang="en-US" altLang="fr-FR" sz="2400" b="1" kern="0" dirty="0" smtClean="0">
                <a:solidFill>
                  <a:srgbClr val="FF0000"/>
                </a:solidFill>
                <a:latin typeface="Montserrat"/>
                <a:ea typeface="ＭＳ Ｐゴシック"/>
              </a:rPr>
              <a:t> </a:t>
            </a:r>
            <a:endParaRPr lang="en-US" altLang="fr-FR" sz="2400" b="1" kern="0" dirty="0">
              <a:solidFill>
                <a:srgbClr val="FF0000"/>
              </a:solidFill>
              <a:latin typeface="Montserrat"/>
              <a:ea typeface="ＭＳ Ｐゴシック"/>
            </a:endParaRPr>
          </a:p>
          <a:p>
            <a:pPr defTabSz="931774" fontAlgn="base">
              <a:lnSpc>
                <a:spcPct val="90000"/>
              </a:lnSpc>
              <a:spcBef>
                <a:spcPct val="20000"/>
              </a:spcBef>
              <a:spcAft>
                <a:spcPct val="50000"/>
              </a:spcAft>
              <a:buClr>
                <a:srgbClr val="5B7D2D"/>
              </a:buClr>
              <a:defRPr/>
            </a:pPr>
            <a:r>
              <a:rPr lang="en-US" altLang="fr-FR" sz="2400" b="1" kern="0" dirty="0">
                <a:solidFill>
                  <a:srgbClr val="FF0000"/>
                </a:solidFill>
                <a:latin typeface="Montserrat"/>
                <a:ea typeface="ＭＳ Ｐゴシック"/>
              </a:rPr>
              <a:t>0311 for Economics </a:t>
            </a: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4089514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650619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1620045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What Are General Education Courses? | Study.com</a:t>
            </a:r>
          </a:p>
          <a:p>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33</a:t>
            </a:fld>
            <a:endParaRPr lang="en-US"/>
          </a:p>
        </p:txBody>
      </p:sp>
    </p:spTree>
    <p:extLst>
      <p:ext uri="{BB962C8B-B14F-4D97-AF65-F5344CB8AC3E}">
        <p14:creationId xmlns:p14="http://schemas.microsoft.com/office/powerpoint/2010/main" val="100144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Mission should be numbered, not be bulleted </a:t>
            </a:r>
          </a:p>
          <a:p>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5</a:t>
            </a:fld>
            <a:endParaRPr lang="en-US"/>
          </a:p>
        </p:txBody>
      </p:sp>
    </p:spTree>
    <p:extLst>
      <p:ext uri="{BB962C8B-B14F-4D97-AF65-F5344CB8AC3E}">
        <p14:creationId xmlns:p14="http://schemas.microsoft.com/office/powerpoint/2010/main" val="249958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What Are General Education Courses? | Study.com</a:t>
            </a:r>
          </a:p>
          <a:p>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34</a:t>
            </a:fld>
            <a:endParaRPr lang="en-US"/>
          </a:p>
        </p:txBody>
      </p:sp>
    </p:spTree>
    <p:extLst>
      <p:ext uri="{BB962C8B-B14F-4D97-AF65-F5344CB8AC3E}">
        <p14:creationId xmlns:p14="http://schemas.microsoft.com/office/powerpoint/2010/main" val="2645384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BAC standards and Criterion at least 25% of total credits will be for general education courses for 4-year bachelor </a:t>
            </a:r>
          </a:p>
          <a:p>
            <a:r>
              <a:rPr lang="en-US" dirty="0" smtClean="0"/>
              <a:t>, 10% </a:t>
            </a:r>
            <a:r>
              <a:rPr lang="en-US" baseline="0" dirty="0" smtClean="0"/>
              <a:t> for the masters </a:t>
            </a:r>
            <a:r>
              <a:rPr lang="en-US" baseline="0" dirty="0" err="1" smtClean="0"/>
              <a:t>programme</a:t>
            </a:r>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35</a:t>
            </a:fld>
            <a:endParaRPr lang="en-US"/>
          </a:p>
        </p:txBody>
      </p:sp>
    </p:spTree>
    <p:extLst>
      <p:ext uri="{BB962C8B-B14F-4D97-AF65-F5344CB8AC3E}">
        <p14:creationId xmlns:p14="http://schemas.microsoft.com/office/powerpoint/2010/main" val="3417182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36</a:t>
            </a:fld>
            <a:endParaRPr lang="en-US"/>
          </a:p>
        </p:txBody>
      </p:sp>
    </p:spTree>
    <p:extLst>
      <p:ext uri="{BB962C8B-B14F-4D97-AF65-F5344CB8AC3E}">
        <p14:creationId xmlns:p14="http://schemas.microsoft.com/office/powerpoint/2010/main" val="825805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879501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233127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1143427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3804741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3730245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a:t>
            </a:r>
            <a:r>
              <a:rPr lang="en-US" baseline="0" dirty="0" smtClean="0"/>
              <a:t>: a statement of what  learners are expected to be able to do on successful completion of the course in order to demonstrate their knowledge, skills and understanding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41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Manageable number of course topics : 4 to 7 for a semester </a:t>
            </a:r>
          </a:p>
          <a:p>
            <a:r>
              <a:rPr lang="en-US" dirty="0" smtClean="0"/>
              <a:t>Declarative : knowing about phenomena, theories, disciplines, specific topics</a:t>
            </a:r>
          </a:p>
          <a:p>
            <a:r>
              <a:rPr lang="en-US" dirty="0" smtClean="0"/>
              <a:t>Functioning : requiring the student to exercise active control over problems and decisions in the</a:t>
            </a:r>
            <a:r>
              <a:rPr lang="en-US" baseline="0" dirty="0" smtClean="0"/>
              <a:t> appropriate </a:t>
            </a:r>
            <a:r>
              <a:rPr lang="en-US" dirty="0" smtClean="0"/>
              <a:t>content domains</a:t>
            </a:r>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43</a:t>
            </a:fld>
            <a:endParaRPr lang="en-US"/>
          </a:p>
        </p:txBody>
      </p:sp>
    </p:spTree>
    <p:extLst>
      <p:ext uri="{BB962C8B-B14F-4D97-AF65-F5344CB8AC3E}">
        <p14:creationId xmlns:p14="http://schemas.microsoft.com/office/powerpoint/2010/main" val="422762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Vision of History Department of </a:t>
            </a:r>
            <a:r>
              <a:rPr lang="en-US" dirty="0" err="1" smtClean="0"/>
              <a:t>Shivaji</a:t>
            </a:r>
            <a:r>
              <a:rPr lang="en-US" dirty="0" smtClean="0"/>
              <a:t> University: The History Department aims to make the students aware of the past and its legacies through teaching, research and extension activities in Indian history in the context of world history.  We believe that only a critical understanding of the past will enable the students to understand the present and help them look towards the future.</a:t>
            </a:r>
          </a:p>
          <a:p>
            <a:r>
              <a:rPr lang="en-US" dirty="0" smtClean="0"/>
              <a:t>Mission</a:t>
            </a:r>
          </a:p>
          <a:p>
            <a:r>
              <a:rPr lang="en-US" dirty="0" smtClean="0"/>
              <a:t>M1 Transform the students into citizens who are critically informed about the past and its consequences for the present</a:t>
            </a:r>
          </a:p>
          <a:p>
            <a:r>
              <a:rPr lang="en-US" dirty="0" smtClean="0"/>
              <a:t>M2 Promote studies in history, society and culture of Maharashtra in general and Maratha history in particular </a:t>
            </a:r>
          </a:p>
          <a:p>
            <a:r>
              <a:rPr lang="en-US" dirty="0" smtClean="0"/>
              <a:t>M3 Empower students to cope with the challenges of globalization by instilling in them a life-long passion for learning about the past. The knowledge about the interconnections between the global, national,  regional and local history will equip the students to face the challenges with confidence.</a:t>
            </a:r>
          </a:p>
          <a:p>
            <a:r>
              <a:rPr lang="en-US" dirty="0" smtClean="0"/>
              <a:t>Objectives</a:t>
            </a:r>
          </a:p>
          <a:p>
            <a:r>
              <a:rPr lang="en-US" dirty="0" smtClean="0"/>
              <a:t>M4 To acquaint students with the past and present of India and the World.</a:t>
            </a:r>
          </a:p>
          <a:p>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6</a:t>
            </a:fld>
            <a:endParaRPr lang="en-US"/>
          </a:p>
        </p:txBody>
      </p:sp>
    </p:spTree>
    <p:extLst>
      <p:ext uri="{BB962C8B-B14F-4D97-AF65-F5344CB8AC3E}">
        <p14:creationId xmlns:p14="http://schemas.microsoft.com/office/powerpoint/2010/main" val="1467205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rPr>
              <a:t>3= high correlation; 2= medium correlation; 1= low correlation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01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rPr>
              <a:t>The role of teacher: to instruct their students or to encourage and support students </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rPr>
              <a:t>Constructivist beliefs: learners must construct knowledge from their own activities</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kumimoji="0" lang="en-US" altLang="fr-FR" sz="2400" b="1" i="0" u="none" strike="noStrike" kern="0" cap="none" spc="0" normalizeH="0" baseline="0" noProof="0" dirty="0" err="1" smtClean="0">
                <a:ln>
                  <a:noFill/>
                </a:ln>
                <a:solidFill>
                  <a:srgbClr val="FF0000"/>
                </a:solidFill>
                <a:effectLst/>
                <a:uLnTx/>
                <a:uFillTx/>
                <a:latin typeface="Montserrat"/>
                <a:ea typeface="ＭＳ Ｐゴシック"/>
                <a:cs typeface="+mn-cs"/>
              </a:rPr>
              <a:t>Instructivist</a:t>
            </a:r>
            <a:r>
              <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rPr>
              <a:t> beliefs: Direct teaching is extremely effective</a:t>
            </a: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579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51</a:t>
            </a:fld>
            <a:endParaRPr lang="en-US"/>
          </a:p>
        </p:txBody>
      </p:sp>
    </p:spTree>
    <p:extLst>
      <p:ext uri="{BB962C8B-B14F-4D97-AF65-F5344CB8AC3E}">
        <p14:creationId xmlns:p14="http://schemas.microsoft.com/office/powerpoint/2010/main" val="4041542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52</a:t>
            </a:fld>
            <a:endParaRPr lang="en-US"/>
          </a:p>
        </p:txBody>
      </p:sp>
    </p:spTree>
    <p:extLst>
      <p:ext uri="{BB962C8B-B14F-4D97-AF65-F5344CB8AC3E}">
        <p14:creationId xmlns:p14="http://schemas.microsoft.com/office/powerpoint/2010/main" val="41248738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lang="en-US" sz="2400" dirty="0" smtClean="0"/>
              <a:t>The teaching of Eric Mazur</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lang="en-US" sz="2400" dirty="0" smtClean="0"/>
              <a:t>Eric Mazur (1998) asked himself that last question. He was lecturing in physics at Harvard</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lang="en-US" sz="2400" dirty="0" smtClean="0"/>
              <a:t>He set readings that had to be read before the class. He also gave the students two or three simple questions to be answered by email the night before the class: no answers, no admission to class. His email also said: ‘Please tell us what you found difficult and confusing. If you found nothing difficult or confusing, please tell us what you found most interesting.’</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897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lang="en-US" sz="2400" dirty="0" smtClean="0"/>
              <a:t>A short rest, or a change in activity, every 15 minutes or so restores performance almost to the original level</a:t>
            </a: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225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lang="en-US" sz="2400" dirty="0" smtClean="0"/>
              <a:t>Getting students to review at the end of the lecture what has been learned leads to much better and lasting retention than simply finishing and dismissing the students</a:t>
            </a: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834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030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3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29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R&amp;D is making differences  </a:t>
            </a:r>
            <a:r>
              <a:rPr lang="en-US" dirty="0" err="1" smtClean="0"/>
              <a:t>Covid</a:t>
            </a:r>
            <a:r>
              <a:rPr lang="en-US" dirty="0" smtClean="0"/>
              <a:t> Vaccine/ Windows </a:t>
            </a:r>
          </a:p>
          <a:p>
            <a:r>
              <a:rPr lang="en-US" dirty="0" smtClean="0"/>
              <a:t>Indian people are working in our garments industry</a:t>
            </a:r>
          </a:p>
          <a:p>
            <a:r>
              <a:rPr lang="en-US" dirty="0" smtClean="0"/>
              <a:t>Computer literacy and Statistics knowledge are needed almost everywhere</a:t>
            </a:r>
          </a:p>
          <a:p>
            <a:r>
              <a:rPr lang="en-US" dirty="0" smtClean="0"/>
              <a:t>Outsourcing /freelancing </a:t>
            </a:r>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9</a:t>
            </a:fld>
            <a:endParaRPr lang="en-US"/>
          </a:p>
        </p:txBody>
      </p:sp>
    </p:spTree>
    <p:extLst>
      <p:ext uri="{BB962C8B-B14F-4D97-AF65-F5344CB8AC3E}">
        <p14:creationId xmlns:p14="http://schemas.microsoft.com/office/powerpoint/2010/main" val="14289299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a:t>
            </a:r>
            <a:r>
              <a:rPr lang="en-US" baseline="0" dirty="0" smtClean="0"/>
              <a:t> /ILOs at the course level </a:t>
            </a:r>
            <a:r>
              <a:rPr lang="en-US" dirty="0" smtClean="0"/>
              <a:t>emphasizes more than does ‘objective’ that we are referring to what the student has to learn rather than what the teacher has to teach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118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rPr>
              <a:t>Teaching learning methods: Lecture, Field work, Video, Lab session, Industry visit , group discussion , News paper news analysis</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rPr>
              <a:t>Assessment strategies: formative and summative assessment: quiz, presentation, peer evaluation, class test, report writing </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3470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045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000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6422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39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7002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07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life of the university teachers and students are driven by a single motive, man’s basic quest for knowledge. </a:t>
            </a:r>
          </a:p>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10</a:t>
            </a:fld>
            <a:endParaRPr lang="en-US"/>
          </a:p>
        </p:txBody>
      </p:sp>
    </p:spTree>
    <p:extLst>
      <p:ext uri="{BB962C8B-B14F-4D97-AF65-F5344CB8AC3E}">
        <p14:creationId xmlns:p14="http://schemas.microsoft.com/office/powerpoint/2010/main" val="327566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11</a:t>
            </a:fld>
            <a:endParaRPr lang="en-US"/>
          </a:p>
        </p:txBody>
      </p:sp>
    </p:spTree>
    <p:extLst>
      <p:ext uri="{BB962C8B-B14F-4D97-AF65-F5344CB8AC3E}">
        <p14:creationId xmlns:p14="http://schemas.microsoft.com/office/powerpoint/2010/main" val="23495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12</a:t>
            </a:fld>
            <a:endParaRPr lang="en-US"/>
          </a:p>
        </p:txBody>
      </p:sp>
    </p:spTree>
    <p:extLst>
      <p:ext uri="{BB962C8B-B14F-4D97-AF65-F5344CB8AC3E}">
        <p14:creationId xmlns:p14="http://schemas.microsoft.com/office/powerpoint/2010/main" val="1451937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https://www.stir.ac.uk/student-life/careers/careers-advice-for-students/graduate-attributes/)</a:t>
            </a:r>
          </a:p>
          <a:p>
            <a:endParaRPr lang="en-US" dirty="0" smtClean="0"/>
          </a:p>
        </p:txBody>
      </p:sp>
      <p:sp>
        <p:nvSpPr>
          <p:cNvPr id="4" name="Slide Number Placeholder 3"/>
          <p:cNvSpPr>
            <a:spLocks noGrp="1"/>
          </p:cNvSpPr>
          <p:nvPr>
            <p:ph type="sldNum" sz="quarter" idx="10"/>
          </p:nvPr>
        </p:nvSpPr>
        <p:spPr/>
        <p:txBody>
          <a:bodyPr/>
          <a:lstStyle/>
          <a:p>
            <a:fld id="{8DC67B97-E19C-4449-A168-90CE28BCDA98}" type="slidenum">
              <a:rPr lang="en-US" smtClean="0"/>
              <a:t>13</a:t>
            </a:fld>
            <a:endParaRPr lang="en-US"/>
          </a:p>
        </p:txBody>
      </p:sp>
    </p:spTree>
    <p:extLst>
      <p:ext uri="{BB962C8B-B14F-4D97-AF65-F5344CB8AC3E}">
        <p14:creationId xmlns:p14="http://schemas.microsoft.com/office/powerpoint/2010/main" val="280150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80546-93DF-4564-8E54-50FD88DF7ED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30976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80546-93DF-4564-8E54-50FD88DF7ED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334436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80546-93DF-4564-8E54-50FD88DF7ED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336341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80546-93DF-4564-8E54-50FD88DF7ED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278897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780546-93DF-4564-8E54-50FD88DF7ED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220100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80546-93DF-4564-8E54-50FD88DF7ED6}"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320157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80546-93DF-4564-8E54-50FD88DF7ED6}"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157166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80546-93DF-4564-8E54-50FD88DF7ED6}"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25451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80546-93DF-4564-8E54-50FD88DF7ED6}"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115497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780546-93DF-4564-8E54-50FD88DF7ED6}"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85399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780546-93DF-4564-8E54-50FD88DF7ED6}"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123104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80546-93DF-4564-8E54-50FD88DF7ED6}" type="datetimeFigureOut">
              <a:rPr lang="en-US" smtClean="0"/>
              <a:t>4/23/2024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32ECE-0B44-4C15-91D8-C7F3763E2DBC}" type="slidenum">
              <a:rPr lang="en-US" smtClean="0"/>
              <a:t>‹#›</a:t>
            </a:fld>
            <a:endParaRPr lang="en-US"/>
          </a:p>
        </p:txBody>
      </p:sp>
    </p:spTree>
    <p:extLst>
      <p:ext uri="{BB962C8B-B14F-4D97-AF65-F5344CB8AC3E}">
        <p14:creationId xmlns:p14="http://schemas.microsoft.com/office/powerpoint/2010/main" val="1626229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8579"/>
            <a:ext cx="10515600" cy="1325563"/>
          </a:xfrm>
        </p:spPr>
        <p:txBody>
          <a:bodyPr>
            <a:normAutofit fontScale="90000"/>
          </a:bodyPr>
          <a:lstStyle/>
          <a:p>
            <a:pPr algn="ctr"/>
            <a:r>
              <a:rPr lang="en-US" dirty="0" smtClean="0"/>
              <a:t>OBE </a:t>
            </a:r>
            <a:r>
              <a:rPr lang="en-US" dirty="0"/>
              <a:t>Curriculum Development </a:t>
            </a:r>
            <a:r>
              <a:rPr lang="en-US" dirty="0" smtClean="0"/>
              <a:t>: Revised Template</a:t>
            </a:r>
            <a:r>
              <a:rPr lang="en-US" dirty="0"/>
              <a:t/>
            </a:r>
            <a:br>
              <a:rPr lang="en-US" dirty="0"/>
            </a:br>
            <a:endParaRPr lang="en-US" dirty="0"/>
          </a:p>
        </p:txBody>
      </p:sp>
      <p:sp>
        <p:nvSpPr>
          <p:cNvPr id="3" name="Content Placeholder 2"/>
          <p:cNvSpPr>
            <a:spLocks noGrp="1"/>
          </p:cNvSpPr>
          <p:nvPr>
            <p:ph idx="1"/>
          </p:nvPr>
        </p:nvSpPr>
        <p:spPr>
          <a:xfrm>
            <a:off x="702527" y="3323063"/>
            <a:ext cx="10651273" cy="3445727"/>
          </a:xfrm>
        </p:spPr>
        <p:txBody>
          <a:bodyPr>
            <a:normAutofit fontScale="47500" lnSpcReduction="20000"/>
          </a:bodyPr>
          <a:lstStyle/>
          <a:p>
            <a:pPr marL="0" indent="0" algn="ctr">
              <a:buNone/>
            </a:pPr>
            <a:r>
              <a:rPr lang="en-US" sz="7000" dirty="0" smtClean="0"/>
              <a:t>by</a:t>
            </a:r>
            <a:endParaRPr lang="en-US" sz="7000" dirty="0"/>
          </a:p>
          <a:p>
            <a:pPr marL="0" indent="0" algn="ctr">
              <a:buNone/>
            </a:pPr>
            <a:endParaRPr lang="en-US" sz="6700" dirty="0" smtClean="0"/>
          </a:p>
          <a:p>
            <a:pPr marL="0" indent="0" algn="ctr">
              <a:spcBef>
                <a:spcPts val="0"/>
              </a:spcBef>
              <a:buNone/>
            </a:pPr>
            <a:r>
              <a:rPr lang="en-US" sz="6700" dirty="0" smtClean="0"/>
              <a:t>Dr</a:t>
            </a:r>
            <a:r>
              <a:rPr lang="en-US" sz="6700" dirty="0"/>
              <a:t>. Md. </a:t>
            </a:r>
            <a:r>
              <a:rPr lang="en-US" sz="6700" dirty="0" err="1"/>
              <a:t>Abdur</a:t>
            </a:r>
            <a:r>
              <a:rPr lang="en-US" sz="6700" dirty="0"/>
              <a:t> Rashid </a:t>
            </a:r>
            <a:r>
              <a:rPr lang="en-US" sz="6700" dirty="0" err="1" smtClean="0"/>
              <a:t>Sarker</a:t>
            </a:r>
            <a:endParaRPr lang="en-US" sz="6700" dirty="0" smtClean="0"/>
          </a:p>
          <a:p>
            <a:pPr marL="0" indent="0" algn="ctr">
              <a:spcBef>
                <a:spcPts val="0"/>
              </a:spcBef>
              <a:buNone/>
            </a:pPr>
            <a:endParaRPr lang="en-US" sz="6700" dirty="0" smtClean="0"/>
          </a:p>
          <a:p>
            <a:pPr marL="0" indent="0" algn="ctr">
              <a:spcBef>
                <a:spcPts val="0"/>
              </a:spcBef>
              <a:buNone/>
            </a:pPr>
            <a:r>
              <a:rPr lang="en-US" sz="6700" dirty="0" smtClean="0"/>
              <a:t>Additional Director, </a:t>
            </a:r>
            <a:r>
              <a:rPr lang="en-US" sz="6700" dirty="0" smtClean="0"/>
              <a:t>IQAC</a:t>
            </a:r>
            <a:endParaRPr lang="en-US" sz="6700" dirty="0" smtClean="0"/>
          </a:p>
          <a:p>
            <a:pPr marL="0" indent="0" algn="ctr">
              <a:spcBef>
                <a:spcPts val="0"/>
              </a:spcBef>
              <a:buNone/>
            </a:pPr>
            <a:r>
              <a:rPr lang="en-US" sz="6700" dirty="0" smtClean="0"/>
              <a:t>&amp; </a:t>
            </a:r>
            <a:endParaRPr lang="en-US" sz="6700" dirty="0"/>
          </a:p>
          <a:p>
            <a:pPr marL="0" indent="0" algn="ctr">
              <a:spcBef>
                <a:spcPts val="0"/>
              </a:spcBef>
              <a:buNone/>
            </a:pPr>
            <a:r>
              <a:rPr lang="en-US" sz="6700" dirty="0"/>
              <a:t>Professor, Department of </a:t>
            </a:r>
            <a:r>
              <a:rPr lang="en-US" sz="6700" dirty="0" smtClean="0"/>
              <a:t>Economics</a:t>
            </a:r>
          </a:p>
          <a:p>
            <a:pPr marL="0" indent="0" algn="ctr">
              <a:spcBef>
                <a:spcPts val="0"/>
              </a:spcBef>
              <a:buNone/>
            </a:pPr>
            <a:r>
              <a:rPr lang="en-US" sz="6700" dirty="0" smtClean="0"/>
              <a:t>The University of </a:t>
            </a:r>
            <a:r>
              <a:rPr lang="en-US" sz="6700" dirty="0" err="1" smtClean="0"/>
              <a:t>Rajshahi</a:t>
            </a:r>
            <a:r>
              <a:rPr lang="en-US" sz="6700" dirty="0" smtClean="0"/>
              <a:t> </a:t>
            </a:r>
            <a:endParaRPr lang="en-US" sz="6700" dirty="0"/>
          </a:p>
          <a:p>
            <a:pPr lvl="0" algn="ctr">
              <a:spcBef>
                <a:spcPts val="0"/>
              </a:spcBef>
            </a:pPr>
            <a:r>
              <a:rPr lang="en-US" sz="6700" dirty="0">
                <a:solidFill>
                  <a:prstClr val="white"/>
                </a:solidFill>
              </a:rPr>
              <a:t>Additional Director, IQAC,RU</a:t>
            </a:r>
          </a:p>
          <a:p>
            <a:pPr algn="ctr"/>
            <a:endParaRPr lang="en-US" dirty="0"/>
          </a:p>
          <a:p>
            <a:endParaRPr lang="en-US" dirty="0"/>
          </a:p>
        </p:txBody>
      </p:sp>
    </p:spTree>
    <p:extLst>
      <p:ext uri="{BB962C8B-B14F-4D97-AF65-F5344CB8AC3E}">
        <p14:creationId xmlns:p14="http://schemas.microsoft.com/office/powerpoint/2010/main" val="192303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a:xfrm>
            <a:off x="838200" y="1282390"/>
            <a:ext cx="10515600" cy="1248937"/>
          </a:xfrm>
        </p:spPr>
        <p:txBody>
          <a:bodyPr>
            <a:normAutofit lnSpcReduction="10000"/>
          </a:bodyPr>
          <a:lstStyle/>
          <a:p>
            <a:pPr marL="0" indent="0">
              <a:buNone/>
            </a:pPr>
            <a:r>
              <a:rPr lang="en-US" sz="4000" dirty="0"/>
              <a:t>11. Graduate </a:t>
            </a:r>
            <a:r>
              <a:rPr lang="en-US" sz="4000" dirty="0" smtClean="0"/>
              <a:t>Attributes</a:t>
            </a:r>
          </a:p>
          <a:p>
            <a:pPr marL="0" indent="0">
              <a:buNone/>
            </a:pPr>
            <a:r>
              <a:rPr lang="en-US" sz="4000" i="1" dirty="0" smtClean="0"/>
              <a:t>Importance </a:t>
            </a:r>
          </a:p>
          <a:p>
            <a:pPr marL="0" indent="0">
              <a:buNone/>
            </a:pPr>
            <a:endParaRPr lang="en-US" sz="4000" i="1" dirty="0" smtClean="0"/>
          </a:p>
          <a:p>
            <a:pPr marL="0" indent="0">
              <a:buNone/>
            </a:pPr>
            <a:endParaRPr lang="en-US" dirty="0"/>
          </a:p>
        </p:txBody>
      </p:sp>
      <p:sp>
        <p:nvSpPr>
          <p:cNvPr id="4" name="TextBox 3"/>
          <p:cNvSpPr txBox="1"/>
          <p:nvPr/>
        </p:nvSpPr>
        <p:spPr>
          <a:xfrm>
            <a:off x="838200" y="2709746"/>
            <a:ext cx="11353800" cy="3046988"/>
          </a:xfrm>
          <a:prstGeom prst="rect">
            <a:avLst/>
          </a:prstGeom>
          <a:noFill/>
        </p:spPr>
        <p:txBody>
          <a:bodyPr wrap="square" rtlCol="0">
            <a:spAutoFit/>
          </a:bodyPr>
          <a:lstStyle/>
          <a:p>
            <a:r>
              <a:rPr lang="en-US" sz="3200" dirty="0"/>
              <a:t>There are sound </a:t>
            </a:r>
            <a:r>
              <a:rPr lang="en-US" sz="3200" b="1" dirty="0"/>
              <a:t>educational arguments </a:t>
            </a:r>
            <a:r>
              <a:rPr lang="en-US" sz="3200" dirty="0"/>
              <a:t>for the increased focus on generic attributes. </a:t>
            </a:r>
          </a:p>
          <a:p>
            <a:pPr marL="285750" indent="-285750">
              <a:buFont typeface="Wingdings" panose="05000000000000000000" pitchFamily="2" charset="2"/>
              <a:buChar char="§"/>
            </a:pPr>
            <a:r>
              <a:rPr lang="en-US" sz="3200" dirty="0"/>
              <a:t>Initiatives to improve teaching and learning </a:t>
            </a:r>
          </a:p>
          <a:p>
            <a:pPr marL="285750" indent="-285750">
              <a:buFont typeface="Wingdings" panose="05000000000000000000" pitchFamily="2" charset="2"/>
              <a:buChar char="§"/>
            </a:pPr>
            <a:r>
              <a:rPr lang="en-US" sz="3200" dirty="0"/>
              <a:t>Course development-interdisciplinary courses </a:t>
            </a:r>
          </a:p>
          <a:p>
            <a:pPr marL="285750" indent="-285750">
              <a:buFont typeface="Wingdings" panose="05000000000000000000" pitchFamily="2" charset="2"/>
              <a:buChar char="§"/>
            </a:pPr>
            <a:r>
              <a:rPr lang="en-US" sz="3200" dirty="0"/>
              <a:t>Course delivery and assessment </a:t>
            </a:r>
          </a:p>
          <a:p>
            <a:pPr marL="285750" indent="-285750">
              <a:buFont typeface="Wingdings" panose="05000000000000000000" pitchFamily="2" charset="2"/>
              <a:buChar char="§"/>
            </a:pPr>
            <a:r>
              <a:rPr lang="en-US" sz="3200" dirty="0"/>
              <a:t>Quality assurance </a:t>
            </a:r>
          </a:p>
        </p:txBody>
      </p:sp>
    </p:spTree>
    <p:extLst>
      <p:ext uri="{BB962C8B-B14F-4D97-AF65-F5344CB8AC3E}">
        <p14:creationId xmlns:p14="http://schemas.microsoft.com/office/powerpoint/2010/main" val="316613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a:xfrm>
            <a:off x="838200" y="1282390"/>
            <a:ext cx="10515600" cy="1248937"/>
          </a:xfrm>
        </p:spPr>
        <p:txBody>
          <a:bodyPr>
            <a:normAutofit lnSpcReduction="10000"/>
          </a:bodyPr>
          <a:lstStyle/>
          <a:p>
            <a:pPr marL="0" indent="0">
              <a:buNone/>
            </a:pPr>
            <a:r>
              <a:rPr lang="en-US" sz="4000" dirty="0"/>
              <a:t>11. Graduate </a:t>
            </a:r>
            <a:r>
              <a:rPr lang="en-US" sz="4000" dirty="0" smtClean="0"/>
              <a:t>Attributes</a:t>
            </a:r>
          </a:p>
          <a:p>
            <a:pPr marL="0" indent="0">
              <a:buNone/>
            </a:pPr>
            <a:r>
              <a:rPr lang="en-US" sz="4000" i="1" dirty="0" smtClean="0">
                <a:solidFill>
                  <a:srgbClr val="7030A0"/>
                </a:solidFill>
              </a:rPr>
              <a:t>Typology </a:t>
            </a:r>
          </a:p>
          <a:p>
            <a:pPr marL="0" indent="0">
              <a:buNone/>
            </a:pPr>
            <a:endParaRPr lang="en-US" sz="4000" i="1" dirty="0" smtClean="0"/>
          </a:p>
          <a:p>
            <a:pPr marL="0" indent="0">
              <a:buNone/>
            </a:pPr>
            <a:endParaRPr lang="en-US" dirty="0"/>
          </a:p>
        </p:txBody>
      </p:sp>
      <p:sp>
        <p:nvSpPr>
          <p:cNvPr id="4" name="TextBox 3"/>
          <p:cNvSpPr txBox="1"/>
          <p:nvPr/>
        </p:nvSpPr>
        <p:spPr>
          <a:xfrm>
            <a:off x="838200" y="2709746"/>
            <a:ext cx="11193966" cy="3170099"/>
          </a:xfrm>
          <a:prstGeom prst="rect">
            <a:avLst/>
          </a:prstGeom>
          <a:noFill/>
        </p:spPr>
        <p:txBody>
          <a:bodyPr wrap="square" rtlCol="0">
            <a:spAutoFit/>
          </a:bodyPr>
          <a:lstStyle/>
          <a:p>
            <a:r>
              <a:rPr lang="en-US" sz="4000" dirty="0"/>
              <a:t>“The most popular attributes are communication, teamwork, problem-solving, technological skills, creativity, interpersonal skills, leadership skills, self-management and flexibility/adaptability” </a:t>
            </a:r>
            <a:endParaRPr lang="en-US" sz="4000" dirty="0" smtClean="0"/>
          </a:p>
          <a:p>
            <a:r>
              <a:rPr lang="en-US" sz="4000" dirty="0" smtClean="0">
                <a:solidFill>
                  <a:srgbClr val="00B050"/>
                </a:solidFill>
              </a:rPr>
              <a:t>(Source: </a:t>
            </a:r>
            <a:r>
              <a:rPr lang="en-US" sz="4000" dirty="0" err="1" smtClean="0">
                <a:solidFill>
                  <a:srgbClr val="00B050"/>
                </a:solidFill>
              </a:rPr>
              <a:t>Osmani</a:t>
            </a:r>
            <a:r>
              <a:rPr lang="en-US" sz="4000" dirty="0" smtClean="0">
                <a:solidFill>
                  <a:srgbClr val="00B050"/>
                </a:solidFill>
              </a:rPr>
              <a:t> </a:t>
            </a:r>
            <a:r>
              <a:rPr lang="en-US" sz="4000" dirty="0">
                <a:solidFill>
                  <a:srgbClr val="00B050"/>
                </a:solidFill>
              </a:rPr>
              <a:t>et al. (2015) </a:t>
            </a:r>
          </a:p>
        </p:txBody>
      </p:sp>
    </p:spTree>
    <p:extLst>
      <p:ext uri="{BB962C8B-B14F-4D97-AF65-F5344CB8AC3E}">
        <p14:creationId xmlns:p14="http://schemas.microsoft.com/office/powerpoint/2010/main" val="92639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a:xfrm>
            <a:off x="838200" y="1282390"/>
            <a:ext cx="10515600" cy="1248937"/>
          </a:xfrm>
        </p:spPr>
        <p:txBody>
          <a:bodyPr>
            <a:normAutofit/>
          </a:bodyPr>
          <a:lstStyle/>
          <a:p>
            <a:pPr marL="0" indent="0">
              <a:buNone/>
            </a:pPr>
            <a:r>
              <a:rPr lang="en-US" sz="4000" dirty="0"/>
              <a:t>11. Graduate </a:t>
            </a:r>
            <a:r>
              <a:rPr lang="en-US" sz="4000" dirty="0" smtClean="0"/>
              <a:t>Attributes: </a:t>
            </a:r>
            <a:r>
              <a:rPr lang="en-US" sz="4000" i="1" dirty="0" smtClean="0">
                <a:solidFill>
                  <a:srgbClr val="7030A0"/>
                </a:solidFill>
              </a:rPr>
              <a:t>Typology </a:t>
            </a:r>
          </a:p>
          <a:p>
            <a:pPr marL="0" indent="0">
              <a:buNone/>
            </a:pPr>
            <a:endParaRPr lang="en-US" sz="4000" i="1"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557561" y="1918010"/>
            <a:ext cx="11117766" cy="4148253"/>
          </a:xfrm>
          <a:prstGeom prst="rect">
            <a:avLst/>
          </a:prstGeom>
        </p:spPr>
      </p:pic>
      <p:sp>
        <p:nvSpPr>
          <p:cNvPr id="6" name="TextBox 5"/>
          <p:cNvSpPr txBox="1"/>
          <p:nvPr/>
        </p:nvSpPr>
        <p:spPr>
          <a:xfrm>
            <a:off x="992459" y="6066263"/>
            <a:ext cx="8028878" cy="584775"/>
          </a:xfrm>
          <a:prstGeom prst="rect">
            <a:avLst/>
          </a:prstGeom>
          <a:noFill/>
        </p:spPr>
        <p:txBody>
          <a:bodyPr wrap="square" rtlCol="0">
            <a:spAutoFit/>
          </a:bodyPr>
          <a:lstStyle/>
          <a:p>
            <a:r>
              <a:rPr lang="en-US" sz="3200" dirty="0">
                <a:solidFill>
                  <a:srgbClr val="00B050"/>
                </a:solidFill>
              </a:rPr>
              <a:t>Source: Andrews and Higdon (2008)</a:t>
            </a:r>
          </a:p>
        </p:txBody>
      </p:sp>
    </p:spTree>
    <p:extLst>
      <p:ext uri="{BB962C8B-B14F-4D97-AF65-F5344CB8AC3E}">
        <p14:creationId xmlns:p14="http://schemas.microsoft.com/office/powerpoint/2010/main" val="304597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a:xfrm>
            <a:off x="838200" y="1282390"/>
            <a:ext cx="10515600" cy="735981"/>
          </a:xfrm>
        </p:spPr>
        <p:txBody>
          <a:bodyPr>
            <a:normAutofit/>
          </a:bodyPr>
          <a:lstStyle/>
          <a:p>
            <a:pPr marL="0" indent="0">
              <a:buNone/>
            </a:pPr>
            <a:r>
              <a:rPr lang="en-US" sz="4000" dirty="0"/>
              <a:t>11. Graduate </a:t>
            </a:r>
            <a:r>
              <a:rPr lang="en-US" sz="4000" dirty="0" smtClean="0"/>
              <a:t>Attributes: </a:t>
            </a:r>
            <a:r>
              <a:rPr lang="en-US" sz="4000" i="1" dirty="0" smtClean="0">
                <a:solidFill>
                  <a:srgbClr val="7030A0"/>
                </a:solidFill>
              </a:rPr>
              <a:t>University of </a:t>
            </a:r>
            <a:r>
              <a:rPr lang="en-US" sz="4000" i="1" dirty="0" err="1" smtClean="0">
                <a:solidFill>
                  <a:srgbClr val="7030A0"/>
                </a:solidFill>
              </a:rPr>
              <a:t>Stirling</a:t>
            </a:r>
            <a:endParaRPr lang="en-US" sz="4000" i="1" dirty="0" smtClean="0">
              <a:solidFill>
                <a:srgbClr val="7030A0"/>
              </a:solidFill>
            </a:endParaRP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4801314"/>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t>subject </a:t>
            </a:r>
            <a:r>
              <a:rPr lang="en-US" sz="3200" b="1" dirty="0"/>
              <a:t>specialists, </a:t>
            </a:r>
            <a:r>
              <a:rPr lang="en-US" sz="3200" dirty="0"/>
              <a:t>with in‐depth knowledge, understanding, research and other skills associated with their discipline(s)</a:t>
            </a:r>
          </a:p>
          <a:p>
            <a:pPr marL="457200" indent="-457200">
              <a:buFont typeface="Arial" panose="020B0604020202020204" pitchFamily="34" charset="0"/>
              <a:buChar char="•"/>
            </a:pPr>
            <a:r>
              <a:rPr lang="en-US" sz="3200" b="1" dirty="0"/>
              <a:t>innovative and creative</a:t>
            </a:r>
            <a:r>
              <a:rPr lang="en-US" sz="3200" dirty="0"/>
              <a:t> in their approach to positive change</a:t>
            </a:r>
          </a:p>
          <a:p>
            <a:pPr marL="457200" indent="-457200">
              <a:buFont typeface="Arial" panose="020B0604020202020204" pitchFamily="34" charset="0"/>
              <a:buChar char="•"/>
            </a:pPr>
            <a:r>
              <a:rPr lang="en-US" sz="3200" b="1" dirty="0"/>
              <a:t>socially intelligent</a:t>
            </a:r>
            <a:r>
              <a:rPr lang="en-US" sz="3200" dirty="0"/>
              <a:t> and proactively inclusive, able to effectively navigate complex relationships with others from any background or culture</a:t>
            </a:r>
          </a:p>
          <a:p>
            <a:pPr marL="457200" indent="-457200">
              <a:buFont typeface="Arial" panose="020B0604020202020204" pitchFamily="34" charset="0"/>
              <a:buChar char="•"/>
            </a:pPr>
            <a:r>
              <a:rPr lang="en-US" sz="3200" b="1" dirty="0"/>
              <a:t>digitally literate</a:t>
            </a:r>
            <a:r>
              <a:rPr lang="en-US" sz="3200" dirty="0"/>
              <a:t> and</a:t>
            </a:r>
          </a:p>
          <a:p>
            <a:pPr marL="457200" indent="-457200">
              <a:buFont typeface="Arial" panose="020B0604020202020204" pitchFamily="34" charset="0"/>
              <a:buChar char="•"/>
            </a:pPr>
            <a:r>
              <a:rPr lang="en-US" sz="3200" dirty="0"/>
              <a:t>r</a:t>
            </a:r>
            <a:r>
              <a:rPr lang="en-US" sz="3200" b="1" dirty="0"/>
              <a:t>esponsible</a:t>
            </a:r>
            <a:r>
              <a:rPr lang="en-US" sz="3200" dirty="0"/>
              <a:t> for their own </a:t>
            </a:r>
            <a:r>
              <a:rPr lang="en-US" sz="3200" dirty="0" err="1"/>
              <a:t>behaviour</a:t>
            </a:r>
            <a:r>
              <a:rPr lang="en-US" sz="3200" dirty="0"/>
              <a:t>, their future and their </a:t>
            </a:r>
            <a:r>
              <a:rPr lang="en-US" sz="3200" dirty="0" smtClean="0"/>
              <a:t>wellbeing</a:t>
            </a:r>
            <a:endParaRPr lang="en-US" sz="3200" dirty="0"/>
          </a:p>
          <a:p>
            <a:r>
              <a:rPr lang="en-US" dirty="0" smtClean="0"/>
              <a:t>   </a:t>
            </a:r>
            <a:endParaRPr lang="en-US" dirty="0"/>
          </a:p>
        </p:txBody>
      </p:sp>
    </p:spTree>
    <p:extLst>
      <p:ext uri="{BB962C8B-B14F-4D97-AF65-F5344CB8AC3E}">
        <p14:creationId xmlns:p14="http://schemas.microsoft.com/office/powerpoint/2010/main" val="319369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a:xfrm>
            <a:off x="838200" y="1282390"/>
            <a:ext cx="10515600" cy="735981"/>
          </a:xfrm>
        </p:spPr>
        <p:txBody>
          <a:bodyPr>
            <a:normAutofit/>
          </a:bodyPr>
          <a:lstStyle/>
          <a:p>
            <a:pPr marL="0" indent="0">
              <a:buNone/>
            </a:pPr>
            <a:r>
              <a:rPr lang="en-US" sz="4000" dirty="0"/>
              <a:t>11. Graduate </a:t>
            </a:r>
            <a:r>
              <a:rPr lang="en-US" sz="4000" dirty="0" smtClean="0"/>
              <a:t>Attributes: </a:t>
            </a:r>
            <a:r>
              <a:rPr lang="en-US" sz="4000" i="1" dirty="0" smtClean="0">
                <a:solidFill>
                  <a:srgbClr val="7030A0"/>
                </a:solidFill>
              </a:rPr>
              <a:t>Discipline Specific</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2831544"/>
          </a:xfrm>
          <a:prstGeom prst="rect">
            <a:avLst/>
          </a:prstGeom>
          <a:noFill/>
        </p:spPr>
        <p:txBody>
          <a:bodyPr wrap="square" rtlCol="0">
            <a:spAutoFit/>
          </a:bodyPr>
          <a:lstStyle/>
          <a:p>
            <a:pPr marL="457200" indent="-457200">
              <a:buFont typeface="Arial" panose="020B0604020202020204" pitchFamily="34" charset="0"/>
              <a:buChar char="•"/>
            </a:pPr>
            <a:r>
              <a:rPr lang="en-US" sz="3200" b="1" dirty="0"/>
              <a:t>“the application of graduate attributes across five disciplines (economics, history, law, medicine and physics) and found that discipline-specific interpretations and meanings for the same attribute (e.g., ‘critical thinking’) are not always the same” (Jones ,2009a and  2009b) </a:t>
            </a:r>
          </a:p>
          <a:p>
            <a:r>
              <a:rPr lang="en-US" dirty="0" smtClean="0"/>
              <a:t>   </a:t>
            </a:r>
            <a:endParaRPr lang="en-US" dirty="0"/>
          </a:p>
        </p:txBody>
      </p:sp>
    </p:spTree>
    <p:extLst>
      <p:ext uri="{BB962C8B-B14F-4D97-AF65-F5344CB8AC3E}">
        <p14:creationId xmlns:p14="http://schemas.microsoft.com/office/powerpoint/2010/main" val="414765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a:xfrm>
            <a:off x="838200" y="1282390"/>
            <a:ext cx="10515600" cy="735981"/>
          </a:xfrm>
        </p:spPr>
        <p:txBody>
          <a:bodyPr>
            <a:normAutofit/>
          </a:bodyPr>
          <a:lstStyle/>
          <a:p>
            <a:pPr marL="0" indent="0">
              <a:buNone/>
            </a:pPr>
            <a:r>
              <a:rPr lang="en-US" sz="4000" dirty="0"/>
              <a:t>11. Graduate </a:t>
            </a:r>
            <a:r>
              <a:rPr lang="en-US" sz="4000" dirty="0" smtClean="0"/>
              <a:t>Attributes: </a:t>
            </a:r>
            <a:r>
              <a:rPr lang="en-US" sz="4000" i="1" dirty="0" smtClean="0">
                <a:solidFill>
                  <a:srgbClr val="7030A0"/>
                </a:solidFill>
              </a:rPr>
              <a:t>Discipline Specific</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pic>
        <p:nvPicPr>
          <p:cNvPr id="5" name="Picture 4"/>
          <p:cNvPicPr>
            <a:picLocks noChangeAspect="1"/>
          </p:cNvPicPr>
          <p:nvPr/>
        </p:nvPicPr>
        <p:blipFill>
          <a:blip r:embed="rId3"/>
          <a:stretch>
            <a:fillRect/>
          </a:stretch>
        </p:blipFill>
        <p:spPr>
          <a:xfrm>
            <a:off x="724829" y="2018371"/>
            <a:ext cx="11229805" cy="4676037"/>
          </a:xfrm>
          <a:prstGeom prst="rect">
            <a:avLst/>
          </a:prstGeom>
        </p:spPr>
      </p:pic>
    </p:spTree>
    <p:extLst>
      <p:ext uri="{BB962C8B-B14F-4D97-AF65-F5344CB8AC3E}">
        <p14:creationId xmlns:p14="http://schemas.microsoft.com/office/powerpoint/2010/main" val="130437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a:xfrm>
            <a:off x="838200" y="1282390"/>
            <a:ext cx="10515600" cy="735981"/>
          </a:xfrm>
        </p:spPr>
        <p:txBody>
          <a:bodyPr>
            <a:normAutofit/>
          </a:bodyPr>
          <a:lstStyle/>
          <a:p>
            <a:pPr marL="0" indent="0">
              <a:buNone/>
            </a:pPr>
            <a:r>
              <a:rPr lang="en-US" sz="4000" dirty="0"/>
              <a:t>11. Graduate </a:t>
            </a:r>
            <a:r>
              <a:rPr lang="en-US" sz="4000" dirty="0" smtClean="0"/>
              <a:t>Attributes: </a:t>
            </a:r>
            <a:r>
              <a:rPr lang="en-US" sz="4000" i="1" dirty="0" smtClean="0">
                <a:solidFill>
                  <a:srgbClr val="7030A0"/>
                </a:solidFill>
              </a:rPr>
              <a:t>Discipline Specific</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pic>
        <p:nvPicPr>
          <p:cNvPr id="5" name="Picture 4"/>
          <p:cNvPicPr>
            <a:picLocks noChangeAspect="1"/>
          </p:cNvPicPr>
          <p:nvPr/>
        </p:nvPicPr>
        <p:blipFill>
          <a:blip r:embed="rId3"/>
          <a:stretch>
            <a:fillRect/>
          </a:stretch>
        </p:blipFill>
        <p:spPr>
          <a:xfrm>
            <a:off x="724829" y="2018371"/>
            <a:ext cx="11229805" cy="4676037"/>
          </a:xfrm>
          <a:prstGeom prst="rect">
            <a:avLst/>
          </a:prstGeom>
        </p:spPr>
      </p:pic>
    </p:spTree>
    <p:extLst>
      <p:ext uri="{BB962C8B-B14F-4D97-AF65-F5344CB8AC3E}">
        <p14:creationId xmlns:p14="http://schemas.microsoft.com/office/powerpoint/2010/main" val="428120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a:xfrm>
            <a:off x="838200" y="1282390"/>
            <a:ext cx="10515600" cy="735981"/>
          </a:xfrm>
        </p:spPr>
        <p:txBody>
          <a:bodyPr>
            <a:normAutofit/>
          </a:bodyPr>
          <a:lstStyle/>
          <a:p>
            <a:pPr marL="0" indent="0">
              <a:buNone/>
            </a:pPr>
            <a:r>
              <a:rPr lang="en-US" sz="4000" dirty="0"/>
              <a:t>11. Graduate </a:t>
            </a:r>
            <a:r>
              <a:rPr lang="en-US" sz="4000" dirty="0" smtClean="0"/>
              <a:t>Attributes: </a:t>
            </a:r>
            <a:r>
              <a:rPr lang="en-US" sz="4000" i="1" dirty="0" smtClean="0">
                <a:solidFill>
                  <a:srgbClr val="7030A0"/>
                </a:solidFill>
              </a:rPr>
              <a:t>Discipline Specific</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838200" y="2107580"/>
            <a:ext cx="11216268" cy="4524315"/>
          </a:xfrm>
          <a:prstGeom prst="rect">
            <a:avLst/>
          </a:prstGeom>
          <a:noFill/>
        </p:spPr>
        <p:txBody>
          <a:bodyPr wrap="square" rtlCol="0">
            <a:spAutoFit/>
          </a:bodyPr>
          <a:lstStyle/>
          <a:p>
            <a:r>
              <a:rPr lang="en-US" sz="3600" dirty="0"/>
              <a:t>What could be the graduate attributes of </a:t>
            </a:r>
            <a:r>
              <a:rPr lang="en-US" sz="3600" dirty="0" smtClean="0"/>
              <a:t>Physics </a:t>
            </a:r>
            <a:r>
              <a:rPr lang="en-US" sz="3600" dirty="0"/>
              <a:t>graduates?</a:t>
            </a:r>
          </a:p>
          <a:p>
            <a:endParaRPr lang="en-US" sz="3600" dirty="0"/>
          </a:p>
          <a:p>
            <a:r>
              <a:rPr lang="en-US" sz="3600" dirty="0"/>
              <a:t>What could be the graduate attributes of </a:t>
            </a:r>
            <a:r>
              <a:rPr lang="en-US" sz="3600" dirty="0" smtClean="0"/>
              <a:t>Statistics graduates?</a:t>
            </a:r>
            <a:endParaRPr lang="en-US" sz="3600" dirty="0"/>
          </a:p>
          <a:p>
            <a:endParaRPr lang="en-US" sz="3600" dirty="0"/>
          </a:p>
          <a:p>
            <a:r>
              <a:rPr lang="en-US" sz="3600" dirty="0"/>
              <a:t>What could be the graduate attributes of </a:t>
            </a:r>
            <a:r>
              <a:rPr lang="en-US" sz="3600" dirty="0" smtClean="0"/>
              <a:t>Mathematics graduates</a:t>
            </a:r>
            <a:r>
              <a:rPr lang="en-US" sz="3600" dirty="0"/>
              <a:t>?</a:t>
            </a:r>
          </a:p>
        </p:txBody>
      </p:sp>
    </p:spTree>
    <p:extLst>
      <p:ext uri="{BB962C8B-B14F-4D97-AF65-F5344CB8AC3E}">
        <p14:creationId xmlns:p14="http://schemas.microsoft.com/office/powerpoint/2010/main" val="412837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014"/>
            <a:ext cx="10515600" cy="1240651"/>
          </a:xfrm>
        </p:spPr>
        <p:txBody>
          <a:bodyPr>
            <a:normAutofit fontScale="90000"/>
          </a:bodyPr>
          <a:lstStyle/>
          <a:p>
            <a:pPr algn="ctr"/>
            <a:r>
              <a:rPr lang="en-US" dirty="0"/>
              <a:t>Part –A of the Revised Template </a:t>
            </a:r>
            <a:br>
              <a:rPr lang="en-US" dirty="0"/>
            </a:br>
            <a:endParaRPr lang="en-US" dirty="0"/>
          </a:p>
        </p:txBody>
      </p:sp>
      <p:sp>
        <p:nvSpPr>
          <p:cNvPr id="3" name="Content Placeholder 2"/>
          <p:cNvSpPr>
            <a:spLocks noGrp="1"/>
          </p:cNvSpPr>
          <p:nvPr>
            <p:ph idx="1"/>
          </p:nvPr>
        </p:nvSpPr>
        <p:spPr>
          <a:xfrm>
            <a:off x="838200" y="1168728"/>
            <a:ext cx="10515600" cy="735981"/>
          </a:xfrm>
        </p:spPr>
        <p:txBody>
          <a:bodyPr>
            <a:normAutofit/>
          </a:bodyPr>
          <a:lstStyle/>
          <a:p>
            <a:pPr marL="0" indent="0">
              <a:buNone/>
            </a:pPr>
            <a:r>
              <a:rPr lang="en-US" sz="4000" dirty="0"/>
              <a:t>12. Program Educational Objectives (PEOs)</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724828" y="1768746"/>
            <a:ext cx="11563815"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t>PEOs are broad statements that describe the career and professional achievements that the program is preparing the graduates to achieve within the first few years(5-6) after graduation.</a:t>
            </a:r>
          </a:p>
          <a:p>
            <a:pPr marL="571500" indent="-571500">
              <a:buFont typeface="Arial" panose="020B0604020202020204" pitchFamily="34" charset="0"/>
              <a:buChar char="•"/>
            </a:pPr>
            <a:r>
              <a:rPr lang="en-US" sz="3600" dirty="0"/>
              <a:t>What graduates are expected to attain within a few years of graduation. </a:t>
            </a:r>
          </a:p>
          <a:p>
            <a:pPr marL="571500" indent="-571500">
              <a:buFont typeface="Arial" panose="020B0604020202020204" pitchFamily="34" charset="0"/>
              <a:buChar char="•"/>
            </a:pPr>
            <a:r>
              <a:rPr lang="en-US" sz="3600" dirty="0"/>
              <a:t>PEOs are based on the needs of the program constituencies</a:t>
            </a:r>
          </a:p>
          <a:p>
            <a:pPr marL="571500" indent="-571500">
              <a:buFont typeface="Arial" panose="020B0604020202020204" pitchFamily="34" charset="0"/>
              <a:buChar char="•"/>
            </a:pPr>
            <a:r>
              <a:rPr lang="en-US" sz="3600" dirty="0"/>
              <a:t>PEOs should be consistent with the mission of the institution.</a:t>
            </a:r>
          </a:p>
        </p:txBody>
      </p:sp>
    </p:spTree>
    <p:extLst>
      <p:ext uri="{BB962C8B-B14F-4D97-AF65-F5344CB8AC3E}">
        <p14:creationId xmlns:p14="http://schemas.microsoft.com/office/powerpoint/2010/main" val="356551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–A of the Revised Template </a:t>
            </a:r>
            <a:br>
              <a:rPr lang="en-US" dirty="0"/>
            </a:br>
            <a:endParaRPr lang="en-US" dirty="0"/>
          </a:p>
        </p:txBody>
      </p:sp>
      <p:sp>
        <p:nvSpPr>
          <p:cNvPr id="3" name="Content Placeholder 2"/>
          <p:cNvSpPr>
            <a:spLocks noGrp="1"/>
          </p:cNvSpPr>
          <p:nvPr>
            <p:ph idx="1"/>
          </p:nvPr>
        </p:nvSpPr>
        <p:spPr>
          <a:xfrm>
            <a:off x="838200" y="1168728"/>
            <a:ext cx="10515600" cy="735981"/>
          </a:xfrm>
        </p:spPr>
        <p:txBody>
          <a:bodyPr>
            <a:normAutofit/>
          </a:bodyPr>
          <a:lstStyle/>
          <a:p>
            <a:pPr marL="0" indent="0">
              <a:buNone/>
            </a:pPr>
            <a:r>
              <a:rPr lang="en-US" sz="4000" dirty="0"/>
              <a:t>12. Program Educational Objectives (PEOs)</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1014761" y="1904709"/>
            <a:ext cx="10816683" cy="4992457"/>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3600" dirty="0" smtClean="0"/>
              <a:t>The </a:t>
            </a:r>
            <a:r>
              <a:rPr lang="en-US" sz="3600" dirty="0"/>
              <a:t>number of PEOs should be manageable </a:t>
            </a:r>
          </a:p>
          <a:p>
            <a:pPr marL="571500" indent="-571500">
              <a:lnSpc>
                <a:spcPct val="150000"/>
              </a:lnSpc>
              <a:buFont typeface="Arial" panose="020B0604020202020204" pitchFamily="34" charset="0"/>
              <a:buChar char="•"/>
            </a:pPr>
            <a:r>
              <a:rPr lang="en-US" sz="3600" dirty="0"/>
              <a:t> PEOs should be achievable by the program </a:t>
            </a:r>
          </a:p>
          <a:p>
            <a:pPr marL="571500" indent="-571500">
              <a:lnSpc>
                <a:spcPct val="150000"/>
              </a:lnSpc>
              <a:buFont typeface="Arial" panose="020B0604020202020204" pitchFamily="34" charset="0"/>
              <a:buChar char="•"/>
            </a:pPr>
            <a:r>
              <a:rPr lang="en-US" sz="3600" dirty="0"/>
              <a:t> PEOs should be specific to the program and not too broad</a:t>
            </a:r>
          </a:p>
          <a:p>
            <a:pPr marL="571500" indent="-571500">
              <a:lnSpc>
                <a:spcPct val="150000"/>
              </a:lnSpc>
              <a:buFont typeface="Arial" panose="020B0604020202020204" pitchFamily="34" charset="0"/>
              <a:buChar char="•"/>
            </a:pPr>
            <a:r>
              <a:rPr lang="en-US" sz="3600" dirty="0"/>
              <a:t> PEOs should be based on the needs of the constituencies</a:t>
            </a:r>
          </a:p>
        </p:txBody>
      </p:sp>
    </p:spTree>
    <p:extLst>
      <p:ext uri="{BB962C8B-B14F-4D97-AF65-F5344CB8AC3E}">
        <p14:creationId xmlns:p14="http://schemas.microsoft.com/office/powerpoint/2010/main" val="146919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Organization of this Presentation</a:t>
            </a:r>
            <a:br>
              <a:rPr lang="en-US" sz="4800" dirty="0"/>
            </a:br>
            <a:endParaRPr lang="en-US" sz="4800" dirty="0"/>
          </a:p>
        </p:txBody>
      </p:sp>
      <p:sp>
        <p:nvSpPr>
          <p:cNvPr id="3" name="Content Placeholder 2"/>
          <p:cNvSpPr>
            <a:spLocks noGrp="1"/>
          </p:cNvSpPr>
          <p:nvPr>
            <p:ph idx="1"/>
          </p:nvPr>
        </p:nvSpPr>
        <p:spPr>
          <a:xfrm>
            <a:off x="838200" y="1825625"/>
            <a:ext cx="11353800" cy="4351338"/>
          </a:xfrm>
        </p:spPr>
        <p:txBody>
          <a:bodyPr>
            <a:normAutofit fontScale="85000" lnSpcReduction="20000"/>
          </a:bodyPr>
          <a:lstStyle/>
          <a:p>
            <a:r>
              <a:rPr lang="en-US" sz="4400" dirty="0" smtClean="0"/>
              <a:t>OBE vs traditional educational approach</a:t>
            </a:r>
          </a:p>
          <a:p>
            <a:endParaRPr lang="en-US" sz="4400" dirty="0" smtClean="0"/>
          </a:p>
          <a:p>
            <a:r>
              <a:rPr lang="en-US" sz="4400" dirty="0" smtClean="0"/>
              <a:t>Vision</a:t>
            </a:r>
            <a:r>
              <a:rPr lang="en-US" sz="4400" dirty="0"/>
              <a:t>, mission, PEOs, PLOs, Graduate </a:t>
            </a:r>
            <a:r>
              <a:rPr lang="en-US" sz="4400" dirty="0" smtClean="0"/>
              <a:t>Attributes</a:t>
            </a:r>
          </a:p>
          <a:p>
            <a:endParaRPr lang="en-US" sz="4400" dirty="0" smtClean="0"/>
          </a:p>
          <a:p>
            <a:r>
              <a:rPr lang="en-US" sz="4400" dirty="0"/>
              <a:t> </a:t>
            </a:r>
            <a:r>
              <a:rPr lang="en-US" sz="4400" dirty="0" smtClean="0"/>
              <a:t>Mapping/alignment</a:t>
            </a:r>
          </a:p>
          <a:p>
            <a:pPr marL="0" indent="0">
              <a:buNone/>
            </a:pPr>
            <a:endParaRPr lang="en-US" sz="4400" dirty="0" smtClean="0"/>
          </a:p>
          <a:p>
            <a:r>
              <a:rPr lang="en-US" sz="4400" dirty="0"/>
              <a:t>Structure of the Curriculum ( following BNQF and Faculty Ordinances) </a:t>
            </a:r>
          </a:p>
          <a:p>
            <a:endParaRPr lang="en-US" dirty="0"/>
          </a:p>
          <a:p>
            <a:endParaRPr lang="en-US" dirty="0"/>
          </a:p>
        </p:txBody>
      </p:sp>
    </p:spTree>
    <p:extLst>
      <p:ext uri="{BB962C8B-B14F-4D97-AF65-F5344CB8AC3E}">
        <p14:creationId xmlns:p14="http://schemas.microsoft.com/office/powerpoint/2010/main" val="182805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–A of the Revised Template </a:t>
            </a:r>
            <a:br>
              <a:rPr lang="en-US" dirty="0"/>
            </a:br>
            <a:endParaRPr lang="en-US" dirty="0"/>
          </a:p>
        </p:txBody>
      </p:sp>
      <p:sp>
        <p:nvSpPr>
          <p:cNvPr id="3" name="Content Placeholder 2"/>
          <p:cNvSpPr>
            <a:spLocks noGrp="1"/>
          </p:cNvSpPr>
          <p:nvPr>
            <p:ph idx="1"/>
          </p:nvPr>
        </p:nvSpPr>
        <p:spPr>
          <a:xfrm>
            <a:off x="838200" y="1168728"/>
            <a:ext cx="10515600" cy="735981"/>
          </a:xfrm>
        </p:spPr>
        <p:txBody>
          <a:bodyPr>
            <a:normAutofit/>
          </a:bodyPr>
          <a:lstStyle/>
          <a:p>
            <a:pPr marL="0" indent="0">
              <a:buNone/>
            </a:pPr>
            <a:r>
              <a:rPr lang="en-US" sz="4000" dirty="0"/>
              <a:t>12. Program Educational Objectives (PEOs)</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pic>
        <p:nvPicPr>
          <p:cNvPr id="5" name="Picture 4"/>
          <p:cNvPicPr>
            <a:picLocks noChangeAspect="1"/>
          </p:cNvPicPr>
          <p:nvPr/>
        </p:nvPicPr>
        <p:blipFill>
          <a:blip r:embed="rId3"/>
          <a:stretch>
            <a:fillRect/>
          </a:stretch>
        </p:blipFill>
        <p:spPr>
          <a:xfrm>
            <a:off x="483450" y="2066129"/>
            <a:ext cx="11827265" cy="4791871"/>
          </a:xfrm>
          <a:prstGeom prst="rect">
            <a:avLst/>
          </a:prstGeom>
        </p:spPr>
      </p:pic>
    </p:spTree>
    <p:extLst>
      <p:ext uri="{BB962C8B-B14F-4D97-AF65-F5344CB8AC3E}">
        <p14:creationId xmlns:p14="http://schemas.microsoft.com/office/powerpoint/2010/main" val="47764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–A of the Revised Template </a:t>
            </a:r>
            <a:br>
              <a:rPr lang="en-US" dirty="0"/>
            </a:br>
            <a:endParaRPr lang="en-US" dirty="0"/>
          </a:p>
        </p:txBody>
      </p:sp>
      <p:sp>
        <p:nvSpPr>
          <p:cNvPr id="3" name="Content Placeholder 2"/>
          <p:cNvSpPr>
            <a:spLocks noGrp="1"/>
          </p:cNvSpPr>
          <p:nvPr>
            <p:ph idx="1"/>
          </p:nvPr>
        </p:nvSpPr>
        <p:spPr>
          <a:xfrm>
            <a:off x="838200" y="1168728"/>
            <a:ext cx="10515600" cy="735981"/>
          </a:xfrm>
        </p:spPr>
        <p:txBody>
          <a:bodyPr>
            <a:normAutofit/>
          </a:bodyPr>
          <a:lstStyle/>
          <a:p>
            <a:pPr marL="0" indent="0">
              <a:buNone/>
            </a:pPr>
            <a:r>
              <a:rPr lang="en-US" sz="4000" dirty="0"/>
              <a:t>12. Program Educational Objectives (PEOs)</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pic>
        <p:nvPicPr>
          <p:cNvPr id="6" name="Picture 5"/>
          <p:cNvPicPr>
            <a:picLocks noChangeAspect="1"/>
          </p:cNvPicPr>
          <p:nvPr/>
        </p:nvPicPr>
        <p:blipFill>
          <a:blip r:embed="rId3"/>
          <a:stretch>
            <a:fillRect/>
          </a:stretch>
        </p:blipFill>
        <p:spPr>
          <a:xfrm>
            <a:off x="563400" y="2097214"/>
            <a:ext cx="11065199" cy="4482005"/>
          </a:xfrm>
          <a:prstGeom prst="rect">
            <a:avLst/>
          </a:prstGeom>
        </p:spPr>
      </p:pic>
    </p:spTree>
    <p:extLst>
      <p:ext uri="{BB962C8B-B14F-4D97-AF65-F5344CB8AC3E}">
        <p14:creationId xmlns:p14="http://schemas.microsoft.com/office/powerpoint/2010/main" val="192103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–A of the Revised Template </a:t>
            </a:r>
            <a:br>
              <a:rPr lang="en-US" dirty="0"/>
            </a:br>
            <a:endParaRPr lang="en-US" dirty="0"/>
          </a:p>
        </p:txBody>
      </p:sp>
      <p:sp>
        <p:nvSpPr>
          <p:cNvPr id="3" name="Content Placeholder 2"/>
          <p:cNvSpPr>
            <a:spLocks noGrp="1"/>
          </p:cNvSpPr>
          <p:nvPr>
            <p:ph idx="1"/>
          </p:nvPr>
        </p:nvSpPr>
        <p:spPr>
          <a:xfrm>
            <a:off x="838200" y="1168728"/>
            <a:ext cx="10515600" cy="735981"/>
          </a:xfrm>
        </p:spPr>
        <p:txBody>
          <a:bodyPr>
            <a:normAutofit/>
          </a:bodyPr>
          <a:lstStyle/>
          <a:p>
            <a:pPr marL="0" indent="0">
              <a:buNone/>
            </a:pPr>
            <a:r>
              <a:rPr lang="en-US" sz="4000" dirty="0"/>
              <a:t>12. Program Educational Objectives (PEOs)</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pic>
        <p:nvPicPr>
          <p:cNvPr id="5" name="Picture 4"/>
          <p:cNvPicPr>
            <a:picLocks noChangeAspect="1"/>
          </p:cNvPicPr>
          <p:nvPr/>
        </p:nvPicPr>
        <p:blipFill>
          <a:blip r:embed="rId3"/>
          <a:stretch>
            <a:fillRect/>
          </a:stretch>
        </p:blipFill>
        <p:spPr>
          <a:xfrm>
            <a:off x="724829" y="2002641"/>
            <a:ext cx="11723624" cy="4413887"/>
          </a:xfrm>
          <a:prstGeom prst="rect">
            <a:avLst/>
          </a:prstGeom>
        </p:spPr>
      </p:pic>
      <p:pic>
        <p:nvPicPr>
          <p:cNvPr id="7" name="Picture 6"/>
          <p:cNvPicPr>
            <a:picLocks noChangeAspect="1"/>
          </p:cNvPicPr>
          <p:nvPr/>
        </p:nvPicPr>
        <p:blipFill>
          <a:blip r:embed="rId4"/>
          <a:stretch>
            <a:fillRect/>
          </a:stretch>
        </p:blipFill>
        <p:spPr>
          <a:xfrm>
            <a:off x="6586641" y="6416528"/>
            <a:ext cx="5675868" cy="493819"/>
          </a:xfrm>
          <a:prstGeom prst="rect">
            <a:avLst/>
          </a:prstGeom>
        </p:spPr>
      </p:pic>
    </p:spTree>
    <p:extLst>
      <p:ext uri="{BB962C8B-B14F-4D97-AF65-F5344CB8AC3E}">
        <p14:creationId xmlns:p14="http://schemas.microsoft.com/office/powerpoint/2010/main" val="172830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–A of the Revised Template </a:t>
            </a:r>
            <a:br>
              <a:rPr lang="en-US" dirty="0"/>
            </a:br>
            <a:endParaRPr lang="en-US" dirty="0"/>
          </a:p>
        </p:txBody>
      </p:sp>
      <p:sp>
        <p:nvSpPr>
          <p:cNvPr id="3" name="Content Placeholder 2"/>
          <p:cNvSpPr>
            <a:spLocks noGrp="1"/>
          </p:cNvSpPr>
          <p:nvPr>
            <p:ph idx="1"/>
          </p:nvPr>
        </p:nvSpPr>
        <p:spPr>
          <a:xfrm>
            <a:off x="838200" y="1168728"/>
            <a:ext cx="10515600" cy="735981"/>
          </a:xfrm>
        </p:spPr>
        <p:txBody>
          <a:bodyPr>
            <a:normAutofit/>
          </a:bodyPr>
          <a:lstStyle/>
          <a:p>
            <a:pPr marL="0" indent="0">
              <a:buNone/>
            </a:pPr>
            <a:r>
              <a:rPr lang="en-US" sz="4000" dirty="0"/>
              <a:t>13. Program Learning Outcomes (PLOs)</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1025912" y="2051824"/>
            <a:ext cx="10671717" cy="4471639"/>
          </a:xfrm>
          <a:prstGeom prst="rect">
            <a:avLst/>
          </a:prstGeom>
          <a:noFill/>
        </p:spPr>
        <p:txBody>
          <a:bodyPr wrap="square" rtlCol="0">
            <a:spAutoFit/>
          </a:bodyPr>
          <a:lstStyle/>
          <a:p>
            <a:pPr lvl="0"/>
            <a:r>
              <a:rPr lang="en-US" sz="2800" dirty="0">
                <a:solidFill>
                  <a:srgbClr val="252525"/>
                </a:solidFill>
                <a:latin typeface="Noto Sans"/>
              </a:rPr>
              <a:t>What are PLOs? </a:t>
            </a:r>
          </a:p>
          <a:p>
            <a:pPr lvl="0"/>
            <a:endParaRPr lang="en-US" sz="2800" dirty="0">
              <a:solidFill>
                <a:srgbClr val="252525"/>
              </a:solidFill>
              <a:latin typeface="Noto Sans"/>
            </a:endParaRPr>
          </a:p>
          <a:p>
            <a:pPr lvl="0"/>
            <a:r>
              <a:rPr lang="en-US" sz="2800" dirty="0">
                <a:solidFill>
                  <a:srgbClr val="252525"/>
                </a:solidFill>
                <a:latin typeface="Noto Sans"/>
              </a:rPr>
              <a:t>PLOs are measurable statements that describe knowledge or skills that students achieve upon completion of their academic program.</a:t>
            </a:r>
          </a:p>
          <a:p>
            <a:pPr lvl="0"/>
            <a:endParaRPr lang="en-US" sz="2800" dirty="0">
              <a:solidFill>
                <a:srgbClr val="252525"/>
              </a:solidFill>
              <a:latin typeface="Noto Sans"/>
            </a:endParaRPr>
          </a:p>
          <a:p>
            <a:pPr marL="457200" lvl="0" indent="-457200">
              <a:buFont typeface="Wingdings" panose="05000000000000000000" pitchFamily="2" charset="2"/>
              <a:buChar char="§"/>
            </a:pPr>
            <a:r>
              <a:rPr lang="en-US" sz="2800" dirty="0">
                <a:solidFill>
                  <a:srgbClr val="252525"/>
                </a:solidFill>
                <a:latin typeface="Noto Sans"/>
              </a:rPr>
              <a:t>to demonstrate mastery of knowledge or skills in a summative manner (learning at the end) </a:t>
            </a:r>
          </a:p>
          <a:p>
            <a:pPr marL="457200" lvl="0" indent="-457200">
              <a:buFont typeface="Wingdings" panose="05000000000000000000" pitchFamily="2" charset="2"/>
              <a:buChar char="§"/>
            </a:pPr>
            <a:r>
              <a:rPr lang="en-US" sz="2800" dirty="0">
                <a:solidFill>
                  <a:srgbClr val="252525"/>
                </a:solidFill>
                <a:latin typeface="Noto Sans"/>
              </a:rPr>
              <a:t>to focus on the accumulation of essential learning that takes place over the duration of a program</a:t>
            </a:r>
          </a:p>
        </p:txBody>
      </p:sp>
    </p:spTree>
    <p:extLst>
      <p:ext uri="{BB962C8B-B14F-4D97-AF65-F5344CB8AC3E}">
        <p14:creationId xmlns:p14="http://schemas.microsoft.com/office/powerpoint/2010/main" val="308950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–A of the Revised Template </a:t>
            </a:r>
            <a:br>
              <a:rPr lang="en-US" dirty="0"/>
            </a:br>
            <a:endParaRPr lang="en-US" dirty="0"/>
          </a:p>
        </p:txBody>
      </p:sp>
      <p:sp>
        <p:nvSpPr>
          <p:cNvPr id="3" name="Content Placeholder 2"/>
          <p:cNvSpPr>
            <a:spLocks noGrp="1"/>
          </p:cNvSpPr>
          <p:nvPr>
            <p:ph idx="1"/>
          </p:nvPr>
        </p:nvSpPr>
        <p:spPr>
          <a:xfrm>
            <a:off x="838200" y="1168728"/>
            <a:ext cx="10515600" cy="735981"/>
          </a:xfrm>
        </p:spPr>
        <p:txBody>
          <a:bodyPr>
            <a:normAutofit/>
          </a:bodyPr>
          <a:lstStyle/>
          <a:p>
            <a:pPr marL="0" indent="0">
              <a:buNone/>
            </a:pPr>
            <a:r>
              <a:rPr lang="en-US" sz="4000" dirty="0"/>
              <a:t>13. Program Learning Outcomes (PLOs)</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1025912" y="2051824"/>
            <a:ext cx="10671717" cy="4031873"/>
          </a:xfrm>
          <a:prstGeom prst="rect">
            <a:avLst/>
          </a:prstGeom>
          <a:noFill/>
        </p:spPr>
        <p:txBody>
          <a:bodyPr wrap="square" rtlCol="0">
            <a:spAutoFit/>
          </a:bodyPr>
          <a:lstStyle/>
          <a:p>
            <a:pPr lvl="0"/>
            <a:r>
              <a:rPr lang="en-US" sz="3600" dirty="0">
                <a:solidFill>
                  <a:srgbClr val="252525"/>
                </a:solidFill>
                <a:latin typeface="Noto Sans"/>
              </a:rPr>
              <a:t>What are PLOs? </a:t>
            </a:r>
          </a:p>
          <a:p>
            <a:pPr lvl="0"/>
            <a:endParaRPr lang="en-US" sz="2800" dirty="0">
              <a:solidFill>
                <a:srgbClr val="252525"/>
              </a:solidFill>
              <a:latin typeface="Noto Sans"/>
            </a:endParaRPr>
          </a:p>
          <a:p>
            <a:pPr lvl="0"/>
            <a:r>
              <a:rPr lang="en-US" sz="3200" dirty="0">
                <a:solidFill>
                  <a:srgbClr val="252525"/>
                </a:solidFill>
                <a:latin typeface="Noto Sans"/>
              </a:rPr>
              <a:t>“An expression of the specific set of knowledge, skills, and dispositions associated with a program (curricular or co-curricular) that </a:t>
            </a:r>
            <a:r>
              <a:rPr lang="en-US" sz="3200" b="1" dirty="0">
                <a:solidFill>
                  <a:srgbClr val="252525"/>
                </a:solidFill>
                <a:latin typeface="Noto Sans"/>
              </a:rPr>
              <a:t>distinguishes that program from other programs”</a:t>
            </a:r>
            <a:r>
              <a:rPr lang="en-US" sz="3200" dirty="0">
                <a:solidFill>
                  <a:srgbClr val="252525"/>
                </a:solidFill>
                <a:latin typeface="Noto Sans"/>
              </a:rPr>
              <a:t> ( </a:t>
            </a:r>
            <a:r>
              <a:rPr lang="en-US" sz="3200" dirty="0" smtClean="0">
                <a:solidFill>
                  <a:srgbClr val="252525"/>
                </a:solidFill>
                <a:latin typeface="Noto Sans"/>
              </a:rPr>
              <a:t>Source: Maryland </a:t>
            </a:r>
            <a:r>
              <a:rPr lang="en-US" sz="3200" dirty="0">
                <a:solidFill>
                  <a:srgbClr val="252525"/>
                </a:solidFill>
                <a:latin typeface="Noto Sans"/>
              </a:rPr>
              <a:t>Institute College of Art) </a:t>
            </a:r>
            <a:endParaRPr lang="en-US" sz="3200" dirty="0" smtClean="0">
              <a:solidFill>
                <a:srgbClr val="252525"/>
              </a:solidFill>
              <a:latin typeface="Noto Sans"/>
            </a:endParaRPr>
          </a:p>
          <a:p>
            <a:pPr lvl="0"/>
            <a:endParaRPr lang="en-US" sz="3200" dirty="0">
              <a:solidFill>
                <a:srgbClr val="252525"/>
              </a:solidFill>
              <a:latin typeface="Noto Sans"/>
            </a:endParaRPr>
          </a:p>
          <a:p>
            <a:pPr lvl="0"/>
            <a:r>
              <a:rPr lang="en-US" sz="3200" dirty="0">
                <a:solidFill>
                  <a:srgbClr val="252525"/>
                </a:solidFill>
                <a:latin typeface="Noto Sans"/>
              </a:rPr>
              <a:t>No. of PLOs should be less than 6 (3 to 5 is better)</a:t>
            </a:r>
          </a:p>
        </p:txBody>
      </p:sp>
    </p:spTree>
    <p:extLst>
      <p:ext uri="{BB962C8B-B14F-4D97-AF65-F5344CB8AC3E}">
        <p14:creationId xmlns:p14="http://schemas.microsoft.com/office/powerpoint/2010/main" val="77988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–A of the Revised Template </a:t>
            </a:r>
            <a:br>
              <a:rPr lang="en-US" dirty="0"/>
            </a:br>
            <a:endParaRPr lang="en-US" dirty="0"/>
          </a:p>
        </p:txBody>
      </p:sp>
      <p:sp>
        <p:nvSpPr>
          <p:cNvPr id="3" name="Content Placeholder 2"/>
          <p:cNvSpPr>
            <a:spLocks noGrp="1"/>
          </p:cNvSpPr>
          <p:nvPr>
            <p:ph idx="1"/>
          </p:nvPr>
        </p:nvSpPr>
        <p:spPr>
          <a:xfrm>
            <a:off x="838200" y="1168728"/>
            <a:ext cx="10515600" cy="735981"/>
          </a:xfrm>
        </p:spPr>
        <p:txBody>
          <a:bodyPr>
            <a:normAutofit/>
          </a:bodyPr>
          <a:lstStyle/>
          <a:p>
            <a:pPr marL="0" indent="0">
              <a:buNone/>
            </a:pPr>
            <a:r>
              <a:rPr lang="en-US" sz="4000" dirty="0"/>
              <a:t>13. Program Learning Outcomes (PLOs)</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1025912" y="2051824"/>
            <a:ext cx="10671717" cy="5632311"/>
          </a:xfrm>
          <a:prstGeom prst="rect">
            <a:avLst/>
          </a:prstGeom>
          <a:noFill/>
        </p:spPr>
        <p:txBody>
          <a:bodyPr wrap="square" rtlCol="0">
            <a:spAutoFit/>
          </a:bodyPr>
          <a:lstStyle/>
          <a:p>
            <a:pPr lvl="0"/>
            <a:r>
              <a:rPr lang="en-US" sz="3600" dirty="0">
                <a:solidFill>
                  <a:srgbClr val="252525"/>
                </a:solidFill>
                <a:latin typeface="Noto Sans"/>
              </a:rPr>
              <a:t>What are PLOs</a:t>
            </a:r>
            <a:r>
              <a:rPr lang="en-US" sz="3600" dirty="0" smtClean="0">
                <a:solidFill>
                  <a:srgbClr val="252525"/>
                </a:solidFill>
                <a:latin typeface="Noto Sans"/>
              </a:rPr>
              <a:t>?</a:t>
            </a:r>
          </a:p>
          <a:p>
            <a:pPr lvl="0"/>
            <a:endParaRPr lang="en-US" sz="3600" dirty="0" smtClean="0">
              <a:solidFill>
                <a:srgbClr val="252525"/>
              </a:solidFill>
              <a:latin typeface="Noto Sans"/>
            </a:endParaRPr>
          </a:p>
          <a:p>
            <a:r>
              <a:rPr lang="en-US" sz="3600" dirty="0" smtClean="0"/>
              <a:t>PLOs </a:t>
            </a:r>
            <a:r>
              <a:rPr lang="en-US" sz="3600" dirty="0"/>
              <a:t>are narrower statements that describe what students are expected to be able to do by the time of graduation. </a:t>
            </a:r>
            <a:endParaRPr lang="en-US" sz="3600" dirty="0" smtClean="0"/>
          </a:p>
          <a:p>
            <a:endParaRPr lang="en-US" sz="3600" dirty="0"/>
          </a:p>
          <a:p>
            <a:r>
              <a:rPr lang="en-US" sz="3600" dirty="0" smtClean="0"/>
              <a:t>PLOs </a:t>
            </a:r>
            <a:r>
              <a:rPr lang="en-US" sz="3600" dirty="0"/>
              <a:t>are expected to be aligned closely with Graduate Attributes</a:t>
            </a:r>
          </a:p>
          <a:p>
            <a:pPr lvl="0"/>
            <a:endParaRPr lang="en-US" sz="3600" dirty="0" smtClean="0">
              <a:solidFill>
                <a:srgbClr val="252525"/>
              </a:solidFill>
              <a:latin typeface="Noto Sans"/>
            </a:endParaRPr>
          </a:p>
          <a:p>
            <a:pPr lvl="0"/>
            <a:endParaRPr lang="en-US" sz="3600" dirty="0">
              <a:solidFill>
                <a:srgbClr val="252525"/>
              </a:solidFill>
              <a:latin typeface="Noto Sans"/>
            </a:endParaRPr>
          </a:p>
        </p:txBody>
      </p:sp>
    </p:spTree>
    <p:extLst>
      <p:ext uri="{BB962C8B-B14F-4D97-AF65-F5344CB8AC3E}">
        <p14:creationId xmlns:p14="http://schemas.microsoft.com/office/powerpoint/2010/main" val="3348031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–A of the Revised Template </a:t>
            </a:r>
            <a:br>
              <a:rPr lang="en-US" dirty="0"/>
            </a:br>
            <a:endParaRPr lang="en-US" dirty="0"/>
          </a:p>
        </p:txBody>
      </p:sp>
      <p:sp>
        <p:nvSpPr>
          <p:cNvPr id="3" name="Content Placeholder 2"/>
          <p:cNvSpPr>
            <a:spLocks noGrp="1"/>
          </p:cNvSpPr>
          <p:nvPr>
            <p:ph idx="1"/>
          </p:nvPr>
        </p:nvSpPr>
        <p:spPr>
          <a:xfrm>
            <a:off x="838200" y="1168728"/>
            <a:ext cx="10515600" cy="735981"/>
          </a:xfrm>
        </p:spPr>
        <p:txBody>
          <a:bodyPr>
            <a:normAutofit/>
          </a:bodyPr>
          <a:lstStyle/>
          <a:p>
            <a:pPr marL="0" indent="0">
              <a:buNone/>
            </a:pPr>
            <a:r>
              <a:rPr lang="en-US" sz="4000" dirty="0"/>
              <a:t>13. Program Learning Outcomes (PLOs)</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1025912" y="2051824"/>
            <a:ext cx="10671717" cy="3231654"/>
          </a:xfrm>
          <a:prstGeom prst="rect">
            <a:avLst/>
          </a:prstGeom>
          <a:noFill/>
        </p:spPr>
        <p:txBody>
          <a:bodyPr wrap="square" rtlCol="0">
            <a:spAutoFit/>
          </a:bodyPr>
          <a:lstStyle/>
          <a:p>
            <a:pPr lvl="0"/>
            <a:r>
              <a:rPr lang="en-US" sz="2400" dirty="0">
                <a:solidFill>
                  <a:srgbClr val="252525"/>
                </a:solidFill>
                <a:latin typeface="Noto Sans"/>
              </a:rPr>
              <a:t>PLOs Are Clear and Measurable</a:t>
            </a:r>
          </a:p>
          <a:p>
            <a:pPr lvl="0"/>
            <a:endParaRPr lang="en-US" sz="2400" dirty="0">
              <a:solidFill>
                <a:srgbClr val="252525"/>
              </a:solidFill>
              <a:latin typeface="Noto Sans"/>
            </a:endParaRPr>
          </a:p>
          <a:p>
            <a:pPr lvl="0"/>
            <a:r>
              <a:rPr lang="en-US" sz="2400" dirty="0">
                <a:solidFill>
                  <a:srgbClr val="252525"/>
                </a:solidFill>
                <a:latin typeface="Noto Sans"/>
              </a:rPr>
              <a:t>PLOs are assumed to follow the phrase, “Upon successful completion of the program, …”</a:t>
            </a:r>
          </a:p>
          <a:p>
            <a:pPr lvl="0"/>
            <a:endParaRPr lang="en-US" sz="3600" dirty="0">
              <a:solidFill>
                <a:srgbClr val="252525"/>
              </a:solidFill>
              <a:latin typeface="Noto Sans"/>
            </a:endParaRPr>
          </a:p>
          <a:p>
            <a:pPr lvl="0"/>
            <a:endParaRPr lang="en-US" sz="3600" dirty="0" smtClean="0">
              <a:solidFill>
                <a:srgbClr val="252525"/>
              </a:solidFill>
              <a:latin typeface="Noto Sans"/>
            </a:endParaRPr>
          </a:p>
          <a:p>
            <a:pPr lvl="0"/>
            <a:endParaRPr lang="en-US" sz="3600" dirty="0">
              <a:solidFill>
                <a:srgbClr val="252525"/>
              </a:solidFill>
              <a:latin typeface="Noto Sans"/>
            </a:endParaRPr>
          </a:p>
        </p:txBody>
      </p:sp>
      <p:pic>
        <p:nvPicPr>
          <p:cNvPr id="5" name="Picture 4"/>
          <p:cNvPicPr>
            <a:picLocks noChangeAspect="1"/>
          </p:cNvPicPr>
          <p:nvPr/>
        </p:nvPicPr>
        <p:blipFill>
          <a:blip r:embed="rId3"/>
          <a:stretch>
            <a:fillRect/>
          </a:stretch>
        </p:blipFill>
        <p:spPr>
          <a:xfrm>
            <a:off x="1025912" y="3858901"/>
            <a:ext cx="11166087" cy="2783255"/>
          </a:xfrm>
          <a:prstGeom prst="rect">
            <a:avLst/>
          </a:prstGeom>
        </p:spPr>
      </p:pic>
    </p:spTree>
    <p:extLst>
      <p:ext uri="{BB962C8B-B14F-4D97-AF65-F5344CB8AC3E}">
        <p14:creationId xmlns:p14="http://schemas.microsoft.com/office/powerpoint/2010/main" val="1862652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–A of the Revised Template </a:t>
            </a:r>
            <a:br>
              <a:rPr lang="en-US" dirty="0"/>
            </a:br>
            <a:endParaRPr lang="en-US" dirty="0"/>
          </a:p>
        </p:txBody>
      </p:sp>
      <p:sp>
        <p:nvSpPr>
          <p:cNvPr id="3" name="Content Placeholder 2"/>
          <p:cNvSpPr>
            <a:spLocks noGrp="1"/>
          </p:cNvSpPr>
          <p:nvPr>
            <p:ph idx="1"/>
          </p:nvPr>
        </p:nvSpPr>
        <p:spPr>
          <a:xfrm>
            <a:off x="838200" y="1168728"/>
            <a:ext cx="10515600" cy="735981"/>
          </a:xfrm>
        </p:spPr>
        <p:txBody>
          <a:bodyPr>
            <a:normAutofit/>
          </a:bodyPr>
          <a:lstStyle/>
          <a:p>
            <a:pPr marL="0" indent="0">
              <a:buNone/>
            </a:pPr>
            <a:r>
              <a:rPr lang="en-US" sz="4000" dirty="0"/>
              <a:t>13. Program Learning Outcomes (PLOs)</a:t>
            </a:r>
          </a:p>
          <a:p>
            <a:pPr marL="0" indent="0">
              <a:buNone/>
            </a:pPr>
            <a:endParaRPr lang="en-US" sz="4000" i="1" dirty="0" smtClean="0"/>
          </a:p>
          <a:p>
            <a:pPr marL="0" indent="0">
              <a:buNone/>
            </a:pPr>
            <a:endParaRPr lang="en-US" dirty="0"/>
          </a:p>
        </p:txBody>
      </p:sp>
      <p:sp>
        <p:nvSpPr>
          <p:cNvPr id="4" name="TextBox 3"/>
          <p:cNvSpPr txBox="1"/>
          <p:nvPr/>
        </p:nvSpPr>
        <p:spPr>
          <a:xfrm>
            <a:off x="724829" y="2196790"/>
            <a:ext cx="10972800"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838200" y="1795346"/>
            <a:ext cx="10368776" cy="4924425"/>
          </a:xfrm>
          <a:prstGeom prst="rect">
            <a:avLst/>
          </a:prstGeom>
          <a:noFill/>
        </p:spPr>
        <p:txBody>
          <a:bodyPr wrap="square" rtlCol="0">
            <a:spAutoFit/>
          </a:bodyPr>
          <a:lstStyle/>
          <a:p>
            <a:r>
              <a:rPr lang="en-US" sz="2800" dirty="0"/>
              <a:t>Upon successful completion of BSS (</a:t>
            </a:r>
            <a:r>
              <a:rPr lang="en-US" sz="2800" dirty="0" err="1"/>
              <a:t>Honours</a:t>
            </a:r>
            <a:r>
              <a:rPr lang="en-US" sz="2800" dirty="0"/>
              <a:t>) in Economics Program, student will be able to </a:t>
            </a:r>
          </a:p>
          <a:p>
            <a:endParaRPr lang="en-US" dirty="0"/>
          </a:p>
          <a:p>
            <a:r>
              <a:rPr lang="en-US" sz="2000" dirty="0"/>
              <a:t>PLO1 solve complex problems or address problems that do not have a clear answer, with available information, through experimentation and observation, using microeconomic and macroeconomic theory, as well as calculus and statistical tools. </a:t>
            </a:r>
            <a:r>
              <a:rPr lang="en-US" sz="2000" b="1" dirty="0"/>
              <a:t>( Problem solving/analytical skills)</a:t>
            </a:r>
          </a:p>
          <a:p>
            <a:r>
              <a:rPr lang="en-US" sz="2000" dirty="0"/>
              <a:t>PLO2 apply economic analysis to everyday problems helping them to understand events, evaluate specific policy proposals </a:t>
            </a:r>
            <a:r>
              <a:rPr lang="en-US" sz="2000" b="1" dirty="0"/>
              <a:t>(Critical thinking)</a:t>
            </a:r>
          </a:p>
          <a:p>
            <a:r>
              <a:rPr lang="en-US" sz="2000" dirty="0"/>
              <a:t>PLO3 develop deeper analytical, critical, and quantitative skills in specialized areas by applying economic concepts to real world situations</a:t>
            </a:r>
            <a:r>
              <a:rPr lang="en-US" sz="2000" b="1" dirty="0"/>
              <a:t>. (practical application)</a:t>
            </a:r>
          </a:p>
          <a:p>
            <a:r>
              <a:rPr lang="en-US" sz="2000" dirty="0"/>
              <a:t>PLO4  broaden their global and disciplinary knowledge, enhancing their understanding of the world around them both within economics and beyond.</a:t>
            </a:r>
            <a:r>
              <a:rPr lang="en-US" sz="2000" b="1" dirty="0"/>
              <a:t> (Interdisciplinary knowledge and global consciousness) </a:t>
            </a:r>
          </a:p>
          <a:p>
            <a:r>
              <a:rPr lang="en-US" sz="2000" dirty="0"/>
              <a:t>PLO5 build skills to work as part of a team and lead others, ensuring they are prepared to navigate diverse audiences and situations </a:t>
            </a:r>
            <a:r>
              <a:rPr lang="en-US" sz="2000" b="1" dirty="0"/>
              <a:t>(communication and leadership) </a:t>
            </a:r>
          </a:p>
        </p:txBody>
      </p:sp>
    </p:spTree>
    <p:extLst>
      <p:ext uri="{BB962C8B-B14F-4D97-AF65-F5344CB8AC3E}">
        <p14:creationId xmlns:p14="http://schemas.microsoft.com/office/powerpoint/2010/main" val="2778700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14. </a:t>
            </a:r>
            <a:r>
              <a:rPr lang="en-US" sz="4000" dirty="0"/>
              <a:t>Mapping mission of the university with PEOs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957663770"/>
              </p:ext>
            </p:extLst>
          </p:nvPr>
        </p:nvGraphicFramePr>
        <p:xfrm>
          <a:off x="381000" y="2167467"/>
          <a:ext cx="11366500" cy="4646715"/>
        </p:xfrm>
        <a:graphic>
          <a:graphicData uri="http://schemas.openxmlformats.org/drawingml/2006/table">
            <a:tbl>
              <a:tblPr firstRow="1" bandRow="1">
                <a:tableStyleId>{5C22544A-7EE6-4342-B048-85BDC9FD1C3A}</a:tableStyleId>
              </a:tblPr>
              <a:tblGrid>
                <a:gridCol w="2841625">
                  <a:extLst>
                    <a:ext uri="{9D8B030D-6E8A-4147-A177-3AD203B41FA5}">
                      <a16:colId xmlns:a16="http://schemas.microsoft.com/office/drawing/2014/main" val="943040582"/>
                    </a:ext>
                  </a:extLst>
                </a:gridCol>
                <a:gridCol w="2841625">
                  <a:extLst>
                    <a:ext uri="{9D8B030D-6E8A-4147-A177-3AD203B41FA5}">
                      <a16:colId xmlns:a16="http://schemas.microsoft.com/office/drawing/2014/main" val="4190243708"/>
                    </a:ext>
                  </a:extLst>
                </a:gridCol>
                <a:gridCol w="2841625">
                  <a:extLst>
                    <a:ext uri="{9D8B030D-6E8A-4147-A177-3AD203B41FA5}">
                      <a16:colId xmlns:a16="http://schemas.microsoft.com/office/drawing/2014/main" val="1497077739"/>
                    </a:ext>
                  </a:extLst>
                </a:gridCol>
                <a:gridCol w="2841625">
                  <a:extLst>
                    <a:ext uri="{9D8B030D-6E8A-4147-A177-3AD203B41FA5}">
                      <a16:colId xmlns:a16="http://schemas.microsoft.com/office/drawing/2014/main" val="2176931729"/>
                    </a:ext>
                  </a:extLst>
                </a:gridCol>
              </a:tblGrid>
              <a:tr h="1118240">
                <a:tc>
                  <a:txBody>
                    <a:bodyPr/>
                    <a:lstStyle/>
                    <a:p>
                      <a:r>
                        <a:rPr lang="en-US" sz="3600" dirty="0" smtClean="0"/>
                        <a:t>PEOs /Mission </a:t>
                      </a:r>
                      <a:endParaRPr lang="en-US" sz="3600" dirty="0"/>
                    </a:p>
                  </a:txBody>
                  <a:tcPr/>
                </a:tc>
                <a:tc>
                  <a:txBody>
                    <a:bodyPr/>
                    <a:lstStyle/>
                    <a:p>
                      <a:pPr algn="ctr"/>
                      <a:r>
                        <a:rPr lang="en-US" sz="3600" dirty="0" smtClean="0"/>
                        <a:t>M1</a:t>
                      </a:r>
                      <a:endParaRPr lang="en-US" sz="3600" dirty="0"/>
                    </a:p>
                  </a:txBody>
                  <a:tcPr/>
                </a:tc>
                <a:tc>
                  <a:txBody>
                    <a:bodyPr/>
                    <a:lstStyle/>
                    <a:p>
                      <a:pPr algn="ctr"/>
                      <a:r>
                        <a:rPr lang="en-US" sz="3600" dirty="0" smtClean="0"/>
                        <a:t>M2</a:t>
                      </a:r>
                      <a:endParaRPr lang="en-US" sz="3600" dirty="0"/>
                    </a:p>
                  </a:txBody>
                  <a:tcPr/>
                </a:tc>
                <a:tc>
                  <a:txBody>
                    <a:bodyPr/>
                    <a:lstStyle/>
                    <a:p>
                      <a:pPr algn="ctr"/>
                      <a:r>
                        <a:rPr lang="en-US" sz="3600" dirty="0" smtClean="0"/>
                        <a:t>M3</a:t>
                      </a:r>
                      <a:endParaRPr lang="en-US" sz="3600" dirty="0"/>
                    </a:p>
                  </a:txBody>
                  <a:tcPr/>
                </a:tc>
                <a:extLst>
                  <a:ext uri="{0D108BD9-81ED-4DB2-BD59-A6C34878D82A}">
                    <a16:rowId xmlns:a16="http://schemas.microsoft.com/office/drawing/2014/main" val="448721881"/>
                  </a:ext>
                </a:extLst>
              </a:tr>
              <a:tr h="691599">
                <a:tc>
                  <a:txBody>
                    <a:bodyPr/>
                    <a:lstStyle/>
                    <a:p>
                      <a:pPr algn="ctr"/>
                      <a:r>
                        <a:rPr lang="en-US" sz="3600" dirty="0" smtClean="0"/>
                        <a:t>PEO1</a:t>
                      </a:r>
                      <a:endParaRPr lang="en-US" sz="3600" dirty="0"/>
                    </a:p>
                  </a:txBody>
                  <a:tcPr/>
                </a:tc>
                <a:tc>
                  <a:txBody>
                    <a:bodyPr/>
                    <a:lstStyle/>
                    <a:p>
                      <a:pPr algn="ctr"/>
                      <a:r>
                        <a:rPr lang="en-US" sz="3600" dirty="0" smtClean="0"/>
                        <a:t>3</a:t>
                      </a:r>
                      <a:endParaRPr lang="en-US" sz="3600" dirty="0"/>
                    </a:p>
                  </a:txBody>
                  <a:tcPr/>
                </a:tc>
                <a:tc>
                  <a:txBody>
                    <a:bodyPr/>
                    <a:lstStyle/>
                    <a:p>
                      <a:pPr algn="ctr"/>
                      <a:r>
                        <a:rPr lang="en-US" sz="3600" dirty="0" smtClean="0"/>
                        <a:t>2</a:t>
                      </a:r>
                      <a:endParaRPr lang="en-US" sz="3600" dirty="0"/>
                    </a:p>
                  </a:txBody>
                  <a:tcPr/>
                </a:tc>
                <a:tc>
                  <a:txBody>
                    <a:bodyPr/>
                    <a:lstStyle/>
                    <a:p>
                      <a:pPr algn="ctr"/>
                      <a:r>
                        <a:rPr lang="en-US" sz="3600" dirty="0" smtClean="0"/>
                        <a:t>2</a:t>
                      </a:r>
                      <a:endParaRPr lang="en-US" sz="3600" dirty="0"/>
                    </a:p>
                  </a:txBody>
                  <a:tcPr/>
                </a:tc>
                <a:extLst>
                  <a:ext uri="{0D108BD9-81ED-4DB2-BD59-A6C34878D82A}">
                    <a16:rowId xmlns:a16="http://schemas.microsoft.com/office/drawing/2014/main" val="3374186216"/>
                  </a:ext>
                </a:extLst>
              </a:tr>
              <a:tr h="691599">
                <a:tc>
                  <a:txBody>
                    <a:bodyPr/>
                    <a:lstStyle/>
                    <a:p>
                      <a:pPr algn="ctr"/>
                      <a:r>
                        <a:rPr lang="en-US" sz="3600" dirty="0" smtClean="0"/>
                        <a:t>PEO2</a:t>
                      </a:r>
                      <a:endParaRPr lang="en-US" sz="3600" dirty="0"/>
                    </a:p>
                  </a:txBody>
                  <a:tcPr/>
                </a:tc>
                <a:tc>
                  <a:txBody>
                    <a:bodyPr/>
                    <a:lstStyle/>
                    <a:p>
                      <a:pPr algn="ctr"/>
                      <a:r>
                        <a:rPr lang="en-US" sz="3600" dirty="0" smtClean="0"/>
                        <a:t>2</a:t>
                      </a:r>
                      <a:endParaRPr lang="en-US" sz="3600" dirty="0"/>
                    </a:p>
                  </a:txBody>
                  <a:tcPr/>
                </a:tc>
                <a:tc>
                  <a:txBody>
                    <a:bodyPr/>
                    <a:lstStyle/>
                    <a:p>
                      <a:pPr algn="ctr"/>
                      <a:r>
                        <a:rPr lang="en-US" sz="3600" dirty="0" smtClean="0"/>
                        <a:t>2</a:t>
                      </a:r>
                      <a:endParaRPr lang="en-US" sz="3600" dirty="0"/>
                    </a:p>
                  </a:txBody>
                  <a:tcPr/>
                </a:tc>
                <a:tc>
                  <a:txBody>
                    <a:bodyPr/>
                    <a:lstStyle/>
                    <a:p>
                      <a:pPr algn="ctr"/>
                      <a:r>
                        <a:rPr lang="en-US" sz="3600" dirty="0" smtClean="0"/>
                        <a:t>3</a:t>
                      </a:r>
                      <a:endParaRPr lang="en-US" sz="3600" dirty="0"/>
                    </a:p>
                  </a:txBody>
                  <a:tcPr/>
                </a:tc>
                <a:extLst>
                  <a:ext uri="{0D108BD9-81ED-4DB2-BD59-A6C34878D82A}">
                    <a16:rowId xmlns:a16="http://schemas.microsoft.com/office/drawing/2014/main" val="3295573595"/>
                  </a:ext>
                </a:extLst>
              </a:tr>
              <a:tr h="691599">
                <a:tc>
                  <a:txBody>
                    <a:bodyPr/>
                    <a:lstStyle/>
                    <a:p>
                      <a:pPr algn="ctr"/>
                      <a:r>
                        <a:rPr lang="en-US" sz="3600" dirty="0" smtClean="0"/>
                        <a:t>PEO3</a:t>
                      </a:r>
                      <a:endParaRPr lang="en-US" sz="3600" dirty="0"/>
                    </a:p>
                  </a:txBody>
                  <a:tcPr/>
                </a:tc>
                <a:tc>
                  <a:txBody>
                    <a:bodyPr/>
                    <a:lstStyle/>
                    <a:p>
                      <a:pPr algn="ctr"/>
                      <a:r>
                        <a:rPr lang="en-US" sz="3600" dirty="0" smtClean="0"/>
                        <a:t>3</a:t>
                      </a:r>
                      <a:endParaRPr lang="en-US" sz="3600" dirty="0"/>
                    </a:p>
                  </a:txBody>
                  <a:tcPr/>
                </a:tc>
                <a:tc>
                  <a:txBody>
                    <a:bodyPr/>
                    <a:lstStyle/>
                    <a:p>
                      <a:pPr algn="ctr"/>
                      <a:r>
                        <a:rPr lang="en-US" sz="3600" dirty="0" smtClean="0"/>
                        <a:t>2</a:t>
                      </a:r>
                      <a:endParaRPr lang="en-US" sz="3600" dirty="0"/>
                    </a:p>
                  </a:txBody>
                  <a:tcPr/>
                </a:tc>
                <a:tc>
                  <a:txBody>
                    <a:bodyPr/>
                    <a:lstStyle/>
                    <a:p>
                      <a:pPr algn="ctr"/>
                      <a:r>
                        <a:rPr lang="en-US" sz="3600" dirty="0" smtClean="0"/>
                        <a:t>2</a:t>
                      </a:r>
                      <a:endParaRPr lang="en-US" sz="3600" dirty="0"/>
                    </a:p>
                  </a:txBody>
                  <a:tcPr/>
                </a:tc>
                <a:extLst>
                  <a:ext uri="{0D108BD9-81ED-4DB2-BD59-A6C34878D82A}">
                    <a16:rowId xmlns:a16="http://schemas.microsoft.com/office/drawing/2014/main" val="3398262496"/>
                  </a:ext>
                </a:extLst>
              </a:tr>
              <a:tr h="691599">
                <a:tc>
                  <a:txBody>
                    <a:bodyPr/>
                    <a:lstStyle/>
                    <a:p>
                      <a:pPr algn="ctr"/>
                      <a:r>
                        <a:rPr lang="en-US" sz="3600" dirty="0" smtClean="0"/>
                        <a:t>PEO4</a:t>
                      </a:r>
                      <a:endParaRPr lang="en-US" sz="3600" dirty="0"/>
                    </a:p>
                  </a:txBody>
                  <a:tcPr/>
                </a:tc>
                <a:tc>
                  <a:txBody>
                    <a:bodyPr/>
                    <a:lstStyle/>
                    <a:p>
                      <a:pPr algn="ctr"/>
                      <a:r>
                        <a:rPr lang="en-US" sz="3600" dirty="0" smtClean="0"/>
                        <a:t>1</a:t>
                      </a:r>
                      <a:endParaRPr lang="en-US" sz="3600" dirty="0"/>
                    </a:p>
                  </a:txBody>
                  <a:tcPr/>
                </a:tc>
                <a:tc>
                  <a:txBody>
                    <a:bodyPr/>
                    <a:lstStyle/>
                    <a:p>
                      <a:pPr algn="ctr"/>
                      <a:r>
                        <a:rPr lang="en-US" sz="3600" dirty="0" smtClean="0"/>
                        <a:t>1</a:t>
                      </a:r>
                      <a:endParaRPr lang="en-US" sz="3600" dirty="0"/>
                    </a:p>
                  </a:txBody>
                  <a:tcPr/>
                </a:tc>
                <a:tc>
                  <a:txBody>
                    <a:bodyPr/>
                    <a:lstStyle/>
                    <a:p>
                      <a:pPr algn="ctr"/>
                      <a:r>
                        <a:rPr lang="en-US" sz="3600" dirty="0" smtClean="0"/>
                        <a:t>3</a:t>
                      </a:r>
                      <a:endParaRPr lang="en-US" sz="3600" dirty="0"/>
                    </a:p>
                  </a:txBody>
                  <a:tcPr/>
                </a:tc>
                <a:extLst>
                  <a:ext uri="{0D108BD9-81ED-4DB2-BD59-A6C34878D82A}">
                    <a16:rowId xmlns:a16="http://schemas.microsoft.com/office/drawing/2014/main" val="4272268523"/>
                  </a:ext>
                </a:extLst>
              </a:tr>
              <a:tr h="691599">
                <a:tc>
                  <a:txBody>
                    <a:bodyPr/>
                    <a:lstStyle/>
                    <a:p>
                      <a:pPr algn="ctr"/>
                      <a:r>
                        <a:rPr lang="en-US" sz="3600" dirty="0" smtClean="0"/>
                        <a:t>PEO5</a:t>
                      </a:r>
                      <a:endParaRPr lang="en-US" sz="3600" dirty="0"/>
                    </a:p>
                  </a:txBody>
                  <a:tcPr/>
                </a:tc>
                <a:tc>
                  <a:txBody>
                    <a:bodyPr/>
                    <a:lstStyle/>
                    <a:p>
                      <a:pPr algn="ctr"/>
                      <a:r>
                        <a:rPr lang="en-US" sz="3600" dirty="0" smtClean="0"/>
                        <a:t>1</a:t>
                      </a:r>
                      <a:endParaRPr lang="en-US" sz="3600" dirty="0"/>
                    </a:p>
                  </a:txBody>
                  <a:tcPr/>
                </a:tc>
                <a:tc>
                  <a:txBody>
                    <a:bodyPr/>
                    <a:lstStyle/>
                    <a:p>
                      <a:pPr algn="ctr"/>
                      <a:r>
                        <a:rPr lang="en-US" sz="3600" dirty="0" smtClean="0"/>
                        <a:t>1</a:t>
                      </a:r>
                      <a:endParaRPr lang="en-US" sz="3600" dirty="0"/>
                    </a:p>
                  </a:txBody>
                  <a:tcPr/>
                </a:tc>
                <a:tc>
                  <a:txBody>
                    <a:bodyPr/>
                    <a:lstStyle/>
                    <a:p>
                      <a:pPr algn="ctr"/>
                      <a:r>
                        <a:rPr lang="en-US" sz="3600" dirty="0" smtClean="0"/>
                        <a:t>3</a:t>
                      </a:r>
                      <a:endParaRPr lang="en-US" sz="3600" dirty="0"/>
                    </a:p>
                  </a:txBody>
                  <a:tcPr/>
                </a:tc>
                <a:extLst>
                  <a:ext uri="{0D108BD9-81ED-4DB2-BD59-A6C34878D82A}">
                    <a16:rowId xmlns:a16="http://schemas.microsoft.com/office/drawing/2014/main" val="154397355"/>
                  </a:ext>
                </a:extLst>
              </a:tr>
            </a:tbl>
          </a:graphicData>
        </a:graphic>
      </p:graphicFrame>
    </p:spTree>
    <p:extLst>
      <p:ext uri="{BB962C8B-B14F-4D97-AF65-F5344CB8AC3E}">
        <p14:creationId xmlns:p14="http://schemas.microsoft.com/office/powerpoint/2010/main" val="3484713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15. </a:t>
            </a:r>
            <a:r>
              <a:rPr lang="en-US" sz="4000" dirty="0"/>
              <a:t>Mapping PLOs with the </a:t>
            </a:r>
            <a:r>
              <a:rPr lang="en-US" sz="4000" dirty="0" smtClean="0"/>
              <a:t>PEOs of the program</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977071643"/>
              </p:ext>
            </p:extLst>
          </p:nvPr>
        </p:nvGraphicFramePr>
        <p:xfrm>
          <a:off x="342900" y="2154767"/>
          <a:ext cx="11430001" cy="4360333"/>
        </p:xfrm>
        <a:graphic>
          <a:graphicData uri="http://schemas.openxmlformats.org/drawingml/2006/table">
            <a:tbl>
              <a:tblPr firstRow="1" bandRow="1">
                <a:tableStyleId>{5C22544A-7EE6-4342-B048-85BDC9FD1C3A}</a:tableStyleId>
              </a:tblPr>
              <a:tblGrid>
                <a:gridCol w="2423772">
                  <a:extLst>
                    <a:ext uri="{9D8B030D-6E8A-4147-A177-3AD203B41FA5}">
                      <a16:colId xmlns:a16="http://schemas.microsoft.com/office/drawing/2014/main" val="943040582"/>
                    </a:ext>
                  </a:extLst>
                </a:gridCol>
                <a:gridCol w="1906928">
                  <a:extLst>
                    <a:ext uri="{9D8B030D-6E8A-4147-A177-3AD203B41FA5}">
                      <a16:colId xmlns:a16="http://schemas.microsoft.com/office/drawing/2014/main" val="4190243708"/>
                    </a:ext>
                  </a:extLst>
                </a:gridCol>
                <a:gridCol w="1701800">
                  <a:extLst>
                    <a:ext uri="{9D8B030D-6E8A-4147-A177-3AD203B41FA5}">
                      <a16:colId xmlns:a16="http://schemas.microsoft.com/office/drawing/2014/main" val="1497077739"/>
                    </a:ext>
                  </a:extLst>
                </a:gridCol>
                <a:gridCol w="1879600">
                  <a:extLst>
                    <a:ext uri="{9D8B030D-6E8A-4147-A177-3AD203B41FA5}">
                      <a16:colId xmlns:a16="http://schemas.microsoft.com/office/drawing/2014/main" val="2176931729"/>
                    </a:ext>
                  </a:extLst>
                </a:gridCol>
                <a:gridCol w="1872287">
                  <a:extLst>
                    <a:ext uri="{9D8B030D-6E8A-4147-A177-3AD203B41FA5}">
                      <a16:colId xmlns:a16="http://schemas.microsoft.com/office/drawing/2014/main" val="2115515843"/>
                    </a:ext>
                  </a:extLst>
                </a:gridCol>
                <a:gridCol w="1645614">
                  <a:extLst>
                    <a:ext uri="{9D8B030D-6E8A-4147-A177-3AD203B41FA5}">
                      <a16:colId xmlns:a16="http://schemas.microsoft.com/office/drawing/2014/main" val="654717308"/>
                    </a:ext>
                  </a:extLst>
                </a:gridCol>
              </a:tblGrid>
              <a:tr h="1115458">
                <a:tc>
                  <a:txBody>
                    <a:bodyPr/>
                    <a:lstStyle/>
                    <a:p>
                      <a:pPr algn="ctr"/>
                      <a:r>
                        <a:rPr lang="en-US" sz="3600" dirty="0" smtClean="0"/>
                        <a:t>PLOs</a:t>
                      </a:r>
                      <a:endParaRPr lang="en-US" sz="3600" dirty="0"/>
                    </a:p>
                  </a:txBody>
                  <a:tcPr/>
                </a:tc>
                <a:tc>
                  <a:txBody>
                    <a:bodyPr/>
                    <a:lstStyle/>
                    <a:p>
                      <a:pPr algn="ctr"/>
                      <a:r>
                        <a:rPr lang="en-US" sz="3600" dirty="0" smtClean="0"/>
                        <a:t>PEO</a:t>
                      </a:r>
                      <a:r>
                        <a:rPr lang="en-US" sz="2800" dirty="0" smtClean="0"/>
                        <a:t>1</a:t>
                      </a:r>
                      <a:endParaRPr lang="en-US" sz="2800" dirty="0"/>
                    </a:p>
                  </a:txBody>
                  <a:tcPr/>
                </a:tc>
                <a:tc>
                  <a:txBody>
                    <a:bodyPr/>
                    <a:lstStyle/>
                    <a:p>
                      <a:pPr algn="ctr"/>
                      <a:r>
                        <a:rPr lang="en-US" sz="3600" dirty="0" smtClean="0"/>
                        <a:t>PEO</a:t>
                      </a:r>
                      <a:r>
                        <a:rPr lang="en-US" sz="2800" dirty="0" smtClean="0"/>
                        <a:t>2</a:t>
                      </a:r>
                      <a:endParaRPr lang="en-US" sz="3600" dirty="0"/>
                    </a:p>
                  </a:txBody>
                  <a:tcPr/>
                </a:tc>
                <a:tc>
                  <a:txBody>
                    <a:bodyPr/>
                    <a:lstStyle/>
                    <a:p>
                      <a:pPr algn="ctr"/>
                      <a:r>
                        <a:rPr lang="en-US" sz="3600" dirty="0" smtClean="0"/>
                        <a:t>PEO</a:t>
                      </a:r>
                      <a:r>
                        <a:rPr lang="en-US" sz="2800" dirty="0" smtClean="0"/>
                        <a:t>3</a:t>
                      </a:r>
                      <a:endParaRPr lang="en-US" sz="3600" dirty="0"/>
                    </a:p>
                  </a:txBody>
                  <a:tcPr/>
                </a:tc>
                <a:tc>
                  <a:txBody>
                    <a:bodyPr/>
                    <a:lstStyle/>
                    <a:p>
                      <a:pPr algn="ctr"/>
                      <a:r>
                        <a:rPr lang="en-US" sz="3600" dirty="0" smtClean="0"/>
                        <a:t>PEO</a:t>
                      </a:r>
                      <a:r>
                        <a:rPr lang="en-US" sz="2800" dirty="0" smtClean="0"/>
                        <a:t>4</a:t>
                      </a:r>
                      <a:endParaRPr lang="en-US" sz="2800" dirty="0"/>
                    </a:p>
                  </a:txBody>
                  <a:tcPr/>
                </a:tc>
                <a:tc>
                  <a:txBody>
                    <a:bodyPr/>
                    <a:lstStyle/>
                    <a:p>
                      <a:pPr algn="ctr"/>
                      <a:r>
                        <a:rPr lang="en-US" sz="3600" dirty="0" smtClean="0"/>
                        <a:t>PEO</a:t>
                      </a:r>
                      <a:r>
                        <a:rPr lang="en-US" sz="2800" dirty="0" smtClean="0"/>
                        <a:t>5</a:t>
                      </a:r>
                      <a:endParaRPr lang="en-US" sz="3600" dirty="0"/>
                    </a:p>
                  </a:txBody>
                  <a:tcPr/>
                </a:tc>
                <a:extLst>
                  <a:ext uri="{0D108BD9-81ED-4DB2-BD59-A6C34878D82A}">
                    <a16:rowId xmlns:a16="http://schemas.microsoft.com/office/drawing/2014/main" val="448721881"/>
                  </a:ext>
                </a:extLst>
              </a:tr>
              <a:tr h="648975">
                <a:tc>
                  <a:txBody>
                    <a:bodyPr/>
                    <a:lstStyle/>
                    <a:p>
                      <a:pPr algn="ctr"/>
                      <a:r>
                        <a:rPr lang="en-US" sz="3600" dirty="0" smtClean="0"/>
                        <a:t>PLO</a:t>
                      </a:r>
                      <a:r>
                        <a:rPr lang="en-US" sz="2800" dirty="0" smtClean="0"/>
                        <a:t>1</a:t>
                      </a:r>
                      <a:endParaRPr lang="en-US" sz="2800" dirty="0"/>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endParaRPr lang="en-US" sz="3600" dirty="0">
                        <a:solidFill>
                          <a:srgbClr val="FF0000"/>
                        </a:solidFill>
                      </a:endParaRPr>
                    </a:p>
                  </a:txBody>
                  <a:tcPr/>
                </a:tc>
                <a:extLst>
                  <a:ext uri="{0D108BD9-81ED-4DB2-BD59-A6C34878D82A}">
                    <a16:rowId xmlns:a16="http://schemas.microsoft.com/office/drawing/2014/main" val="3374186216"/>
                  </a:ext>
                </a:extLst>
              </a:tr>
              <a:tr h="648975">
                <a:tc>
                  <a:txBody>
                    <a:bodyPr/>
                    <a:lstStyle/>
                    <a:p>
                      <a:pPr algn="ctr"/>
                      <a:r>
                        <a:rPr lang="en-US" sz="3600" dirty="0" smtClean="0"/>
                        <a:t>PLO</a:t>
                      </a:r>
                      <a:r>
                        <a:rPr lang="en-US" sz="2800" dirty="0" smtClean="0"/>
                        <a:t>2</a:t>
                      </a:r>
                      <a:endParaRPr lang="en-US" sz="2800" dirty="0"/>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extLst>
                  <a:ext uri="{0D108BD9-81ED-4DB2-BD59-A6C34878D82A}">
                    <a16:rowId xmlns:a16="http://schemas.microsoft.com/office/drawing/2014/main" val="3295573595"/>
                  </a:ext>
                </a:extLst>
              </a:tr>
              <a:tr h="648975">
                <a:tc>
                  <a:txBody>
                    <a:bodyPr/>
                    <a:lstStyle/>
                    <a:p>
                      <a:pPr algn="ctr"/>
                      <a:r>
                        <a:rPr lang="en-US" sz="3600" dirty="0" smtClean="0"/>
                        <a:t>PLO</a:t>
                      </a:r>
                      <a:r>
                        <a:rPr lang="en-US" sz="2800" dirty="0" smtClean="0"/>
                        <a:t>3</a:t>
                      </a:r>
                      <a:endParaRPr lang="en-US" sz="2800" dirty="0"/>
                    </a:p>
                  </a:txBody>
                  <a:tcPr/>
                </a:tc>
                <a:tc>
                  <a:txBody>
                    <a:bodyPr/>
                    <a:lstStyle/>
                    <a:p>
                      <a:pPr algn="ct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extLst>
                  <a:ext uri="{0D108BD9-81ED-4DB2-BD59-A6C34878D82A}">
                    <a16:rowId xmlns:a16="http://schemas.microsoft.com/office/drawing/2014/main" val="3398262496"/>
                  </a:ext>
                </a:extLst>
              </a:tr>
              <a:tr h="648975">
                <a:tc>
                  <a:txBody>
                    <a:bodyPr/>
                    <a:lstStyle/>
                    <a:p>
                      <a:pPr algn="ctr"/>
                      <a:r>
                        <a:rPr lang="en-US" sz="3600" dirty="0" smtClean="0"/>
                        <a:t>PLO</a:t>
                      </a:r>
                      <a:r>
                        <a:rPr lang="en-US" sz="2800" dirty="0" smtClean="0"/>
                        <a:t>4</a:t>
                      </a:r>
                      <a:endParaRPr lang="en-US" sz="2800" dirty="0"/>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extLst>
                  <a:ext uri="{0D108BD9-81ED-4DB2-BD59-A6C34878D82A}">
                    <a16:rowId xmlns:a16="http://schemas.microsoft.com/office/drawing/2014/main" val="4272268523"/>
                  </a:ext>
                </a:extLst>
              </a:tr>
              <a:tr h="648975">
                <a:tc>
                  <a:txBody>
                    <a:bodyPr/>
                    <a:lstStyle/>
                    <a:p>
                      <a:pPr algn="ctr"/>
                      <a:r>
                        <a:rPr lang="en-US" sz="3600" dirty="0" smtClean="0"/>
                        <a:t>PLO</a:t>
                      </a:r>
                      <a:r>
                        <a:rPr lang="en-US" sz="2800" dirty="0" smtClean="0"/>
                        <a:t>5</a:t>
                      </a:r>
                      <a:endParaRPr lang="en-US" sz="3600" dirty="0"/>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extLst>
                  <a:ext uri="{0D108BD9-81ED-4DB2-BD59-A6C34878D82A}">
                    <a16:rowId xmlns:a16="http://schemas.microsoft.com/office/drawing/2014/main" val="154397355"/>
                  </a:ext>
                </a:extLst>
              </a:tr>
            </a:tbl>
          </a:graphicData>
        </a:graphic>
      </p:graphicFrame>
    </p:spTree>
    <p:extLst>
      <p:ext uri="{BB962C8B-B14F-4D97-AF65-F5344CB8AC3E}">
        <p14:creationId xmlns:p14="http://schemas.microsoft.com/office/powerpoint/2010/main" val="1658471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083"/>
            <a:ext cx="10515600" cy="1271239"/>
          </a:xfrm>
        </p:spPr>
        <p:txBody>
          <a:bodyPr>
            <a:normAutofit fontScale="90000"/>
          </a:bodyPr>
          <a:lstStyle/>
          <a:p>
            <a:r>
              <a:rPr lang="en-US" dirty="0" smtClean="0"/>
              <a:t/>
            </a:r>
            <a:br>
              <a:rPr lang="en-US" dirty="0" smtClean="0"/>
            </a:br>
            <a:r>
              <a:rPr lang="en-US" dirty="0" smtClean="0"/>
              <a:t>How </a:t>
            </a:r>
            <a:r>
              <a:rPr lang="en-US" dirty="0"/>
              <a:t>is OBE different from Traditional Educational Approach? </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561206" y="1494263"/>
            <a:ext cx="11337145" cy="4850781"/>
          </a:xfrm>
          <a:prstGeom prst="rect">
            <a:avLst/>
          </a:prstGeom>
        </p:spPr>
      </p:pic>
    </p:spTree>
    <p:extLst>
      <p:ext uri="{BB962C8B-B14F-4D97-AF65-F5344CB8AC3E}">
        <p14:creationId xmlns:p14="http://schemas.microsoft.com/office/powerpoint/2010/main" val="1452996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16. </a:t>
            </a:r>
            <a:r>
              <a:rPr lang="en-US" sz="4000" dirty="0"/>
              <a:t>Mapping courses with the </a:t>
            </a:r>
            <a:r>
              <a:rPr lang="en-US" sz="4000" dirty="0" smtClean="0"/>
              <a:t>PLOs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342011255"/>
              </p:ext>
            </p:extLst>
          </p:nvPr>
        </p:nvGraphicFramePr>
        <p:xfrm>
          <a:off x="244549" y="1892595"/>
          <a:ext cx="11780875" cy="4962216"/>
        </p:xfrm>
        <a:graphic>
          <a:graphicData uri="http://schemas.openxmlformats.org/drawingml/2006/table">
            <a:tbl>
              <a:tblPr firstRow="1" bandRow="1">
                <a:tableStyleId>{5C22544A-7EE6-4342-B048-85BDC9FD1C3A}</a:tableStyleId>
              </a:tblPr>
              <a:tblGrid>
                <a:gridCol w="1458340">
                  <a:extLst>
                    <a:ext uri="{9D8B030D-6E8A-4147-A177-3AD203B41FA5}">
                      <a16:colId xmlns:a16="http://schemas.microsoft.com/office/drawing/2014/main" val="943040582"/>
                    </a:ext>
                  </a:extLst>
                </a:gridCol>
                <a:gridCol w="3715605">
                  <a:extLst>
                    <a:ext uri="{9D8B030D-6E8A-4147-A177-3AD203B41FA5}">
                      <a16:colId xmlns:a16="http://schemas.microsoft.com/office/drawing/2014/main" val="4190243708"/>
                    </a:ext>
                  </a:extLst>
                </a:gridCol>
                <a:gridCol w="1257214">
                  <a:extLst>
                    <a:ext uri="{9D8B030D-6E8A-4147-A177-3AD203B41FA5}">
                      <a16:colId xmlns:a16="http://schemas.microsoft.com/office/drawing/2014/main" val="1497077739"/>
                    </a:ext>
                  </a:extLst>
                </a:gridCol>
                <a:gridCol w="1035429">
                  <a:extLst>
                    <a:ext uri="{9D8B030D-6E8A-4147-A177-3AD203B41FA5}">
                      <a16:colId xmlns:a16="http://schemas.microsoft.com/office/drawing/2014/main" val="2176931729"/>
                    </a:ext>
                  </a:extLst>
                </a:gridCol>
                <a:gridCol w="1046934">
                  <a:extLst>
                    <a:ext uri="{9D8B030D-6E8A-4147-A177-3AD203B41FA5}">
                      <a16:colId xmlns:a16="http://schemas.microsoft.com/office/drawing/2014/main" val="2115515843"/>
                    </a:ext>
                  </a:extLst>
                </a:gridCol>
                <a:gridCol w="1231010">
                  <a:extLst>
                    <a:ext uri="{9D8B030D-6E8A-4147-A177-3AD203B41FA5}">
                      <a16:colId xmlns:a16="http://schemas.microsoft.com/office/drawing/2014/main" val="654717308"/>
                    </a:ext>
                  </a:extLst>
                </a:gridCol>
                <a:gridCol w="1207999">
                  <a:extLst>
                    <a:ext uri="{9D8B030D-6E8A-4147-A177-3AD203B41FA5}">
                      <a16:colId xmlns:a16="http://schemas.microsoft.com/office/drawing/2014/main" val="388490024"/>
                    </a:ext>
                  </a:extLst>
                </a:gridCol>
                <a:gridCol w="828344">
                  <a:extLst>
                    <a:ext uri="{9D8B030D-6E8A-4147-A177-3AD203B41FA5}">
                      <a16:colId xmlns:a16="http://schemas.microsoft.com/office/drawing/2014/main" val="2313856389"/>
                    </a:ext>
                  </a:extLst>
                </a:gridCol>
              </a:tblGrid>
              <a:tr h="680484">
                <a:tc>
                  <a:txBody>
                    <a:bodyPr/>
                    <a:lstStyle/>
                    <a:p>
                      <a:pPr algn="ctr"/>
                      <a:r>
                        <a:rPr lang="en-US" sz="2800" dirty="0" smtClean="0"/>
                        <a:t>Courses</a:t>
                      </a:r>
                      <a:endParaRPr lang="en-US" sz="2800" dirty="0"/>
                    </a:p>
                  </a:txBody>
                  <a:tcPr/>
                </a:tc>
                <a:tc>
                  <a:txBody>
                    <a:bodyPr/>
                    <a:lstStyle/>
                    <a:p>
                      <a:pPr algn="ctr"/>
                      <a:r>
                        <a:rPr lang="en-US" sz="2800" dirty="0" smtClean="0"/>
                        <a:t>Course Title</a:t>
                      </a:r>
                      <a:endParaRPr lang="en-US" sz="2800" dirty="0"/>
                    </a:p>
                  </a:txBody>
                  <a:tcPr/>
                </a:tc>
                <a:tc>
                  <a:txBody>
                    <a:bodyPr/>
                    <a:lstStyle/>
                    <a:p>
                      <a:pPr algn="ctr"/>
                      <a:r>
                        <a:rPr lang="en-US" sz="2800" dirty="0" smtClean="0"/>
                        <a:t>PLO1</a:t>
                      </a:r>
                      <a:endParaRPr lang="en-US" sz="2800" dirty="0"/>
                    </a:p>
                  </a:txBody>
                  <a:tcPr/>
                </a:tc>
                <a:tc>
                  <a:txBody>
                    <a:bodyPr/>
                    <a:lstStyle/>
                    <a:p>
                      <a:pPr algn="ctr"/>
                      <a:r>
                        <a:rPr lang="en-US" sz="2800" dirty="0" smtClean="0"/>
                        <a:t>PLO2</a:t>
                      </a:r>
                      <a:endParaRPr lang="en-US" sz="2800" dirty="0"/>
                    </a:p>
                  </a:txBody>
                  <a:tcPr/>
                </a:tc>
                <a:tc>
                  <a:txBody>
                    <a:bodyPr/>
                    <a:lstStyle/>
                    <a:p>
                      <a:pPr algn="ctr"/>
                      <a:r>
                        <a:rPr lang="en-US" sz="2800" dirty="0" smtClean="0"/>
                        <a:t>PLO3</a:t>
                      </a:r>
                      <a:endParaRPr lang="en-US" sz="2800" dirty="0"/>
                    </a:p>
                  </a:txBody>
                  <a:tcPr/>
                </a:tc>
                <a:tc>
                  <a:txBody>
                    <a:bodyPr/>
                    <a:lstStyle/>
                    <a:p>
                      <a:pPr algn="ctr"/>
                      <a:r>
                        <a:rPr lang="en-US" sz="2800" dirty="0" smtClean="0"/>
                        <a:t>PLO4</a:t>
                      </a:r>
                      <a:endParaRPr lang="en-US" sz="2800" dirty="0"/>
                    </a:p>
                  </a:txBody>
                  <a:tcPr/>
                </a:tc>
                <a:tc>
                  <a:txBody>
                    <a:bodyPr/>
                    <a:lstStyle/>
                    <a:p>
                      <a:pPr algn="ctr"/>
                      <a:r>
                        <a:rPr lang="en-US" sz="2800" dirty="0" smtClean="0"/>
                        <a:t>PLO5</a:t>
                      </a:r>
                      <a:endParaRPr lang="en-US" sz="2800" dirty="0"/>
                    </a:p>
                  </a:txBody>
                  <a:tcPr/>
                </a:tc>
                <a:tc>
                  <a:txBody>
                    <a:bodyPr/>
                    <a:lstStyle/>
                    <a:p>
                      <a:pPr algn="ctr"/>
                      <a:r>
                        <a:rPr lang="en-US" sz="2800" dirty="0" smtClean="0"/>
                        <a:t>..</a:t>
                      </a:r>
                      <a:endParaRPr lang="en-US" sz="2800" dirty="0"/>
                    </a:p>
                  </a:txBody>
                  <a:tcPr/>
                </a:tc>
                <a:extLst>
                  <a:ext uri="{0D108BD9-81ED-4DB2-BD59-A6C34878D82A}">
                    <a16:rowId xmlns:a16="http://schemas.microsoft.com/office/drawing/2014/main" val="448721881"/>
                  </a:ext>
                </a:extLst>
              </a:tr>
              <a:tr h="552893">
                <a:tc>
                  <a:txBody>
                    <a:bodyPr/>
                    <a:lstStyle/>
                    <a:p>
                      <a:pPr algn="ctr"/>
                      <a:r>
                        <a:rPr lang="en-US" sz="2800" dirty="0" smtClean="0"/>
                        <a:t>ECO 111</a:t>
                      </a:r>
                      <a:endParaRPr lang="en-US" sz="2800" dirty="0"/>
                    </a:p>
                  </a:txBody>
                  <a:tcPr/>
                </a:tc>
                <a:tc>
                  <a:txBody>
                    <a:bodyPr/>
                    <a:lstStyle/>
                    <a:p>
                      <a:pPr algn="ctr"/>
                      <a:r>
                        <a:rPr lang="en-US" sz="2800" dirty="0" smtClean="0">
                          <a:solidFill>
                            <a:srgbClr val="C00000"/>
                          </a:solidFill>
                        </a:rPr>
                        <a:t>Microeconomics 1</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374186216"/>
                  </a:ext>
                </a:extLst>
              </a:tr>
              <a:tr h="542261">
                <a:tc>
                  <a:txBody>
                    <a:bodyPr/>
                    <a:lstStyle/>
                    <a:p>
                      <a:pPr algn="ctr"/>
                      <a:r>
                        <a:rPr lang="en-US" sz="2800" dirty="0" smtClean="0"/>
                        <a:t>ECO 112</a:t>
                      </a:r>
                      <a:endParaRPr lang="en-US" sz="2800" dirty="0"/>
                    </a:p>
                  </a:txBody>
                  <a:tcPr/>
                </a:tc>
                <a:tc>
                  <a:txBody>
                    <a:bodyPr/>
                    <a:lstStyle/>
                    <a:p>
                      <a:pPr algn="ctr"/>
                      <a:r>
                        <a:rPr lang="en-US" sz="2800" dirty="0" smtClean="0">
                          <a:solidFill>
                            <a:srgbClr val="C00000"/>
                          </a:solidFill>
                        </a:rPr>
                        <a:t>Macroeconomics 1</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295573595"/>
                  </a:ext>
                </a:extLst>
              </a:tr>
              <a:tr h="531627">
                <a:tc>
                  <a:txBody>
                    <a:bodyPr/>
                    <a:lstStyle/>
                    <a:p>
                      <a:pPr algn="ctr"/>
                      <a:r>
                        <a:rPr lang="en-US" sz="2800" dirty="0" smtClean="0"/>
                        <a:t>ECO 211</a:t>
                      </a:r>
                      <a:endParaRPr lang="en-US" sz="2800" dirty="0"/>
                    </a:p>
                  </a:txBody>
                  <a:tcPr/>
                </a:tc>
                <a:tc>
                  <a:txBody>
                    <a:bodyPr/>
                    <a:lstStyle/>
                    <a:p>
                      <a:pPr algn="ctr"/>
                      <a:r>
                        <a:rPr lang="en-US" sz="2800" dirty="0" smtClean="0">
                          <a:solidFill>
                            <a:srgbClr val="C00000"/>
                          </a:solidFill>
                        </a:rPr>
                        <a:t>Microeconomics 2</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398262496"/>
                  </a:ext>
                </a:extLst>
              </a:tr>
              <a:tr h="680484">
                <a:tc>
                  <a:txBody>
                    <a:bodyPr/>
                    <a:lstStyle/>
                    <a:p>
                      <a:pPr algn="ctr"/>
                      <a:r>
                        <a:rPr lang="en-US" sz="2800" dirty="0" smtClean="0"/>
                        <a:t>ECO311</a:t>
                      </a:r>
                    </a:p>
                  </a:txBody>
                  <a:tcPr/>
                </a:tc>
                <a:tc>
                  <a:txBody>
                    <a:bodyPr/>
                    <a:lstStyle/>
                    <a:p>
                      <a:pPr algn="ctr"/>
                      <a:r>
                        <a:rPr lang="en-US" sz="2800" dirty="0" smtClean="0">
                          <a:solidFill>
                            <a:srgbClr val="C00000"/>
                          </a:solidFill>
                        </a:rPr>
                        <a:t>Seminar </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4272268523"/>
                  </a:ext>
                </a:extLst>
              </a:tr>
              <a:tr h="542261">
                <a:tc>
                  <a:txBody>
                    <a:bodyPr/>
                    <a:lstStyle/>
                    <a:p>
                      <a:pPr algn="ctr"/>
                      <a:r>
                        <a:rPr lang="en-US" sz="2800" dirty="0" smtClean="0"/>
                        <a:t>ECO 444</a:t>
                      </a:r>
                      <a:endParaRPr lang="en-US" sz="2800" dirty="0"/>
                    </a:p>
                  </a:txBody>
                  <a:tcPr/>
                </a:tc>
                <a:tc>
                  <a:txBody>
                    <a:bodyPr/>
                    <a:lstStyle/>
                    <a:p>
                      <a:pPr algn="ctr"/>
                      <a:r>
                        <a:rPr lang="en-US" sz="1600" dirty="0" smtClean="0">
                          <a:solidFill>
                            <a:srgbClr val="C00000"/>
                          </a:solidFill>
                        </a:rPr>
                        <a:t>Resource</a:t>
                      </a:r>
                      <a:r>
                        <a:rPr lang="en-US" sz="1600" baseline="0" dirty="0" smtClean="0">
                          <a:solidFill>
                            <a:srgbClr val="C00000"/>
                          </a:solidFill>
                        </a:rPr>
                        <a:t> and Environmental Economics </a:t>
                      </a:r>
                      <a:endParaRPr lang="en-US" sz="16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154397355"/>
                  </a:ext>
                </a:extLst>
              </a:tr>
              <a:tr h="542261">
                <a:tc>
                  <a:txBody>
                    <a:bodyPr/>
                    <a:lstStyle/>
                    <a:p>
                      <a:pPr algn="ctr"/>
                      <a:r>
                        <a:rPr lang="en-US" sz="2800" dirty="0" smtClean="0"/>
                        <a:t>…</a:t>
                      </a:r>
                      <a:endParaRPr lang="en-US" sz="2800" dirty="0"/>
                    </a:p>
                  </a:txBody>
                  <a:tcPr/>
                </a:tc>
                <a:tc>
                  <a:txBody>
                    <a:bodyPr/>
                    <a:lstStyle/>
                    <a:p>
                      <a:pPr algn="ctr"/>
                      <a:r>
                        <a:rPr lang="en-US" sz="1600" dirty="0" smtClean="0">
                          <a:solidFill>
                            <a:srgbClr val="C00000"/>
                          </a:solidFill>
                        </a:rPr>
                        <a:t>…</a:t>
                      </a:r>
                      <a:endParaRPr lang="en-US" sz="1600" dirty="0">
                        <a:solidFill>
                          <a:srgbClr val="C00000"/>
                        </a:solidFill>
                      </a:endParaRPr>
                    </a:p>
                  </a:txBody>
                  <a:tcPr/>
                </a:tc>
                <a:tc>
                  <a:txBody>
                    <a:bodyPr/>
                    <a:lstStyle/>
                    <a:p>
                      <a:pPr algn="ctr"/>
                      <a:r>
                        <a:rPr lang="en-US" sz="2800" dirty="0" smtClean="0">
                          <a:solidFill>
                            <a:srgbClr val="C00000"/>
                          </a:solidFill>
                        </a:rPr>
                        <a:t>…</a:t>
                      </a:r>
                      <a:endParaRPr lang="en-US" sz="2800" dirty="0">
                        <a:solidFill>
                          <a:srgbClr val="C00000"/>
                        </a:solidFill>
                      </a:endParaRPr>
                    </a:p>
                  </a:txBody>
                  <a:tcPr/>
                </a:tc>
                <a:tc>
                  <a:txBody>
                    <a:bodyPr/>
                    <a:lstStyle/>
                    <a:p>
                      <a:pPr algn="ctr"/>
                      <a:r>
                        <a:rPr lang="en-US" sz="2800" dirty="0" smtClean="0">
                          <a:solidFill>
                            <a:srgbClr val="C00000"/>
                          </a:solidFill>
                        </a:rPr>
                        <a:t>…..</a:t>
                      </a:r>
                      <a:endParaRPr lang="en-US" sz="2800" dirty="0">
                        <a:solidFill>
                          <a:srgbClr val="C00000"/>
                        </a:solidFill>
                      </a:endParaRPr>
                    </a:p>
                  </a:txBody>
                  <a:tcPr/>
                </a:tc>
                <a:tc>
                  <a:txBody>
                    <a:bodyPr/>
                    <a:lstStyle/>
                    <a:p>
                      <a:pPr algn="ctr"/>
                      <a:r>
                        <a:rPr lang="en-US" sz="2800" dirty="0" smtClean="0">
                          <a:solidFill>
                            <a:srgbClr val="C00000"/>
                          </a:solidFill>
                        </a:rPr>
                        <a:t>……</a:t>
                      </a:r>
                      <a:endParaRPr lang="en-US" sz="2800" dirty="0">
                        <a:solidFill>
                          <a:srgbClr val="C00000"/>
                        </a:solidFill>
                      </a:endParaRPr>
                    </a:p>
                  </a:txBody>
                  <a:tcPr/>
                </a:tc>
                <a:tc>
                  <a:txBody>
                    <a:bodyPr/>
                    <a:lstStyle/>
                    <a:p>
                      <a:pPr algn="ctr"/>
                      <a:r>
                        <a:rPr lang="en-US" sz="2800" dirty="0" smtClean="0">
                          <a:solidFill>
                            <a:srgbClr val="C00000"/>
                          </a:solidFill>
                        </a:rPr>
                        <a:t>……</a:t>
                      </a:r>
                      <a:endParaRPr lang="en-US" sz="2800" dirty="0">
                        <a:solidFill>
                          <a:srgbClr val="C00000"/>
                        </a:solidFill>
                      </a:endParaRPr>
                    </a:p>
                  </a:txBody>
                  <a:tcPr/>
                </a:tc>
                <a:tc>
                  <a:txBody>
                    <a:bodyPr/>
                    <a:lstStyle/>
                    <a:p>
                      <a:pPr algn="ctr"/>
                      <a:r>
                        <a:rPr lang="en-US" sz="2800" dirty="0" smtClean="0">
                          <a:solidFill>
                            <a:srgbClr val="C00000"/>
                          </a:solidFill>
                        </a:rPr>
                        <a:t>…..</a:t>
                      </a:r>
                      <a:endParaRPr lang="en-US" sz="2800" dirty="0">
                        <a:solidFill>
                          <a:srgbClr val="C00000"/>
                        </a:solidFill>
                      </a:endParaRPr>
                    </a:p>
                  </a:txBody>
                  <a:tcPr/>
                </a:tc>
                <a:tc>
                  <a:txBody>
                    <a:bodyPr/>
                    <a:lstStyle/>
                    <a:p>
                      <a:pPr algn="ctr"/>
                      <a:r>
                        <a:rPr lang="en-US" sz="2800" dirty="0" smtClean="0">
                          <a:solidFill>
                            <a:srgbClr val="FF0000"/>
                          </a:solidFill>
                        </a:rPr>
                        <a:t>…..</a:t>
                      </a:r>
                      <a:endParaRPr lang="en-US" sz="2800" dirty="0">
                        <a:solidFill>
                          <a:srgbClr val="FF0000"/>
                        </a:solidFill>
                      </a:endParaRPr>
                    </a:p>
                  </a:txBody>
                  <a:tcPr/>
                </a:tc>
                <a:extLst>
                  <a:ext uri="{0D108BD9-81ED-4DB2-BD59-A6C34878D82A}">
                    <a16:rowId xmlns:a16="http://schemas.microsoft.com/office/drawing/2014/main" val="1663704934"/>
                  </a:ext>
                </a:extLst>
              </a:tr>
              <a:tr h="889945">
                <a:tc>
                  <a:txBody>
                    <a:bodyPr/>
                    <a:lstStyle/>
                    <a:p>
                      <a:pPr algn="ctr"/>
                      <a:r>
                        <a:rPr lang="en-US" sz="2800" dirty="0" smtClean="0"/>
                        <a:t>ECO 449</a:t>
                      </a:r>
                      <a:endParaRPr lang="en-US" sz="2800" dirty="0"/>
                    </a:p>
                  </a:txBody>
                  <a:tcPr/>
                </a:tc>
                <a:tc>
                  <a:txBody>
                    <a:bodyPr/>
                    <a:lstStyle/>
                    <a:p>
                      <a:pPr algn="ctr"/>
                      <a:r>
                        <a:rPr lang="en-US" sz="2400" dirty="0" smtClean="0">
                          <a:solidFill>
                            <a:srgbClr val="C00000"/>
                          </a:solidFill>
                        </a:rPr>
                        <a:t>Field Work and Report</a:t>
                      </a:r>
                      <a:r>
                        <a:rPr lang="en-US" sz="2400" baseline="0" dirty="0" smtClean="0">
                          <a:solidFill>
                            <a:srgbClr val="C00000"/>
                          </a:solidFill>
                        </a:rPr>
                        <a:t> Writing </a:t>
                      </a:r>
                      <a:endParaRPr lang="en-US" sz="24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799274764"/>
                  </a:ext>
                </a:extLst>
              </a:tr>
            </a:tbl>
          </a:graphicData>
        </a:graphic>
      </p:graphicFrame>
    </p:spTree>
    <p:extLst>
      <p:ext uri="{BB962C8B-B14F-4D97-AF65-F5344CB8AC3E}">
        <p14:creationId xmlns:p14="http://schemas.microsoft.com/office/powerpoint/2010/main" val="1595941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223284" y="1031358"/>
            <a:ext cx="11802140" cy="5826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69852" y="1275906"/>
            <a:ext cx="10994064" cy="5124893"/>
          </a:xfrm>
          <a:prstGeom prst="rect">
            <a:avLst/>
          </a:prstGeom>
        </p:spPr>
      </p:pic>
      <p:sp>
        <p:nvSpPr>
          <p:cNvPr id="8" name="Rounded Rectangle 7"/>
          <p:cNvSpPr/>
          <p:nvPr/>
        </p:nvSpPr>
        <p:spPr>
          <a:xfrm>
            <a:off x="4338083" y="3700130"/>
            <a:ext cx="3498112" cy="531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Minimum 130 credits for Bachelor</a:t>
            </a:r>
            <a:endParaRPr lang="en-US" dirty="0"/>
          </a:p>
        </p:txBody>
      </p:sp>
      <p:sp>
        <p:nvSpPr>
          <p:cNvPr id="9" name="Rectangle 8"/>
          <p:cNvSpPr/>
          <p:nvPr/>
        </p:nvSpPr>
        <p:spPr>
          <a:xfrm>
            <a:off x="5050465" y="2137144"/>
            <a:ext cx="1010093" cy="361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years</a:t>
            </a:r>
            <a:endParaRPr lang="en-US" dirty="0"/>
          </a:p>
        </p:txBody>
      </p:sp>
      <p:sp>
        <p:nvSpPr>
          <p:cNvPr id="10" name="Rectangle 9"/>
          <p:cNvSpPr/>
          <p:nvPr/>
        </p:nvSpPr>
        <p:spPr>
          <a:xfrm>
            <a:off x="7495953" y="2062716"/>
            <a:ext cx="1222745" cy="43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1" name="Rectangle 10"/>
          <p:cNvSpPr/>
          <p:nvPr/>
        </p:nvSpPr>
        <p:spPr>
          <a:xfrm>
            <a:off x="4646428" y="2732567"/>
            <a:ext cx="3359888" cy="414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According to the university policy</a:t>
            </a:r>
            <a:endParaRPr lang="en-US" dirty="0"/>
          </a:p>
        </p:txBody>
      </p:sp>
      <p:sp>
        <p:nvSpPr>
          <p:cNvPr id="13" name="Rectangle 12"/>
          <p:cNvSpPr/>
          <p:nvPr/>
        </p:nvSpPr>
        <p:spPr>
          <a:xfrm>
            <a:off x="5805377" y="4486940"/>
            <a:ext cx="3508744" cy="425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According to faculty ordinance</a:t>
            </a:r>
            <a:endParaRPr lang="en-US" dirty="0"/>
          </a:p>
        </p:txBody>
      </p:sp>
      <p:sp>
        <p:nvSpPr>
          <p:cNvPr id="14" name="Rectangle 13"/>
          <p:cNvSpPr/>
          <p:nvPr/>
        </p:nvSpPr>
        <p:spPr>
          <a:xfrm>
            <a:off x="6581553" y="5071730"/>
            <a:ext cx="1584252" cy="372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2.50 ??</a:t>
            </a:r>
            <a:endParaRPr lang="en-US" dirty="0"/>
          </a:p>
        </p:txBody>
      </p:sp>
      <p:sp>
        <p:nvSpPr>
          <p:cNvPr id="15" name="Rectangle 14"/>
          <p:cNvSpPr/>
          <p:nvPr/>
        </p:nvSpPr>
        <p:spPr>
          <a:xfrm>
            <a:off x="6230679" y="5677786"/>
            <a:ext cx="2317898" cy="489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 years</a:t>
            </a:r>
            <a:endParaRPr lang="en-US" dirty="0"/>
          </a:p>
        </p:txBody>
      </p:sp>
      <p:sp>
        <p:nvSpPr>
          <p:cNvPr id="16" name="Rectangle 15"/>
          <p:cNvSpPr/>
          <p:nvPr/>
        </p:nvSpPr>
        <p:spPr>
          <a:xfrm>
            <a:off x="5730949" y="1329070"/>
            <a:ext cx="4901609" cy="51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 4-Year Bachelor/degree </a:t>
            </a:r>
            <a:r>
              <a:rPr lang="en-US" dirty="0" err="1" smtClean="0"/>
              <a:t>Programme</a:t>
            </a:r>
            <a:endParaRPr lang="en-US" dirty="0"/>
          </a:p>
        </p:txBody>
      </p:sp>
    </p:spTree>
    <p:extLst>
      <p:ext uri="{BB962C8B-B14F-4D97-AF65-F5344CB8AC3E}">
        <p14:creationId xmlns:p14="http://schemas.microsoft.com/office/powerpoint/2010/main" val="1655397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65814" y="1127052"/>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31628" y="1592078"/>
            <a:ext cx="11174819" cy="4925680"/>
          </a:xfrm>
          <a:prstGeom prst="rect">
            <a:avLst/>
          </a:prstGeom>
        </p:spPr>
      </p:pic>
      <p:sp>
        <p:nvSpPr>
          <p:cNvPr id="12" name="TextBox 11"/>
          <p:cNvSpPr txBox="1"/>
          <p:nvPr/>
        </p:nvSpPr>
        <p:spPr>
          <a:xfrm>
            <a:off x="978195" y="1127052"/>
            <a:ext cx="1531089" cy="369332"/>
          </a:xfrm>
          <a:prstGeom prst="rect">
            <a:avLst/>
          </a:prstGeom>
          <a:noFill/>
        </p:spPr>
        <p:txBody>
          <a:bodyPr wrap="square" rtlCol="0">
            <a:spAutoFit/>
          </a:bodyPr>
          <a:lstStyle/>
          <a:p>
            <a:r>
              <a:rPr lang="en-US" dirty="0" smtClean="0">
                <a:solidFill>
                  <a:schemeClr val="bg1"/>
                </a:solidFill>
              </a:rPr>
              <a:t>17</a:t>
            </a:r>
            <a:r>
              <a:rPr lang="en-US" dirty="0" smtClean="0"/>
              <a:t>.</a:t>
            </a:r>
            <a:endParaRPr lang="en-US" dirty="0"/>
          </a:p>
        </p:txBody>
      </p:sp>
    </p:spTree>
    <p:extLst>
      <p:ext uri="{BB962C8B-B14F-4D97-AF65-F5344CB8AC3E}">
        <p14:creationId xmlns:p14="http://schemas.microsoft.com/office/powerpoint/2010/main" val="2257529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of the Revised Template </a:t>
            </a:r>
            <a:br>
              <a:rPr lang="en-US" dirty="0"/>
            </a:br>
            <a:r>
              <a:rPr lang="en-US" dirty="0" smtClean="0"/>
              <a:t>GED </a:t>
            </a:r>
            <a:endParaRPr lang="en-US" dirty="0"/>
          </a:p>
        </p:txBody>
      </p:sp>
      <p:sp>
        <p:nvSpPr>
          <p:cNvPr id="3" name="Content Placeholder 2"/>
          <p:cNvSpPr>
            <a:spLocks noGrp="1"/>
          </p:cNvSpPr>
          <p:nvPr>
            <p:ph idx="1"/>
          </p:nvPr>
        </p:nvSpPr>
        <p:spPr/>
        <p:txBody>
          <a:bodyPr/>
          <a:lstStyle/>
          <a:p>
            <a:pPr marL="0" indent="0" algn="just">
              <a:buNone/>
            </a:pPr>
            <a:r>
              <a:rPr lang="en-US" sz="4000" dirty="0"/>
              <a:t>General education courses are required and typically designed to teach diverse skills that every person should master in order to lead a productive life, become </a:t>
            </a:r>
            <a:r>
              <a:rPr lang="en-US" sz="4000" b="1" dirty="0"/>
              <a:t>a knowledgeable citizen</a:t>
            </a:r>
            <a:r>
              <a:rPr lang="en-US" sz="4000" dirty="0"/>
              <a:t>, and communicate ideas as a useful member of society, regardless of her chosen course of study.</a:t>
            </a:r>
          </a:p>
          <a:p>
            <a:endParaRPr lang="en-US" dirty="0"/>
          </a:p>
        </p:txBody>
      </p:sp>
    </p:spTree>
    <p:extLst>
      <p:ext uri="{BB962C8B-B14F-4D97-AF65-F5344CB8AC3E}">
        <p14:creationId xmlns:p14="http://schemas.microsoft.com/office/powerpoint/2010/main" val="1725077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of the Revised Template </a:t>
            </a:r>
            <a:br>
              <a:rPr lang="en-US" dirty="0"/>
            </a:br>
            <a:endParaRPr lang="en-US" dirty="0"/>
          </a:p>
        </p:txBody>
      </p:sp>
      <p:sp>
        <p:nvSpPr>
          <p:cNvPr id="3" name="Content Placeholder 2"/>
          <p:cNvSpPr>
            <a:spLocks noGrp="1"/>
          </p:cNvSpPr>
          <p:nvPr>
            <p:ph idx="1"/>
          </p:nvPr>
        </p:nvSpPr>
        <p:spPr>
          <a:xfrm>
            <a:off x="838200" y="1561170"/>
            <a:ext cx="10515600" cy="5073805"/>
          </a:xfrm>
        </p:spPr>
        <p:txBody>
          <a:bodyPr>
            <a:normAutofit fontScale="40000" lnSpcReduction="20000"/>
          </a:bodyPr>
          <a:lstStyle/>
          <a:p>
            <a:pPr marL="0" indent="0" algn="just">
              <a:buNone/>
            </a:pPr>
            <a:r>
              <a:rPr lang="en-US" sz="9000" dirty="0"/>
              <a:t>Most general education classes focus on:</a:t>
            </a:r>
          </a:p>
          <a:p>
            <a:pPr marL="0" indent="0" algn="just">
              <a:buNone/>
            </a:pPr>
            <a:endParaRPr lang="en-US" sz="4000" dirty="0"/>
          </a:p>
          <a:p>
            <a:pPr algn="just"/>
            <a:r>
              <a:rPr lang="en-US" sz="7000" dirty="0"/>
              <a:t>Development of critical and analytical thinking skills</a:t>
            </a:r>
          </a:p>
          <a:p>
            <a:pPr algn="just"/>
            <a:r>
              <a:rPr lang="en-US" sz="7000" dirty="0"/>
              <a:t>Acceptance of cultural diversity in society</a:t>
            </a:r>
          </a:p>
          <a:p>
            <a:pPr algn="just"/>
            <a:r>
              <a:rPr lang="en-US" sz="7000" dirty="0"/>
              <a:t>Communicating clearly through the formation of logical arguments</a:t>
            </a:r>
          </a:p>
          <a:p>
            <a:pPr algn="just"/>
            <a:r>
              <a:rPr lang="en-US" sz="7000" dirty="0"/>
              <a:t>Intellectual problem-solving that is effective in a society undergoing constant change</a:t>
            </a:r>
          </a:p>
          <a:p>
            <a:pPr algn="just"/>
            <a:r>
              <a:rPr lang="en-US" sz="7000" dirty="0"/>
              <a:t>Understanding emerging technologies and how to incorporate traditional information into new ideological perspectives</a:t>
            </a:r>
          </a:p>
          <a:p>
            <a:pPr algn="just"/>
            <a:r>
              <a:rPr lang="en-US" sz="7000" b="1" dirty="0"/>
              <a:t>Appreciation for the arts, humanities, and social sciences</a:t>
            </a:r>
          </a:p>
          <a:p>
            <a:pPr algn="just"/>
            <a:r>
              <a:rPr lang="en-US" sz="7000" dirty="0"/>
              <a:t>Evaluating environmental issues, to expand knowledge of the natural sciences</a:t>
            </a:r>
          </a:p>
          <a:p>
            <a:pPr marL="0" indent="0">
              <a:buNone/>
            </a:pPr>
            <a:endParaRPr lang="en-US" dirty="0"/>
          </a:p>
        </p:txBody>
      </p:sp>
    </p:spTree>
    <p:extLst>
      <p:ext uri="{BB962C8B-B14F-4D97-AF65-F5344CB8AC3E}">
        <p14:creationId xmlns:p14="http://schemas.microsoft.com/office/powerpoint/2010/main" val="494625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of the Revised Template </a:t>
            </a:r>
            <a:br>
              <a:rPr lang="en-US" dirty="0"/>
            </a:br>
            <a:endParaRPr lang="en-US" dirty="0"/>
          </a:p>
        </p:txBody>
      </p:sp>
      <p:sp>
        <p:nvSpPr>
          <p:cNvPr id="3" name="Content Placeholder 2"/>
          <p:cNvSpPr>
            <a:spLocks noGrp="1"/>
          </p:cNvSpPr>
          <p:nvPr>
            <p:ph idx="1"/>
          </p:nvPr>
        </p:nvSpPr>
        <p:spPr>
          <a:xfrm>
            <a:off x="838200" y="1460811"/>
            <a:ext cx="10515600" cy="4939990"/>
          </a:xfrm>
        </p:spPr>
        <p:txBody>
          <a:bodyPr>
            <a:normAutofit fontScale="25000" lnSpcReduction="20000"/>
          </a:bodyPr>
          <a:lstStyle/>
          <a:p>
            <a:pPr marL="0" indent="0" algn="just">
              <a:buNone/>
            </a:pPr>
            <a:r>
              <a:rPr lang="en-US" sz="14400" dirty="0"/>
              <a:t>Usual General Education Courses</a:t>
            </a:r>
          </a:p>
          <a:p>
            <a:pPr marL="0" indent="0" algn="just">
              <a:buNone/>
            </a:pPr>
            <a:endParaRPr lang="en-US" sz="9000" dirty="0"/>
          </a:p>
          <a:p>
            <a:pPr marL="0" indent="0" algn="just">
              <a:buNone/>
            </a:pPr>
            <a:r>
              <a:rPr lang="en-US" sz="12800" dirty="0"/>
              <a:t>Introduction to Philosophy</a:t>
            </a:r>
          </a:p>
          <a:p>
            <a:pPr marL="0" indent="0" algn="just">
              <a:buNone/>
            </a:pPr>
            <a:r>
              <a:rPr lang="en-US" sz="12800" dirty="0"/>
              <a:t>Introduction to Sociology </a:t>
            </a:r>
          </a:p>
          <a:p>
            <a:pPr marL="0" indent="0" algn="just">
              <a:buNone/>
            </a:pPr>
            <a:r>
              <a:rPr lang="en-US" sz="12800" dirty="0"/>
              <a:t>Introduction to Economics</a:t>
            </a:r>
          </a:p>
          <a:p>
            <a:pPr marL="0" indent="0" algn="just">
              <a:buNone/>
            </a:pPr>
            <a:r>
              <a:rPr lang="en-US" sz="12800" dirty="0"/>
              <a:t>English Composition/ Creative Writing </a:t>
            </a:r>
          </a:p>
          <a:p>
            <a:pPr marL="0" indent="0" algn="just">
              <a:buNone/>
            </a:pPr>
            <a:r>
              <a:rPr lang="en-US" sz="12800" dirty="0"/>
              <a:t>Principles of Statistics</a:t>
            </a:r>
          </a:p>
          <a:p>
            <a:pPr marL="0" indent="0" algn="just">
              <a:buNone/>
            </a:pPr>
            <a:r>
              <a:rPr lang="en-US" sz="12800" dirty="0"/>
              <a:t>Introduction to Basic Computing </a:t>
            </a:r>
          </a:p>
          <a:p>
            <a:pPr marL="0" indent="0" algn="just">
              <a:buNone/>
            </a:pPr>
            <a:r>
              <a:rPr lang="en-US" sz="12800" dirty="0"/>
              <a:t>Business Mathematics </a:t>
            </a:r>
          </a:p>
          <a:p>
            <a:pPr marL="0" indent="0" algn="just">
              <a:buNone/>
            </a:pPr>
            <a:r>
              <a:rPr lang="en-US" sz="12800" dirty="0"/>
              <a:t>ICT </a:t>
            </a:r>
          </a:p>
          <a:p>
            <a:pPr marL="0" indent="0" algn="just">
              <a:buNone/>
            </a:pPr>
            <a:r>
              <a:rPr lang="en-US" sz="12800" dirty="0"/>
              <a:t>Bangladesh Studies </a:t>
            </a:r>
          </a:p>
        </p:txBody>
      </p:sp>
    </p:spTree>
    <p:extLst>
      <p:ext uri="{BB962C8B-B14F-4D97-AF65-F5344CB8AC3E}">
        <p14:creationId xmlns:p14="http://schemas.microsoft.com/office/powerpoint/2010/main" val="2875685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of the Revised Template </a:t>
            </a:r>
            <a:br>
              <a:rPr lang="en-US" dirty="0"/>
            </a:br>
            <a:endParaRPr lang="en-US" dirty="0"/>
          </a:p>
        </p:txBody>
      </p:sp>
      <p:sp>
        <p:nvSpPr>
          <p:cNvPr id="3" name="Content Placeholder 2"/>
          <p:cNvSpPr>
            <a:spLocks noGrp="1"/>
          </p:cNvSpPr>
          <p:nvPr>
            <p:ph idx="1"/>
          </p:nvPr>
        </p:nvSpPr>
        <p:spPr>
          <a:xfrm>
            <a:off x="838200" y="1460811"/>
            <a:ext cx="10515600" cy="4939990"/>
          </a:xfrm>
        </p:spPr>
        <p:txBody>
          <a:bodyPr>
            <a:normAutofit fontScale="25000" lnSpcReduction="20000"/>
          </a:bodyPr>
          <a:lstStyle/>
          <a:p>
            <a:pPr marL="0" indent="0" algn="just">
              <a:buNone/>
            </a:pPr>
            <a:r>
              <a:rPr lang="en-US" sz="14400" b="1" dirty="0"/>
              <a:t>Core vs. elective courses</a:t>
            </a:r>
          </a:p>
          <a:p>
            <a:pPr marL="0" indent="0" algn="just">
              <a:buNone/>
            </a:pPr>
            <a:r>
              <a:rPr lang="en-US" sz="14400" dirty="0"/>
              <a:t> </a:t>
            </a:r>
          </a:p>
          <a:p>
            <a:pPr marL="0" indent="0" algn="just">
              <a:buNone/>
            </a:pPr>
            <a:r>
              <a:rPr lang="en-US" sz="14400" dirty="0" smtClean="0"/>
              <a:t>Core </a:t>
            </a:r>
            <a:r>
              <a:rPr lang="en-US" sz="14400" dirty="0"/>
              <a:t>courses are mandatory courses you must study to meet the requirements of your program. </a:t>
            </a:r>
            <a:r>
              <a:rPr lang="en-US" sz="14400" dirty="0">
                <a:solidFill>
                  <a:srgbClr val="00B050"/>
                </a:solidFill>
              </a:rPr>
              <a:t>(Characterize the discipline</a:t>
            </a:r>
            <a:r>
              <a:rPr lang="en-US" sz="14400" dirty="0" smtClean="0">
                <a:solidFill>
                  <a:srgbClr val="00B050"/>
                </a:solidFill>
              </a:rPr>
              <a:t>)</a:t>
            </a:r>
          </a:p>
          <a:p>
            <a:pPr marL="0" indent="0" algn="just">
              <a:buNone/>
            </a:pPr>
            <a:endParaRPr lang="en-US" sz="14400" dirty="0"/>
          </a:p>
          <a:p>
            <a:pPr marL="0" indent="0" algn="just">
              <a:buNone/>
            </a:pPr>
            <a:r>
              <a:rPr lang="en-US" sz="14400" dirty="0"/>
              <a:t>Electives are courses you can choose, allowing you to study topics that interest you. </a:t>
            </a:r>
            <a:r>
              <a:rPr lang="en-US" sz="14400" dirty="0">
                <a:solidFill>
                  <a:srgbClr val="00B050"/>
                </a:solidFill>
              </a:rPr>
              <a:t>(specialization within the discipline)</a:t>
            </a:r>
          </a:p>
        </p:txBody>
      </p:sp>
    </p:spTree>
    <p:extLst>
      <p:ext uri="{BB962C8B-B14F-4D97-AF65-F5344CB8AC3E}">
        <p14:creationId xmlns:p14="http://schemas.microsoft.com/office/powerpoint/2010/main" val="2212562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555555"/>
              </a:solidFill>
              <a:latin typeface="Open Sans"/>
            </a:endParaRPr>
          </a:p>
        </p:txBody>
      </p:sp>
      <p:pic>
        <p:nvPicPr>
          <p:cNvPr id="2" name="Picture 1"/>
          <p:cNvPicPr>
            <a:picLocks noChangeAspect="1"/>
          </p:cNvPicPr>
          <p:nvPr/>
        </p:nvPicPr>
        <p:blipFill>
          <a:blip r:embed="rId3"/>
          <a:stretch>
            <a:fillRect/>
          </a:stretch>
        </p:blipFill>
        <p:spPr>
          <a:xfrm>
            <a:off x="744279" y="1222744"/>
            <a:ext cx="10706986" cy="5411418"/>
          </a:xfrm>
          <a:prstGeom prst="rect">
            <a:avLst/>
          </a:prstGeom>
        </p:spPr>
      </p:pic>
    </p:spTree>
    <p:extLst>
      <p:ext uri="{BB962C8B-B14F-4D97-AF65-F5344CB8AC3E}">
        <p14:creationId xmlns:p14="http://schemas.microsoft.com/office/powerpoint/2010/main" val="3841495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555555"/>
              </a:solidFill>
              <a:latin typeface="Open Sans"/>
            </a:endParaRPr>
          </a:p>
        </p:txBody>
      </p:sp>
      <p:pic>
        <p:nvPicPr>
          <p:cNvPr id="5" name="Picture 4"/>
          <p:cNvPicPr>
            <a:picLocks noChangeAspect="1"/>
          </p:cNvPicPr>
          <p:nvPr/>
        </p:nvPicPr>
        <p:blipFill>
          <a:blip r:embed="rId3"/>
          <a:stretch>
            <a:fillRect/>
          </a:stretch>
        </p:blipFill>
        <p:spPr>
          <a:xfrm>
            <a:off x="350874" y="1457324"/>
            <a:ext cx="6103089" cy="4900945"/>
          </a:xfrm>
          <a:prstGeom prst="rect">
            <a:avLst/>
          </a:prstGeom>
        </p:spPr>
      </p:pic>
      <p:pic>
        <p:nvPicPr>
          <p:cNvPr id="6" name="Picture 5"/>
          <p:cNvPicPr>
            <a:picLocks noChangeAspect="1"/>
          </p:cNvPicPr>
          <p:nvPr/>
        </p:nvPicPr>
        <p:blipFill>
          <a:blip r:embed="rId4"/>
          <a:stretch>
            <a:fillRect/>
          </a:stretch>
        </p:blipFill>
        <p:spPr>
          <a:xfrm>
            <a:off x="6539022" y="1457325"/>
            <a:ext cx="5188689" cy="4783988"/>
          </a:xfrm>
          <a:prstGeom prst="rect">
            <a:avLst/>
          </a:prstGeom>
        </p:spPr>
      </p:pic>
      <p:sp>
        <p:nvSpPr>
          <p:cNvPr id="7" name="Rounded Rectangle 6"/>
          <p:cNvSpPr/>
          <p:nvPr/>
        </p:nvSpPr>
        <p:spPr>
          <a:xfrm>
            <a:off x="435934" y="1457324"/>
            <a:ext cx="7827120" cy="488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Core Courses for Bachelor  Degree in Economics</a:t>
            </a:r>
            <a:endParaRPr lang="en-US" sz="2800" dirty="0"/>
          </a:p>
        </p:txBody>
      </p:sp>
    </p:spTree>
    <p:extLst>
      <p:ext uri="{BB962C8B-B14F-4D97-AF65-F5344CB8AC3E}">
        <p14:creationId xmlns:p14="http://schemas.microsoft.com/office/powerpoint/2010/main" val="2596782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555555"/>
              </a:solidFill>
              <a:latin typeface="Open Sans"/>
            </a:endParaRPr>
          </a:p>
        </p:txBody>
      </p:sp>
      <p:pic>
        <p:nvPicPr>
          <p:cNvPr id="2" name="Picture 1"/>
          <p:cNvPicPr>
            <a:picLocks noChangeAspect="1"/>
          </p:cNvPicPr>
          <p:nvPr/>
        </p:nvPicPr>
        <p:blipFill>
          <a:blip r:embed="rId3"/>
          <a:stretch>
            <a:fillRect/>
          </a:stretch>
        </p:blipFill>
        <p:spPr>
          <a:xfrm>
            <a:off x="584791" y="1169580"/>
            <a:ext cx="10909003" cy="5422605"/>
          </a:xfrm>
          <a:prstGeom prst="rect">
            <a:avLst/>
          </a:prstGeom>
        </p:spPr>
      </p:pic>
    </p:spTree>
    <p:extLst>
      <p:ext uri="{BB962C8B-B14F-4D97-AF65-F5344CB8AC3E}">
        <p14:creationId xmlns:p14="http://schemas.microsoft.com/office/powerpoint/2010/main" val="662101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p:txBody>
          <a:bodyPr/>
          <a:lstStyle/>
          <a:p>
            <a:pPr marL="0" indent="0">
              <a:buNone/>
            </a:pPr>
            <a:r>
              <a:rPr lang="en-US" sz="4000" dirty="0" smtClean="0"/>
              <a:t>1. Title </a:t>
            </a:r>
            <a:r>
              <a:rPr lang="en-US" sz="4000" dirty="0"/>
              <a:t>of the academic </a:t>
            </a:r>
            <a:r>
              <a:rPr lang="en-US" sz="4000" dirty="0" err="1"/>
              <a:t>programme</a:t>
            </a:r>
            <a:endParaRPr lang="en-US" sz="4000" dirty="0"/>
          </a:p>
          <a:p>
            <a:pPr marL="0" indent="0">
              <a:buNone/>
            </a:pPr>
            <a:r>
              <a:rPr lang="en-US" sz="4000" dirty="0" smtClean="0"/>
              <a:t>2. Name </a:t>
            </a:r>
            <a:r>
              <a:rPr lang="en-US" sz="4000" dirty="0"/>
              <a:t>of the University</a:t>
            </a:r>
          </a:p>
          <a:p>
            <a:pPr marL="0" indent="0">
              <a:buNone/>
            </a:pPr>
            <a:r>
              <a:rPr lang="en-US" sz="4000" dirty="0" smtClean="0"/>
              <a:t> 3. Vision </a:t>
            </a:r>
            <a:r>
              <a:rPr lang="en-US" sz="4000" dirty="0"/>
              <a:t>of the University </a:t>
            </a:r>
            <a:endParaRPr lang="en-US" sz="4000" dirty="0" smtClean="0"/>
          </a:p>
          <a:p>
            <a:pPr marL="0" indent="0">
              <a:buNone/>
            </a:pPr>
            <a:endParaRPr lang="en-US" dirty="0"/>
          </a:p>
          <a:p>
            <a:pPr marL="0" indent="0">
              <a:buNone/>
            </a:pPr>
            <a:r>
              <a:rPr lang="en-US" sz="3200" dirty="0" smtClean="0"/>
              <a:t>“</a:t>
            </a:r>
            <a:r>
              <a:rPr lang="en-US" sz="3600" dirty="0"/>
              <a:t>To pursue enlightenment and creativity for producing world-class human resources to cater for the needs of changing time</a:t>
            </a:r>
            <a:r>
              <a:rPr lang="en-US" sz="3200" dirty="0"/>
              <a:t>”</a:t>
            </a:r>
          </a:p>
          <a:p>
            <a:endParaRPr lang="en-US" dirty="0"/>
          </a:p>
        </p:txBody>
      </p:sp>
    </p:spTree>
    <p:extLst>
      <p:ext uri="{BB962C8B-B14F-4D97-AF65-F5344CB8AC3E}">
        <p14:creationId xmlns:p14="http://schemas.microsoft.com/office/powerpoint/2010/main" val="2216713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555555"/>
              </a:solidFill>
              <a:latin typeface="Open Sans"/>
            </a:endParaRPr>
          </a:p>
        </p:txBody>
      </p:sp>
      <p:pic>
        <p:nvPicPr>
          <p:cNvPr id="2" name="Picture 1"/>
          <p:cNvPicPr>
            <a:picLocks noChangeAspect="1"/>
          </p:cNvPicPr>
          <p:nvPr/>
        </p:nvPicPr>
        <p:blipFill>
          <a:blip r:embed="rId3"/>
          <a:stretch>
            <a:fillRect/>
          </a:stretch>
        </p:blipFill>
        <p:spPr>
          <a:xfrm>
            <a:off x="467833" y="1233377"/>
            <a:ext cx="10951533" cy="4976037"/>
          </a:xfrm>
          <a:prstGeom prst="rect">
            <a:avLst/>
          </a:prstGeom>
        </p:spPr>
      </p:pic>
    </p:spTree>
    <p:extLst>
      <p:ext uri="{BB962C8B-B14F-4D97-AF65-F5344CB8AC3E}">
        <p14:creationId xmlns:p14="http://schemas.microsoft.com/office/powerpoint/2010/main" val="2532253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555555"/>
              </a:solidFill>
              <a:latin typeface="Open Sans"/>
            </a:endParaRPr>
          </a:p>
        </p:txBody>
      </p:sp>
      <p:pic>
        <p:nvPicPr>
          <p:cNvPr id="5" name="Picture 4"/>
          <p:cNvPicPr>
            <a:picLocks noChangeAspect="1"/>
          </p:cNvPicPr>
          <p:nvPr/>
        </p:nvPicPr>
        <p:blipFill>
          <a:blip r:embed="rId3"/>
          <a:stretch>
            <a:fillRect/>
          </a:stretch>
        </p:blipFill>
        <p:spPr>
          <a:xfrm>
            <a:off x="1247775" y="1095375"/>
            <a:ext cx="9696450" cy="4465453"/>
          </a:xfrm>
          <a:prstGeom prst="rect">
            <a:avLst/>
          </a:prstGeom>
        </p:spPr>
      </p:pic>
      <p:sp>
        <p:nvSpPr>
          <p:cNvPr id="6" name="Rounded Rectangle 5"/>
          <p:cNvSpPr/>
          <p:nvPr/>
        </p:nvSpPr>
        <p:spPr>
          <a:xfrm>
            <a:off x="1360967" y="5688419"/>
            <a:ext cx="9611833" cy="680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And so on for  the remaining semesters </a:t>
            </a:r>
            <a:endParaRPr lang="en-US" dirty="0"/>
          </a:p>
        </p:txBody>
      </p:sp>
      <p:sp>
        <p:nvSpPr>
          <p:cNvPr id="7" name="Rounded Rectangle 6"/>
          <p:cNvSpPr/>
          <p:nvPr/>
        </p:nvSpPr>
        <p:spPr>
          <a:xfrm>
            <a:off x="3859619" y="1329070"/>
            <a:ext cx="5369441" cy="202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First  Year 1</a:t>
            </a:r>
            <a:r>
              <a:rPr lang="en-US" baseline="30000" dirty="0" smtClean="0"/>
              <a:t>st</a:t>
            </a:r>
            <a:r>
              <a:rPr lang="en-US" dirty="0" smtClean="0"/>
              <a:t> Semester </a:t>
            </a:r>
            <a:endParaRPr lang="en-US" dirty="0"/>
          </a:p>
        </p:txBody>
      </p:sp>
      <p:sp>
        <p:nvSpPr>
          <p:cNvPr id="8" name="Rounded Rectangle 7"/>
          <p:cNvSpPr/>
          <p:nvPr/>
        </p:nvSpPr>
        <p:spPr>
          <a:xfrm>
            <a:off x="4061637" y="3423684"/>
            <a:ext cx="5241851" cy="202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First Year 2</a:t>
            </a:r>
            <a:r>
              <a:rPr lang="en-US" baseline="30000" dirty="0" smtClean="0"/>
              <a:t>nd</a:t>
            </a:r>
            <a:r>
              <a:rPr lang="en-US" dirty="0" smtClean="0"/>
              <a:t> Semester </a:t>
            </a:r>
            <a:endParaRPr lang="en-US" dirty="0"/>
          </a:p>
        </p:txBody>
      </p:sp>
    </p:spTree>
    <p:extLst>
      <p:ext uri="{BB962C8B-B14F-4D97-AF65-F5344CB8AC3E}">
        <p14:creationId xmlns:p14="http://schemas.microsoft.com/office/powerpoint/2010/main" val="3949271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3916" y="202019"/>
            <a:ext cx="11780875"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rPr>
              <a:t>Part</a:t>
            </a:r>
            <a:r>
              <a:rPr lang="en-US" sz="3600" dirty="0" smtClean="0">
                <a:solidFill>
                  <a:prstClr val="white"/>
                </a:solidFill>
                <a:latin typeface="Calibri" panose="020F0502020204030204"/>
              </a:rPr>
              <a:t>s C and 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rPr>
              <a:t>Description of All Courses </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7" name="Rounded Rectangle 6"/>
          <p:cNvSpPr/>
          <p:nvPr/>
        </p:nvSpPr>
        <p:spPr>
          <a:xfrm>
            <a:off x="233917" y="1297174"/>
            <a:ext cx="11780874" cy="2796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BUSINESS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BCONOMICS AND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ENVIRONMENT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Course code: ……..(BNQF)                                              Credit: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Rationale of the course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Course Learning Outcomes (CLOs)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858521077"/>
              </p:ext>
            </p:extLst>
          </p:nvPr>
        </p:nvGraphicFramePr>
        <p:xfrm>
          <a:off x="345688" y="4189231"/>
          <a:ext cx="11669103" cy="2286000"/>
        </p:xfrm>
        <a:graphic>
          <a:graphicData uri="http://schemas.openxmlformats.org/drawingml/2006/table">
            <a:tbl>
              <a:tblPr firstRow="1" bandRow="1">
                <a:tableStyleId>{5C22544A-7EE6-4342-B048-85BDC9FD1C3A}</a:tableStyleId>
              </a:tblPr>
              <a:tblGrid>
                <a:gridCol w="1117105">
                  <a:extLst>
                    <a:ext uri="{9D8B030D-6E8A-4147-A177-3AD203B41FA5}">
                      <a16:colId xmlns:a16="http://schemas.microsoft.com/office/drawing/2014/main" val="141652599"/>
                    </a:ext>
                  </a:extLst>
                </a:gridCol>
                <a:gridCol w="10551998">
                  <a:extLst>
                    <a:ext uri="{9D8B030D-6E8A-4147-A177-3AD203B41FA5}">
                      <a16:colId xmlns:a16="http://schemas.microsoft.com/office/drawing/2014/main" val="4148091340"/>
                    </a:ext>
                  </a:extLst>
                </a:gridCol>
              </a:tblGrid>
              <a:tr h="362764">
                <a:tc>
                  <a:txBody>
                    <a:bodyPr/>
                    <a:lstStyle/>
                    <a:p>
                      <a:r>
                        <a:rPr lang="en-US" sz="2400" dirty="0" smtClean="0"/>
                        <a:t>CLO 1</a:t>
                      </a:r>
                      <a:endParaRPr lang="en-US" sz="2400" dirty="0"/>
                    </a:p>
                  </a:txBody>
                  <a:tcPr/>
                </a:tc>
                <a:tc>
                  <a:txBody>
                    <a:bodyPr/>
                    <a:lstStyle/>
                    <a:p>
                      <a:r>
                        <a:rPr lang="en-US" sz="2400" dirty="0" smtClean="0"/>
                        <a:t>Understand the relative importance of managerial economics</a:t>
                      </a:r>
                      <a:endParaRPr lang="en-US" sz="2400" dirty="0"/>
                    </a:p>
                  </a:txBody>
                  <a:tcPr/>
                </a:tc>
                <a:extLst>
                  <a:ext uri="{0D108BD9-81ED-4DB2-BD59-A6C34878D82A}">
                    <a16:rowId xmlns:a16="http://schemas.microsoft.com/office/drawing/2014/main" val="1245797458"/>
                  </a:ext>
                </a:extLst>
              </a:tr>
              <a:tr h="362764">
                <a:tc>
                  <a:txBody>
                    <a:bodyPr/>
                    <a:lstStyle/>
                    <a:p>
                      <a:r>
                        <a:rPr lang="en-US" sz="2400" dirty="0" smtClean="0"/>
                        <a:t>CLO 2</a:t>
                      </a:r>
                      <a:endParaRPr lang="en-US" sz="2400" dirty="0"/>
                    </a:p>
                  </a:txBody>
                  <a:tcPr/>
                </a:tc>
                <a:tc>
                  <a:txBody>
                    <a:bodyPr/>
                    <a:lstStyle/>
                    <a:p>
                      <a:r>
                        <a:rPr lang="en-US" sz="2400" dirty="0" smtClean="0"/>
                        <a:t>Analyze to find firm’s equilibrium</a:t>
                      </a:r>
                      <a:endParaRPr lang="en-US" sz="2400" dirty="0"/>
                    </a:p>
                  </a:txBody>
                  <a:tcPr/>
                </a:tc>
                <a:extLst>
                  <a:ext uri="{0D108BD9-81ED-4DB2-BD59-A6C34878D82A}">
                    <a16:rowId xmlns:a16="http://schemas.microsoft.com/office/drawing/2014/main" val="2002614947"/>
                  </a:ext>
                </a:extLst>
              </a:tr>
              <a:tr h="362764">
                <a:tc>
                  <a:txBody>
                    <a:bodyPr/>
                    <a:lstStyle/>
                    <a:p>
                      <a:r>
                        <a:rPr lang="en-US" sz="2400" dirty="0" smtClean="0"/>
                        <a:t>CLO</a:t>
                      </a:r>
                      <a:r>
                        <a:rPr lang="en-US" sz="2400" baseline="0" dirty="0" smtClean="0"/>
                        <a:t> 3</a:t>
                      </a:r>
                      <a:endParaRPr lang="en-US" sz="2400" dirty="0"/>
                    </a:p>
                  </a:txBody>
                  <a:tcPr/>
                </a:tc>
                <a:tc>
                  <a:txBody>
                    <a:bodyPr/>
                    <a:lstStyle/>
                    <a:p>
                      <a:r>
                        <a:rPr lang="en-US" sz="2400" dirty="0" smtClean="0"/>
                        <a:t>Understand the modern managerial decision</a:t>
                      </a:r>
                      <a:r>
                        <a:rPr lang="en-US" sz="2400" baseline="0" dirty="0" smtClean="0"/>
                        <a:t> rules and optimization techniques </a:t>
                      </a:r>
                      <a:endParaRPr lang="en-US" sz="2400" dirty="0"/>
                    </a:p>
                  </a:txBody>
                  <a:tcPr/>
                </a:tc>
                <a:extLst>
                  <a:ext uri="{0D108BD9-81ED-4DB2-BD59-A6C34878D82A}">
                    <a16:rowId xmlns:a16="http://schemas.microsoft.com/office/drawing/2014/main" val="2413080002"/>
                  </a:ext>
                </a:extLst>
              </a:tr>
              <a:tr h="362764">
                <a:tc>
                  <a:txBody>
                    <a:bodyPr/>
                    <a:lstStyle/>
                    <a:p>
                      <a:r>
                        <a:rPr lang="en-US" sz="2400" dirty="0" smtClean="0"/>
                        <a:t>CLO 4 </a:t>
                      </a:r>
                      <a:endParaRPr lang="en-US" sz="2400" dirty="0"/>
                    </a:p>
                  </a:txBody>
                  <a:tcPr/>
                </a:tc>
                <a:tc>
                  <a:txBody>
                    <a:bodyPr/>
                    <a:lstStyle/>
                    <a:p>
                      <a:r>
                        <a:rPr lang="en-US" sz="2400" dirty="0" smtClean="0"/>
                        <a:t> Evaluate features of different kinds of markets </a:t>
                      </a:r>
                      <a:endParaRPr lang="en-US" sz="2400" dirty="0"/>
                    </a:p>
                  </a:txBody>
                  <a:tcPr/>
                </a:tc>
                <a:extLst>
                  <a:ext uri="{0D108BD9-81ED-4DB2-BD59-A6C34878D82A}">
                    <a16:rowId xmlns:a16="http://schemas.microsoft.com/office/drawing/2014/main" val="893175596"/>
                  </a:ext>
                </a:extLst>
              </a:tr>
              <a:tr h="362764">
                <a:tc>
                  <a:txBody>
                    <a:bodyPr/>
                    <a:lstStyle/>
                    <a:p>
                      <a:r>
                        <a:rPr lang="en-US" sz="2400" dirty="0" smtClean="0"/>
                        <a:t>CLO 5</a:t>
                      </a:r>
                      <a:endParaRPr lang="en-US" sz="2400" dirty="0"/>
                    </a:p>
                  </a:txBody>
                  <a:tcPr/>
                </a:tc>
                <a:tc>
                  <a:txBody>
                    <a:bodyPr/>
                    <a:lstStyle/>
                    <a:p>
                      <a:r>
                        <a:rPr lang="en-US" sz="2400" dirty="0" smtClean="0"/>
                        <a:t>Be equipped</a:t>
                      </a:r>
                      <a:r>
                        <a:rPr lang="en-US" sz="2400" baseline="0" dirty="0" smtClean="0"/>
                        <a:t> with the various tools for analyzing pricing strategies </a:t>
                      </a:r>
                      <a:endParaRPr lang="en-US" sz="2400" dirty="0"/>
                    </a:p>
                  </a:txBody>
                  <a:tcPr/>
                </a:tc>
                <a:extLst>
                  <a:ext uri="{0D108BD9-81ED-4DB2-BD59-A6C34878D82A}">
                    <a16:rowId xmlns:a16="http://schemas.microsoft.com/office/drawing/2014/main" val="2703852870"/>
                  </a:ext>
                </a:extLst>
              </a:tr>
            </a:tbl>
          </a:graphicData>
        </a:graphic>
      </p:graphicFrame>
    </p:spTree>
    <p:extLst>
      <p:ext uri="{BB962C8B-B14F-4D97-AF65-F5344CB8AC3E}">
        <p14:creationId xmlns:p14="http://schemas.microsoft.com/office/powerpoint/2010/main" val="826976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8408"/>
            <a:ext cx="10515600" cy="921415"/>
          </a:xfrm>
        </p:spPr>
        <p:txBody>
          <a:bodyPr/>
          <a:lstStyle/>
          <a:p>
            <a:r>
              <a:rPr lang="en-US" dirty="0" smtClean="0"/>
              <a:t>Designing and writing CLOs</a:t>
            </a:r>
            <a:endParaRPr lang="en-US" dirty="0"/>
          </a:p>
        </p:txBody>
      </p:sp>
      <p:sp>
        <p:nvSpPr>
          <p:cNvPr id="3" name="Content Placeholder 2"/>
          <p:cNvSpPr>
            <a:spLocks noGrp="1"/>
          </p:cNvSpPr>
          <p:nvPr>
            <p:ph idx="1"/>
          </p:nvPr>
        </p:nvSpPr>
        <p:spPr>
          <a:xfrm>
            <a:off x="838200" y="1509823"/>
            <a:ext cx="10515600" cy="4667140"/>
          </a:xfrm>
        </p:spPr>
        <p:txBody>
          <a:bodyPr>
            <a:normAutofit fontScale="92500" lnSpcReduction="10000"/>
          </a:bodyPr>
          <a:lstStyle/>
          <a:p>
            <a:pPr marL="0" indent="0">
              <a:buNone/>
            </a:pPr>
            <a:r>
              <a:rPr lang="en-US" sz="4400" i="1" u="sng" dirty="0" smtClean="0"/>
              <a:t>Points to consider </a:t>
            </a:r>
          </a:p>
          <a:p>
            <a:pPr lvl="1">
              <a:buFont typeface="Wingdings" panose="05000000000000000000" pitchFamily="2" charset="2"/>
              <a:buChar char="§"/>
            </a:pPr>
            <a:r>
              <a:rPr lang="en-US" sz="3600" dirty="0" smtClean="0"/>
              <a:t>Decide what kind of knowledge is to be involved</a:t>
            </a:r>
          </a:p>
          <a:p>
            <a:pPr lvl="2">
              <a:buFont typeface="Wingdings" panose="05000000000000000000" pitchFamily="2" charset="2"/>
              <a:buChar char="§"/>
            </a:pPr>
            <a:r>
              <a:rPr lang="en-US" sz="3200" dirty="0" smtClean="0"/>
              <a:t>Declarative knowledge or functioning knowledge?</a:t>
            </a:r>
          </a:p>
          <a:p>
            <a:pPr lvl="1">
              <a:buFont typeface="Wingdings" panose="05000000000000000000" pitchFamily="2" charset="2"/>
              <a:buChar char="§"/>
            </a:pPr>
            <a:r>
              <a:rPr lang="en-US" sz="3600" dirty="0" smtClean="0"/>
              <a:t>Select the contents/topics to teach</a:t>
            </a:r>
          </a:p>
          <a:p>
            <a:pPr lvl="2">
              <a:buFont typeface="Wingdings" panose="05000000000000000000" pitchFamily="2" charset="2"/>
              <a:buChar char="§"/>
            </a:pPr>
            <a:r>
              <a:rPr lang="en-US" sz="3200" dirty="0" smtClean="0"/>
              <a:t>Wide coverage and surface learning or </a:t>
            </a:r>
          </a:p>
          <a:p>
            <a:pPr lvl="2">
              <a:buFont typeface="Wingdings" panose="05000000000000000000" pitchFamily="2" charset="2"/>
              <a:buChar char="§"/>
            </a:pPr>
            <a:r>
              <a:rPr lang="en-US" sz="3200" dirty="0" smtClean="0"/>
              <a:t>Fewer topics and deep learning </a:t>
            </a:r>
          </a:p>
          <a:p>
            <a:pPr lvl="1">
              <a:buFont typeface="Wingdings" panose="05000000000000000000" pitchFamily="2" charset="2"/>
              <a:buChar char="§"/>
            </a:pPr>
            <a:r>
              <a:rPr lang="en-US" sz="3600" dirty="0" smtClean="0"/>
              <a:t>Level of understanding or performance to be achieved </a:t>
            </a:r>
          </a:p>
          <a:p>
            <a:pPr lvl="2">
              <a:buFont typeface="Wingdings" panose="05000000000000000000" pitchFamily="2" charset="2"/>
              <a:buChar char="§"/>
            </a:pPr>
            <a:r>
              <a:rPr lang="en-US" sz="3200" dirty="0" smtClean="0"/>
              <a:t>Is the CLO for an introductory or an advanced course</a:t>
            </a:r>
          </a:p>
          <a:p>
            <a:pPr lvl="1">
              <a:buFont typeface="Wingdings" panose="05000000000000000000" pitchFamily="2" charset="2"/>
              <a:buChar char="§"/>
            </a:pPr>
            <a:r>
              <a:rPr lang="en-US" sz="3600" dirty="0" smtClean="0"/>
              <a:t>No. of CLOs should not be more than 5 or 6</a:t>
            </a:r>
          </a:p>
          <a:p>
            <a:pPr lvl="1">
              <a:buFont typeface="Wingdings" panose="05000000000000000000" pitchFamily="2" charset="2"/>
              <a:buChar char="§"/>
            </a:pPr>
            <a:r>
              <a:rPr lang="en-US" sz="3600" dirty="0" smtClean="0"/>
              <a:t>To address topics more than 6, devise integrating CLOs</a:t>
            </a:r>
          </a:p>
          <a:p>
            <a:pPr lvl="1">
              <a:buFont typeface="Wingdings" panose="05000000000000000000" pitchFamily="2" charset="2"/>
              <a:buChar char="§"/>
            </a:pPr>
            <a:endParaRPr lang="en-US" sz="3600" dirty="0" smtClean="0"/>
          </a:p>
          <a:p>
            <a:pPr lvl="1">
              <a:buFont typeface="Wingdings" panose="05000000000000000000" pitchFamily="2" charset="2"/>
              <a:buChar char="§"/>
            </a:pPr>
            <a:endParaRPr lang="en-US" sz="3600" dirty="0"/>
          </a:p>
        </p:txBody>
      </p:sp>
    </p:spTree>
    <p:extLst>
      <p:ext uri="{BB962C8B-B14F-4D97-AF65-F5344CB8AC3E}">
        <p14:creationId xmlns:p14="http://schemas.microsoft.com/office/powerpoint/2010/main" val="1506280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1415"/>
          </a:xfrm>
        </p:spPr>
        <p:txBody>
          <a:bodyPr/>
          <a:lstStyle/>
          <a:p>
            <a:r>
              <a:rPr lang="en-US" dirty="0" smtClean="0"/>
              <a:t>Designing and writing CLOs</a:t>
            </a:r>
            <a:endParaRPr lang="en-US" dirty="0"/>
          </a:p>
        </p:txBody>
      </p:sp>
      <p:sp>
        <p:nvSpPr>
          <p:cNvPr id="3" name="Content Placeholder 2"/>
          <p:cNvSpPr>
            <a:spLocks noGrp="1"/>
          </p:cNvSpPr>
          <p:nvPr>
            <p:ph idx="1"/>
          </p:nvPr>
        </p:nvSpPr>
        <p:spPr>
          <a:xfrm>
            <a:off x="838200" y="1509822"/>
            <a:ext cx="10515600" cy="5348177"/>
          </a:xfrm>
        </p:spPr>
        <p:txBody>
          <a:bodyPr>
            <a:normAutofit/>
          </a:bodyPr>
          <a:lstStyle/>
          <a:p>
            <a:pPr marL="0" indent="0">
              <a:buNone/>
            </a:pPr>
            <a:r>
              <a:rPr lang="en-US" sz="4400" i="1" u="sng" dirty="0" smtClean="0"/>
              <a:t>Points to consider </a:t>
            </a:r>
          </a:p>
          <a:p>
            <a:pPr lvl="1">
              <a:buFont typeface="Wingdings" panose="05000000000000000000" pitchFamily="2" charset="2"/>
              <a:buChar char="§"/>
            </a:pPr>
            <a:r>
              <a:rPr lang="en-US" sz="3600" dirty="0" smtClean="0"/>
              <a:t>Express your  learning outcomes in the second person (‘you’), rather than the third person(‘each student’ or ‘the students’ and in the future tense.</a:t>
            </a:r>
          </a:p>
          <a:p>
            <a:pPr marL="914400" lvl="2" indent="0">
              <a:buNone/>
            </a:pPr>
            <a:r>
              <a:rPr lang="en-US" sz="3200" dirty="0" smtClean="0"/>
              <a:t>E.g. At the end of this course you will be able to summarize </a:t>
            </a:r>
          </a:p>
          <a:p>
            <a:pPr marL="914400" lvl="2" indent="0">
              <a:buNone/>
            </a:pPr>
            <a:r>
              <a:rPr lang="en-US" sz="3200" dirty="0" smtClean="0"/>
              <a:t>You will be able to identify </a:t>
            </a:r>
          </a:p>
          <a:p>
            <a:pPr marL="914400" lvl="2" indent="0">
              <a:buNone/>
            </a:pPr>
            <a:r>
              <a:rPr lang="en-US" sz="3200" dirty="0" smtClean="0"/>
              <a:t>You will be able to apply</a:t>
            </a:r>
          </a:p>
          <a:p>
            <a:pPr marL="914400" lvl="2" indent="0">
              <a:buNone/>
            </a:pPr>
            <a:r>
              <a:rPr lang="en-US" sz="3200" dirty="0" smtClean="0"/>
              <a:t>You will be able to evaluate </a:t>
            </a:r>
          </a:p>
          <a:p>
            <a:pPr marL="457200" lvl="1" indent="0">
              <a:buNone/>
            </a:pPr>
            <a:endParaRPr lang="en-US" sz="3600" dirty="0" smtClean="0"/>
          </a:p>
          <a:p>
            <a:pPr marL="457200" lvl="1" indent="0">
              <a:buNone/>
            </a:pPr>
            <a:endParaRPr lang="en-US" sz="3600" dirty="0" smtClean="0"/>
          </a:p>
          <a:p>
            <a:pPr lvl="1">
              <a:buFont typeface="Wingdings" panose="05000000000000000000" pitchFamily="2" charset="2"/>
              <a:buChar char="§"/>
            </a:pPr>
            <a:endParaRPr lang="en-US" sz="3600" dirty="0" smtClean="0"/>
          </a:p>
          <a:p>
            <a:pPr lvl="1">
              <a:buFont typeface="Wingdings" panose="05000000000000000000" pitchFamily="2" charset="2"/>
              <a:buChar char="§"/>
            </a:pPr>
            <a:endParaRPr lang="en-US" sz="3600" dirty="0"/>
          </a:p>
        </p:txBody>
      </p:sp>
    </p:spTree>
    <p:extLst>
      <p:ext uri="{BB962C8B-B14F-4D97-AF65-F5344CB8AC3E}">
        <p14:creationId xmlns:p14="http://schemas.microsoft.com/office/powerpoint/2010/main" val="1524508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1415"/>
          </a:xfrm>
        </p:spPr>
        <p:txBody>
          <a:bodyPr/>
          <a:lstStyle/>
          <a:p>
            <a:r>
              <a:rPr lang="en-US" dirty="0" smtClean="0"/>
              <a:t>Designing and writing CLOs</a:t>
            </a:r>
            <a:endParaRPr lang="en-US" dirty="0"/>
          </a:p>
        </p:txBody>
      </p:sp>
      <p:sp>
        <p:nvSpPr>
          <p:cNvPr id="3" name="Content Placeholder 2"/>
          <p:cNvSpPr>
            <a:spLocks noGrp="1"/>
          </p:cNvSpPr>
          <p:nvPr>
            <p:ph idx="1"/>
          </p:nvPr>
        </p:nvSpPr>
        <p:spPr>
          <a:xfrm>
            <a:off x="838200" y="1509822"/>
            <a:ext cx="10515600" cy="5348177"/>
          </a:xfrm>
        </p:spPr>
        <p:txBody>
          <a:bodyPr>
            <a:normAutofit/>
          </a:bodyPr>
          <a:lstStyle/>
          <a:p>
            <a:pPr marL="0" indent="0">
              <a:buNone/>
            </a:pPr>
            <a:r>
              <a:rPr lang="en-US" sz="4400" i="1" u="sng" dirty="0" smtClean="0"/>
              <a:t>Points to consider </a:t>
            </a:r>
          </a:p>
          <a:p>
            <a:pPr lvl="1">
              <a:buFont typeface="Wingdings" panose="05000000000000000000" pitchFamily="2" charset="2"/>
              <a:buChar char="§"/>
            </a:pPr>
            <a:r>
              <a:rPr lang="en-US" sz="3600" dirty="0" smtClean="0"/>
              <a:t>Describe the learning that will result from an activity.</a:t>
            </a:r>
          </a:p>
          <a:p>
            <a:pPr marL="914400" lvl="2" indent="0">
              <a:buNone/>
            </a:pPr>
            <a:r>
              <a:rPr lang="en-US" sz="3200" dirty="0" smtClean="0"/>
              <a:t>Instead of </a:t>
            </a:r>
          </a:p>
          <a:p>
            <a:pPr marL="1371600" lvl="3" indent="0">
              <a:buNone/>
            </a:pPr>
            <a:r>
              <a:rPr lang="en-US" sz="3000" dirty="0" smtClean="0"/>
              <a:t>“You will read one journal article on trade flows”</a:t>
            </a:r>
          </a:p>
          <a:p>
            <a:pPr marL="914400" lvl="2" indent="0">
              <a:buNone/>
            </a:pPr>
            <a:r>
              <a:rPr lang="en-US" sz="3200" dirty="0" smtClean="0"/>
              <a:t>Write </a:t>
            </a:r>
          </a:p>
          <a:p>
            <a:pPr marL="1371600" lvl="3" indent="0">
              <a:buNone/>
            </a:pPr>
            <a:r>
              <a:rPr lang="en-US" sz="3000" dirty="0" smtClean="0"/>
              <a:t>“You will be able to apply the analysis presented in a journal on trade flows, and predict the effects that higher commodity prices will have on the US trade deficit.”</a:t>
            </a:r>
          </a:p>
          <a:p>
            <a:pPr marL="1371600" lvl="3" indent="0">
              <a:buNone/>
            </a:pPr>
            <a:endParaRPr lang="en-US" sz="2600" dirty="0" smtClean="0"/>
          </a:p>
          <a:p>
            <a:pPr marL="457200" lvl="1" indent="0">
              <a:buNone/>
            </a:pPr>
            <a:endParaRPr lang="en-US" sz="3600" dirty="0" smtClean="0"/>
          </a:p>
          <a:p>
            <a:pPr marL="457200" lvl="1" indent="0">
              <a:buNone/>
            </a:pPr>
            <a:endParaRPr lang="en-US" sz="3600" dirty="0" smtClean="0"/>
          </a:p>
          <a:p>
            <a:pPr lvl="1">
              <a:buFont typeface="Wingdings" panose="05000000000000000000" pitchFamily="2" charset="2"/>
              <a:buChar char="§"/>
            </a:pPr>
            <a:endParaRPr lang="en-US" sz="3600" dirty="0" smtClean="0"/>
          </a:p>
          <a:p>
            <a:pPr lvl="1">
              <a:buFont typeface="Wingdings" panose="05000000000000000000" pitchFamily="2" charset="2"/>
              <a:buChar char="§"/>
            </a:pPr>
            <a:endParaRPr lang="en-US" sz="3600" dirty="0"/>
          </a:p>
        </p:txBody>
      </p:sp>
    </p:spTree>
    <p:extLst>
      <p:ext uri="{BB962C8B-B14F-4D97-AF65-F5344CB8AC3E}">
        <p14:creationId xmlns:p14="http://schemas.microsoft.com/office/powerpoint/2010/main" val="3466258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1415"/>
          </a:xfrm>
        </p:spPr>
        <p:txBody>
          <a:bodyPr/>
          <a:lstStyle/>
          <a:p>
            <a:r>
              <a:rPr lang="en-US" dirty="0" smtClean="0"/>
              <a:t>Designing and writing CLOs</a:t>
            </a:r>
            <a:endParaRPr lang="en-US" dirty="0"/>
          </a:p>
        </p:txBody>
      </p:sp>
      <p:sp>
        <p:nvSpPr>
          <p:cNvPr id="3" name="Content Placeholder 2"/>
          <p:cNvSpPr>
            <a:spLocks noGrp="1"/>
          </p:cNvSpPr>
          <p:nvPr>
            <p:ph idx="1"/>
          </p:nvPr>
        </p:nvSpPr>
        <p:spPr>
          <a:xfrm>
            <a:off x="838200" y="1509823"/>
            <a:ext cx="10515600" cy="4667140"/>
          </a:xfrm>
        </p:spPr>
        <p:txBody>
          <a:bodyPr>
            <a:normAutofit/>
          </a:bodyPr>
          <a:lstStyle/>
          <a:p>
            <a:pPr marL="0" indent="0">
              <a:buNone/>
            </a:pPr>
            <a:r>
              <a:rPr lang="en-US" sz="4400" i="1" u="sng" dirty="0" smtClean="0"/>
              <a:t>Points to consider </a:t>
            </a:r>
          </a:p>
          <a:p>
            <a:pPr lvl="1">
              <a:buFont typeface="Wingdings" panose="05000000000000000000" pitchFamily="2" charset="2"/>
              <a:buChar char="§"/>
            </a:pPr>
            <a:r>
              <a:rPr lang="en-US" sz="3600" dirty="0" smtClean="0"/>
              <a:t>Look for redundant CLOs</a:t>
            </a:r>
          </a:p>
          <a:p>
            <a:pPr marL="914400" lvl="2" indent="0">
              <a:buNone/>
            </a:pPr>
            <a:r>
              <a:rPr lang="en-US" sz="4400" dirty="0" smtClean="0"/>
              <a:t>“Describe and explain …..” ‘describe’ is redundant if the student can explain the topic, he or she can certainly describe it.</a:t>
            </a:r>
          </a:p>
          <a:p>
            <a:pPr lvl="1">
              <a:buFont typeface="Wingdings" panose="05000000000000000000" pitchFamily="2" charset="2"/>
              <a:buChar char="§"/>
            </a:pPr>
            <a:r>
              <a:rPr lang="en-US" sz="3600" dirty="0" smtClean="0"/>
              <a:t>Avoid vague verbs such as understand, know, become familiar with, appreciate etc.</a:t>
            </a:r>
          </a:p>
          <a:p>
            <a:pPr lvl="1">
              <a:buFont typeface="Wingdings" panose="05000000000000000000" pitchFamily="2" charset="2"/>
              <a:buChar char="§"/>
            </a:pPr>
            <a:endParaRPr lang="en-US" sz="3600" dirty="0"/>
          </a:p>
        </p:txBody>
      </p:sp>
    </p:spTree>
    <p:extLst>
      <p:ext uri="{BB962C8B-B14F-4D97-AF65-F5344CB8AC3E}">
        <p14:creationId xmlns:p14="http://schemas.microsoft.com/office/powerpoint/2010/main" val="527002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–C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Mapping Course Learning Outcomes (CLOs) with the PLOs</a:t>
            </a:r>
          </a:p>
        </p:txBody>
      </p:sp>
      <p:graphicFrame>
        <p:nvGraphicFramePr>
          <p:cNvPr id="2" name="Table 1"/>
          <p:cNvGraphicFramePr>
            <a:graphicFrameLocks noGrp="1"/>
          </p:cNvGraphicFramePr>
          <p:nvPr>
            <p:extLst>
              <p:ext uri="{D42A27DB-BD31-4B8C-83A1-F6EECF244321}">
                <p14:modId xmlns:p14="http://schemas.microsoft.com/office/powerpoint/2010/main" val="3371241683"/>
              </p:ext>
            </p:extLst>
          </p:nvPr>
        </p:nvGraphicFramePr>
        <p:xfrm>
          <a:off x="244547" y="1892595"/>
          <a:ext cx="11610754" cy="4210492"/>
        </p:xfrm>
        <a:graphic>
          <a:graphicData uri="http://schemas.openxmlformats.org/drawingml/2006/table">
            <a:tbl>
              <a:tblPr firstRow="1" bandRow="1">
                <a:tableStyleId>{5C22544A-7EE6-4342-B048-85BDC9FD1C3A}</a:tableStyleId>
              </a:tblPr>
              <a:tblGrid>
                <a:gridCol w="2099425">
                  <a:extLst>
                    <a:ext uri="{9D8B030D-6E8A-4147-A177-3AD203B41FA5}">
                      <a16:colId xmlns:a16="http://schemas.microsoft.com/office/drawing/2014/main" val="943040582"/>
                    </a:ext>
                  </a:extLst>
                </a:gridCol>
                <a:gridCol w="1809884">
                  <a:extLst>
                    <a:ext uri="{9D8B030D-6E8A-4147-A177-3AD203B41FA5}">
                      <a16:colId xmlns:a16="http://schemas.microsoft.com/office/drawing/2014/main" val="1497077739"/>
                    </a:ext>
                  </a:extLst>
                </a:gridCol>
                <a:gridCol w="1490602">
                  <a:extLst>
                    <a:ext uri="{9D8B030D-6E8A-4147-A177-3AD203B41FA5}">
                      <a16:colId xmlns:a16="http://schemas.microsoft.com/office/drawing/2014/main" val="2176931729"/>
                    </a:ext>
                  </a:extLst>
                </a:gridCol>
                <a:gridCol w="1507165">
                  <a:extLst>
                    <a:ext uri="{9D8B030D-6E8A-4147-A177-3AD203B41FA5}">
                      <a16:colId xmlns:a16="http://schemas.microsoft.com/office/drawing/2014/main" val="2115515843"/>
                    </a:ext>
                  </a:extLst>
                </a:gridCol>
                <a:gridCol w="1772161">
                  <a:extLst>
                    <a:ext uri="{9D8B030D-6E8A-4147-A177-3AD203B41FA5}">
                      <a16:colId xmlns:a16="http://schemas.microsoft.com/office/drawing/2014/main" val="654717308"/>
                    </a:ext>
                  </a:extLst>
                </a:gridCol>
                <a:gridCol w="1739034">
                  <a:extLst>
                    <a:ext uri="{9D8B030D-6E8A-4147-A177-3AD203B41FA5}">
                      <a16:colId xmlns:a16="http://schemas.microsoft.com/office/drawing/2014/main" val="388490024"/>
                    </a:ext>
                  </a:extLst>
                </a:gridCol>
                <a:gridCol w="1192483">
                  <a:extLst>
                    <a:ext uri="{9D8B030D-6E8A-4147-A177-3AD203B41FA5}">
                      <a16:colId xmlns:a16="http://schemas.microsoft.com/office/drawing/2014/main" val="2313856389"/>
                    </a:ext>
                  </a:extLst>
                </a:gridCol>
              </a:tblGrid>
              <a:tr h="811661">
                <a:tc>
                  <a:txBody>
                    <a:bodyPr/>
                    <a:lstStyle/>
                    <a:p>
                      <a:pPr algn="ctr"/>
                      <a:r>
                        <a:rPr lang="en-US" sz="2800" dirty="0" smtClean="0"/>
                        <a:t>CLO</a:t>
                      </a:r>
                      <a:endParaRPr lang="en-US" sz="2800" dirty="0"/>
                    </a:p>
                  </a:txBody>
                  <a:tcPr/>
                </a:tc>
                <a:tc>
                  <a:txBody>
                    <a:bodyPr/>
                    <a:lstStyle/>
                    <a:p>
                      <a:pPr algn="ctr"/>
                      <a:r>
                        <a:rPr lang="en-US" sz="2800" dirty="0" smtClean="0"/>
                        <a:t>PLO1</a:t>
                      </a:r>
                      <a:endParaRPr lang="en-US" sz="2800" dirty="0"/>
                    </a:p>
                  </a:txBody>
                  <a:tcPr/>
                </a:tc>
                <a:tc>
                  <a:txBody>
                    <a:bodyPr/>
                    <a:lstStyle/>
                    <a:p>
                      <a:pPr algn="ctr"/>
                      <a:r>
                        <a:rPr lang="en-US" sz="2800" dirty="0" smtClean="0"/>
                        <a:t>PLO2</a:t>
                      </a:r>
                      <a:endParaRPr lang="en-US" sz="2800" dirty="0"/>
                    </a:p>
                  </a:txBody>
                  <a:tcPr/>
                </a:tc>
                <a:tc>
                  <a:txBody>
                    <a:bodyPr/>
                    <a:lstStyle/>
                    <a:p>
                      <a:pPr algn="ctr"/>
                      <a:r>
                        <a:rPr lang="en-US" sz="2800" dirty="0" smtClean="0"/>
                        <a:t>PLO3</a:t>
                      </a:r>
                      <a:endParaRPr lang="en-US" sz="2800" dirty="0"/>
                    </a:p>
                  </a:txBody>
                  <a:tcPr/>
                </a:tc>
                <a:tc>
                  <a:txBody>
                    <a:bodyPr/>
                    <a:lstStyle/>
                    <a:p>
                      <a:pPr algn="ctr"/>
                      <a:r>
                        <a:rPr lang="en-US" sz="2800" dirty="0" smtClean="0"/>
                        <a:t>PLO4</a:t>
                      </a:r>
                      <a:endParaRPr lang="en-US" sz="2800" dirty="0"/>
                    </a:p>
                  </a:txBody>
                  <a:tcPr/>
                </a:tc>
                <a:tc>
                  <a:txBody>
                    <a:bodyPr/>
                    <a:lstStyle/>
                    <a:p>
                      <a:pPr algn="ctr"/>
                      <a:r>
                        <a:rPr lang="en-US" sz="2800" dirty="0" smtClean="0"/>
                        <a:t>PLO5</a:t>
                      </a:r>
                      <a:endParaRPr lang="en-US" sz="2800" dirty="0"/>
                    </a:p>
                  </a:txBody>
                  <a:tcPr/>
                </a:tc>
                <a:tc>
                  <a:txBody>
                    <a:bodyPr/>
                    <a:lstStyle/>
                    <a:p>
                      <a:pPr algn="ctr"/>
                      <a:r>
                        <a:rPr lang="en-US" sz="2800" dirty="0" smtClean="0"/>
                        <a:t>..</a:t>
                      </a:r>
                      <a:endParaRPr lang="en-US" sz="2800" dirty="0"/>
                    </a:p>
                  </a:txBody>
                  <a:tcPr/>
                </a:tc>
                <a:extLst>
                  <a:ext uri="{0D108BD9-81ED-4DB2-BD59-A6C34878D82A}">
                    <a16:rowId xmlns:a16="http://schemas.microsoft.com/office/drawing/2014/main" val="448721881"/>
                  </a:ext>
                </a:extLst>
              </a:tr>
              <a:tr h="659475">
                <a:tc>
                  <a:txBody>
                    <a:bodyPr/>
                    <a:lstStyle/>
                    <a:p>
                      <a:pPr algn="ctr"/>
                      <a:r>
                        <a:rPr lang="en-US" sz="2800" dirty="0" smtClean="0"/>
                        <a:t>CLO1</a:t>
                      </a:r>
                      <a:endParaRPr lang="en-US" sz="2800" dirty="0"/>
                    </a:p>
                  </a:txBody>
                  <a:tcPr/>
                </a:tc>
                <a:tc>
                  <a:txBody>
                    <a:bodyPr/>
                    <a:lstStyle/>
                    <a:p>
                      <a:pPr algn="ctr"/>
                      <a:r>
                        <a:rPr lang="en-US" sz="2800" dirty="0" smtClean="0">
                          <a:solidFill>
                            <a:srgbClr val="FF0000"/>
                          </a:solidFill>
                        </a:rPr>
                        <a:t>3</a:t>
                      </a:r>
                      <a:endParaRPr lang="en-US" sz="2800" dirty="0">
                        <a:solidFill>
                          <a:srgbClr val="FF0000"/>
                        </a:solidFill>
                      </a:endParaRPr>
                    </a:p>
                  </a:txBody>
                  <a:tcPr/>
                </a:tc>
                <a:tc>
                  <a:txBody>
                    <a:bodyPr/>
                    <a:lstStyle/>
                    <a:p>
                      <a:pPr algn="ctr"/>
                      <a:r>
                        <a:rPr lang="en-US" sz="2800" dirty="0" smtClean="0">
                          <a:solidFill>
                            <a:srgbClr val="FF0000"/>
                          </a:solidFill>
                        </a:rPr>
                        <a:t>2</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374186216"/>
                  </a:ext>
                </a:extLst>
              </a:tr>
              <a:tr h="646793">
                <a:tc>
                  <a:txBody>
                    <a:bodyPr/>
                    <a:lstStyle/>
                    <a:p>
                      <a:pPr algn="ctr"/>
                      <a:r>
                        <a:rPr lang="en-US" sz="2800" dirty="0" smtClean="0"/>
                        <a:t>CLO2</a:t>
                      </a:r>
                      <a:endParaRPr lang="en-US" sz="2800" dirty="0"/>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r>
                        <a:rPr lang="en-US" sz="2800" dirty="0" smtClean="0">
                          <a:solidFill>
                            <a:srgbClr val="FF0000"/>
                          </a:solidFill>
                        </a:rPr>
                        <a:t>3</a:t>
                      </a:r>
                      <a:endParaRPr lang="en-US" sz="2800" dirty="0">
                        <a:solidFill>
                          <a:srgbClr val="FF0000"/>
                        </a:solidFill>
                      </a:endParaRPr>
                    </a:p>
                  </a:txBody>
                  <a:tcPr/>
                </a:tc>
                <a:tc>
                  <a:txBody>
                    <a:bodyPr/>
                    <a:lstStyle/>
                    <a:p>
                      <a:pPr algn="ctr"/>
                      <a:r>
                        <a:rPr lang="en-US" sz="2800" dirty="0" smtClean="0">
                          <a:solidFill>
                            <a:srgbClr val="FF0000"/>
                          </a:solidFill>
                        </a:rPr>
                        <a:t>2</a:t>
                      </a:r>
                      <a:endParaRPr lang="en-US" sz="2800" dirty="0">
                        <a:solidFill>
                          <a:srgbClr val="FF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295573595"/>
                  </a:ext>
                </a:extLst>
              </a:tr>
              <a:tr h="634109">
                <a:tc>
                  <a:txBody>
                    <a:bodyPr/>
                    <a:lstStyle/>
                    <a:p>
                      <a:pPr algn="ctr"/>
                      <a:r>
                        <a:rPr lang="en-US" sz="2800" dirty="0" smtClean="0"/>
                        <a:t>CLO3</a:t>
                      </a:r>
                      <a:endParaRPr lang="en-US" sz="2800" dirty="0"/>
                    </a:p>
                  </a:txBody>
                  <a:tcPr/>
                </a:tc>
                <a:tc>
                  <a:txBody>
                    <a:bodyPr/>
                    <a:lstStyle/>
                    <a:p>
                      <a:pPr algn="ctr"/>
                      <a:r>
                        <a:rPr lang="en-US" sz="2800" dirty="0" smtClean="0">
                          <a:solidFill>
                            <a:srgbClr val="FF0000"/>
                          </a:solidFill>
                        </a:rPr>
                        <a:t>1</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r>
                        <a:rPr lang="en-US" sz="2800" dirty="0" smtClean="0">
                          <a:solidFill>
                            <a:srgbClr val="FF0000"/>
                          </a:solidFill>
                        </a:rPr>
                        <a:t>3</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398262496"/>
                  </a:ext>
                </a:extLst>
              </a:tr>
              <a:tr h="811661">
                <a:tc>
                  <a:txBody>
                    <a:bodyPr/>
                    <a:lstStyle/>
                    <a:p>
                      <a:pPr algn="ctr"/>
                      <a:r>
                        <a:rPr lang="en-US" sz="2800" dirty="0" smtClean="0"/>
                        <a:t>CLO4</a:t>
                      </a:r>
                      <a:endParaRPr lang="en-US" sz="2800" dirty="0"/>
                    </a:p>
                  </a:txBody>
                  <a:tcPr/>
                </a:tc>
                <a:tc>
                  <a:txBody>
                    <a:bodyPr/>
                    <a:lstStyle/>
                    <a:p>
                      <a:pPr algn="ctr"/>
                      <a:endParaRPr lang="en-US" sz="2800" dirty="0">
                        <a:solidFill>
                          <a:srgbClr val="FF0000"/>
                        </a:solidFill>
                      </a:endParaRPr>
                    </a:p>
                  </a:txBody>
                  <a:tcPr/>
                </a:tc>
                <a:tc>
                  <a:txBody>
                    <a:bodyPr/>
                    <a:lstStyle/>
                    <a:p>
                      <a:pPr algn="ctr"/>
                      <a:r>
                        <a:rPr lang="en-US" sz="2800" dirty="0" smtClean="0">
                          <a:solidFill>
                            <a:srgbClr val="FF0000"/>
                          </a:solidFill>
                        </a:rPr>
                        <a:t>3</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r>
                        <a:rPr lang="en-US" sz="2800" dirty="0" smtClean="0">
                          <a:solidFill>
                            <a:srgbClr val="FF0000"/>
                          </a:solidFill>
                        </a:rPr>
                        <a:t>2</a:t>
                      </a:r>
                      <a:endParaRPr lang="en-US" sz="2800" dirty="0">
                        <a:solidFill>
                          <a:srgbClr val="FF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4272268523"/>
                  </a:ext>
                </a:extLst>
              </a:tr>
              <a:tr h="646793">
                <a:tc>
                  <a:txBody>
                    <a:bodyPr/>
                    <a:lstStyle/>
                    <a:p>
                      <a:pPr algn="ctr"/>
                      <a:r>
                        <a:rPr lang="en-US" sz="2800" dirty="0" smtClean="0"/>
                        <a:t>CLO5</a:t>
                      </a:r>
                      <a:endParaRPr lang="en-US" sz="2800" dirty="0"/>
                    </a:p>
                  </a:txBody>
                  <a:tcPr/>
                </a:tc>
                <a:tc>
                  <a:txBody>
                    <a:bodyPr/>
                    <a:lstStyle/>
                    <a:p>
                      <a:pPr algn="ctr"/>
                      <a:r>
                        <a:rPr lang="en-US" sz="2800" dirty="0" smtClean="0">
                          <a:solidFill>
                            <a:srgbClr val="FF0000"/>
                          </a:solidFill>
                        </a:rPr>
                        <a:t>1</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r>
                        <a:rPr lang="en-US" sz="2800" dirty="0" smtClean="0">
                          <a:solidFill>
                            <a:srgbClr val="FF0000"/>
                          </a:solidFill>
                        </a:rPr>
                        <a:t>3</a:t>
                      </a:r>
                      <a:endParaRPr lang="en-US" sz="2800" dirty="0">
                        <a:solidFill>
                          <a:srgbClr val="FF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154397355"/>
                  </a:ext>
                </a:extLst>
              </a:tr>
            </a:tbl>
          </a:graphicData>
        </a:graphic>
      </p:graphicFrame>
    </p:spTree>
    <p:extLst>
      <p:ext uri="{BB962C8B-B14F-4D97-AF65-F5344CB8AC3E}">
        <p14:creationId xmlns:p14="http://schemas.microsoft.com/office/powerpoint/2010/main" val="486387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40242" y="244549"/>
            <a:ext cx="11578856" cy="644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786810" y="797442"/>
            <a:ext cx="10792046" cy="5592725"/>
          </a:xfrm>
          <a:prstGeom prst="rect">
            <a:avLst/>
          </a:prstGeom>
        </p:spPr>
      </p:pic>
    </p:spTree>
    <p:extLst>
      <p:ext uri="{BB962C8B-B14F-4D97-AF65-F5344CB8AC3E}">
        <p14:creationId xmlns:p14="http://schemas.microsoft.com/office/powerpoint/2010/main" val="46409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40242" y="244549"/>
            <a:ext cx="11578856" cy="644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ounded Rectangle 3"/>
          <p:cNvSpPr/>
          <p:nvPr/>
        </p:nvSpPr>
        <p:spPr>
          <a:xfrm>
            <a:off x="1116419" y="361507"/>
            <a:ext cx="6847367" cy="329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Part: c</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954384" y="361507"/>
            <a:ext cx="10720165" cy="5677786"/>
          </a:xfrm>
          <a:prstGeom prst="rect">
            <a:avLst/>
          </a:prstGeom>
        </p:spPr>
      </p:pic>
    </p:spTree>
    <p:extLst>
      <p:ext uri="{BB962C8B-B14F-4D97-AF65-F5344CB8AC3E}">
        <p14:creationId xmlns:p14="http://schemas.microsoft.com/office/powerpoint/2010/main" val="67546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p>
        </p:txBody>
      </p:sp>
      <p:sp>
        <p:nvSpPr>
          <p:cNvPr id="3" name="Content Placeholder 2"/>
          <p:cNvSpPr>
            <a:spLocks noGrp="1"/>
          </p:cNvSpPr>
          <p:nvPr>
            <p:ph idx="1"/>
          </p:nvPr>
        </p:nvSpPr>
        <p:spPr>
          <a:xfrm>
            <a:off x="838200" y="1825624"/>
            <a:ext cx="11353800" cy="5032375"/>
          </a:xfrm>
        </p:spPr>
        <p:txBody>
          <a:bodyPr>
            <a:normAutofit fontScale="85000" lnSpcReduction="20000"/>
          </a:bodyPr>
          <a:lstStyle/>
          <a:p>
            <a:pPr marL="0" indent="0">
              <a:buNone/>
            </a:pPr>
            <a:r>
              <a:rPr lang="en-US" sz="4200" dirty="0"/>
              <a:t>4. Mission of the University </a:t>
            </a:r>
          </a:p>
          <a:p>
            <a:pPr marL="0" indent="0">
              <a:buNone/>
            </a:pPr>
            <a:r>
              <a:rPr lang="en-US" sz="3500" dirty="0"/>
              <a:t>M1:To ensure a world-class curriculum with talented academicians and conducive academic and research environment for generation and dissemination of knowledge.</a:t>
            </a:r>
          </a:p>
          <a:p>
            <a:endParaRPr lang="en-US" sz="3500" dirty="0"/>
          </a:p>
          <a:p>
            <a:pPr marL="0" indent="0">
              <a:buNone/>
            </a:pPr>
            <a:r>
              <a:rPr lang="en-US" sz="3500" dirty="0"/>
              <a:t>M2: To maintain international standards in education with focus on both knowledge and skills, and humanitarian and ethical values to meet the needs of the society and state.</a:t>
            </a:r>
          </a:p>
          <a:p>
            <a:endParaRPr lang="en-US" sz="3500" dirty="0"/>
          </a:p>
          <a:p>
            <a:pPr marL="0" indent="0">
              <a:buNone/>
            </a:pPr>
            <a:r>
              <a:rPr lang="en-US" sz="3500" dirty="0"/>
              <a:t>M3: To develop strategic partnerships with leading national and international universities, and organizations for academic as well as research collaborations.</a:t>
            </a:r>
          </a:p>
          <a:p>
            <a:endParaRPr lang="en-US" dirty="0"/>
          </a:p>
        </p:txBody>
      </p:sp>
    </p:spTree>
    <p:extLst>
      <p:ext uri="{BB962C8B-B14F-4D97-AF65-F5344CB8AC3E}">
        <p14:creationId xmlns:p14="http://schemas.microsoft.com/office/powerpoint/2010/main" val="2811161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–C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Mapping Course Learning Outcomes (CLOs) with the </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Teaching-Learning</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&amp; Assessment Strategy</a:t>
            </a:r>
          </a:p>
        </p:txBody>
      </p:sp>
      <p:graphicFrame>
        <p:nvGraphicFramePr>
          <p:cNvPr id="2" name="Table 1"/>
          <p:cNvGraphicFramePr>
            <a:graphicFrameLocks noGrp="1"/>
          </p:cNvGraphicFramePr>
          <p:nvPr>
            <p:extLst>
              <p:ext uri="{D42A27DB-BD31-4B8C-83A1-F6EECF244321}">
                <p14:modId xmlns:p14="http://schemas.microsoft.com/office/powerpoint/2010/main" val="298107095"/>
              </p:ext>
            </p:extLst>
          </p:nvPr>
        </p:nvGraphicFramePr>
        <p:xfrm>
          <a:off x="127592" y="1807535"/>
          <a:ext cx="11897832" cy="6245750"/>
        </p:xfrm>
        <a:graphic>
          <a:graphicData uri="http://schemas.openxmlformats.org/drawingml/2006/table">
            <a:tbl>
              <a:tblPr firstRow="1" bandRow="1">
                <a:tableStyleId>{5C22544A-7EE6-4342-B048-85BDC9FD1C3A}</a:tableStyleId>
              </a:tblPr>
              <a:tblGrid>
                <a:gridCol w="1294808">
                  <a:extLst>
                    <a:ext uri="{9D8B030D-6E8A-4147-A177-3AD203B41FA5}">
                      <a16:colId xmlns:a16="http://schemas.microsoft.com/office/drawing/2014/main" val="943040582"/>
                    </a:ext>
                  </a:extLst>
                </a:gridCol>
                <a:gridCol w="5783046">
                  <a:extLst>
                    <a:ext uri="{9D8B030D-6E8A-4147-A177-3AD203B41FA5}">
                      <a16:colId xmlns:a16="http://schemas.microsoft.com/office/drawing/2014/main" val="1497077739"/>
                    </a:ext>
                  </a:extLst>
                </a:gridCol>
                <a:gridCol w="2670074">
                  <a:extLst>
                    <a:ext uri="{9D8B030D-6E8A-4147-A177-3AD203B41FA5}">
                      <a16:colId xmlns:a16="http://schemas.microsoft.com/office/drawing/2014/main" val="654717308"/>
                    </a:ext>
                  </a:extLst>
                </a:gridCol>
                <a:gridCol w="2149904">
                  <a:extLst>
                    <a:ext uri="{9D8B030D-6E8A-4147-A177-3AD203B41FA5}">
                      <a16:colId xmlns:a16="http://schemas.microsoft.com/office/drawing/2014/main" val="2539441693"/>
                    </a:ext>
                  </a:extLst>
                </a:gridCol>
              </a:tblGrid>
              <a:tr h="671101">
                <a:tc>
                  <a:txBody>
                    <a:bodyPr/>
                    <a:lstStyle/>
                    <a:p>
                      <a:pPr algn="ctr"/>
                      <a:r>
                        <a:rPr lang="en-US" sz="2400" dirty="0" smtClean="0"/>
                        <a:t>Topic/</a:t>
                      </a:r>
                    </a:p>
                    <a:p>
                      <a:pPr algn="ctr"/>
                      <a:r>
                        <a:rPr lang="en-US" sz="2400" dirty="0" smtClean="0"/>
                        <a:t>Chapter</a:t>
                      </a:r>
                      <a:endParaRPr lang="en-US" sz="2400" dirty="0"/>
                    </a:p>
                  </a:txBody>
                  <a:tcPr/>
                </a:tc>
                <a:tc>
                  <a:txBody>
                    <a:bodyPr/>
                    <a:lstStyle/>
                    <a:p>
                      <a:pPr algn="ctr"/>
                      <a:r>
                        <a:rPr lang="en-US" sz="2400" dirty="0" smtClean="0"/>
                        <a:t>Teaching-Learning Strategies</a:t>
                      </a:r>
                      <a:endParaRPr lang="en-US" sz="2400" dirty="0"/>
                    </a:p>
                  </a:txBody>
                  <a:tcPr/>
                </a:tc>
                <a:tc>
                  <a:txBody>
                    <a:bodyPr/>
                    <a:lstStyle/>
                    <a:p>
                      <a:pPr algn="ctr"/>
                      <a:r>
                        <a:rPr lang="en-US" sz="2400" dirty="0" smtClean="0"/>
                        <a:t>Assessment Strategies</a:t>
                      </a:r>
                      <a:endParaRPr lang="en-US" sz="2400" dirty="0"/>
                    </a:p>
                  </a:txBody>
                  <a:tcPr/>
                </a:tc>
                <a:tc>
                  <a:txBody>
                    <a:bodyPr/>
                    <a:lstStyle/>
                    <a:p>
                      <a:pPr algn="ctr"/>
                      <a:r>
                        <a:rPr lang="en-US" sz="2800" dirty="0" smtClean="0"/>
                        <a:t>CLOs</a:t>
                      </a:r>
                      <a:endParaRPr lang="en-US" sz="2800" dirty="0"/>
                    </a:p>
                  </a:txBody>
                  <a:tcPr/>
                </a:tc>
                <a:extLst>
                  <a:ext uri="{0D108BD9-81ED-4DB2-BD59-A6C34878D82A}">
                    <a16:rowId xmlns:a16="http://schemas.microsoft.com/office/drawing/2014/main" val="448721881"/>
                  </a:ext>
                </a:extLst>
              </a:tr>
              <a:tr h="1176011">
                <a:tc>
                  <a:txBody>
                    <a:bodyPr/>
                    <a:lstStyle/>
                    <a:p>
                      <a:pPr algn="ctr"/>
                      <a:r>
                        <a:rPr lang="en-US" sz="2400" dirty="0" smtClean="0"/>
                        <a:t>Topic 1</a:t>
                      </a:r>
                      <a:endParaRPr lang="en-US" sz="2400" dirty="0"/>
                    </a:p>
                  </a:txBody>
                  <a:tcPr/>
                </a:tc>
                <a:tc>
                  <a:txBody>
                    <a:bodyPr/>
                    <a:lstStyle/>
                    <a:p>
                      <a:pPr algn="ctr"/>
                      <a:r>
                        <a:rPr lang="en-US" sz="2400" dirty="0" smtClean="0">
                          <a:solidFill>
                            <a:schemeClr val="tx1"/>
                          </a:solidFill>
                        </a:rPr>
                        <a:t>Interactive Lecture, Reading, Tutor Consultation, workshops, seminars</a:t>
                      </a:r>
                      <a:endParaRPr lang="en-US" sz="2400" dirty="0">
                        <a:solidFill>
                          <a:schemeClr val="tx1"/>
                        </a:solidFill>
                      </a:endParaRPr>
                    </a:p>
                  </a:txBody>
                  <a:tcPr/>
                </a:tc>
                <a:tc>
                  <a:txBody>
                    <a:bodyPr/>
                    <a:lstStyle/>
                    <a:p>
                      <a:pPr algn="ctr"/>
                      <a:r>
                        <a:rPr lang="en-US" sz="2400" dirty="0" smtClean="0">
                          <a:solidFill>
                            <a:schemeClr val="tx1"/>
                          </a:solidFill>
                        </a:rPr>
                        <a:t>Quiz/ Tutorial/Assignments/Class</a:t>
                      </a:r>
                      <a:r>
                        <a:rPr lang="en-US" sz="2400" baseline="0" dirty="0" smtClean="0">
                          <a:solidFill>
                            <a:schemeClr val="tx1"/>
                          </a:solidFill>
                        </a:rPr>
                        <a:t> participation /report writing </a:t>
                      </a:r>
                      <a:endParaRPr lang="en-US" sz="2400" dirty="0">
                        <a:solidFill>
                          <a:schemeClr val="tx1"/>
                        </a:solidFill>
                      </a:endParaRPr>
                    </a:p>
                  </a:txBody>
                  <a:tcPr/>
                </a:tc>
                <a:tc>
                  <a:txBody>
                    <a:bodyPr/>
                    <a:lstStyle/>
                    <a:p>
                      <a:pPr algn="ctr"/>
                      <a:r>
                        <a:rPr lang="en-US" sz="2400" dirty="0" smtClean="0"/>
                        <a:t>CLO1,CLO2</a:t>
                      </a:r>
                      <a:endParaRPr lang="en-US" sz="2400" dirty="0"/>
                    </a:p>
                  </a:txBody>
                  <a:tcPr/>
                </a:tc>
                <a:extLst>
                  <a:ext uri="{0D108BD9-81ED-4DB2-BD59-A6C34878D82A}">
                    <a16:rowId xmlns:a16="http://schemas.microsoft.com/office/drawing/2014/main" val="3374186216"/>
                  </a:ext>
                </a:extLst>
              </a:tr>
              <a:tr h="889523">
                <a:tc>
                  <a:txBody>
                    <a:bodyPr/>
                    <a:lstStyle/>
                    <a:p>
                      <a:pPr algn="ctr"/>
                      <a:r>
                        <a:rPr lang="en-US" sz="2400" dirty="0" smtClean="0"/>
                        <a:t>Topic</a:t>
                      </a:r>
                      <a:r>
                        <a:rPr lang="en-US" sz="2400" baseline="0" dirty="0" smtClean="0"/>
                        <a:t> </a:t>
                      </a:r>
                      <a:r>
                        <a:rPr lang="en-US" sz="2400" dirty="0" smtClean="0"/>
                        <a:t>2</a:t>
                      </a:r>
                      <a:endParaRPr lang="en-US" sz="2400" dirty="0"/>
                    </a:p>
                  </a:txBody>
                  <a:tcPr/>
                </a:tc>
                <a:tc>
                  <a:txBody>
                    <a:bodyPr/>
                    <a:lstStyle/>
                    <a:p>
                      <a:pPr algn="ctr"/>
                      <a:r>
                        <a:rPr lang="en-US" sz="2400" dirty="0" smtClean="0">
                          <a:solidFill>
                            <a:schemeClr val="tx1"/>
                          </a:solidFill>
                        </a:rPr>
                        <a:t>Lecture, Small</a:t>
                      </a:r>
                      <a:r>
                        <a:rPr lang="en-US" sz="2400" baseline="0" dirty="0" smtClean="0">
                          <a:solidFill>
                            <a:schemeClr val="tx1"/>
                          </a:solidFill>
                        </a:rPr>
                        <a:t> group d</a:t>
                      </a:r>
                      <a:r>
                        <a:rPr lang="en-US" sz="2400" dirty="0" smtClean="0">
                          <a:solidFill>
                            <a:schemeClr val="tx1"/>
                          </a:solidFill>
                        </a:rPr>
                        <a:t>iscussion, Case Study, online activities </a:t>
                      </a:r>
                      <a:endParaRPr lang="en-US" sz="2400" dirty="0">
                        <a:solidFill>
                          <a:schemeClr val="tx1"/>
                        </a:solidFill>
                      </a:endParaRPr>
                    </a:p>
                  </a:txBody>
                  <a:tcPr/>
                </a:tc>
                <a:tc>
                  <a:txBody>
                    <a:bodyPr/>
                    <a:lstStyle/>
                    <a:p>
                      <a:pPr algn="ctr"/>
                      <a:r>
                        <a:rPr lang="en-US" sz="2400" dirty="0" smtClean="0">
                          <a:solidFill>
                            <a:schemeClr val="tx1"/>
                          </a:solidFill>
                        </a:rPr>
                        <a:t>Exam/ Presentation </a:t>
                      </a:r>
                      <a:endParaRPr lang="en-US" sz="2400" dirty="0">
                        <a:solidFill>
                          <a:schemeClr val="tx1"/>
                        </a:solidFill>
                      </a:endParaRPr>
                    </a:p>
                  </a:txBody>
                  <a:tcPr/>
                </a:tc>
                <a:tc>
                  <a:txBody>
                    <a:bodyPr/>
                    <a:lstStyle/>
                    <a:p>
                      <a:pPr algn="ctr"/>
                      <a:r>
                        <a:rPr lang="en-US" sz="2400" dirty="0" smtClean="0"/>
                        <a:t>CLO2</a:t>
                      </a:r>
                      <a:endParaRPr lang="en-US" sz="2400" dirty="0"/>
                    </a:p>
                  </a:txBody>
                  <a:tcPr/>
                </a:tc>
                <a:extLst>
                  <a:ext uri="{0D108BD9-81ED-4DB2-BD59-A6C34878D82A}">
                    <a16:rowId xmlns:a16="http://schemas.microsoft.com/office/drawing/2014/main" val="3295573595"/>
                  </a:ext>
                </a:extLst>
              </a:tr>
              <a:tr h="889523">
                <a:tc>
                  <a:txBody>
                    <a:bodyPr/>
                    <a:lstStyle/>
                    <a:p>
                      <a:pPr algn="ctr"/>
                      <a:r>
                        <a:rPr lang="en-US" sz="2400" dirty="0" smtClean="0"/>
                        <a:t>Topic</a:t>
                      </a:r>
                      <a:r>
                        <a:rPr lang="en-US" sz="2400" baseline="0" dirty="0" smtClean="0"/>
                        <a:t> </a:t>
                      </a:r>
                      <a:r>
                        <a:rPr lang="en-US" sz="2400" dirty="0" smtClean="0"/>
                        <a:t>3</a:t>
                      </a:r>
                      <a:endParaRPr lang="en-US" sz="2400" dirty="0"/>
                    </a:p>
                  </a:txBody>
                  <a:tcPr/>
                </a:tc>
                <a:tc>
                  <a:txBody>
                    <a:bodyPr/>
                    <a:lstStyle/>
                    <a:p>
                      <a:pPr algn="ctr"/>
                      <a:r>
                        <a:rPr lang="en-US" sz="2400" dirty="0" smtClean="0">
                          <a:solidFill>
                            <a:schemeClr val="tx1"/>
                          </a:solidFill>
                        </a:rPr>
                        <a:t>Lecture , reading , Group Projects, Field</a:t>
                      </a:r>
                      <a:r>
                        <a:rPr lang="en-US" sz="2400" baseline="0" dirty="0" smtClean="0">
                          <a:solidFill>
                            <a:schemeClr val="tx1"/>
                          </a:solidFill>
                        </a:rPr>
                        <a:t> Work/Field Trip</a:t>
                      </a:r>
                      <a:endParaRPr lang="en-US" sz="2400" dirty="0">
                        <a:solidFill>
                          <a:schemeClr val="tx1"/>
                        </a:solidFill>
                      </a:endParaRPr>
                    </a:p>
                  </a:txBody>
                  <a:tcPr/>
                </a:tc>
                <a:tc>
                  <a:txBody>
                    <a:bodyPr/>
                    <a:lstStyle/>
                    <a:p>
                      <a:pPr algn="ctr"/>
                      <a:r>
                        <a:rPr lang="en-US" sz="2400" dirty="0" smtClean="0">
                          <a:solidFill>
                            <a:schemeClr val="tx1"/>
                          </a:solidFill>
                        </a:rPr>
                        <a:t>VIVA</a:t>
                      </a:r>
                      <a:r>
                        <a:rPr lang="en-US" sz="2400" baseline="0" dirty="0" smtClean="0">
                          <a:solidFill>
                            <a:schemeClr val="tx1"/>
                          </a:solidFill>
                        </a:rPr>
                        <a:t> VOCE/Mid semester exam/ Final exam/report </a:t>
                      </a:r>
                      <a:endParaRPr lang="en-US" sz="2400" dirty="0">
                        <a:solidFill>
                          <a:schemeClr val="tx1"/>
                        </a:solidFill>
                      </a:endParaRPr>
                    </a:p>
                  </a:txBody>
                  <a:tcPr/>
                </a:tc>
                <a:tc>
                  <a:txBody>
                    <a:bodyPr/>
                    <a:lstStyle/>
                    <a:p>
                      <a:pPr algn="ctr"/>
                      <a:r>
                        <a:rPr lang="en-US" sz="2400" dirty="0" smtClean="0"/>
                        <a:t>CLO3</a:t>
                      </a:r>
                      <a:endParaRPr lang="en-US" sz="2400" dirty="0"/>
                    </a:p>
                  </a:txBody>
                  <a:tcPr/>
                </a:tc>
                <a:extLst>
                  <a:ext uri="{0D108BD9-81ED-4DB2-BD59-A6C34878D82A}">
                    <a16:rowId xmlns:a16="http://schemas.microsoft.com/office/drawing/2014/main" val="3398262496"/>
                  </a:ext>
                </a:extLst>
              </a:tr>
              <a:tr h="889523">
                <a:tc>
                  <a:txBody>
                    <a:bodyPr/>
                    <a:lstStyle/>
                    <a:p>
                      <a:pPr algn="ctr"/>
                      <a:r>
                        <a:rPr lang="en-US" sz="2400" dirty="0" smtClean="0"/>
                        <a:t>Topic</a:t>
                      </a:r>
                      <a:r>
                        <a:rPr lang="en-US" sz="2400" baseline="0" dirty="0" smtClean="0"/>
                        <a:t> </a:t>
                      </a:r>
                      <a:r>
                        <a:rPr lang="en-US" sz="2400" dirty="0" smtClean="0"/>
                        <a:t>4</a:t>
                      </a:r>
                      <a:endParaRPr lang="en-US" sz="2400" dirty="0"/>
                    </a:p>
                  </a:txBody>
                  <a:tcPr/>
                </a:tc>
                <a:tc>
                  <a:txBody>
                    <a:bodyPr/>
                    <a:lstStyle/>
                    <a:p>
                      <a:pPr algn="ctr"/>
                      <a:r>
                        <a:rPr lang="en-US" sz="2400" dirty="0" smtClean="0">
                          <a:solidFill>
                            <a:schemeClr val="tx1"/>
                          </a:solidFill>
                        </a:rPr>
                        <a:t>Peer teaching</a:t>
                      </a:r>
                      <a:r>
                        <a:rPr lang="en-US" sz="2400" baseline="0" dirty="0" smtClean="0">
                          <a:solidFill>
                            <a:schemeClr val="tx1"/>
                          </a:solidFill>
                        </a:rPr>
                        <a:t> ( for large class)</a:t>
                      </a:r>
                      <a:endParaRPr lang="en-US" sz="2400" dirty="0">
                        <a:solidFill>
                          <a:schemeClr val="tx1"/>
                        </a:solidFill>
                      </a:endParaRPr>
                    </a:p>
                  </a:txBody>
                  <a:tcPr/>
                </a:tc>
                <a:tc>
                  <a:txBody>
                    <a:bodyPr/>
                    <a:lstStyle/>
                    <a:p>
                      <a:pPr algn="ctr"/>
                      <a:r>
                        <a:rPr lang="en-US" sz="2400" dirty="0" smtClean="0">
                          <a:solidFill>
                            <a:schemeClr val="tx1"/>
                          </a:solidFill>
                        </a:rPr>
                        <a:t>Peer review / report/assessment </a:t>
                      </a:r>
                      <a:endParaRPr lang="en-US" sz="2400" dirty="0">
                        <a:solidFill>
                          <a:schemeClr val="tx1"/>
                        </a:solidFill>
                      </a:endParaRPr>
                    </a:p>
                  </a:txBody>
                  <a:tcPr/>
                </a:tc>
                <a:tc>
                  <a:txBody>
                    <a:bodyPr/>
                    <a:lstStyle/>
                    <a:p>
                      <a:pPr algn="ctr"/>
                      <a:r>
                        <a:rPr lang="en-US" sz="2400" dirty="0" smtClean="0"/>
                        <a:t>CLO4</a:t>
                      </a:r>
                      <a:endParaRPr lang="en-US" sz="2400" dirty="0"/>
                    </a:p>
                  </a:txBody>
                  <a:tcPr/>
                </a:tc>
                <a:extLst>
                  <a:ext uri="{0D108BD9-81ED-4DB2-BD59-A6C34878D82A}">
                    <a16:rowId xmlns:a16="http://schemas.microsoft.com/office/drawing/2014/main" val="4272268523"/>
                  </a:ext>
                </a:extLst>
              </a:tr>
              <a:tr h="534784">
                <a:tc>
                  <a:txBody>
                    <a:bodyPr/>
                    <a:lstStyle/>
                    <a:p>
                      <a:pPr algn="ctr"/>
                      <a:r>
                        <a:rPr lang="en-US" sz="2400" dirty="0" smtClean="0"/>
                        <a:t>Topic</a:t>
                      </a:r>
                      <a:r>
                        <a:rPr lang="en-US" sz="2400" baseline="0" dirty="0" smtClean="0"/>
                        <a:t> </a:t>
                      </a:r>
                      <a:r>
                        <a:rPr lang="en-US" sz="2400" dirty="0" smtClean="0"/>
                        <a:t>5</a:t>
                      </a:r>
                      <a:endParaRPr lang="en-US" sz="2400" dirty="0"/>
                    </a:p>
                  </a:txBody>
                  <a:tcPr/>
                </a:tc>
                <a:tc>
                  <a:txBody>
                    <a:bodyPr/>
                    <a:lstStyle/>
                    <a:p>
                      <a:pPr algn="ctr"/>
                      <a:r>
                        <a:rPr lang="en-US" sz="2400" dirty="0" smtClean="0">
                          <a:solidFill>
                            <a:schemeClr val="tx1"/>
                          </a:solidFill>
                        </a:rPr>
                        <a:t>Laboratory </a:t>
                      </a:r>
                      <a:r>
                        <a:rPr lang="en-US" sz="2400" dirty="0" smtClean="0">
                          <a:solidFill>
                            <a:schemeClr val="tx1"/>
                          </a:solidFill>
                        </a:rPr>
                        <a:t> work</a:t>
                      </a:r>
                      <a:endParaRPr lang="en-US" sz="2400" dirty="0">
                        <a:solidFill>
                          <a:schemeClr val="tx1"/>
                        </a:solidFill>
                      </a:endParaRPr>
                    </a:p>
                  </a:txBody>
                  <a:tcPr/>
                </a:tc>
                <a:tc>
                  <a:txBody>
                    <a:bodyPr/>
                    <a:lstStyle/>
                    <a:p>
                      <a:pPr algn="ctr"/>
                      <a:r>
                        <a:rPr lang="en-US" sz="2400" dirty="0" smtClean="0">
                          <a:solidFill>
                            <a:schemeClr val="tx1"/>
                          </a:solidFill>
                        </a:rPr>
                        <a:t>Lab Report</a:t>
                      </a:r>
                      <a:endParaRPr lang="en-US" sz="2400" dirty="0">
                        <a:solidFill>
                          <a:schemeClr val="tx1"/>
                        </a:solidFill>
                      </a:endParaRPr>
                    </a:p>
                  </a:txBody>
                  <a:tcPr/>
                </a:tc>
                <a:tc>
                  <a:txBody>
                    <a:bodyPr/>
                    <a:lstStyle/>
                    <a:p>
                      <a:pPr algn="ctr"/>
                      <a:r>
                        <a:rPr lang="en-US" sz="2400" dirty="0" smtClean="0"/>
                        <a:t>CLO5</a:t>
                      </a:r>
                      <a:endParaRPr lang="en-US" sz="2400" dirty="0"/>
                    </a:p>
                  </a:txBody>
                  <a:tcPr/>
                </a:tc>
                <a:extLst>
                  <a:ext uri="{0D108BD9-81ED-4DB2-BD59-A6C34878D82A}">
                    <a16:rowId xmlns:a16="http://schemas.microsoft.com/office/drawing/2014/main" val="154397355"/>
                  </a:ext>
                </a:extLst>
              </a:tr>
            </a:tbl>
          </a:graphicData>
        </a:graphic>
      </p:graphicFrame>
    </p:spTree>
    <p:extLst>
      <p:ext uri="{BB962C8B-B14F-4D97-AF65-F5344CB8AC3E}">
        <p14:creationId xmlns:p14="http://schemas.microsoft.com/office/powerpoint/2010/main" val="3628606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Duties of University teachers  </a:t>
            </a:r>
            <a:endParaRPr lang="en-US" dirty="0"/>
          </a:p>
        </p:txBody>
      </p:sp>
      <p:sp>
        <p:nvSpPr>
          <p:cNvPr id="5" name="Content Placeholder 4"/>
          <p:cNvSpPr>
            <a:spLocks noGrp="1"/>
          </p:cNvSpPr>
          <p:nvPr>
            <p:ph idx="1"/>
          </p:nvPr>
        </p:nvSpPr>
        <p:spPr>
          <a:xfrm>
            <a:off x="838200" y="1825624"/>
            <a:ext cx="10515600" cy="4903421"/>
          </a:xfrm>
        </p:spPr>
        <p:txBody>
          <a:bodyPr>
            <a:normAutofit/>
          </a:bodyPr>
          <a:lstStyle/>
          <a:p>
            <a:pPr marL="0" indent="0">
              <a:buNone/>
            </a:pPr>
            <a:r>
              <a:rPr lang="en-US" b="1" dirty="0" smtClean="0"/>
              <a:t>16 . Duties of University teachers</a:t>
            </a:r>
          </a:p>
          <a:p>
            <a:pPr marL="0" indent="0">
              <a:buNone/>
            </a:pPr>
            <a:r>
              <a:rPr lang="en-US" sz="3600" dirty="0" smtClean="0"/>
              <a:t>(1) The duties of the teachers of the University shall be-</a:t>
            </a:r>
          </a:p>
          <a:p>
            <a:pPr marL="0" indent="0">
              <a:buNone/>
            </a:pPr>
            <a:endParaRPr lang="en-US" dirty="0"/>
          </a:p>
          <a:p>
            <a:pPr marL="514350" indent="-514350">
              <a:buAutoNum type="alphaLcParenBoth"/>
            </a:pPr>
            <a:r>
              <a:rPr lang="en-US" sz="3200" dirty="0"/>
              <a:t>t</a:t>
            </a:r>
            <a:r>
              <a:rPr lang="en-US" sz="3200" dirty="0" smtClean="0"/>
              <a:t>o teach the students by means of lectures, tutorials, discussions, seminars, demonstration, and in like manner; </a:t>
            </a:r>
          </a:p>
          <a:p>
            <a:pPr marL="514350" indent="-514350">
              <a:buAutoNum type="alphaLcParenBoth"/>
            </a:pPr>
            <a:r>
              <a:rPr lang="en-US" sz="3200" dirty="0"/>
              <a:t>t</a:t>
            </a:r>
            <a:r>
              <a:rPr lang="en-US" sz="3200" dirty="0" smtClean="0"/>
              <a:t>o conduct, guide and supervise research; </a:t>
            </a:r>
          </a:p>
          <a:p>
            <a:pPr marL="514350" indent="-514350">
              <a:buAutoNum type="alphaLcParenBoth"/>
            </a:pPr>
            <a:r>
              <a:rPr lang="en-US" sz="3200" dirty="0"/>
              <a:t>t</a:t>
            </a:r>
            <a:r>
              <a:rPr lang="en-US" sz="3200" dirty="0" smtClean="0"/>
              <a:t>o maintain personal contact with the students, give them individual guidance and supervise their extra curricular activities;</a:t>
            </a:r>
          </a:p>
          <a:p>
            <a:pPr marL="0" indent="0">
              <a:buNone/>
            </a:pPr>
            <a:endParaRPr lang="en-US" dirty="0"/>
          </a:p>
        </p:txBody>
      </p:sp>
      <p:sp>
        <p:nvSpPr>
          <p:cNvPr id="7" name="Rectangle 6"/>
          <p:cNvSpPr/>
          <p:nvPr/>
        </p:nvSpPr>
        <p:spPr>
          <a:xfrm>
            <a:off x="3950678" y="6037385"/>
            <a:ext cx="8100646" cy="691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Rajshahi</a:t>
            </a:r>
            <a:r>
              <a:rPr lang="en-US" sz="3600" dirty="0" smtClean="0"/>
              <a:t> University Calendar, Vol. 1; p. 39</a:t>
            </a:r>
            <a:endParaRPr lang="en-US" sz="3600" dirty="0"/>
          </a:p>
        </p:txBody>
      </p:sp>
    </p:spTree>
    <p:extLst>
      <p:ext uri="{BB962C8B-B14F-4D97-AF65-F5344CB8AC3E}">
        <p14:creationId xmlns:p14="http://schemas.microsoft.com/office/powerpoint/2010/main" val="2184582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Duties of University teachers </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sz="3200" b="1" dirty="0" smtClean="0"/>
              <a:t>16 . Duties of University teachers</a:t>
            </a:r>
          </a:p>
          <a:p>
            <a:pPr marL="0" indent="0">
              <a:buNone/>
            </a:pPr>
            <a:r>
              <a:rPr lang="en-US" dirty="0" smtClean="0"/>
              <a:t>(1) The duties of the teachers of the University shall be-</a:t>
            </a:r>
          </a:p>
          <a:p>
            <a:pPr marL="0" indent="0">
              <a:buNone/>
            </a:pPr>
            <a:r>
              <a:rPr lang="en-US" sz="3200" dirty="0" smtClean="0"/>
              <a:t>(d) to assist the authorities in </a:t>
            </a:r>
            <a:r>
              <a:rPr lang="en-US" sz="3200" b="1" dirty="0" smtClean="0"/>
              <a:t>preparing courses and syllabi</a:t>
            </a:r>
            <a:r>
              <a:rPr lang="en-US" sz="3200" dirty="0" smtClean="0"/>
              <a:t>, in conducting examination, in organizing libraries, laboratories and other curricular and extra-curricular activities of the university and its departments, colleges and other institutions; and </a:t>
            </a:r>
          </a:p>
          <a:p>
            <a:pPr marL="0" indent="0">
              <a:buNone/>
            </a:pPr>
            <a:r>
              <a:rPr lang="en-US" sz="3200" dirty="0" smtClean="0"/>
              <a:t>(e) to perform such other functions and duties as are assigned to them by the Vice-Chancellor </a:t>
            </a:r>
          </a:p>
          <a:p>
            <a:pPr marL="0" indent="0">
              <a:buNone/>
            </a:pPr>
            <a:endParaRPr lang="en-US" dirty="0"/>
          </a:p>
        </p:txBody>
      </p:sp>
      <p:pic>
        <p:nvPicPr>
          <p:cNvPr id="3" name="Picture 2"/>
          <p:cNvPicPr>
            <a:picLocks noChangeAspect="1"/>
          </p:cNvPicPr>
          <p:nvPr/>
        </p:nvPicPr>
        <p:blipFill>
          <a:blip r:embed="rId3"/>
          <a:stretch>
            <a:fillRect/>
          </a:stretch>
        </p:blipFill>
        <p:spPr>
          <a:xfrm>
            <a:off x="3998266" y="6039218"/>
            <a:ext cx="8193734" cy="969348"/>
          </a:xfrm>
          <a:prstGeom prst="rect">
            <a:avLst/>
          </a:prstGeom>
        </p:spPr>
      </p:pic>
    </p:spTree>
    <p:extLst>
      <p:ext uri="{BB962C8B-B14F-4D97-AF65-F5344CB8AC3E}">
        <p14:creationId xmlns:p14="http://schemas.microsoft.com/office/powerpoint/2010/main" val="2540342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–C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44549" y="1009650"/>
            <a:ext cx="10770781" cy="6177716"/>
          </a:xfrm>
          <a:prstGeom prst="rect">
            <a:avLst/>
          </a:prstGeom>
        </p:spPr>
      </p:pic>
    </p:spTree>
    <p:extLst>
      <p:ext uri="{BB962C8B-B14F-4D97-AF65-F5344CB8AC3E}">
        <p14:creationId xmlns:p14="http://schemas.microsoft.com/office/powerpoint/2010/main" val="56934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–C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91014" y="1962615"/>
            <a:ext cx="6646127" cy="4014439"/>
          </a:xfrm>
          <a:prstGeom prst="rect">
            <a:avLst/>
          </a:prstGeom>
        </p:spPr>
      </p:pic>
      <p:sp>
        <p:nvSpPr>
          <p:cNvPr id="3" name="Rectangle 2"/>
          <p:cNvSpPr/>
          <p:nvPr/>
        </p:nvSpPr>
        <p:spPr>
          <a:xfrm>
            <a:off x="245327" y="1031358"/>
            <a:ext cx="11780097" cy="7305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t>Effect of rest or change of activity on learning</a:t>
            </a:r>
          </a:p>
        </p:txBody>
      </p:sp>
      <p:sp>
        <p:nvSpPr>
          <p:cNvPr id="6" name="Rectangle 5"/>
          <p:cNvSpPr/>
          <p:nvPr/>
        </p:nvSpPr>
        <p:spPr>
          <a:xfrm>
            <a:off x="7482468" y="5586761"/>
            <a:ext cx="4627756" cy="1003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Source: Bligh </a:t>
            </a:r>
            <a:r>
              <a:rPr lang="en-US" sz="3600" dirty="0"/>
              <a:t>(1972)</a:t>
            </a:r>
          </a:p>
        </p:txBody>
      </p:sp>
    </p:spTree>
    <p:extLst>
      <p:ext uri="{BB962C8B-B14F-4D97-AF65-F5344CB8AC3E}">
        <p14:creationId xmlns:p14="http://schemas.microsoft.com/office/powerpoint/2010/main" val="16813768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–C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52400" y="1031358"/>
            <a:ext cx="11873024" cy="773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t>Effect of consolidation at end of lecture on retention</a:t>
            </a:r>
          </a:p>
        </p:txBody>
      </p:sp>
      <p:sp>
        <p:nvSpPr>
          <p:cNvPr id="6" name="Rectangle 5"/>
          <p:cNvSpPr/>
          <p:nvPr/>
        </p:nvSpPr>
        <p:spPr>
          <a:xfrm>
            <a:off x="7482468" y="5586761"/>
            <a:ext cx="4627756" cy="1003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Source: Bligh </a:t>
            </a:r>
            <a:r>
              <a:rPr lang="en-US" sz="3600" dirty="0"/>
              <a:t>(1972)</a:t>
            </a:r>
          </a:p>
        </p:txBody>
      </p:sp>
      <p:pic>
        <p:nvPicPr>
          <p:cNvPr id="5" name="Picture 4"/>
          <p:cNvPicPr>
            <a:picLocks noChangeAspect="1"/>
          </p:cNvPicPr>
          <p:nvPr/>
        </p:nvPicPr>
        <p:blipFill>
          <a:blip r:embed="rId3"/>
          <a:stretch>
            <a:fillRect/>
          </a:stretch>
        </p:blipFill>
        <p:spPr>
          <a:xfrm>
            <a:off x="457201" y="1945758"/>
            <a:ext cx="6568068" cy="4365832"/>
          </a:xfrm>
          <a:prstGeom prst="rect">
            <a:avLst/>
          </a:prstGeom>
        </p:spPr>
      </p:pic>
    </p:spTree>
    <p:extLst>
      <p:ext uri="{BB962C8B-B14F-4D97-AF65-F5344CB8AC3E}">
        <p14:creationId xmlns:p14="http://schemas.microsoft.com/office/powerpoint/2010/main" val="15340416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–D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02019" y="1222744"/>
            <a:ext cx="11738344" cy="5114261"/>
          </a:xfrm>
          <a:prstGeom prst="rect">
            <a:avLst/>
          </a:prstGeom>
        </p:spPr>
      </p:pic>
    </p:spTree>
    <p:extLst>
      <p:ext uri="{BB962C8B-B14F-4D97-AF65-F5344CB8AC3E}">
        <p14:creationId xmlns:p14="http://schemas.microsoft.com/office/powerpoint/2010/main" val="1622487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A</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78466" y="1031358"/>
            <a:ext cx="11546958" cy="5707579"/>
          </a:xfrm>
          <a:prstGeom prst="rect">
            <a:avLst/>
          </a:prstGeom>
        </p:spPr>
      </p:pic>
    </p:spTree>
    <p:extLst>
      <p:ext uri="{BB962C8B-B14F-4D97-AF65-F5344CB8AC3E}">
        <p14:creationId xmlns:p14="http://schemas.microsoft.com/office/powerpoint/2010/main" val="1936704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A (continued)</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7591" y="1031358"/>
            <a:ext cx="11748976" cy="6181725"/>
          </a:xfrm>
          <a:prstGeom prst="rect">
            <a:avLst/>
          </a:prstGeom>
        </p:spPr>
      </p:pic>
    </p:spTree>
    <p:extLst>
      <p:ext uri="{BB962C8B-B14F-4D97-AF65-F5344CB8AC3E}">
        <p14:creationId xmlns:p14="http://schemas.microsoft.com/office/powerpoint/2010/main" val="41219437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5180" y="318978"/>
            <a:ext cx="11089759" cy="5964864"/>
          </a:xfrm>
          <a:prstGeom prst="rect">
            <a:avLst/>
          </a:prstGeom>
        </p:spPr>
      </p:pic>
      <p:sp>
        <p:nvSpPr>
          <p:cNvPr id="6" name="TextBox 5"/>
          <p:cNvSpPr txBox="1"/>
          <p:nvPr/>
        </p:nvSpPr>
        <p:spPr>
          <a:xfrm>
            <a:off x="429322" y="6360061"/>
            <a:ext cx="1051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Source: Teaching for Quality Learning at University by John Biggs and Catherine Tang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5687122" y="1137424"/>
            <a:ext cx="1862254" cy="323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CLOs (New)</a:t>
            </a:r>
            <a:endParaRPr lang="en-US" dirty="0"/>
          </a:p>
        </p:txBody>
      </p:sp>
      <p:sp>
        <p:nvSpPr>
          <p:cNvPr id="3" name="Rounded Rectangle 2"/>
          <p:cNvSpPr/>
          <p:nvPr/>
        </p:nvSpPr>
        <p:spPr>
          <a:xfrm>
            <a:off x="5229922" y="579863"/>
            <a:ext cx="1438507" cy="334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Course</a:t>
            </a:r>
            <a:endParaRPr lang="en-US" dirty="0"/>
          </a:p>
        </p:txBody>
      </p:sp>
    </p:spTree>
    <p:extLst>
      <p:ext uri="{BB962C8B-B14F-4D97-AF65-F5344CB8AC3E}">
        <p14:creationId xmlns:p14="http://schemas.microsoft.com/office/powerpoint/2010/main" val="191331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24" y="0"/>
            <a:ext cx="10515600" cy="1325563"/>
          </a:xfrm>
        </p:spPr>
        <p:txBody>
          <a:bodyPr/>
          <a:lstStyle/>
          <a:p>
            <a:r>
              <a:rPr lang="en-US" dirty="0"/>
              <a:t>Part –A of the Revised Template </a:t>
            </a:r>
          </a:p>
        </p:txBody>
      </p:sp>
      <p:pic>
        <p:nvPicPr>
          <p:cNvPr id="4" name="Content Placeholder 3"/>
          <p:cNvPicPr>
            <a:picLocks noGrp="1" noChangeAspect="1"/>
          </p:cNvPicPr>
          <p:nvPr>
            <p:ph idx="1"/>
          </p:nvPr>
        </p:nvPicPr>
        <p:blipFill>
          <a:blip r:embed="rId3"/>
          <a:stretch>
            <a:fillRect/>
          </a:stretch>
        </p:blipFill>
        <p:spPr>
          <a:xfrm>
            <a:off x="434898" y="1594624"/>
            <a:ext cx="11396546" cy="5134121"/>
          </a:xfrm>
          <a:prstGeom prst="rect">
            <a:avLst/>
          </a:prstGeom>
        </p:spPr>
      </p:pic>
    </p:spTree>
    <p:extLst>
      <p:ext uri="{BB962C8B-B14F-4D97-AF65-F5344CB8AC3E}">
        <p14:creationId xmlns:p14="http://schemas.microsoft.com/office/powerpoint/2010/main" val="11764923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B</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33916" y="839972"/>
            <a:ext cx="11132289" cy="3455582"/>
          </a:xfrm>
          <a:prstGeom prst="rect">
            <a:avLst/>
          </a:prstGeom>
        </p:spPr>
      </p:pic>
      <p:pic>
        <p:nvPicPr>
          <p:cNvPr id="6" name="Picture 5"/>
          <p:cNvPicPr>
            <a:picLocks noChangeAspect="1"/>
          </p:cNvPicPr>
          <p:nvPr/>
        </p:nvPicPr>
        <p:blipFill>
          <a:blip r:embed="rId4"/>
          <a:stretch>
            <a:fillRect/>
          </a:stretch>
        </p:blipFill>
        <p:spPr>
          <a:xfrm>
            <a:off x="382771" y="3442180"/>
            <a:ext cx="10845209" cy="3152775"/>
          </a:xfrm>
          <a:prstGeom prst="rect">
            <a:avLst/>
          </a:prstGeom>
        </p:spPr>
      </p:pic>
    </p:spTree>
    <p:extLst>
      <p:ext uri="{BB962C8B-B14F-4D97-AF65-F5344CB8AC3E}">
        <p14:creationId xmlns:p14="http://schemas.microsoft.com/office/powerpoint/2010/main" val="28147887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C</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50874" y="1031358"/>
            <a:ext cx="10951535" cy="5273749"/>
          </a:xfrm>
          <a:prstGeom prst="rect">
            <a:avLst/>
          </a:prstGeom>
        </p:spPr>
      </p:pic>
    </p:spTree>
    <p:extLst>
      <p:ext uri="{BB962C8B-B14F-4D97-AF65-F5344CB8AC3E}">
        <p14:creationId xmlns:p14="http://schemas.microsoft.com/office/powerpoint/2010/main" val="41484108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C</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329609" y="1169581"/>
            <a:ext cx="11695815" cy="4401205"/>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Formative assessment </a:t>
            </a:r>
          </a:p>
          <a:p>
            <a:r>
              <a:rPr lang="en-US" sz="4000" dirty="0" smtClean="0"/>
              <a:t>---provided </a:t>
            </a:r>
            <a:r>
              <a:rPr lang="en-US" sz="4000" dirty="0"/>
              <a:t>during learning, telling students how well they are doing and what might need </a:t>
            </a:r>
            <a:r>
              <a:rPr lang="en-US" sz="4000" dirty="0" smtClean="0"/>
              <a:t>improving. </a:t>
            </a:r>
          </a:p>
          <a:p>
            <a:endParaRPr lang="en-US" sz="4000" dirty="0" smtClean="0"/>
          </a:p>
          <a:p>
            <a:pPr marL="571500" indent="-571500">
              <a:buFont typeface="Wingdings" panose="05000000000000000000" pitchFamily="2" charset="2"/>
              <a:buChar char="q"/>
            </a:pPr>
            <a:r>
              <a:rPr lang="en-US" sz="4000" dirty="0" smtClean="0"/>
              <a:t>Summative</a:t>
            </a:r>
            <a:r>
              <a:rPr lang="en-US" sz="4000" dirty="0">
                <a:solidFill>
                  <a:prstClr val="black"/>
                </a:solidFill>
              </a:rPr>
              <a:t> </a:t>
            </a:r>
            <a:r>
              <a:rPr lang="en-US" sz="4000" dirty="0" smtClean="0">
                <a:solidFill>
                  <a:prstClr val="black"/>
                </a:solidFill>
              </a:rPr>
              <a:t>assessment</a:t>
            </a:r>
          </a:p>
          <a:p>
            <a:r>
              <a:rPr lang="en-US" sz="4000" dirty="0" smtClean="0"/>
              <a:t>---after </a:t>
            </a:r>
            <a:r>
              <a:rPr lang="en-US" sz="4000" dirty="0"/>
              <a:t>learning, informing how well students have learned what they were supposed to have learned</a:t>
            </a:r>
          </a:p>
        </p:txBody>
      </p:sp>
    </p:spTree>
    <p:extLst>
      <p:ext uri="{BB962C8B-B14F-4D97-AF65-F5344CB8AC3E}">
        <p14:creationId xmlns:p14="http://schemas.microsoft.com/office/powerpoint/2010/main" val="24068126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C</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93406" y="1222744"/>
            <a:ext cx="11536324" cy="5156791"/>
          </a:xfrm>
          <a:prstGeom prst="rect">
            <a:avLst/>
          </a:prstGeom>
        </p:spPr>
      </p:pic>
    </p:spTree>
    <p:extLst>
      <p:ext uri="{BB962C8B-B14F-4D97-AF65-F5344CB8AC3E}">
        <p14:creationId xmlns:p14="http://schemas.microsoft.com/office/powerpoint/2010/main" val="2152524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C</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7591" y="1031358"/>
            <a:ext cx="12064409" cy="5730949"/>
          </a:xfrm>
          <a:prstGeom prst="rect">
            <a:avLst/>
          </a:prstGeom>
        </p:spPr>
      </p:pic>
    </p:spTree>
    <p:extLst>
      <p:ext uri="{BB962C8B-B14F-4D97-AF65-F5344CB8AC3E}">
        <p14:creationId xmlns:p14="http://schemas.microsoft.com/office/powerpoint/2010/main" val="19563621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D</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6568" y="1446028"/>
            <a:ext cx="9721370" cy="4954772"/>
          </a:xfrm>
          <a:prstGeom prst="rect">
            <a:avLst/>
          </a:prstGeom>
        </p:spPr>
      </p:pic>
    </p:spTree>
    <p:extLst>
      <p:ext uri="{BB962C8B-B14F-4D97-AF65-F5344CB8AC3E}">
        <p14:creationId xmlns:p14="http://schemas.microsoft.com/office/powerpoint/2010/main" val="35341523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0918" y="1861073"/>
            <a:ext cx="850929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smtClean="0">
                <a:ln>
                  <a:noFill/>
                </a:ln>
                <a:solidFill>
                  <a:prstClr val="black"/>
                </a:solidFill>
                <a:effectLst/>
                <a:uLnTx/>
                <a:uFillTx/>
                <a:latin typeface="Brush Script MT" panose="03060802040406070304" pitchFamily="66" charset="0"/>
                <a:ea typeface="+mn-ea"/>
                <a:cs typeface="+mn-cs"/>
              </a:rPr>
              <a:t>Thank you </a:t>
            </a:r>
            <a:endParaRPr kumimoji="0" lang="en-US" sz="8800" b="0" i="0" u="none" strike="noStrike" kern="1200" cap="none" spc="0" normalizeH="0" baseline="0" noProof="0" dirty="0">
              <a:ln>
                <a:noFill/>
              </a:ln>
              <a:solidFill>
                <a:prstClr val="black"/>
              </a:solidFill>
              <a:effectLst/>
              <a:uLnTx/>
              <a:uFillTx/>
              <a:latin typeface="Brush Script MT" panose="03060802040406070304" pitchFamily="66" charset="0"/>
              <a:ea typeface="+mn-ea"/>
              <a:cs typeface="+mn-cs"/>
            </a:endParaRPr>
          </a:p>
        </p:txBody>
      </p:sp>
    </p:spTree>
    <p:extLst>
      <p:ext uri="{BB962C8B-B14F-4D97-AF65-F5344CB8AC3E}">
        <p14:creationId xmlns:p14="http://schemas.microsoft.com/office/powerpoint/2010/main" val="2734666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a:xfrm>
            <a:off x="838200" y="1282390"/>
            <a:ext cx="10515600" cy="5575610"/>
          </a:xfrm>
        </p:spPr>
        <p:txBody>
          <a:bodyPr/>
          <a:lstStyle/>
          <a:p>
            <a:pPr marL="0" indent="0">
              <a:buNone/>
            </a:pPr>
            <a:r>
              <a:rPr lang="en-US" sz="4000" dirty="0"/>
              <a:t>11. Graduate Attributes </a:t>
            </a:r>
            <a:endParaRPr lang="en-US" sz="4000" dirty="0" smtClean="0"/>
          </a:p>
          <a:p>
            <a:pPr marL="0" indent="0">
              <a:buNone/>
            </a:pPr>
            <a:r>
              <a:rPr lang="en-US" sz="4000" i="1" dirty="0" smtClean="0"/>
              <a:t>Definition</a:t>
            </a:r>
            <a:endParaRPr lang="en-US" sz="4000" i="1" dirty="0"/>
          </a:p>
          <a:p>
            <a:pPr marL="0" indent="0">
              <a:buNone/>
            </a:pPr>
            <a:r>
              <a:rPr lang="en-US" sz="3600" dirty="0" smtClean="0"/>
              <a:t>“</a:t>
            </a:r>
            <a:r>
              <a:rPr lang="en-US" sz="3600" dirty="0"/>
              <a:t>Graduate attributes are generally understood as </a:t>
            </a:r>
            <a:r>
              <a:rPr lang="en-US" sz="3600" dirty="0" smtClean="0"/>
              <a:t>the </a:t>
            </a:r>
            <a:r>
              <a:rPr lang="en-US" sz="3600" dirty="0"/>
              <a:t>qualities, skills and understandings a university community agrees its students would desirably develop during their time at the institution”  </a:t>
            </a:r>
            <a:r>
              <a:rPr lang="en-US" sz="3600" dirty="0">
                <a:solidFill>
                  <a:srgbClr val="00B050"/>
                </a:solidFill>
              </a:rPr>
              <a:t>(Bowden et al., 2000, p. 3)</a:t>
            </a:r>
          </a:p>
          <a:p>
            <a:pPr marL="0" indent="0">
              <a:buNone/>
            </a:pPr>
            <a:endParaRPr lang="en-US" dirty="0"/>
          </a:p>
        </p:txBody>
      </p:sp>
      <p:pic>
        <p:nvPicPr>
          <p:cNvPr id="4" name="Picture 3"/>
          <p:cNvPicPr>
            <a:picLocks noChangeAspect="1"/>
          </p:cNvPicPr>
          <p:nvPr/>
        </p:nvPicPr>
        <p:blipFill>
          <a:blip r:embed="rId2"/>
          <a:stretch>
            <a:fillRect/>
          </a:stretch>
        </p:blipFill>
        <p:spPr>
          <a:xfrm>
            <a:off x="838200" y="5555117"/>
            <a:ext cx="10681010" cy="1243692"/>
          </a:xfrm>
          <a:prstGeom prst="rect">
            <a:avLst/>
          </a:prstGeom>
        </p:spPr>
      </p:pic>
    </p:spTree>
    <p:extLst>
      <p:ext uri="{BB962C8B-B14F-4D97-AF65-F5344CB8AC3E}">
        <p14:creationId xmlns:p14="http://schemas.microsoft.com/office/powerpoint/2010/main" val="399728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a:xfrm>
            <a:off x="838200" y="1282390"/>
            <a:ext cx="10515600" cy="5575610"/>
          </a:xfrm>
        </p:spPr>
        <p:txBody>
          <a:bodyPr>
            <a:normAutofit lnSpcReduction="10000"/>
          </a:bodyPr>
          <a:lstStyle/>
          <a:p>
            <a:pPr marL="0" indent="0">
              <a:buNone/>
            </a:pPr>
            <a:r>
              <a:rPr lang="en-US" sz="4000" dirty="0"/>
              <a:t>11. Graduate Attributes </a:t>
            </a:r>
            <a:endParaRPr lang="en-US" sz="4000" dirty="0" smtClean="0"/>
          </a:p>
          <a:p>
            <a:pPr marL="0" indent="0">
              <a:buNone/>
            </a:pPr>
            <a:endParaRPr lang="en-US" sz="4000" dirty="0" smtClean="0"/>
          </a:p>
          <a:p>
            <a:pPr marL="0" indent="0">
              <a:buNone/>
            </a:pPr>
            <a:r>
              <a:rPr lang="en-US" sz="4000" i="1" dirty="0" smtClean="0">
                <a:solidFill>
                  <a:srgbClr val="7030A0"/>
                </a:solidFill>
              </a:rPr>
              <a:t>Definition</a:t>
            </a:r>
          </a:p>
          <a:p>
            <a:pPr marL="0" indent="0">
              <a:buNone/>
            </a:pPr>
            <a:endParaRPr lang="en-US" sz="4000" i="1" dirty="0"/>
          </a:p>
          <a:p>
            <a:pPr marL="0" indent="0">
              <a:buNone/>
            </a:pPr>
            <a:r>
              <a:rPr lang="en-US" sz="4000" dirty="0" smtClean="0"/>
              <a:t>“</a:t>
            </a:r>
            <a:r>
              <a:rPr lang="en-US" sz="4000" dirty="0"/>
              <a:t>For students, graduate attributes are meant to indicate the range of skills </a:t>
            </a:r>
            <a:r>
              <a:rPr lang="en-US" sz="4000" dirty="0" smtClean="0"/>
              <a:t>and qualities </a:t>
            </a:r>
            <a:r>
              <a:rPr lang="en-US" sz="4000" dirty="0"/>
              <a:t>that they should develop by graduation, regardless of their degree discipline” </a:t>
            </a:r>
            <a:r>
              <a:rPr lang="en-US" sz="4000" dirty="0" smtClean="0"/>
              <a:t> </a:t>
            </a:r>
          </a:p>
          <a:p>
            <a:pPr marL="0" indent="0">
              <a:buNone/>
            </a:pPr>
            <a:r>
              <a:rPr lang="en-US" sz="4000" dirty="0" smtClean="0">
                <a:solidFill>
                  <a:srgbClr val="00B050"/>
                </a:solidFill>
              </a:rPr>
              <a:t>(Source: Barrie</a:t>
            </a:r>
            <a:r>
              <a:rPr lang="en-US" sz="4000" dirty="0">
                <a:solidFill>
                  <a:srgbClr val="00B050"/>
                </a:solidFill>
              </a:rPr>
              <a:t>, 2004</a:t>
            </a:r>
            <a:r>
              <a:rPr lang="en-US" sz="4000" dirty="0" smtClean="0">
                <a:solidFill>
                  <a:srgbClr val="00B050"/>
                </a:solidFill>
              </a:rPr>
              <a:t>)</a:t>
            </a:r>
            <a:endParaRPr lang="en-US" sz="4000" dirty="0">
              <a:solidFill>
                <a:srgbClr val="00B050"/>
              </a:solidFill>
            </a:endParaRPr>
          </a:p>
          <a:p>
            <a:pPr marL="0" indent="0">
              <a:buNone/>
            </a:pPr>
            <a:endParaRPr lang="en-US" dirty="0">
              <a:solidFill>
                <a:srgbClr val="00B050"/>
              </a:solidFill>
            </a:endParaRPr>
          </a:p>
        </p:txBody>
      </p:sp>
    </p:spTree>
    <p:extLst>
      <p:ext uri="{BB962C8B-B14F-4D97-AF65-F5344CB8AC3E}">
        <p14:creationId xmlns:p14="http://schemas.microsoft.com/office/powerpoint/2010/main" val="398862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of the Revised Template </a:t>
            </a:r>
            <a:br>
              <a:rPr lang="en-US" dirty="0"/>
            </a:br>
            <a:endParaRPr lang="en-US" dirty="0"/>
          </a:p>
        </p:txBody>
      </p:sp>
      <p:sp>
        <p:nvSpPr>
          <p:cNvPr id="3" name="Content Placeholder 2"/>
          <p:cNvSpPr>
            <a:spLocks noGrp="1"/>
          </p:cNvSpPr>
          <p:nvPr>
            <p:ph idx="1"/>
          </p:nvPr>
        </p:nvSpPr>
        <p:spPr>
          <a:xfrm>
            <a:off x="838200" y="1282390"/>
            <a:ext cx="10515600" cy="1248937"/>
          </a:xfrm>
        </p:spPr>
        <p:txBody>
          <a:bodyPr>
            <a:normAutofit lnSpcReduction="10000"/>
          </a:bodyPr>
          <a:lstStyle/>
          <a:p>
            <a:pPr marL="0" indent="0">
              <a:buNone/>
            </a:pPr>
            <a:r>
              <a:rPr lang="en-US" sz="4000" dirty="0"/>
              <a:t>11. Graduate </a:t>
            </a:r>
            <a:r>
              <a:rPr lang="en-US" sz="4000" dirty="0" smtClean="0"/>
              <a:t>Attributes</a:t>
            </a:r>
          </a:p>
          <a:p>
            <a:pPr marL="0" indent="0">
              <a:buNone/>
            </a:pPr>
            <a:r>
              <a:rPr lang="en-US" sz="4000" i="1" dirty="0" smtClean="0">
                <a:solidFill>
                  <a:srgbClr val="7030A0"/>
                </a:solidFill>
              </a:rPr>
              <a:t>Importance </a:t>
            </a:r>
          </a:p>
          <a:p>
            <a:pPr marL="0" indent="0">
              <a:buNone/>
            </a:pPr>
            <a:endParaRPr lang="en-US" sz="4000" i="1" dirty="0" smtClean="0"/>
          </a:p>
          <a:p>
            <a:pPr marL="0" indent="0">
              <a:buNone/>
            </a:pPr>
            <a:endParaRPr lang="en-US" dirty="0"/>
          </a:p>
        </p:txBody>
      </p:sp>
      <p:sp>
        <p:nvSpPr>
          <p:cNvPr id="4" name="TextBox 3"/>
          <p:cNvSpPr txBox="1"/>
          <p:nvPr/>
        </p:nvSpPr>
        <p:spPr>
          <a:xfrm>
            <a:off x="838200" y="2709746"/>
            <a:ext cx="11353800" cy="4031873"/>
          </a:xfrm>
          <a:prstGeom prst="rect">
            <a:avLst/>
          </a:prstGeom>
          <a:noFill/>
        </p:spPr>
        <p:txBody>
          <a:bodyPr wrap="square" rtlCol="0">
            <a:spAutoFit/>
          </a:bodyPr>
          <a:lstStyle/>
          <a:p>
            <a:pPr marL="285750" indent="-285750">
              <a:buFont typeface="Wingdings" panose="05000000000000000000" pitchFamily="2" charset="2"/>
              <a:buChar char="§"/>
            </a:pPr>
            <a:r>
              <a:rPr lang="en-US" sz="3200" dirty="0" smtClean="0"/>
              <a:t>Link </a:t>
            </a:r>
            <a:r>
              <a:rPr lang="en-US" sz="3200" dirty="0"/>
              <a:t>between graduate attributes and </a:t>
            </a:r>
            <a:r>
              <a:rPr lang="en-US" sz="3200" b="1" dirty="0"/>
              <a:t>employability </a:t>
            </a:r>
          </a:p>
          <a:p>
            <a:pPr marL="285750" indent="-285750">
              <a:buFont typeface="Wingdings" panose="05000000000000000000" pitchFamily="2" charset="2"/>
              <a:buChar char="§"/>
            </a:pPr>
            <a:r>
              <a:rPr lang="en-US" sz="3200" dirty="0"/>
              <a:t> Increasing evidence of </a:t>
            </a:r>
            <a:r>
              <a:rPr lang="en-US" sz="3200" b="1" dirty="0"/>
              <a:t>demand from business and employer </a:t>
            </a:r>
            <a:r>
              <a:rPr lang="en-US" sz="3200" dirty="0"/>
              <a:t>organizations for graduates to possess generic attributes</a:t>
            </a:r>
          </a:p>
          <a:p>
            <a:pPr marL="285750" indent="-285750">
              <a:buFont typeface="Wingdings" panose="05000000000000000000" pitchFamily="2" charset="2"/>
              <a:buChar char="§"/>
            </a:pPr>
            <a:r>
              <a:rPr lang="en-US" sz="3200" dirty="0"/>
              <a:t>Recent </a:t>
            </a:r>
            <a:r>
              <a:rPr lang="en-US" sz="3200" b="1" dirty="0"/>
              <a:t>economic and technological developments</a:t>
            </a:r>
          </a:p>
          <a:p>
            <a:pPr marL="285750" indent="-285750">
              <a:buFont typeface="Wingdings" panose="05000000000000000000" pitchFamily="2" charset="2"/>
              <a:buChar char="§"/>
            </a:pPr>
            <a:r>
              <a:rPr lang="en-US" sz="3200" dirty="0"/>
              <a:t>Ongoing long-term shift to </a:t>
            </a:r>
            <a:r>
              <a:rPr lang="en-US" sz="3200" b="1" dirty="0"/>
              <a:t>a service economy </a:t>
            </a:r>
            <a:r>
              <a:rPr lang="en-US" sz="3200" dirty="0"/>
              <a:t>where information and social skills are increasingly important </a:t>
            </a:r>
          </a:p>
          <a:p>
            <a:pPr marL="285750" indent="-285750">
              <a:buFont typeface="Wingdings" panose="05000000000000000000" pitchFamily="2" charset="2"/>
              <a:buChar char="§"/>
            </a:pPr>
            <a:r>
              <a:rPr lang="en-US" sz="3200" dirty="0"/>
              <a:t>Shift to </a:t>
            </a:r>
            <a:r>
              <a:rPr lang="en-US" sz="3200" b="1" dirty="0"/>
              <a:t>a knowledge-based economy </a:t>
            </a:r>
            <a:r>
              <a:rPr lang="en-US" sz="3200" dirty="0"/>
              <a:t>that demand highly-skilled </a:t>
            </a:r>
            <a:r>
              <a:rPr lang="en-US" sz="3200" dirty="0" err="1"/>
              <a:t>labour</a:t>
            </a:r>
            <a:endParaRPr lang="en-US" sz="3200" dirty="0"/>
          </a:p>
        </p:txBody>
      </p:sp>
    </p:spTree>
    <p:extLst>
      <p:ext uri="{BB962C8B-B14F-4D97-AF65-F5344CB8AC3E}">
        <p14:creationId xmlns:p14="http://schemas.microsoft.com/office/powerpoint/2010/main" val="883745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3981</TotalTime>
  <Words>3488</Words>
  <Application>Microsoft Office PowerPoint</Application>
  <PresentationFormat>Widescreen</PresentationFormat>
  <Paragraphs>578</Paragraphs>
  <Slides>66</Slides>
  <Notes>57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ＭＳ Ｐゴシック</vt:lpstr>
      <vt:lpstr>Arial</vt:lpstr>
      <vt:lpstr>Brush Script MT</vt:lpstr>
      <vt:lpstr>Calibri</vt:lpstr>
      <vt:lpstr>Calibri Light</vt:lpstr>
      <vt:lpstr>Montserrat</vt:lpstr>
      <vt:lpstr>Noto Sans</vt:lpstr>
      <vt:lpstr>Open Sans</vt:lpstr>
      <vt:lpstr>Times New Roman</vt:lpstr>
      <vt:lpstr>Vrinda</vt:lpstr>
      <vt:lpstr>Wingdings</vt:lpstr>
      <vt:lpstr>Office Theme</vt:lpstr>
      <vt:lpstr>OBE Curriculum Development : Revised Template </vt:lpstr>
      <vt:lpstr>Organization of this Presentation </vt:lpstr>
      <vt:lpstr> How is OBE different from Traditional Educational Approach?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Part –A of the Revised Template  </vt:lpstr>
      <vt:lpstr>PowerPoint Presentation</vt:lpstr>
      <vt:lpstr>PowerPoint Presentation</vt:lpstr>
      <vt:lpstr>PowerPoint Presentation</vt:lpstr>
      <vt:lpstr>PowerPoint Presentation</vt:lpstr>
      <vt:lpstr>PowerPoint Presentation</vt:lpstr>
      <vt:lpstr>Part –B of the Revised Template  GED </vt:lpstr>
      <vt:lpstr>Part –B of the Revised Template  </vt:lpstr>
      <vt:lpstr>Part –B of the Revised Template  </vt:lpstr>
      <vt:lpstr>Part –B of the Revised Template  </vt:lpstr>
      <vt:lpstr>PowerPoint Presentation</vt:lpstr>
      <vt:lpstr>PowerPoint Presentation</vt:lpstr>
      <vt:lpstr>PowerPoint Presentation</vt:lpstr>
      <vt:lpstr>PowerPoint Presentation</vt:lpstr>
      <vt:lpstr>PowerPoint Presentation</vt:lpstr>
      <vt:lpstr>PowerPoint Presentation</vt:lpstr>
      <vt:lpstr>Designing and writing CLOs</vt:lpstr>
      <vt:lpstr>Designing and writing CLOs</vt:lpstr>
      <vt:lpstr>Designing and writing CLOs</vt:lpstr>
      <vt:lpstr>Designing and writing CLOs</vt:lpstr>
      <vt:lpstr>PowerPoint Presentation</vt:lpstr>
      <vt:lpstr>PowerPoint Presentation</vt:lpstr>
      <vt:lpstr>PowerPoint Presentation</vt:lpstr>
      <vt:lpstr>PowerPoint Presentation</vt:lpstr>
      <vt:lpstr>Duties of University teachers  </vt:lpstr>
      <vt:lpstr>Duties of University teachers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457</cp:revision>
  <cp:lastPrinted>2022-08-21T10:57:47Z</cp:lastPrinted>
  <dcterms:created xsi:type="dcterms:W3CDTF">2022-06-12T11:06:50Z</dcterms:created>
  <dcterms:modified xsi:type="dcterms:W3CDTF">2024-04-23T14:02:31Z</dcterms:modified>
</cp:coreProperties>
</file>