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67" r:id="rId7"/>
    <p:sldId id="268" r:id="rId8"/>
    <p:sldId id="286" r:id="rId9"/>
    <p:sldId id="269" r:id="rId10"/>
    <p:sldId id="270" r:id="rId11"/>
    <p:sldId id="271" r:id="rId12"/>
    <p:sldId id="291" r:id="rId13"/>
    <p:sldId id="290" r:id="rId14"/>
    <p:sldId id="288" r:id="rId15"/>
    <p:sldId id="289" r:id="rId16"/>
    <p:sldId id="273" r:id="rId17"/>
    <p:sldId id="274" r:id="rId18"/>
    <p:sldId id="282" r:id="rId19"/>
    <p:sldId id="281" r:id="rId20"/>
    <p:sldId id="277" r:id="rId21"/>
    <p:sldId id="279" r:id="rId22"/>
    <p:sldId id="285" r:id="rId23"/>
    <p:sldId id="280" r:id="rId24"/>
    <p:sldId id="26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460" autoAdjust="0"/>
  </p:normalViewPr>
  <p:slideViewPr>
    <p:cSldViewPr snapToGrid="0">
      <p:cViewPr varScale="1">
        <p:scale>
          <a:sx n="59" d="100"/>
          <a:sy n="59" d="100"/>
        </p:scale>
        <p:origin x="89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5CEC93-F269-4176-B6F8-F0AAF3A90C32}" type="datetimeFigureOut">
              <a:rPr lang="en-US" smtClean="0"/>
              <a:t>24-Apr-24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808308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5CEC93-F269-4176-B6F8-F0AAF3A90C32}" type="datetimeFigureOut">
              <a:rPr lang="en-US" smtClean="0"/>
              <a:t>24-Apr-24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280110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5CEC93-F269-4176-B6F8-F0AAF3A90C32}" type="datetimeFigureOut">
              <a:rPr lang="en-US" smtClean="0"/>
              <a:t>24-Apr-24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175782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5CEC93-F269-4176-B6F8-F0AAF3A90C32}" type="datetimeFigureOut">
              <a:rPr lang="en-US" smtClean="0"/>
              <a:t>24-Apr-24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97742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5CEC93-F269-4176-B6F8-F0AAF3A90C32}" type="datetimeFigureOut">
              <a:rPr lang="en-US" smtClean="0"/>
              <a:t>24-Apr-24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347543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5CEC93-F269-4176-B6F8-F0AAF3A90C32}" type="datetimeFigureOut">
              <a:rPr lang="en-US" smtClean="0"/>
              <a:t>24-Apr-24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1904557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5CEC93-F269-4176-B6F8-F0AAF3A90C32}" type="datetimeFigureOut">
              <a:rPr lang="en-US" smtClean="0"/>
              <a:t>24-Apr-24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2613073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5CEC93-F269-4176-B6F8-F0AAF3A90C32}" type="datetimeFigureOut">
              <a:rPr lang="en-US" smtClean="0"/>
              <a:t>24-Apr-24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348643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CEC93-F269-4176-B6F8-F0AAF3A90C32}" type="datetimeFigureOut">
              <a:rPr lang="en-US" smtClean="0"/>
              <a:t>24-Apr-24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207252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5CEC93-F269-4176-B6F8-F0AAF3A90C32}" type="datetimeFigureOut">
              <a:rPr lang="en-US" smtClean="0"/>
              <a:t>24-Apr-24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1555479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5CEC93-F269-4176-B6F8-F0AAF3A90C32}" type="datetimeFigureOut">
              <a:rPr lang="en-US" smtClean="0"/>
              <a:t>24-Apr-24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F6A86-CE8C-44E2-A24B-256207DFC1E6}" type="slidenum">
              <a:rPr lang="en-US" smtClean="0"/>
              <a:t>‹#›</a:t>
            </a:fld>
            <a:endParaRPr lang="en-US"/>
          </a:p>
        </p:txBody>
      </p:sp>
    </p:spTree>
    <p:extLst>
      <p:ext uri="{BB962C8B-B14F-4D97-AF65-F5344CB8AC3E}">
        <p14:creationId xmlns:p14="http://schemas.microsoft.com/office/powerpoint/2010/main" val="347162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CEC93-F269-4176-B6F8-F0AAF3A90C32}" type="datetimeFigureOut">
              <a:rPr lang="en-US" smtClean="0"/>
              <a:t>24-Apr-24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F6A86-CE8C-44E2-A24B-256207DFC1E6}" type="slidenum">
              <a:rPr lang="en-US" smtClean="0"/>
              <a:t>‹#›</a:t>
            </a:fld>
            <a:endParaRPr lang="en-US"/>
          </a:p>
        </p:txBody>
      </p:sp>
    </p:spTree>
    <p:extLst>
      <p:ext uri="{BB962C8B-B14F-4D97-AF65-F5344CB8AC3E}">
        <p14:creationId xmlns:p14="http://schemas.microsoft.com/office/powerpoint/2010/main" val="1612976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Action-Verbs-by-Domain_1.pdf" TargetMode="External"/><Relationship Id="rId2" Type="http://schemas.openxmlformats.org/officeDocument/2006/relationships/hyperlink" Target="Action-Verbs-by-Domain_Final.pdf"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82386" y="989536"/>
            <a:ext cx="7084271" cy="1620444"/>
          </a:xfrm>
          <a:prstGeom prst="rect">
            <a:avLst/>
          </a:prstGeom>
        </p:spPr>
        <p:txBody>
          <a:bodyPr wrap="square">
            <a:spAutoFit/>
          </a:bodyPr>
          <a:lstStyle/>
          <a:p>
            <a:pPr algn="ctr">
              <a:lnSpc>
                <a:spcPct val="115000"/>
              </a:lnSpc>
              <a:spcBef>
                <a:spcPts val="600"/>
              </a:spcBef>
              <a:spcAft>
                <a:spcPts val="600"/>
              </a:spcAft>
            </a:pPr>
            <a:r>
              <a:rPr lang="en-US" sz="4000" b="1" dirty="0" smtClean="0">
                <a:latin typeface="Calibri" panose="020F0502020204030204" pitchFamily="34" charset="0"/>
                <a:ea typeface="Calibri" panose="020F0502020204030204" pitchFamily="34" charset="0"/>
                <a:cs typeface="Times New Roman" panose="02020603050405020304" pitchFamily="18" charset="0"/>
              </a:rPr>
              <a:t>Introduction to</a:t>
            </a:r>
          </a:p>
          <a:p>
            <a:pPr algn="ctr">
              <a:lnSpc>
                <a:spcPct val="115000"/>
              </a:lnSpc>
              <a:spcBef>
                <a:spcPts val="600"/>
              </a:spcBef>
              <a:spcAft>
                <a:spcPts val="600"/>
              </a:spcAft>
            </a:pPr>
            <a:r>
              <a:rPr lang="en-US" sz="4000" b="1" dirty="0" smtClean="0">
                <a:latin typeface="Calibri" panose="020F0502020204030204" pitchFamily="34" charset="0"/>
                <a:ea typeface="Calibri" panose="020F0502020204030204" pitchFamily="34" charset="0"/>
                <a:cs typeface="Times New Roman" panose="02020603050405020304" pitchFamily="18" charset="0"/>
              </a:rPr>
              <a:t>Outcome </a:t>
            </a:r>
            <a:r>
              <a:rPr lang="en-US" sz="4000" b="1" dirty="0">
                <a:latin typeface="Calibri" panose="020F0502020204030204" pitchFamily="34" charset="0"/>
                <a:ea typeface="Calibri" panose="020F0502020204030204" pitchFamily="34" charset="0"/>
                <a:cs typeface="Times New Roman" panose="02020603050405020304" pitchFamily="18" charset="0"/>
              </a:rPr>
              <a:t>Based Education (OBE)</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5689600"/>
            <a:ext cx="8719127" cy="119611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59333" y="5689600"/>
            <a:ext cx="1263831" cy="1154310"/>
          </a:xfrm>
          <a:prstGeom prst="rect">
            <a:avLst/>
          </a:prstGeom>
        </p:spPr>
      </p:pic>
      <p:sp>
        <p:nvSpPr>
          <p:cNvPr id="5" name="Rectangle 4"/>
          <p:cNvSpPr/>
          <p:nvPr/>
        </p:nvSpPr>
        <p:spPr>
          <a:xfrm>
            <a:off x="10991276" y="5684988"/>
            <a:ext cx="1233054" cy="119611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723317" y="4452257"/>
            <a:ext cx="2602408" cy="923330"/>
          </a:xfrm>
          <a:prstGeom prst="rect">
            <a:avLst/>
          </a:prstGeom>
          <a:noFill/>
        </p:spPr>
        <p:txBody>
          <a:bodyPr wrap="square" rtlCol="0">
            <a:spAutoFit/>
          </a:bodyPr>
          <a:lstStyle/>
          <a:p>
            <a:r>
              <a:rPr lang="en-US" b="1" dirty="0" smtClean="0"/>
              <a:t>Md. Mashihur Rahman</a:t>
            </a:r>
          </a:p>
          <a:p>
            <a:r>
              <a:rPr lang="en-US" dirty="0" smtClean="0"/>
              <a:t>Additional Director</a:t>
            </a:r>
          </a:p>
          <a:p>
            <a:r>
              <a:rPr lang="en-US" dirty="0" smtClean="0"/>
              <a:t>IQAC, RU</a:t>
            </a:r>
            <a:endParaRPr lang="en-US" dirty="0"/>
          </a:p>
        </p:txBody>
      </p:sp>
    </p:spTree>
    <p:extLst>
      <p:ext uri="{BB962C8B-B14F-4D97-AF65-F5344CB8AC3E}">
        <p14:creationId xmlns:p14="http://schemas.microsoft.com/office/powerpoint/2010/main" val="97137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873" y="489535"/>
            <a:ext cx="10372436" cy="6046271"/>
          </a:xfrm>
          <a:prstGeom prst="rect">
            <a:avLst/>
          </a:prstGeom>
        </p:spPr>
        <p:txBody>
          <a:bodyPr wrap="square">
            <a:spAutoFit/>
          </a:bodyPr>
          <a:lstStyle/>
          <a:p>
            <a:pPr algn="just">
              <a:lnSpc>
                <a:spcPct val="115000"/>
              </a:lnSpc>
            </a:pPr>
            <a:r>
              <a:rPr lang="en-US" sz="2800" b="1" dirty="0" smtClean="0">
                <a:effectLst/>
                <a:latin typeface="Calibri" panose="020F0502020204030204" pitchFamily="34" charset="0"/>
                <a:ea typeface="Calibri" panose="020F0502020204030204" pitchFamily="34" charset="0"/>
                <a:cs typeface="Times New Roman" panose="02020603050405020304" pitchFamily="18" charset="0"/>
              </a:rPr>
              <a:t>Bangladesh Accreditation Council (BAC) Standards for</a:t>
            </a:r>
          </a:p>
          <a:p>
            <a:pPr algn="just">
              <a:lnSpc>
                <a:spcPct val="115000"/>
              </a:lnSpc>
            </a:pPr>
            <a:r>
              <a:rPr lang="en-US" sz="2800" b="1" dirty="0" smtClean="0">
                <a:effectLst/>
                <a:latin typeface="Calibri" panose="020F0502020204030204" pitchFamily="34" charset="0"/>
                <a:ea typeface="Calibri" panose="020F0502020204030204" pitchFamily="34" charset="0"/>
                <a:cs typeface="Times New Roman" panose="02020603050405020304" pitchFamily="18" charset="0"/>
              </a:rPr>
              <a:t>Accreditation of Academic Program</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1: Governance</a:t>
            </a: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2: Leadership, Responsibility and Autonomy</a:t>
            </a: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3: Institutional Integrity and Transparency</a:t>
            </a:r>
          </a:p>
          <a:p>
            <a:pPr lvl="1" algn="just">
              <a:spcBef>
                <a:spcPts val="300"/>
              </a:spcBef>
              <a:spcAft>
                <a:spcPts val="300"/>
              </a:spcAft>
            </a:pPr>
            <a:r>
              <a:rPr lang="en-US" sz="26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 Curriculum</a:t>
            </a:r>
            <a:endParaRPr lang="en-US" sz="2600" b="1" dirty="0" smtClean="0">
              <a:effectLst/>
              <a:latin typeface="Calibri" panose="020F0502020204030204" pitchFamily="34" charset="0"/>
              <a:ea typeface="Calibri" panose="020F0502020204030204" pitchFamily="34" charset="0"/>
              <a:cs typeface="Times New Roman" panose="02020603050405020304" pitchFamily="18" charset="0"/>
            </a:endParaRP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5: Teaching-Learning &amp; Assessment</a:t>
            </a: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6: Student Admission &amp; Support Services</a:t>
            </a: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7: Faculty &amp; Professional Staff</a:t>
            </a: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8: Facilities &amp; Resources</a:t>
            </a:r>
          </a:p>
          <a:p>
            <a:pPr lvl="1" algn="just">
              <a:spcBef>
                <a:spcPts val="300"/>
              </a:spcBef>
              <a:spcAft>
                <a:spcPts val="300"/>
              </a:spcAft>
            </a:pP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9: Research &amp; Scholarly Activities</a:t>
            </a:r>
          </a:p>
          <a:p>
            <a:pPr lvl="1">
              <a:spcBef>
                <a:spcPts val="300"/>
              </a:spcBef>
              <a:spcAft>
                <a:spcPts val="300"/>
              </a:spcAft>
            </a:pPr>
            <a:r>
              <a:rPr lang="en-US" sz="2600" dirty="0" smtClean="0">
                <a:solidFill>
                  <a:srgbClr val="000000"/>
                </a:solidFill>
                <a:effectLst/>
                <a:latin typeface="Calibri" panose="020F0502020204030204" pitchFamily="34" charset="0"/>
                <a:ea typeface="Calibri" panose="020F0502020204030204" pitchFamily="34" charset="0"/>
              </a:rPr>
              <a:t>10: Monitoring, Evaluation &amp; Continual Improvement</a:t>
            </a:r>
            <a:endParaRPr lang="en-US" sz="2600" dirty="0">
              <a:solidFill>
                <a:srgbClr val="000000"/>
              </a:solidFill>
              <a:effectLst/>
              <a:latin typeface="Calibri" panose="020F0502020204030204" pitchFamily="34" charset="0"/>
              <a:ea typeface="Calibri" panose="020F0502020204030204" pitchFamily="34" charset="0"/>
            </a:endParaRPr>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00548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0240" y="365760"/>
            <a:ext cx="10885979" cy="6040115"/>
          </a:xfrm>
          <a:prstGeom prst="rect">
            <a:avLst/>
          </a:prstGeom>
        </p:spPr>
        <p:txBody>
          <a:bodyPr wrap="square">
            <a:spAutoFit/>
          </a:bodyPr>
          <a:lstStyle/>
          <a:p>
            <a:pPr algn="ctr">
              <a:lnSpc>
                <a:spcPct val="115000"/>
              </a:lnSpc>
              <a:spcBef>
                <a:spcPts val="600"/>
              </a:spcBef>
              <a:spcAft>
                <a:spcPts val="600"/>
              </a:spcAft>
            </a:pPr>
            <a:r>
              <a:rPr lang="en-US" sz="2800" b="1" dirty="0">
                <a:solidFill>
                  <a:schemeClr val="accent2">
                    <a:lumMod val="75000"/>
                  </a:schemeClr>
                </a:solidFill>
                <a:latin typeface="Arial" panose="020B0604020202020204" pitchFamily="34" charset="0"/>
                <a:ea typeface="Calibri" panose="020F0502020204030204" pitchFamily="34" charset="0"/>
                <a:cs typeface="Times New Roman" panose="02020603050405020304" pitchFamily="18" charset="0"/>
              </a:rPr>
              <a:t>Bloom's </a:t>
            </a:r>
            <a:r>
              <a:rPr lang="en-US" sz="2800" b="1" dirty="0" smtClean="0">
                <a:solidFill>
                  <a:schemeClr val="accent2">
                    <a:lumMod val="75000"/>
                  </a:schemeClr>
                </a:solidFill>
                <a:latin typeface="Arial" panose="020B0604020202020204" pitchFamily="34" charset="0"/>
                <a:ea typeface="Calibri" panose="020F0502020204030204" pitchFamily="34" charset="0"/>
                <a:cs typeface="Times New Roman" panose="02020603050405020304" pitchFamily="18" charset="0"/>
              </a:rPr>
              <a:t>Taxonomy of Learning</a:t>
            </a:r>
            <a:r>
              <a:rPr lang="en-US" sz="2800" dirty="0">
                <a:solidFill>
                  <a:schemeClr val="accent2">
                    <a:lumMod val="75000"/>
                  </a:schemeClr>
                </a:solidFill>
                <a:latin typeface="Arial" panose="020B0604020202020204" pitchFamily="34" charset="0"/>
                <a:ea typeface="Calibri" panose="020F0502020204030204" pitchFamily="34" charset="0"/>
                <a:cs typeface="Times New Roman" panose="02020603050405020304" pitchFamily="18" charset="0"/>
              </a:rPr>
              <a:t> </a:t>
            </a:r>
            <a:endParaRPr lang="en-US" sz="2800" dirty="0" smtClean="0">
              <a:solidFill>
                <a:schemeClr val="accent2">
                  <a:lumMod val="75000"/>
                </a:schemeClr>
              </a:solidFill>
              <a:latin typeface="Arial" panose="020B0604020202020204" pitchFamily="34" charset="0"/>
              <a:ea typeface="Calibri" panose="020F0502020204030204" pitchFamily="34" charset="0"/>
              <a:cs typeface="Times New Roman" panose="02020603050405020304" pitchFamily="18" charset="0"/>
            </a:endParaRPr>
          </a:p>
          <a:p>
            <a:pPr>
              <a:lnSpc>
                <a:spcPct val="115000"/>
              </a:lnSpc>
              <a:spcBef>
                <a:spcPts val="600"/>
              </a:spcBef>
              <a:spcAft>
                <a:spcPts val="600"/>
              </a:spcAft>
            </a:pP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A set of </a:t>
            </a:r>
            <a:r>
              <a:rPr lang="en-US" sz="2400" b="1" dirty="0">
                <a:solidFill>
                  <a:srgbClr val="202122"/>
                </a:solidFill>
                <a:latin typeface="Arial" panose="020B0604020202020204" pitchFamily="34" charset="0"/>
                <a:ea typeface="Calibri" panose="020F0502020204030204" pitchFamily="34" charset="0"/>
                <a:cs typeface="Times New Roman" panose="02020603050405020304" pitchFamily="18" charset="0"/>
              </a:rPr>
              <a:t>three hierarchical models</a:t>
            </a: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 used for the classification of educational </a:t>
            </a:r>
            <a:r>
              <a:rPr lang="en-US" sz="2400" b="1" dirty="0">
                <a:solidFill>
                  <a:srgbClr val="202122"/>
                </a:solidFill>
                <a:latin typeface="Arial" panose="020B0604020202020204" pitchFamily="34" charset="0"/>
                <a:ea typeface="Calibri" panose="020F0502020204030204" pitchFamily="34" charset="0"/>
                <a:cs typeface="Times New Roman" panose="02020603050405020304" pitchFamily="18" charset="0"/>
              </a:rPr>
              <a:t>learning objectives</a:t>
            </a: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 into levels of complexity and specificity.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600"/>
              </a:spcBef>
              <a:spcAft>
                <a:spcPts val="600"/>
              </a:spcAft>
            </a:pPr>
            <a:r>
              <a:rPr lang="en-US" sz="2400" dirty="0" smtClean="0"/>
              <a:t>The model is named after Benjamin Bloom.</a:t>
            </a:r>
          </a:p>
          <a:p>
            <a:pPr>
              <a:lnSpc>
                <a:spcPct val="115000"/>
              </a:lnSpc>
              <a:spcBef>
                <a:spcPts val="600"/>
              </a:spcBef>
              <a:spcAft>
                <a:spcPts val="600"/>
              </a:spcAft>
            </a:pPr>
            <a:r>
              <a:rPr lang="en-US" sz="2400" dirty="0" smtClean="0"/>
              <a:t>During the 1990s</a:t>
            </a:r>
            <a:r>
              <a:rPr lang="en-US" sz="2400" dirty="0"/>
              <a:t>, a new group of cognitive psychologists, led by </a:t>
            </a:r>
            <a:r>
              <a:rPr lang="en-US" sz="2400" b="1" dirty="0" err="1"/>
              <a:t>Lorin</a:t>
            </a:r>
            <a:r>
              <a:rPr lang="en-US" sz="2400" b="1" dirty="0"/>
              <a:t> Anderson </a:t>
            </a:r>
            <a:r>
              <a:rPr lang="en-US" sz="2400" dirty="0"/>
              <a:t>(a former student of Bloom), updated the taxonomy reflecting relevance to 21st century </a:t>
            </a:r>
            <a:r>
              <a:rPr lang="en-US" sz="2400" dirty="0" smtClean="0"/>
              <a:t>perspective.</a:t>
            </a:r>
          </a:p>
          <a:p>
            <a:pPr>
              <a:lnSpc>
                <a:spcPct val="115000"/>
              </a:lnSpc>
              <a:spcBef>
                <a:spcPts val="600"/>
              </a:spcBef>
              <a:spcAft>
                <a:spcPts val="600"/>
              </a:spcAft>
            </a:pPr>
            <a:endParaRPr lang="en-US" dirty="0"/>
          </a:p>
          <a:p>
            <a:pPr>
              <a:spcBef>
                <a:spcPts val="600"/>
              </a:spcBef>
              <a:spcAft>
                <a:spcPts val="600"/>
              </a:spcAft>
            </a:pPr>
            <a:r>
              <a:rPr lang="en-US" sz="2000" dirty="0" smtClean="0"/>
              <a:t>Bloom</a:t>
            </a:r>
            <a:r>
              <a:rPr lang="en-US" sz="2000" dirty="0"/>
              <a:t>, B. S. (1956). </a:t>
            </a:r>
            <a:r>
              <a:rPr lang="en-US" sz="2000" i="1" dirty="0"/>
              <a:t>Taxonomy of educational objectives: The classification of educational goals</a:t>
            </a:r>
            <a:r>
              <a:rPr lang="en-US" sz="2000" dirty="0"/>
              <a:t> (1st ed.). Longman Group.</a:t>
            </a:r>
          </a:p>
          <a:p>
            <a:pPr>
              <a:spcBef>
                <a:spcPts val="600"/>
              </a:spcBef>
              <a:spcAft>
                <a:spcPts val="600"/>
              </a:spcAft>
            </a:pPr>
            <a:r>
              <a:rPr lang="en-US" sz="2000" dirty="0"/>
              <a:t>Anderson, L. W., </a:t>
            </a:r>
            <a:r>
              <a:rPr lang="en-US" sz="2000" dirty="0" err="1"/>
              <a:t>Krathwohl</a:t>
            </a:r>
            <a:r>
              <a:rPr lang="en-US" sz="2000" dirty="0"/>
              <a:t>, D. R., &amp; Bloom, B. S. (2001). </a:t>
            </a:r>
            <a:r>
              <a:rPr lang="en-US" sz="2000" i="1" dirty="0"/>
              <a:t>A taxonomy for learning, teaching, and assessing: A revision of Bloom’s taxonomy of educational objectives</a:t>
            </a:r>
            <a:r>
              <a:rPr lang="en-US" sz="2000" dirty="0"/>
              <a:t>. New York: Longman.</a:t>
            </a:r>
            <a:r>
              <a:rPr lang="en-US" sz="2800" dirty="0"/>
              <a:t/>
            </a:r>
            <a:br>
              <a:rPr lang="en-US" sz="2800" dirty="0"/>
            </a:br>
            <a:endParaRPr lang="en-US" sz="2800" dirty="0"/>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83189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5183" y="5282874"/>
            <a:ext cx="10372436" cy="954107"/>
          </a:xfrm>
          <a:prstGeom prst="rect">
            <a:avLst/>
          </a:prstGeom>
        </p:spPr>
        <p:txBody>
          <a:bodyPr wrap="square">
            <a:spAutoFit/>
          </a:bodyPr>
          <a:lstStyle/>
          <a:p>
            <a:r>
              <a:rPr lang="en-US" sz="2800" dirty="0" smtClean="0">
                <a:solidFill>
                  <a:srgbClr val="202122"/>
                </a:solidFill>
                <a:latin typeface="Arial" panose="020B0604020202020204" pitchFamily="34" charset="0"/>
                <a:ea typeface="Calibri" panose="020F0502020204030204" pitchFamily="34" charset="0"/>
              </a:rPr>
              <a:t>The </a:t>
            </a:r>
            <a:r>
              <a:rPr lang="en-US" sz="2800" dirty="0">
                <a:solidFill>
                  <a:srgbClr val="202122"/>
                </a:solidFill>
                <a:latin typeface="Arial" panose="020B0604020202020204" pitchFamily="34" charset="0"/>
                <a:ea typeface="Calibri" panose="020F0502020204030204" pitchFamily="34" charset="0"/>
              </a:rPr>
              <a:t>three lists cover the learning objectives in </a:t>
            </a:r>
            <a:r>
              <a:rPr lang="en-US" sz="2800" b="1" dirty="0">
                <a:solidFill>
                  <a:srgbClr val="202122"/>
                </a:solidFill>
                <a:latin typeface="Arial" panose="020B0604020202020204" pitchFamily="34" charset="0"/>
                <a:ea typeface="Calibri" panose="020F0502020204030204" pitchFamily="34" charset="0"/>
              </a:rPr>
              <a:t>cognitive</a:t>
            </a:r>
            <a:r>
              <a:rPr lang="en-US" sz="2800" dirty="0">
                <a:solidFill>
                  <a:srgbClr val="202122"/>
                </a:solidFill>
                <a:latin typeface="Arial" panose="020B0604020202020204" pitchFamily="34" charset="0"/>
                <a:ea typeface="Calibri" panose="020F0502020204030204" pitchFamily="34" charset="0"/>
              </a:rPr>
              <a:t>, </a:t>
            </a:r>
            <a:r>
              <a:rPr lang="en-US" sz="2800" b="1" dirty="0">
                <a:solidFill>
                  <a:srgbClr val="202122"/>
                </a:solidFill>
                <a:latin typeface="Arial" panose="020B0604020202020204" pitchFamily="34" charset="0"/>
                <a:ea typeface="Calibri" panose="020F0502020204030204" pitchFamily="34" charset="0"/>
              </a:rPr>
              <a:t>affective</a:t>
            </a:r>
            <a:r>
              <a:rPr lang="en-US" sz="2800" dirty="0">
                <a:solidFill>
                  <a:srgbClr val="202122"/>
                </a:solidFill>
                <a:latin typeface="Arial" panose="020B0604020202020204" pitchFamily="34" charset="0"/>
                <a:ea typeface="Calibri" panose="020F0502020204030204" pitchFamily="34" charset="0"/>
              </a:rPr>
              <a:t> and </a:t>
            </a:r>
            <a:r>
              <a:rPr lang="en-US" sz="2800" b="1" dirty="0">
                <a:solidFill>
                  <a:srgbClr val="202122"/>
                </a:solidFill>
                <a:latin typeface="Arial" panose="020B0604020202020204" pitchFamily="34" charset="0"/>
                <a:ea typeface="Calibri" panose="020F0502020204030204" pitchFamily="34" charset="0"/>
              </a:rPr>
              <a:t>psychomotor</a:t>
            </a:r>
            <a:r>
              <a:rPr lang="en-US" sz="2800" dirty="0">
                <a:solidFill>
                  <a:srgbClr val="202122"/>
                </a:solidFill>
                <a:latin typeface="Arial" panose="020B0604020202020204" pitchFamily="34" charset="0"/>
                <a:ea typeface="Calibri" panose="020F0502020204030204" pitchFamily="34" charset="0"/>
              </a:rPr>
              <a:t> domains.</a:t>
            </a:r>
            <a:endParaRPr lang="en-US" sz="2800" dirty="0"/>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p:cNvPicPr>
            <a:picLocks noChangeAspect="1"/>
          </p:cNvPicPr>
          <p:nvPr/>
        </p:nvPicPr>
        <p:blipFill>
          <a:blip r:embed="rId3"/>
          <a:stretch>
            <a:fillRect/>
          </a:stretch>
        </p:blipFill>
        <p:spPr>
          <a:xfrm>
            <a:off x="2394857" y="822707"/>
            <a:ext cx="7483149" cy="3912579"/>
          </a:xfrm>
          <a:prstGeom prst="rect">
            <a:avLst/>
          </a:prstGeom>
        </p:spPr>
      </p:pic>
    </p:spTree>
    <p:extLst>
      <p:ext uri="{BB962C8B-B14F-4D97-AF65-F5344CB8AC3E}">
        <p14:creationId xmlns:p14="http://schemas.microsoft.com/office/powerpoint/2010/main" val="41037853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5143" y="428571"/>
            <a:ext cx="10372436" cy="4130361"/>
          </a:xfrm>
          <a:prstGeom prst="rect">
            <a:avLst/>
          </a:prstGeom>
        </p:spPr>
        <p:txBody>
          <a:bodyPr wrap="square">
            <a:spAutoFit/>
          </a:bodyPr>
          <a:lstStyle/>
          <a:p>
            <a:pPr>
              <a:lnSpc>
                <a:spcPct val="115000"/>
              </a:lnSpc>
              <a:spcBef>
                <a:spcPts val="600"/>
              </a:spcBef>
              <a:spcAft>
                <a:spcPts val="600"/>
              </a:spcAft>
            </a:pPr>
            <a:r>
              <a:rPr lang="en-US" sz="2800" b="1"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Use </a:t>
            </a:r>
            <a:r>
              <a:rPr lang="en-US" sz="2800" b="1" dirty="0">
                <a:solidFill>
                  <a:srgbClr val="202122"/>
                </a:solidFill>
                <a:latin typeface="Arial" panose="020B0604020202020204" pitchFamily="34" charset="0"/>
                <a:ea typeface="Calibri" panose="020F0502020204030204" pitchFamily="34" charset="0"/>
                <a:cs typeface="Times New Roman" panose="02020603050405020304" pitchFamily="18" charset="0"/>
              </a:rPr>
              <a:t>of Bloom’s </a:t>
            </a:r>
            <a:r>
              <a:rPr lang="en-US" sz="2800" b="1"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Taxonomy</a:t>
            </a:r>
          </a:p>
          <a:p>
            <a:pPr>
              <a:lnSpc>
                <a:spcPct val="115000"/>
              </a:lnSpc>
              <a:spcBef>
                <a:spcPts val="600"/>
              </a:spcBef>
              <a:spcAft>
                <a:spcPts val="600"/>
              </a:spcAft>
            </a:pPr>
            <a:endParaRPr lang="en-US" sz="2800" b="1" dirty="0">
              <a:solidFill>
                <a:srgbClr val="202122"/>
              </a:solidFill>
              <a:latin typeface="Arial" panose="020B0604020202020204" pitchFamily="34" charset="0"/>
              <a:ea typeface="Calibri" panose="020F0502020204030204" pitchFamily="34" charset="0"/>
              <a:cs typeface="Times New Roman" panose="02020603050405020304" pitchFamily="18" charset="0"/>
            </a:endParaRPr>
          </a:p>
          <a:p>
            <a:pPr marL="971550" lvl="1" indent="-514350">
              <a:lnSpc>
                <a:spcPct val="115000"/>
              </a:lnSpc>
              <a:spcBef>
                <a:spcPts val="600"/>
              </a:spcBef>
              <a:spcAft>
                <a:spcPts val="600"/>
              </a:spcAft>
              <a:buFont typeface="+mj-lt"/>
              <a:buAutoNum type="arabicPeriod"/>
            </a:pP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Defining </a:t>
            </a: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the Learning Outcomes (LOs)  &amp; </a:t>
            </a: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Educational Objectives</a:t>
            </a:r>
            <a:endPar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endParaRPr>
          </a:p>
          <a:p>
            <a:pPr marL="971550" lvl="1" indent="-514350">
              <a:lnSpc>
                <a:spcPct val="115000"/>
              </a:lnSpc>
              <a:spcBef>
                <a:spcPts val="600"/>
              </a:spcBef>
              <a:spcAft>
                <a:spcPts val="600"/>
              </a:spcAft>
              <a:buFont typeface="+mj-lt"/>
              <a:buAutoNum type="arabicPeriod"/>
            </a:pP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Selecting teaching </a:t>
            </a: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methods/strategies</a:t>
            </a:r>
          </a:p>
          <a:p>
            <a:pPr marL="971550" lvl="1" indent="-514350">
              <a:lnSpc>
                <a:spcPct val="115000"/>
              </a:lnSpc>
              <a:spcBef>
                <a:spcPts val="600"/>
              </a:spcBef>
              <a:spcAft>
                <a:spcPts val="600"/>
              </a:spcAft>
              <a:buFont typeface="+mj-lt"/>
              <a:buAutoNum type="arabicPeriod"/>
            </a:pP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Selecting teaching </a:t>
            </a: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aids-materials</a:t>
            </a:r>
          </a:p>
          <a:p>
            <a:pPr marL="971550" lvl="1" indent="-514350">
              <a:lnSpc>
                <a:spcPct val="115000"/>
              </a:lnSpc>
              <a:spcBef>
                <a:spcPts val="600"/>
              </a:spcBef>
              <a:spcAft>
                <a:spcPts val="600"/>
              </a:spcAft>
              <a:buFont typeface="+mj-lt"/>
              <a:buAutoNum type="arabicPeriod"/>
            </a:pP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Preparation </a:t>
            </a: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of </a:t>
            </a: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assessment tools</a:t>
            </a:r>
            <a:endPar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endParaRPr>
          </a:p>
          <a:p>
            <a:pPr marL="971550" lvl="1" indent="-514350">
              <a:lnSpc>
                <a:spcPct val="115000"/>
              </a:lnSpc>
              <a:spcBef>
                <a:spcPts val="600"/>
              </a:spcBef>
              <a:spcAft>
                <a:spcPts val="600"/>
              </a:spcAft>
              <a:buFont typeface="+mj-lt"/>
              <a:buAutoNum type="arabicPeriod"/>
            </a:pP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Development  </a:t>
            </a:r>
            <a:r>
              <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rPr>
              <a:t>&amp; review of </a:t>
            </a:r>
            <a:r>
              <a:rPr lang="en-US" sz="2400" dirty="0" smtClean="0">
                <a:solidFill>
                  <a:srgbClr val="202122"/>
                </a:solidFill>
                <a:latin typeface="Arial" panose="020B0604020202020204" pitchFamily="34" charset="0"/>
                <a:ea typeface="Calibri" panose="020F0502020204030204" pitchFamily="34" charset="0"/>
                <a:cs typeface="Times New Roman" panose="02020603050405020304" pitchFamily="18" charset="0"/>
              </a:rPr>
              <a:t>curriculum</a:t>
            </a:r>
            <a:endParaRPr lang="en-US" sz="2400" dirty="0">
              <a:solidFill>
                <a:srgbClr val="202122"/>
              </a:solidFill>
              <a:latin typeface="Arial" panose="020B0604020202020204" pitchFamily="34" charset="0"/>
              <a:ea typeface="Calibri" panose="020F0502020204030204" pitchFamily="34" charset="0"/>
              <a:cs typeface="Times New Roman" panose="02020603050405020304" pitchFamily="18" charset="0"/>
            </a:endParaRPr>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45326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66076113"/>
              </p:ext>
            </p:extLst>
          </p:nvPr>
        </p:nvGraphicFramePr>
        <p:xfrm>
          <a:off x="533400" y="209551"/>
          <a:ext cx="11077575" cy="6287169"/>
        </p:xfrm>
        <a:graphic>
          <a:graphicData uri="http://schemas.openxmlformats.org/drawingml/2006/table">
            <a:tbl>
              <a:tblPr firstRow="1" bandRow="1">
                <a:tableStyleId>{5C22544A-7EE6-4342-B048-85BDC9FD1C3A}</a:tableStyleId>
              </a:tblPr>
              <a:tblGrid>
                <a:gridCol w="3399777">
                  <a:extLst>
                    <a:ext uri="{9D8B030D-6E8A-4147-A177-3AD203B41FA5}">
                      <a16:colId xmlns:a16="http://schemas.microsoft.com/office/drawing/2014/main" val="1082976849"/>
                    </a:ext>
                  </a:extLst>
                </a:gridCol>
                <a:gridCol w="3399777">
                  <a:extLst>
                    <a:ext uri="{9D8B030D-6E8A-4147-A177-3AD203B41FA5}">
                      <a16:colId xmlns:a16="http://schemas.microsoft.com/office/drawing/2014/main" val="292827798"/>
                    </a:ext>
                  </a:extLst>
                </a:gridCol>
                <a:gridCol w="4278021">
                  <a:extLst>
                    <a:ext uri="{9D8B030D-6E8A-4147-A177-3AD203B41FA5}">
                      <a16:colId xmlns:a16="http://schemas.microsoft.com/office/drawing/2014/main" val="276671513"/>
                    </a:ext>
                  </a:extLst>
                </a:gridCol>
              </a:tblGrid>
              <a:tr h="831249">
                <a:tc>
                  <a:txBody>
                    <a:bodyPr/>
                    <a:lstStyle/>
                    <a:p>
                      <a:pPr marL="0" marR="0">
                        <a:spcBef>
                          <a:spcPts val="1200"/>
                        </a:spcBef>
                        <a:spcAft>
                          <a:spcPts val="1200"/>
                        </a:spcAft>
                      </a:pPr>
                      <a:r>
                        <a:rPr lang="en-US" sz="3200" dirty="0" smtClean="0">
                          <a:effectLst/>
                        </a:rPr>
                        <a:t>Cognitive</a:t>
                      </a:r>
                    </a:p>
                  </a:txBody>
                  <a:tcPr/>
                </a:tc>
                <a:tc>
                  <a:txBody>
                    <a:bodyPr/>
                    <a:lstStyle/>
                    <a:p>
                      <a:pPr marL="0" marR="0">
                        <a:spcBef>
                          <a:spcPts val="1200"/>
                        </a:spcBef>
                        <a:spcAft>
                          <a:spcPts val="1200"/>
                        </a:spcAft>
                      </a:pPr>
                      <a:r>
                        <a:rPr lang="en-US" sz="3200" dirty="0" smtClean="0">
                          <a:effectLst/>
                        </a:rPr>
                        <a:t>Affective</a:t>
                      </a:r>
                    </a:p>
                  </a:txBody>
                  <a:tcPr/>
                </a:tc>
                <a:tc>
                  <a:txBody>
                    <a:bodyPr/>
                    <a:lstStyle/>
                    <a:p>
                      <a:pPr marL="0" marR="0">
                        <a:spcBef>
                          <a:spcPts val="1200"/>
                        </a:spcBef>
                        <a:spcAft>
                          <a:spcPts val="1200"/>
                        </a:spcAft>
                      </a:pPr>
                      <a:r>
                        <a:rPr lang="en-US" sz="3200" dirty="0" smtClean="0">
                          <a:effectLst/>
                        </a:rPr>
                        <a:t>Psychomotor</a:t>
                      </a:r>
                    </a:p>
                  </a:txBody>
                  <a:tcPr/>
                </a:tc>
                <a:extLst>
                  <a:ext uri="{0D108BD9-81ED-4DB2-BD59-A6C34878D82A}">
                    <a16:rowId xmlns:a16="http://schemas.microsoft.com/office/drawing/2014/main" val="2598258722"/>
                  </a:ext>
                </a:extLst>
              </a:tr>
              <a:tr h="5400640">
                <a:tc>
                  <a:txBody>
                    <a:bodyPr/>
                    <a:lstStyle/>
                    <a:p>
                      <a:pPr marL="0" marR="0">
                        <a:spcBef>
                          <a:spcPts val="0"/>
                        </a:spcBef>
                      </a:pPr>
                      <a:r>
                        <a:rPr lang="en-US" sz="2400" i="1" dirty="0" smtClean="0">
                          <a:solidFill>
                            <a:srgbClr val="FF0000"/>
                          </a:solidFill>
                          <a:effectLst/>
                        </a:rPr>
                        <a:t>Learners' ability to process information in a meaningful way</a:t>
                      </a:r>
                    </a:p>
                    <a:p>
                      <a:pPr marL="0" marR="0">
                        <a:spcBef>
                          <a:spcPts val="0"/>
                        </a:spcBef>
                      </a:pPr>
                      <a:r>
                        <a:rPr lang="en-US" altLang="en-US" sz="2000" dirty="0" smtClean="0">
                          <a:solidFill>
                            <a:schemeClr val="tx1"/>
                          </a:solidFill>
                        </a:rPr>
                        <a:t>Learners demonstrate knowledge and comprehension of the subject matter and the ability to apply it to real life situations.</a:t>
                      </a:r>
                    </a:p>
                    <a:p>
                      <a:pPr marL="0" marR="0">
                        <a:spcBef>
                          <a:spcPts val="0"/>
                        </a:spcBef>
                      </a:pPr>
                      <a:endParaRPr lang="en-US" sz="2000" i="1"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pPr>
                      <a:endParaRPr lang="en-US" sz="2000" b="1" i="1" dirty="0" smtClean="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pPr>
                      <a:endParaRPr lang="en-US" sz="2000" b="1" i="1" dirty="0" smtClean="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pPr>
                      <a:endParaRPr lang="en-US" sz="2000" b="1" i="1" dirty="0" smtClean="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pPr>
                      <a:endParaRPr lang="en-US" sz="2000" b="1" i="1" dirty="0" smtClean="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pPr>
                      <a:endParaRPr lang="en-US" sz="2000" b="1" i="1" dirty="0" smtClean="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pPr>
                      <a:r>
                        <a:rPr lang="en-US" sz="2000" b="1" i="1" dirty="0" smtClean="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altLang="en-US" sz="2000" b="1" dirty="0" smtClean="0">
                          <a:solidFill>
                            <a:schemeClr val="accent2">
                              <a:lumMod val="75000"/>
                            </a:schemeClr>
                          </a:solidFill>
                        </a:rPr>
                        <a:t>Mental skills, Knowledge, Comprehension, Critical thinking)</a:t>
                      </a:r>
                      <a:endParaRPr lang="en-US" sz="2000" b="1" i="1" dirty="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pPr>
                      <a:r>
                        <a:rPr lang="en-US" sz="2400" i="1" dirty="0" smtClean="0">
                          <a:solidFill>
                            <a:srgbClr val="FF0000"/>
                          </a:solidFill>
                          <a:effectLst/>
                        </a:rPr>
                        <a:t>Learners' attitudes and feeling that are a result of the learning process. </a:t>
                      </a:r>
                    </a:p>
                    <a:p>
                      <a:pPr marL="0" marR="0">
                        <a:spcBef>
                          <a:spcPts val="0"/>
                        </a:spcBef>
                      </a:pPr>
                      <a:r>
                        <a:rPr lang="en-US" altLang="en-US" sz="2000" dirty="0" smtClean="0">
                          <a:solidFill>
                            <a:schemeClr val="tx1"/>
                          </a:solidFill>
                        </a:rPr>
                        <a:t>involves the demonstration of feelings, attitudes, or sensitiveness toward other people, ideas or things.</a:t>
                      </a:r>
                    </a:p>
                    <a:p>
                      <a:pPr marL="0" marR="0">
                        <a:spcBef>
                          <a:spcPts val="0"/>
                        </a:spcBef>
                      </a:pPr>
                      <a:endParaRPr lang="en-US" sz="2000" i="1"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dirty="0" smtClean="0">
                          <a:solidFill>
                            <a:schemeClr val="tx1"/>
                          </a:solidFill>
                        </a:rPr>
                        <a:t>includes the manner in which we deal with things emotionally, such as feelings, values, appreciation, enthusiasms, motivations, and attitudes.</a:t>
                      </a:r>
                    </a:p>
                    <a:p>
                      <a:pPr marL="0" marR="0">
                        <a:spcBef>
                          <a:spcPts val="0"/>
                        </a:spcBef>
                      </a:pPr>
                      <a:endParaRPr lang="en-US" altLang="en-US" sz="2000" b="1" dirty="0" smtClean="0">
                        <a:solidFill>
                          <a:schemeClr val="accent2">
                            <a:lumMod val="75000"/>
                          </a:schemeClr>
                        </a:solidFill>
                      </a:endParaRPr>
                    </a:p>
                    <a:p>
                      <a:pPr marL="0" marR="0">
                        <a:spcBef>
                          <a:spcPts val="0"/>
                        </a:spcBef>
                      </a:pPr>
                      <a:r>
                        <a:rPr lang="en-US" altLang="en-US" sz="2000" b="1" dirty="0" smtClean="0">
                          <a:solidFill>
                            <a:schemeClr val="accent2">
                              <a:lumMod val="75000"/>
                            </a:schemeClr>
                          </a:solidFill>
                        </a:rPr>
                        <a:t>(Attitudes, Emotional reaction, Awareness)</a:t>
                      </a:r>
                      <a:endParaRPr lang="en-US" sz="2000" b="1" i="1" dirty="0">
                        <a:solidFill>
                          <a:schemeClr val="accent2">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pPr>
                      <a:r>
                        <a:rPr lang="en-US" sz="2400" i="1" dirty="0" smtClean="0">
                          <a:solidFill>
                            <a:srgbClr val="FF0000"/>
                          </a:solidFill>
                          <a:effectLst/>
                        </a:rPr>
                        <a:t>Learners' ability to use motor skills to learn</a:t>
                      </a:r>
                    </a:p>
                    <a:p>
                      <a:pPr marL="0" marR="0">
                        <a:spcBef>
                          <a:spcPts val="0"/>
                        </a:spcBef>
                      </a:pPr>
                      <a:endParaRPr lang="en-US" sz="2400" i="1" dirty="0" smtClean="0">
                        <a:effectLst/>
                      </a:endParaRPr>
                    </a:p>
                    <a:p>
                      <a:pPr marL="0" marR="0">
                        <a:spcBef>
                          <a:spcPts val="0"/>
                        </a:spcBef>
                      </a:pPr>
                      <a:r>
                        <a:rPr lang="en-US" altLang="en-US" sz="2000" dirty="0" smtClean="0">
                          <a:solidFill>
                            <a:schemeClr val="tx1"/>
                          </a:solidFill>
                        </a:rPr>
                        <a:t>measures the skills performance of the learner, therefore, the performance required will involve  the manipulation of objects, tools, supplies, or equipment.</a:t>
                      </a:r>
                    </a:p>
                    <a:p>
                      <a:pPr marL="0" marR="0">
                        <a:spcBef>
                          <a:spcPts val="0"/>
                        </a:spcBef>
                      </a:pPr>
                      <a:endParaRPr lang="en-US" sz="2000" i="1" dirty="0" smtClean="0">
                        <a:solidFill>
                          <a:schemeClr val="tx1"/>
                        </a:solidFill>
                        <a:effectLst/>
                      </a:endParaRPr>
                    </a:p>
                    <a:p>
                      <a:pPr marL="0" marR="0">
                        <a:spcBef>
                          <a:spcPts val="0"/>
                        </a:spcBef>
                      </a:pPr>
                      <a:r>
                        <a:rPr lang="en-US" altLang="en-US" sz="2000" dirty="0" smtClean="0">
                          <a:solidFill>
                            <a:schemeClr val="tx1"/>
                          </a:solidFill>
                        </a:rPr>
                        <a:t>includes physical movement, coordination, and use of the motor-skill areas. Development of these skills requires practice and is measured in terms of speed, precision, distance, procedures, or techniques in execution.</a:t>
                      </a:r>
                    </a:p>
                    <a:p>
                      <a:pPr marL="0" marR="0">
                        <a:spcBef>
                          <a:spcPts val="0"/>
                        </a:spcBef>
                      </a:pPr>
                      <a:endParaRPr lang="en-US" altLang="en-US" sz="2000" b="1" dirty="0" smtClean="0">
                        <a:solidFill>
                          <a:schemeClr val="accent2">
                            <a:lumMod val="75000"/>
                          </a:schemeClr>
                        </a:solidFill>
                      </a:endParaRPr>
                    </a:p>
                    <a:p>
                      <a:pPr marL="0" marR="0">
                        <a:spcBef>
                          <a:spcPts val="0"/>
                        </a:spcBef>
                      </a:pPr>
                      <a:r>
                        <a:rPr lang="en-US" altLang="en-US" sz="2000" b="1" dirty="0" smtClean="0">
                          <a:solidFill>
                            <a:schemeClr val="accent2">
                              <a:lumMod val="75000"/>
                            </a:schemeClr>
                          </a:solidFill>
                        </a:rPr>
                        <a:t>(Manual or physical skills</a:t>
                      </a:r>
                      <a:r>
                        <a:rPr lang="en-US" altLang="en-US" sz="2000" dirty="0" smtClean="0">
                          <a:solidFill>
                            <a:schemeClr val="accent2">
                              <a:lumMod val="75000"/>
                            </a:schemeClr>
                          </a:solidFill>
                        </a:rPr>
                        <a:t>)</a:t>
                      </a:r>
                      <a:endParaRPr lang="en-US" sz="2000" i="1" dirty="0">
                        <a:solidFill>
                          <a:schemeClr val="accent2">
                            <a:lumMod val="75000"/>
                          </a:schemeClr>
                        </a:solidFill>
                        <a:effectLst/>
                      </a:endParaRPr>
                    </a:p>
                  </a:txBody>
                  <a:tcPr/>
                </a:tc>
                <a:extLst>
                  <a:ext uri="{0D108BD9-81ED-4DB2-BD59-A6C34878D82A}">
                    <a16:rowId xmlns:a16="http://schemas.microsoft.com/office/drawing/2014/main" val="1480616279"/>
                  </a:ext>
                </a:extLst>
              </a:tr>
            </a:tbl>
          </a:graphicData>
        </a:graphic>
      </p:graphicFrame>
    </p:spTree>
    <p:extLst>
      <p:ext uri="{BB962C8B-B14F-4D97-AF65-F5344CB8AC3E}">
        <p14:creationId xmlns:p14="http://schemas.microsoft.com/office/powerpoint/2010/main" val="2858531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44500103"/>
              </p:ext>
            </p:extLst>
          </p:nvPr>
        </p:nvGraphicFramePr>
        <p:xfrm>
          <a:off x="533400" y="209551"/>
          <a:ext cx="11077575" cy="6353400"/>
        </p:xfrm>
        <a:graphic>
          <a:graphicData uri="http://schemas.openxmlformats.org/drawingml/2006/table">
            <a:tbl>
              <a:tblPr firstRow="1" bandRow="1">
                <a:tableStyleId>{5C22544A-7EE6-4342-B048-85BDC9FD1C3A}</a:tableStyleId>
              </a:tblPr>
              <a:tblGrid>
                <a:gridCol w="3399777">
                  <a:extLst>
                    <a:ext uri="{9D8B030D-6E8A-4147-A177-3AD203B41FA5}">
                      <a16:colId xmlns:a16="http://schemas.microsoft.com/office/drawing/2014/main" val="1082976849"/>
                    </a:ext>
                  </a:extLst>
                </a:gridCol>
                <a:gridCol w="3399777">
                  <a:extLst>
                    <a:ext uri="{9D8B030D-6E8A-4147-A177-3AD203B41FA5}">
                      <a16:colId xmlns:a16="http://schemas.microsoft.com/office/drawing/2014/main" val="292827798"/>
                    </a:ext>
                  </a:extLst>
                </a:gridCol>
                <a:gridCol w="4278021">
                  <a:extLst>
                    <a:ext uri="{9D8B030D-6E8A-4147-A177-3AD203B41FA5}">
                      <a16:colId xmlns:a16="http://schemas.microsoft.com/office/drawing/2014/main" val="276671513"/>
                    </a:ext>
                  </a:extLst>
                </a:gridCol>
              </a:tblGrid>
              <a:tr h="927960">
                <a:tc>
                  <a:txBody>
                    <a:bodyPr/>
                    <a:lstStyle/>
                    <a:p>
                      <a:pPr marL="0" marR="0">
                        <a:spcBef>
                          <a:spcPts val="1200"/>
                        </a:spcBef>
                        <a:spcAft>
                          <a:spcPts val="1200"/>
                        </a:spcAft>
                      </a:pPr>
                      <a:r>
                        <a:rPr lang="en-US" sz="3200" dirty="0" smtClean="0">
                          <a:effectLst/>
                        </a:rPr>
                        <a:t>Cognitive</a:t>
                      </a:r>
                    </a:p>
                  </a:txBody>
                  <a:tcPr/>
                </a:tc>
                <a:tc>
                  <a:txBody>
                    <a:bodyPr/>
                    <a:lstStyle/>
                    <a:p>
                      <a:pPr marL="0" marR="0">
                        <a:spcBef>
                          <a:spcPts val="1200"/>
                        </a:spcBef>
                        <a:spcAft>
                          <a:spcPts val="1200"/>
                        </a:spcAft>
                      </a:pPr>
                      <a:r>
                        <a:rPr lang="en-US" sz="3200" dirty="0" smtClean="0">
                          <a:effectLst/>
                        </a:rPr>
                        <a:t>Affective</a:t>
                      </a:r>
                    </a:p>
                  </a:txBody>
                  <a:tcPr/>
                </a:tc>
                <a:tc>
                  <a:txBody>
                    <a:bodyPr/>
                    <a:lstStyle/>
                    <a:p>
                      <a:pPr marL="0" marR="0">
                        <a:spcBef>
                          <a:spcPts val="1200"/>
                        </a:spcBef>
                        <a:spcAft>
                          <a:spcPts val="1200"/>
                        </a:spcAft>
                      </a:pPr>
                      <a:r>
                        <a:rPr lang="en-US" sz="3200" dirty="0" smtClean="0">
                          <a:effectLst/>
                        </a:rPr>
                        <a:t>Psychomotor</a:t>
                      </a:r>
                    </a:p>
                  </a:txBody>
                  <a:tcPr/>
                </a:tc>
                <a:extLst>
                  <a:ext uri="{0D108BD9-81ED-4DB2-BD59-A6C34878D82A}">
                    <a16:rowId xmlns:a16="http://schemas.microsoft.com/office/drawing/2014/main" val="2598258722"/>
                  </a:ext>
                </a:extLst>
              </a:tr>
              <a:tr h="5274175">
                <a:tc>
                  <a:txBody>
                    <a:bodyPr/>
                    <a:lstStyle/>
                    <a:p>
                      <a:pPr marL="0" marR="0">
                        <a:spcBef>
                          <a:spcPts val="0"/>
                        </a:spcBef>
                      </a:pPr>
                      <a:r>
                        <a:rPr lang="en-US" sz="2400" b="1" dirty="0" smtClean="0">
                          <a:effectLst/>
                        </a:rPr>
                        <a:t>Categories</a:t>
                      </a:r>
                    </a:p>
                    <a:p>
                      <a:pPr marL="285750" marR="0" indent="-285750">
                        <a:spcBef>
                          <a:spcPts val="0"/>
                        </a:spcBef>
                        <a:buFontTx/>
                        <a:buChar char="-"/>
                      </a:pPr>
                      <a:r>
                        <a:rPr lang="en-US" sz="2400" dirty="0" smtClean="0">
                          <a:effectLst/>
                        </a:rPr>
                        <a:t>Knowledge</a:t>
                      </a:r>
                    </a:p>
                    <a:p>
                      <a:pPr marL="285750" marR="0" indent="-285750">
                        <a:spcBef>
                          <a:spcPts val="0"/>
                        </a:spcBef>
                        <a:buFontTx/>
                        <a:buChar char="-"/>
                      </a:pPr>
                      <a:r>
                        <a:rPr lang="en-US" sz="2400" dirty="0" smtClean="0">
                          <a:effectLst/>
                        </a:rPr>
                        <a:t>Comprehension</a:t>
                      </a:r>
                    </a:p>
                    <a:p>
                      <a:pPr marL="285750" marR="0" indent="-285750">
                        <a:spcBef>
                          <a:spcPts val="0"/>
                        </a:spcBef>
                        <a:buFontTx/>
                        <a:buChar char="-"/>
                      </a:pPr>
                      <a:r>
                        <a:rPr lang="en-US" sz="2400" dirty="0" smtClean="0">
                          <a:effectLst/>
                        </a:rPr>
                        <a:t>Application</a:t>
                      </a:r>
                    </a:p>
                    <a:p>
                      <a:pPr marL="285750" marR="0" indent="-285750">
                        <a:spcBef>
                          <a:spcPts val="0"/>
                        </a:spcBef>
                        <a:buFontTx/>
                        <a:buChar char="-"/>
                      </a:pPr>
                      <a:r>
                        <a:rPr lang="en-US" sz="2400" dirty="0" smtClean="0">
                          <a:effectLst/>
                        </a:rPr>
                        <a:t>Analysis</a:t>
                      </a:r>
                    </a:p>
                    <a:p>
                      <a:pPr marL="285750" marR="0" indent="-285750">
                        <a:spcBef>
                          <a:spcPts val="0"/>
                        </a:spcBef>
                        <a:buFontTx/>
                        <a:buChar char="-"/>
                      </a:pPr>
                      <a:r>
                        <a:rPr lang="en-US" sz="2400" dirty="0" smtClean="0">
                          <a:effectLst/>
                        </a:rPr>
                        <a:t>Synthesis</a:t>
                      </a:r>
                    </a:p>
                    <a:p>
                      <a:pPr marL="285750" marR="0" indent="-285750">
                        <a:spcBef>
                          <a:spcPts val="0"/>
                        </a:spcBef>
                        <a:buFontTx/>
                        <a:buChar char="-"/>
                      </a:pPr>
                      <a:r>
                        <a:rPr lang="en-US" sz="2400" dirty="0" smtClean="0">
                          <a:effectLst/>
                        </a:rPr>
                        <a:t>Evaluation</a:t>
                      </a:r>
                    </a:p>
                    <a:p>
                      <a:pPr marL="0" marR="0" indent="0">
                        <a:spcBef>
                          <a:spcPts val="0"/>
                        </a:spcBef>
                        <a:buFontTx/>
                        <a:buNone/>
                      </a:pPr>
                      <a:endParaRPr lang="en-US" sz="1400" dirty="0" smtClean="0">
                        <a:effectLst/>
                      </a:endParaRPr>
                    </a:p>
                    <a:p>
                      <a:pPr marL="0" marR="0" indent="0">
                        <a:spcBef>
                          <a:spcPts val="0"/>
                        </a:spcBef>
                        <a:buFontTx/>
                        <a:buNone/>
                      </a:pPr>
                      <a:r>
                        <a:rPr lang="en-US" sz="2400" b="1" dirty="0" smtClean="0">
                          <a:effectLst/>
                        </a:rPr>
                        <a:t>Revised ones</a:t>
                      </a:r>
                    </a:p>
                    <a:p>
                      <a:pPr marL="285750" marR="0" indent="-285750">
                        <a:spcBef>
                          <a:spcPts val="0"/>
                        </a:spcBef>
                        <a:buFontTx/>
                        <a:buChar char="-"/>
                      </a:pPr>
                      <a:r>
                        <a:rPr lang="en-US" sz="2400" dirty="0" smtClean="0">
                          <a:effectLst/>
                        </a:rPr>
                        <a:t>Remember</a:t>
                      </a:r>
                    </a:p>
                    <a:p>
                      <a:pPr marL="285750" marR="0" indent="-285750">
                        <a:spcBef>
                          <a:spcPts val="0"/>
                        </a:spcBef>
                        <a:buFontTx/>
                        <a:buChar char="-"/>
                      </a:pPr>
                      <a:r>
                        <a:rPr lang="en-US" sz="2400" dirty="0" smtClean="0">
                          <a:effectLst/>
                        </a:rPr>
                        <a:t>Understand</a:t>
                      </a:r>
                    </a:p>
                    <a:p>
                      <a:pPr marL="285750" marR="0" indent="-285750">
                        <a:spcBef>
                          <a:spcPts val="0"/>
                        </a:spcBef>
                        <a:buFontTx/>
                        <a:buChar char="-"/>
                      </a:pPr>
                      <a:r>
                        <a:rPr lang="en-US" sz="2400" dirty="0" smtClean="0">
                          <a:effectLst/>
                        </a:rPr>
                        <a:t>Apply</a:t>
                      </a:r>
                    </a:p>
                    <a:p>
                      <a:pPr marL="285750" marR="0" indent="-285750">
                        <a:spcBef>
                          <a:spcPts val="0"/>
                        </a:spcBef>
                        <a:buFontTx/>
                        <a:buChar char="-"/>
                      </a:pPr>
                      <a:r>
                        <a:rPr lang="en-US" sz="2400" dirty="0" smtClean="0">
                          <a:effectLst/>
                        </a:rPr>
                        <a:t>Analyze</a:t>
                      </a:r>
                    </a:p>
                    <a:p>
                      <a:pPr marL="285750" marR="0" indent="-285750">
                        <a:spcBef>
                          <a:spcPts val="0"/>
                        </a:spcBef>
                        <a:buFontTx/>
                        <a:buChar char="-"/>
                      </a:pPr>
                      <a:r>
                        <a:rPr lang="en-US" sz="2400" dirty="0" smtClean="0">
                          <a:effectLst/>
                        </a:rPr>
                        <a:t>Evaluate</a:t>
                      </a:r>
                    </a:p>
                    <a:p>
                      <a:pPr marL="285750" marR="0" indent="-285750">
                        <a:spcBef>
                          <a:spcPts val="0"/>
                        </a:spcBef>
                        <a:buFontTx/>
                        <a:buChar char="-"/>
                      </a:pPr>
                      <a:r>
                        <a:rPr lang="en-US" sz="2400" dirty="0" smtClean="0">
                          <a:effectLst/>
                        </a:rPr>
                        <a:t>Create</a:t>
                      </a:r>
                    </a:p>
                  </a:txBody>
                  <a:tcPr/>
                </a:tc>
                <a:tc>
                  <a:txBody>
                    <a:bodyPr/>
                    <a:lstStyle/>
                    <a:p>
                      <a:pPr marL="0" marR="0">
                        <a:spcBef>
                          <a:spcPts val="0"/>
                        </a:spcBef>
                      </a:pPr>
                      <a:r>
                        <a:rPr lang="en-US" sz="2400" b="1" dirty="0" smtClean="0">
                          <a:effectLst/>
                        </a:rPr>
                        <a:t>Categories</a:t>
                      </a:r>
                    </a:p>
                    <a:p>
                      <a:pPr marL="0" marR="0" indent="0">
                        <a:spcBef>
                          <a:spcPts val="0"/>
                        </a:spcBef>
                        <a:buFontTx/>
                        <a:buNone/>
                      </a:pPr>
                      <a:r>
                        <a:rPr lang="en-US" sz="2400" dirty="0" smtClean="0">
                          <a:effectLst/>
                        </a:rPr>
                        <a:t>-    Receiving </a:t>
                      </a:r>
                    </a:p>
                    <a:p>
                      <a:pPr marL="342900" marR="0" indent="-342900">
                        <a:spcBef>
                          <a:spcPts val="0"/>
                        </a:spcBef>
                        <a:buFontTx/>
                        <a:buChar char="-"/>
                      </a:pPr>
                      <a:r>
                        <a:rPr lang="en-US" sz="2400" dirty="0" smtClean="0">
                          <a:effectLst/>
                        </a:rPr>
                        <a:t>Responding</a:t>
                      </a:r>
                    </a:p>
                    <a:p>
                      <a:pPr marL="342900" marR="0" indent="-342900">
                        <a:spcBef>
                          <a:spcPts val="0"/>
                        </a:spcBef>
                        <a:buFontTx/>
                        <a:buChar char="-"/>
                      </a:pPr>
                      <a:r>
                        <a:rPr lang="en-US" sz="2400" dirty="0" smtClean="0">
                          <a:effectLst/>
                        </a:rPr>
                        <a:t>Valuing</a:t>
                      </a:r>
                    </a:p>
                    <a:p>
                      <a:pPr marL="342900" marR="0" indent="-342900">
                        <a:spcBef>
                          <a:spcPts val="0"/>
                        </a:spcBef>
                        <a:buFontTx/>
                        <a:buChar char="-"/>
                      </a:pPr>
                      <a:r>
                        <a:rPr lang="en-US" sz="2400" dirty="0" smtClean="0">
                          <a:effectLst/>
                        </a:rPr>
                        <a:t>Organizing </a:t>
                      </a:r>
                    </a:p>
                    <a:p>
                      <a:pPr marL="342900" marR="0" indent="-342900">
                        <a:spcBef>
                          <a:spcPts val="0"/>
                        </a:spcBef>
                        <a:buFontTx/>
                        <a:buChar char="-"/>
                      </a:pPr>
                      <a:r>
                        <a:rPr lang="en-US" sz="2400" dirty="0" smtClean="0">
                          <a:effectLst/>
                        </a:rPr>
                        <a:t>Characterizing</a:t>
                      </a:r>
                    </a:p>
                    <a:p>
                      <a:pPr marL="0" marR="0">
                        <a:spcBef>
                          <a:spcPts val="0"/>
                        </a:spcBef>
                      </a:pPr>
                      <a:endParaRPr lang="en-US" sz="24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pPr>
                      <a:r>
                        <a:rPr lang="en-US" sz="2400" b="1" kern="1200" dirty="0" smtClean="0">
                          <a:solidFill>
                            <a:schemeClr val="dk1"/>
                          </a:solidFill>
                          <a:effectLst/>
                          <a:latin typeface="+mn-lt"/>
                          <a:ea typeface="+mn-ea"/>
                          <a:cs typeface="+mn-cs"/>
                        </a:rPr>
                        <a:t>Categories</a:t>
                      </a:r>
                      <a:endParaRPr lang="en-US" sz="2400" b="0" kern="1200" dirty="0" smtClean="0">
                        <a:solidFill>
                          <a:schemeClr val="dk1"/>
                        </a:solidFill>
                        <a:effectLst/>
                        <a:latin typeface="+mn-lt"/>
                        <a:ea typeface="+mn-ea"/>
                        <a:cs typeface="+mn-cs"/>
                      </a:endParaRPr>
                    </a:p>
                    <a:p>
                      <a:pPr marL="342900" marR="0" indent="-342900" algn="l" defTabSz="914400" rtl="0" eaLnBrk="1" latinLnBrk="0" hangingPunct="1">
                        <a:spcBef>
                          <a:spcPts val="0"/>
                        </a:spcBef>
                        <a:buFontTx/>
                        <a:buChar char="-"/>
                      </a:pPr>
                      <a:r>
                        <a:rPr lang="en-US" sz="2400" b="0" kern="1200" dirty="0" smtClean="0">
                          <a:solidFill>
                            <a:schemeClr val="dk1"/>
                          </a:solidFill>
                          <a:effectLst/>
                          <a:latin typeface="+mn-lt"/>
                          <a:ea typeface="+mn-ea"/>
                          <a:cs typeface="+mn-cs"/>
                        </a:rPr>
                        <a:t>Perception</a:t>
                      </a:r>
                    </a:p>
                    <a:p>
                      <a:pPr marL="342900" marR="0" indent="-342900" algn="l" defTabSz="914400" rtl="0" eaLnBrk="1" latinLnBrk="0" hangingPunct="1">
                        <a:spcBef>
                          <a:spcPts val="0"/>
                        </a:spcBef>
                        <a:buFontTx/>
                        <a:buChar char="-"/>
                      </a:pPr>
                      <a:r>
                        <a:rPr lang="en-US" sz="2400" b="0" kern="1200" dirty="0" smtClean="0">
                          <a:solidFill>
                            <a:schemeClr val="dk1"/>
                          </a:solidFill>
                          <a:effectLst/>
                          <a:latin typeface="+mn-lt"/>
                          <a:ea typeface="+mn-ea"/>
                          <a:cs typeface="+mn-cs"/>
                        </a:rPr>
                        <a:t>Set</a:t>
                      </a:r>
                    </a:p>
                    <a:p>
                      <a:pPr marL="342900" marR="0" indent="-342900" algn="l" defTabSz="914400" rtl="0" eaLnBrk="1" latinLnBrk="0" hangingPunct="1">
                        <a:spcBef>
                          <a:spcPts val="0"/>
                        </a:spcBef>
                        <a:buFontTx/>
                        <a:buChar char="-"/>
                      </a:pPr>
                      <a:r>
                        <a:rPr lang="en-US" sz="2400" b="0" kern="1200" dirty="0" smtClean="0">
                          <a:solidFill>
                            <a:schemeClr val="dk1"/>
                          </a:solidFill>
                          <a:effectLst/>
                          <a:latin typeface="+mn-lt"/>
                          <a:ea typeface="+mn-ea"/>
                          <a:cs typeface="+mn-cs"/>
                        </a:rPr>
                        <a:t>Guided Response</a:t>
                      </a:r>
                    </a:p>
                    <a:p>
                      <a:pPr marL="342900" marR="0" indent="-342900" algn="l" defTabSz="914400" rtl="0" eaLnBrk="1" latinLnBrk="0" hangingPunct="1">
                        <a:spcBef>
                          <a:spcPts val="0"/>
                        </a:spcBef>
                        <a:buFontTx/>
                        <a:buChar char="-"/>
                      </a:pPr>
                      <a:r>
                        <a:rPr lang="en-US" sz="2400" b="0" kern="1200" dirty="0" smtClean="0">
                          <a:solidFill>
                            <a:schemeClr val="dk1"/>
                          </a:solidFill>
                          <a:effectLst/>
                          <a:latin typeface="+mn-lt"/>
                          <a:ea typeface="+mn-ea"/>
                          <a:cs typeface="+mn-cs"/>
                        </a:rPr>
                        <a:t>Mechanism </a:t>
                      </a:r>
                    </a:p>
                    <a:p>
                      <a:pPr marL="342900" marR="0" indent="-342900" algn="l" defTabSz="914400" rtl="0" eaLnBrk="1" latinLnBrk="0" hangingPunct="1">
                        <a:spcBef>
                          <a:spcPts val="0"/>
                        </a:spcBef>
                        <a:buFontTx/>
                        <a:buChar char="-"/>
                      </a:pPr>
                      <a:r>
                        <a:rPr lang="en-US" sz="2400" b="0" kern="1200" dirty="0" smtClean="0">
                          <a:solidFill>
                            <a:schemeClr val="dk1"/>
                          </a:solidFill>
                          <a:effectLst/>
                          <a:latin typeface="+mn-lt"/>
                          <a:ea typeface="+mn-ea"/>
                          <a:cs typeface="+mn-cs"/>
                        </a:rPr>
                        <a:t>Complex over response</a:t>
                      </a:r>
                    </a:p>
                    <a:p>
                      <a:pPr marL="342900" marR="0" indent="-342900" algn="l" defTabSz="914400" rtl="0" eaLnBrk="1" latinLnBrk="0" hangingPunct="1">
                        <a:spcBef>
                          <a:spcPts val="0"/>
                        </a:spcBef>
                        <a:buFontTx/>
                        <a:buChar char="-"/>
                      </a:pPr>
                      <a:r>
                        <a:rPr lang="en-US" sz="2400" b="0" kern="1200" dirty="0" smtClean="0">
                          <a:solidFill>
                            <a:schemeClr val="dk1"/>
                          </a:solidFill>
                          <a:effectLst/>
                          <a:latin typeface="+mn-lt"/>
                          <a:ea typeface="+mn-ea"/>
                          <a:cs typeface="+mn-cs"/>
                        </a:rPr>
                        <a:t>Adaptation </a:t>
                      </a:r>
                    </a:p>
                    <a:p>
                      <a:pPr marL="342900" marR="0" indent="-342900" algn="l" defTabSz="914400" rtl="0" eaLnBrk="1" latinLnBrk="0" hangingPunct="1">
                        <a:spcBef>
                          <a:spcPts val="0"/>
                        </a:spcBef>
                        <a:buFontTx/>
                        <a:buChar char="-"/>
                      </a:pPr>
                      <a:r>
                        <a:rPr lang="en-US" sz="2400" b="0" kern="1200" dirty="0" smtClean="0">
                          <a:solidFill>
                            <a:schemeClr val="dk1"/>
                          </a:solidFill>
                          <a:effectLst/>
                          <a:latin typeface="+mn-lt"/>
                          <a:ea typeface="+mn-ea"/>
                          <a:cs typeface="+mn-cs"/>
                        </a:rPr>
                        <a:t>Origination</a:t>
                      </a:r>
                    </a:p>
                    <a:p>
                      <a:pPr marL="0" marR="0">
                        <a:spcBef>
                          <a:spcPts val="0"/>
                        </a:spcBef>
                      </a:pPr>
                      <a:endParaRPr lang="en-US" sz="2000" i="1" dirty="0">
                        <a:effectLst/>
                      </a:endParaRPr>
                    </a:p>
                  </a:txBody>
                  <a:tcPr/>
                </a:tc>
                <a:extLst>
                  <a:ext uri="{0D108BD9-81ED-4DB2-BD59-A6C34878D82A}">
                    <a16:rowId xmlns:a16="http://schemas.microsoft.com/office/drawing/2014/main" val="1480616279"/>
                  </a:ext>
                </a:extLst>
              </a:tr>
            </a:tbl>
          </a:graphicData>
        </a:graphic>
      </p:graphicFrame>
    </p:spTree>
    <p:extLst>
      <p:ext uri="{BB962C8B-B14F-4D97-AF65-F5344CB8AC3E}">
        <p14:creationId xmlns:p14="http://schemas.microsoft.com/office/powerpoint/2010/main" val="3031823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hat Are The Three Domains Of Bloom's Taxonomy?"/>
          <p:cNvPicPr/>
          <p:nvPr/>
        </p:nvPicPr>
        <p:blipFill>
          <a:blip r:embed="rId2">
            <a:extLst>
              <a:ext uri="{28A0092B-C50C-407E-A947-70E740481C1C}">
                <a14:useLocalDpi xmlns:a14="http://schemas.microsoft.com/office/drawing/2010/main" val="0"/>
              </a:ext>
            </a:extLst>
          </a:blip>
          <a:srcRect/>
          <a:stretch>
            <a:fillRect/>
          </a:stretch>
        </p:blipFill>
        <p:spPr bwMode="auto">
          <a:xfrm>
            <a:off x="1690255" y="701964"/>
            <a:ext cx="9042399" cy="4765963"/>
          </a:xfrm>
          <a:prstGeom prst="rect">
            <a:avLst/>
          </a:prstGeom>
          <a:noFill/>
          <a:ln>
            <a:noFill/>
          </a:ln>
        </p:spPr>
      </p:pic>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0407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39273" y="858981"/>
            <a:ext cx="8691418" cy="3343563"/>
          </a:xfrm>
          <a:prstGeom prst="rect">
            <a:avLst/>
          </a:prstGeom>
        </p:spPr>
      </p:pic>
      <p:sp>
        <p:nvSpPr>
          <p:cNvPr id="4" name="Rectangle 3"/>
          <p:cNvSpPr/>
          <p:nvPr/>
        </p:nvSpPr>
        <p:spPr>
          <a:xfrm>
            <a:off x="1450114" y="4546704"/>
            <a:ext cx="8534400" cy="400110"/>
          </a:xfrm>
          <a:prstGeom prst="rect">
            <a:avLst/>
          </a:prstGeom>
        </p:spPr>
        <p:txBody>
          <a:bodyPr wrap="square">
            <a:spAutoFit/>
          </a:bodyPr>
          <a:lstStyle/>
          <a:p>
            <a:r>
              <a:rPr lang="en-US" sz="2000" dirty="0" smtClean="0">
                <a:solidFill>
                  <a:srgbClr val="000000"/>
                </a:solidFill>
                <a:latin typeface="Typ1451-Regular"/>
              </a:rPr>
              <a:t>The </a:t>
            </a:r>
            <a:r>
              <a:rPr lang="en-US" sz="2000" dirty="0">
                <a:solidFill>
                  <a:srgbClr val="000000"/>
                </a:solidFill>
                <a:latin typeface="Typ1451-Regular"/>
              </a:rPr>
              <a:t>hierarchy of the cognitive domain of Bloom's Taxonomy (1956).</a:t>
            </a:r>
            <a:endParaRPr lang="en-US" sz="2000" dirty="0"/>
          </a:p>
        </p:txBody>
      </p:sp>
      <p:grpSp>
        <p:nvGrpSpPr>
          <p:cNvPr id="6" name="Group 5"/>
          <p:cNvGrpSpPr/>
          <p:nvPr/>
        </p:nvGrpSpPr>
        <p:grpSpPr>
          <a:xfrm>
            <a:off x="-1" y="6442370"/>
            <a:ext cx="12215087" cy="461812"/>
            <a:chOff x="-1" y="6442370"/>
            <a:chExt cx="12215087" cy="461812"/>
          </a:xfrm>
        </p:grpSpPr>
        <p:sp>
          <p:nvSpPr>
            <p:cNvPr id="7" name="Rectangle 6"/>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9" name="Rectangle 8"/>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68726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114" y="4546704"/>
            <a:ext cx="8534400" cy="400110"/>
          </a:xfrm>
          <a:prstGeom prst="rect">
            <a:avLst/>
          </a:prstGeom>
        </p:spPr>
        <p:txBody>
          <a:bodyPr wrap="square">
            <a:spAutoFit/>
          </a:bodyPr>
          <a:lstStyle/>
          <a:p>
            <a:r>
              <a:rPr lang="en-US" sz="2000" dirty="0" smtClean="0"/>
              <a:t>Revision </a:t>
            </a:r>
            <a:r>
              <a:rPr lang="en-US" sz="2000" dirty="0"/>
              <a:t>to Bloom's cognitive hierarchy (2001)</a:t>
            </a:r>
          </a:p>
        </p:txBody>
      </p:sp>
      <p:pic>
        <p:nvPicPr>
          <p:cNvPr id="3" name="Picture 2"/>
          <p:cNvPicPr>
            <a:picLocks noChangeAspect="1"/>
          </p:cNvPicPr>
          <p:nvPr/>
        </p:nvPicPr>
        <p:blipFill>
          <a:blip r:embed="rId2"/>
          <a:stretch>
            <a:fillRect/>
          </a:stretch>
        </p:blipFill>
        <p:spPr>
          <a:xfrm>
            <a:off x="1476909" y="794328"/>
            <a:ext cx="8738509" cy="3445163"/>
          </a:xfrm>
          <a:prstGeom prst="rect">
            <a:avLst/>
          </a:prstGeom>
        </p:spPr>
      </p:pic>
      <p:grpSp>
        <p:nvGrpSpPr>
          <p:cNvPr id="7" name="Group 6"/>
          <p:cNvGrpSpPr/>
          <p:nvPr/>
        </p:nvGrpSpPr>
        <p:grpSpPr>
          <a:xfrm>
            <a:off x="-1" y="6451606"/>
            <a:ext cx="12215087" cy="461812"/>
            <a:chOff x="-1" y="6442370"/>
            <a:chExt cx="12215087" cy="461812"/>
          </a:xfrm>
        </p:grpSpPr>
        <p:sp>
          <p:nvSpPr>
            <p:cNvPr id="8" name="Rectangle 7"/>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10" name="Rectangle 9"/>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498749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upload.wikimedia.org/wikipedia/commons/5/5e/Bloom%27s_Revised_Taxonomy.jpg"/>
          <p:cNvPicPr/>
          <p:nvPr/>
        </p:nvPicPr>
        <p:blipFill>
          <a:blip r:embed="rId2">
            <a:extLst>
              <a:ext uri="{28A0092B-C50C-407E-A947-70E740481C1C}">
                <a14:useLocalDpi xmlns:a14="http://schemas.microsoft.com/office/drawing/2010/main" val="0"/>
              </a:ext>
            </a:extLst>
          </a:blip>
          <a:srcRect/>
          <a:stretch>
            <a:fillRect/>
          </a:stretch>
        </p:blipFill>
        <p:spPr bwMode="auto">
          <a:xfrm>
            <a:off x="1671782" y="969817"/>
            <a:ext cx="8959273" cy="5089238"/>
          </a:xfrm>
          <a:prstGeom prst="rect">
            <a:avLst/>
          </a:prstGeom>
          <a:noFill/>
          <a:ln>
            <a:noFill/>
          </a:ln>
        </p:spPr>
      </p:pic>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87079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873" y="517243"/>
            <a:ext cx="10372436" cy="5955476"/>
          </a:xfrm>
          <a:prstGeom prst="rect">
            <a:avLst/>
          </a:prstGeom>
        </p:spPr>
        <p:txBody>
          <a:bodyPr wrap="square">
            <a:spAutoFit/>
          </a:bodyPr>
          <a:lstStyle/>
          <a:p>
            <a:pPr algn="just"/>
            <a:r>
              <a:rPr lang="en-US" sz="2800" b="1" dirty="0"/>
              <a:t>What is </a:t>
            </a:r>
            <a:r>
              <a:rPr lang="en-US" sz="2800" b="1" dirty="0" smtClean="0"/>
              <a:t>Outcome Based </a:t>
            </a:r>
            <a:r>
              <a:rPr lang="en-US" sz="2800" b="1" dirty="0"/>
              <a:t>Education (OBE</a:t>
            </a:r>
            <a:r>
              <a:rPr lang="en-US" sz="2800" b="1" dirty="0" smtClean="0"/>
              <a:t>)</a:t>
            </a:r>
          </a:p>
          <a:p>
            <a:pPr marL="914400" lvl="1" indent="-457200" algn="just">
              <a:spcBef>
                <a:spcPts val="600"/>
              </a:spcBef>
              <a:spcAft>
                <a:spcPts val="600"/>
              </a:spcAft>
              <a:buFont typeface="Calibri" panose="020F0502020204030204" pitchFamily="34" charset="0"/>
              <a:buChar char="―"/>
            </a:pPr>
            <a:r>
              <a:rPr lang="en-US" sz="2800" dirty="0" smtClean="0"/>
              <a:t>A </a:t>
            </a:r>
            <a:r>
              <a:rPr lang="en-US" sz="2800" dirty="0"/>
              <a:t>system/teaching and learning methodology where parts and aspects (</a:t>
            </a:r>
            <a:r>
              <a:rPr lang="en-US" sz="2800" i="1" dirty="0"/>
              <a:t>i.e.</a:t>
            </a:r>
            <a:r>
              <a:rPr lang="en-US" sz="2800" dirty="0"/>
              <a:t> course design, delivery, assessment) of education are organized around a set of goals (outcomes</a:t>
            </a:r>
            <a:r>
              <a:rPr lang="en-US" sz="2800" dirty="0" smtClean="0"/>
              <a:t>).</a:t>
            </a:r>
            <a:endParaRPr lang="en-US" sz="2800" dirty="0"/>
          </a:p>
          <a:p>
            <a:pPr marL="914400" lvl="1" indent="-457200" algn="just">
              <a:spcBef>
                <a:spcPts val="600"/>
              </a:spcBef>
              <a:spcAft>
                <a:spcPts val="600"/>
              </a:spcAft>
              <a:buFont typeface="Calibri" panose="020F0502020204030204" pitchFamily="34" charset="0"/>
              <a:buChar char="―"/>
            </a:pPr>
            <a:r>
              <a:rPr lang="en-US" sz="2800" dirty="0"/>
              <a:t>Students should achieve their goal by the end of the educational process. </a:t>
            </a:r>
          </a:p>
          <a:p>
            <a:pPr marL="914400" lvl="1" indent="-457200" algn="just">
              <a:spcBef>
                <a:spcPts val="600"/>
              </a:spcBef>
              <a:spcAft>
                <a:spcPts val="600"/>
              </a:spcAft>
              <a:buFont typeface="Calibri" panose="020F0502020204030204" pitchFamily="34" charset="0"/>
              <a:buChar char="―"/>
            </a:pPr>
            <a:r>
              <a:rPr lang="en-US" sz="2800" dirty="0" smtClean="0"/>
              <a:t>Maps and measures </a:t>
            </a:r>
            <a:r>
              <a:rPr lang="en-US" sz="2800" dirty="0"/>
              <a:t>students’ performance at every step. </a:t>
            </a:r>
          </a:p>
          <a:p>
            <a:pPr marL="914400" lvl="1" indent="-457200" algn="just">
              <a:spcBef>
                <a:spcPts val="600"/>
              </a:spcBef>
              <a:spcAft>
                <a:spcPts val="600"/>
              </a:spcAft>
              <a:buFont typeface="Calibri" panose="020F0502020204030204" pitchFamily="34" charset="0"/>
              <a:buChar char="―"/>
            </a:pPr>
            <a:r>
              <a:rPr lang="en-US" sz="2800" dirty="0"/>
              <a:t>A</a:t>
            </a:r>
            <a:r>
              <a:rPr lang="en-US" sz="2800" dirty="0" smtClean="0"/>
              <a:t>ims </a:t>
            </a:r>
            <a:r>
              <a:rPr lang="en-US" sz="2800" dirty="0"/>
              <a:t>to maximize student learning outcomes by developing their knowledge &amp; skills.</a:t>
            </a:r>
          </a:p>
          <a:p>
            <a:pPr marL="914400" lvl="1" indent="-457200" algn="just">
              <a:spcBef>
                <a:spcPts val="600"/>
              </a:spcBef>
              <a:spcAft>
                <a:spcPts val="600"/>
              </a:spcAft>
              <a:buFont typeface="Calibri" panose="020F0502020204030204" pitchFamily="34" charset="0"/>
              <a:buChar char="―"/>
            </a:pPr>
            <a:r>
              <a:rPr lang="en-US" sz="2800" dirty="0"/>
              <a:t>Also referred to as standard based education, helping institutions measure their learning outcomes and </a:t>
            </a:r>
            <a:r>
              <a:rPr lang="en-US" sz="2800" dirty="0" smtClean="0"/>
              <a:t>enabling </a:t>
            </a:r>
            <a:r>
              <a:rPr lang="en-US" sz="2800" dirty="0"/>
              <a:t>students to develop to stand out with their global counterparts.</a:t>
            </a:r>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0247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3527" y="1450109"/>
            <a:ext cx="5163128" cy="4031873"/>
          </a:xfrm>
          <a:prstGeom prst="rect">
            <a:avLst/>
          </a:prstGeom>
          <a:noFill/>
        </p:spPr>
        <p:txBody>
          <a:bodyPr wrap="square" rtlCol="0">
            <a:spAutoFit/>
          </a:bodyPr>
          <a:lstStyle/>
          <a:p>
            <a:pPr algn="ctr"/>
            <a:r>
              <a:rPr lang="en-US" sz="3200" dirty="0" smtClean="0">
                <a:hlinkClick r:id="rId2" action="ppaction://hlinkfile"/>
              </a:rPr>
              <a:t>Action Verbs by Domains </a:t>
            </a:r>
            <a:endParaRPr lang="en-US" sz="3200" dirty="0" smtClean="0"/>
          </a:p>
          <a:p>
            <a:pPr algn="ctr"/>
            <a:endParaRPr lang="en-US" sz="3200" dirty="0" smtClean="0"/>
          </a:p>
          <a:p>
            <a:pPr algn="ctr"/>
            <a:r>
              <a:rPr lang="en-US" sz="3200" dirty="0">
                <a:hlinkClick r:id="rId3" action="ppaction://hlinkfile"/>
              </a:rPr>
              <a:t>Action Verbs by </a:t>
            </a:r>
            <a:r>
              <a:rPr lang="en-US" sz="3200" dirty="0" smtClean="0">
                <a:hlinkClick r:id="rId3" action="ppaction://hlinkfile"/>
              </a:rPr>
              <a:t>Domains 1</a:t>
            </a:r>
            <a:endParaRPr lang="en-US" sz="3200" dirty="0"/>
          </a:p>
          <a:p>
            <a:pPr algn="ctr"/>
            <a:endParaRPr lang="en-US" sz="3200" dirty="0"/>
          </a:p>
          <a:p>
            <a:pPr algn="ctr"/>
            <a:endParaRPr lang="en-US" sz="3200" dirty="0"/>
          </a:p>
          <a:p>
            <a:pPr algn="ctr"/>
            <a:endParaRPr lang="en-US" sz="3200" dirty="0"/>
          </a:p>
          <a:p>
            <a:pPr algn="ctr"/>
            <a:endParaRPr lang="en-US" sz="3200" dirty="0" smtClean="0"/>
          </a:p>
          <a:p>
            <a:pPr algn="ctr"/>
            <a:endParaRPr lang="en-US" sz="3200" dirty="0"/>
          </a:p>
        </p:txBody>
      </p:sp>
      <p:grpSp>
        <p:nvGrpSpPr>
          <p:cNvPr id="4" name="Group 3"/>
          <p:cNvGrpSpPr/>
          <p:nvPr/>
        </p:nvGrpSpPr>
        <p:grpSpPr>
          <a:xfrm>
            <a:off x="-1" y="6442370"/>
            <a:ext cx="12215087" cy="461812"/>
            <a:chOff x="-1" y="6442370"/>
            <a:chExt cx="12215087" cy="461812"/>
          </a:xfrm>
        </p:grpSpPr>
        <p:sp>
          <p:nvSpPr>
            <p:cNvPr id="5" name="Rectangle 4"/>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7" name="Rectangle 6"/>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9019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9782" y="277098"/>
            <a:ext cx="10372436" cy="625428"/>
          </a:xfrm>
          <a:prstGeom prst="rect">
            <a:avLst/>
          </a:prstGeom>
        </p:spPr>
        <p:txBody>
          <a:bodyPr wrap="square">
            <a:spAutoFit/>
          </a:bodyPr>
          <a:lstStyle/>
          <a:p>
            <a:pPr>
              <a:lnSpc>
                <a:spcPct val="115000"/>
              </a:lnSpc>
              <a:spcBef>
                <a:spcPts val="600"/>
              </a:spcBef>
              <a:spcAft>
                <a:spcPts val="600"/>
              </a:spcAft>
            </a:pPr>
            <a:r>
              <a:rPr lang="en-US" sz="3200" b="1" dirty="0">
                <a:latin typeface="Calibri" panose="020F0502020204030204" pitchFamily="34" charset="0"/>
                <a:ea typeface="Calibri" panose="020F0502020204030204" pitchFamily="34" charset="0"/>
                <a:cs typeface="Times New Roman" panose="02020603050405020304" pitchFamily="18" charset="0"/>
              </a:rPr>
              <a:t>Selection of Teaching Methods: Cognitive Domain</a:t>
            </a:r>
          </a:p>
        </p:txBody>
      </p:sp>
      <p:graphicFrame>
        <p:nvGraphicFramePr>
          <p:cNvPr id="2" name="Table 1"/>
          <p:cNvGraphicFramePr>
            <a:graphicFrameLocks noGrp="1"/>
          </p:cNvGraphicFramePr>
          <p:nvPr>
            <p:extLst>
              <p:ext uri="{D42A27DB-BD31-4B8C-83A1-F6EECF244321}">
                <p14:modId xmlns:p14="http://schemas.microsoft.com/office/powerpoint/2010/main" val="3601115963"/>
              </p:ext>
            </p:extLst>
          </p:nvPr>
        </p:nvGraphicFramePr>
        <p:xfrm>
          <a:off x="868218" y="1025247"/>
          <a:ext cx="10485582" cy="5435201"/>
        </p:xfrm>
        <a:graphic>
          <a:graphicData uri="http://schemas.openxmlformats.org/drawingml/2006/table">
            <a:tbl>
              <a:tblPr>
                <a:tableStyleId>{5C22544A-7EE6-4342-B048-85BDC9FD1C3A}</a:tableStyleId>
              </a:tblPr>
              <a:tblGrid>
                <a:gridCol w="3023181">
                  <a:extLst>
                    <a:ext uri="{9D8B030D-6E8A-4147-A177-3AD203B41FA5}">
                      <a16:colId xmlns:a16="http://schemas.microsoft.com/office/drawing/2014/main" val="1533778311"/>
                    </a:ext>
                  </a:extLst>
                </a:gridCol>
                <a:gridCol w="7462401">
                  <a:extLst>
                    <a:ext uri="{9D8B030D-6E8A-4147-A177-3AD203B41FA5}">
                      <a16:colId xmlns:a16="http://schemas.microsoft.com/office/drawing/2014/main" val="3529292246"/>
                    </a:ext>
                  </a:extLst>
                </a:gridCol>
              </a:tblGrid>
              <a:tr h="979051">
                <a:tc>
                  <a:txBody>
                    <a:bodyPr/>
                    <a:lstStyle/>
                    <a:p>
                      <a:pPr marL="0" marR="0">
                        <a:lnSpc>
                          <a:spcPct val="115000"/>
                        </a:lnSpc>
                        <a:spcBef>
                          <a:spcPts val="0"/>
                        </a:spcBef>
                        <a:spcAft>
                          <a:spcPts val="0"/>
                        </a:spcAft>
                      </a:pPr>
                      <a:r>
                        <a:rPr lang="en-US" sz="2800" b="1" dirty="0">
                          <a:effectLst/>
                        </a:rPr>
                        <a:t>Sub-levels  of </a:t>
                      </a:r>
                    </a:p>
                    <a:p>
                      <a:pPr marL="0" marR="0">
                        <a:lnSpc>
                          <a:spcPct val="115000"/>
                        </a:lnSpc>
                        <a:spcBef>
                          <a:spcPts val="0"/>
                        </a:spcBef>
                        <a:spcAft>
                          <a:spcPts val="0"/>
                        </a:spcAft>
                      </a:pPr>
                      <a:r>
                        <a:rPr lang="en-US" sz="2800" b="1" dirty="0" smtClean="0">
                          <a:effectLst/>
                        </a:rPr>
                        <a:t>Cognitive </a:t>
                      </a:r>
                      <a:r>
                        <a:rPr lang="en-US" sz="2800" b="1" dirty="0">
                          <a:effectLst/>
                        </a:rPr>
                        <a:t>D</a:t>
                      </a:r>
                      <a:r>
                        <a:rPr lang="en-US" sz="2800" b="1" dirty="0" smtClean="0">
                          <a:effectLst/>
                        </a:rPr>
                        <a:t>omain</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b="1" dirty="0">
                          <a:effectLst/>
                        </a:rPr>
                        <a:t>Teaching Methods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0183420"/>
                  </a:ext>
                </a:extLst>
              </a:tr>
              <a:tr h="939055">
                <a:tc>
                  <a:txBody>
                    <a:bodyPr/>
                    <a:lstStyle/>
                    <a:p>
                      <a:pPr marL="0" marR="0">
                        <a:lnSpc>
                          <a:spcPct val="115000"/>
                        </a:lnSpc>
                        <a:spcBef>
                          <a:spcPts val="0"/>
                        </a:spcBef>
                        <a:spcAft>
                          <a:spcPts val="0"/>
                        </a:spcAft>
                      </a:pPr>
                      <a:r>
                        <a:rPr lang="en-US" sz="2600" dirty="0">
                          <a:effectLst/>
                        </a:rPr>
                        <a:t>Remember</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600" dirty="0">
                          <a:effectLst/>
                        </a:rPr>
                        <a:t>Lecture, discussion, demonstration</a:t>
                      </a:r>
                      <a:r>
                        <a:rPr lang="en-US" sz="2600" dirty="0" smtClean="0">
                          <a:effectLst/>
                        </a:rPr>
                        <a:t>, cooperative </a:t>
                      </a:r>
                      <a:r>
                        <a:rPr lang="en-US" sz="2600" dirty="0">
                          <a:effectLst/>
                        </a:rPr>
                        <a:t>learning, study tour, question-answer </a:t>
                      </a:r>
                      <a:r>
                        <a:rPr lang="en-US" sz="2600" dirty="0" smtClean="0">
                          <a:effectLst/>
                        </a:rPr>
                        <a:t>etc.</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1790690"/>
                  </a:ext>
                </a:extLst>
              </a:tr>
              <a:tr h="986719">
                <a:tc>
                  <a:txBody>
                    <a:bodyPr/>
                    <a:lstStyle/>
                    <a:p>
                      <a:pPr marL="0" marR="0">
                        <a:lnSpc>
                          <a:spcPct val="115000"/>
                        </a:lnSpc>
                        <a:spcBef>
                          <a:spcPts val="0"/>
                        </a:spcBef>
                        <a:spcAft>
                          <a:spcPts val="0"/>
                        </a:spcAft>
                      </a:pPr>
                      <a:r>
                        <a:rPr lang="en-US" sz="2600" dirty="0">
                          <a:effectLst/>
                        </a:rPr>
                        <a:t>Understand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600" dirty="0">
                          <a:effectLst/>
                        </a:rPr>
                        <a:t>Suggested reading,  practices, home assignment, case study, role play</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4427891"/>
                  </a:ext>
                </a:extLst>
              </a:tr>
              <a:tr h="538873">
                <a:tc>
                  <a:txBody>
                    <a:bodyPr/>
                    <a:lstStyle/>
                    <a:p>
                      <a:pPr marL="0" marR="0">
                        <a:lnSpc>
                          <a:spcPct val="115000"/>
                        </a:lnSpc>
                        <a:spcBef>
                          <a:spcPts val="0"/>
                        </a:spcBef>
                        <a:spcAft>
                          <a:spcPts val="0"/>
                        </a:spcAft>
                      </a:pPr>
                      <a:r>
                        <a:rPr lang="en-US" sz="2600" dirty="0">
                          <a:effectLst/>
                        </a:rPr>
                        <a:t>Apply</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600" dirty="0">
                          <a:effectLst/>
                        </a:rPr>
                        <a:t>Practice, problem solving, assignment </a:t>
                      </a:r>
                      <a:r>
                        <a:rPr lang="en-US" sz="2600" dirty="0" err="1">
                          <a:effectLst/>
                        </a:rPr>
                        <a:t>etc</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8173549"/>
                  </a:ext>
                </a:extLst>
              </a:tr>
              <a:tr h="538873">
                <a:tc>
                  <a:txBody>
                    <a:bodyPr/>
                    <a:lstStyle/>
                    <a:p>
                      <a:pPr marL="0" marR="0">
                        <a:lnSpc>
                          <a:spcPct val="115000"/>
                        </a:lnSpc>
                        <a:spcBef>
                          <a:spcPts val="0"/>
                        </a:spcBef>
                        <a:spcAft>
                          <a:spcPts val="0"/>
                        </a:spcAft>
                      </a:pPr>
                      <a:r>
                        <a:rPr lang="en-US" sz="2600" dirty="0">
                          <a:effectLst/>
                        </a:rPr>
                        <a:t>Analyze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600">
                          <a:effectLst/>
                        </a:rPr>
                        <a:t>Problem based learning, assignment, case study,brain storming, inquiry based learning</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1096541"/>
                  </a:ext>
                </a:extLst>
              </a:tr>
              <a:tr h="538873">
                <a:tc>
                  <a:txBody>
                    <a:bodyPr/>
                    <a:lstStyle/>
                    <a:p>
                      <a:pPr marL="0" marR="0">
                        <a:lnSpc>
                          <a:spcPct val="115000"/>
                        </a:lnSpc>
                        <a:spcBef>
                          <a:spcPts val="0"/>
                        </a:spcBef>
                        <a:spcAft>
                          <a:spcPts val="0"/>
                        </a:spcAft>
                      </a:pPr>
                      <a:r>
                        <a:rPr lang="en-US" sz="2600" dirty="0">
                          <a:effectLst/>
                        </a:rPr>
                        <a:t>Evaluate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600">
                          <a:effectLst/>
                        </a:rPr>
                        <a:t>Assignment, discussion, review work,</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4773697"/>
                  </a:ext>
                </a:extLst>
              </a:tr>
              <a:tr h="538873">
                <a:tc>
                  <a:txBody>
                    <a:bodyPr/>
                    <a:lstStyle/>
                    <a:p>
                      <a:pPr marL="0" marR="0">
                        <a:lnSpc>
                          <a:spcPct val="115000"/>
                        </a:lnSpc>
                        <a:spcBef>
                          <a:spcPts val="0"/>
                        </a:spcBef>
                        <a:spcAft>
                          <a:spcPts val="0"/>
                        </a:spcAft>
                      </a:pPr>
                      <a:r>
                        <a:rPr lang="en-US" sz="2600" dirty="0">
                          <a:effectLst/>
                        </a:rPr>
                        <a:t>Create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600" dirty="0">
                          <a:effectLst/>
                        </a:rPr>
                        <a:t>Debate, assignment, group work, competition</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8144964"/>
                  </a:ext>
                </a:extLst>
              </a:tr>
            </a:tbl>
          </a:graphicData>
        </a:graphic>
      </p:graphicFrame>
      <p:grpSp>
        <p:nvGrpSpPr>
          <p:cNvPr id="6" name="Group 5"/>
          <p:cNvGrpSpPr/>
          <p:nvPr/>
        </p:nvGrpSpPr>
        <p:grpSpPr>
          <a:xfrm>
            <a:off x="-1" y="6442370"/>
            <a:ext cx="12215087" cy="461812"/>
            <a:chOff x="-1" y="6442370"/>
            <a:chExt cx="12215087" cy="461812"/>
          </a:xfrm>
        </p:grpSpPr>
        <p:sp>
          <p:nvSpPr>
            <p:cNvPr id="7" name="Rectangle 6"/>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9" name="Rectangle 8"/>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966706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9782" y="461818"/>
            <a:ext cx="10372436" cy="625428"/>
          </a:xfrm>
          <a:prstGeom prst="rect">
            <a:avLst/>
          </a:prstGeom>
        </p:spPr>
        <p:txBody>
          <a:bodyPr wrap="square">
            <a:spAutoFit/>
          </a:bodyPr>
          <a:lstStyle/>
          <a:p>
            <a:pPr>
              <a:lnSpc>
                <a:spcPct val="115000"/>
              </a:lnSpc>
              <a:spcBef>
                <a:spcPts val="600"/>
              </a:spcBef>
              <a:spcAft>
                <a:spcPts val="600"/>
              </a:spcAft>
            </a:pPr>
            <a:r>
              <a:rPr lang="en-US" sz="3200" b="1" dirty="0">
                <a:solidFill>
                  <a:srgbClr val="000000"/>
                </a:solidFill>
                <a:ea typeface="Calibri" panose="020F0502020204030204" pitchFamily="34" charset="0"/>
                <a:cs typeface="Rockwell Condensed" panose="02060603050405020104" pitchFamily="18" charset="0"/>
              </a:rPr>
              <a:t>Selection of Teaching </a:t>
            </a:r>
            <a:r>
              <a:rPr lang="en-US" sz="3200" b="1" dirty="0" smtClean="0">
                <a:solidFill>
                  <a:srgbClr val="000000"/>
                </a:solidFill>
                <a:ea typeface="Calibri" panose="020F0502020204030204" pitchFamily="34" charset="0"/>
                <a:cs typeface="Rockwell Condensed" panose="02060603050405020104" pitchFamily="18" charset="0"/>
              </a:rPr>
              <a:t>Methods: A</a:t>
            </a:r>
            <a:r>
              <a:rPr lang="en-US" sz="3200" b="1" dirty="0" smtClean="0">
                <a:ea typeface="Calibri" panose="020F0502020204030204" pitchFamily="34" charset="0"/>
                <a:cs typeface="Times New Roman" panose="02020603050405020304" pitchFamily="18" charset="0"/>
              </a:rPr>
              <a:t>ffective </a:t>
            </a:r>
            <a:r>
              <a:rPr lang="en-US" sz="3200" b="1" dirty="0">
                <a:ea typeface="Calibri" panose="020F0502020204030204" pitchFamily="34" charset="0"/>
                <a:cs typeface="Times New Roman" panose="02020603050405020304" pitchFamily="18" charset="0"/>
              </a:rPr>
              <a:t>Domain</a:t>
            </a:r>
            <a:endParaRPr lang="en-US" sz="3200" b="1" dirty="0">
              <a:effectLst/>
              <a:ea typeface="Calibri" panose="020F0502020204030204" pitchFamily="34"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97236466"/>
              </p:ext>
            </p:extLst>
          </p:nvPr>
        </p:nvGraphicFramePr>
        <p:xfrm>
          <a:off x="868218" y="1200731"/>
          <a:ext cx="10485582" cy="5194830"/>
        </p:xfrm>
        <a:graphic>
          <a:graphicData uri="http://schemas.openxmlformats.org/drawingml/2006/table">
            <a:tbl>
              <a:tblPr>
                <a:tableStyleId>{5C22544A-7EE6-4342-B048-85BDC9FD1C3A}</a:tableStyleId>
              </a:tblPr>
              <a:tblGrid>
                <a:gridCol w="3023181">
                  <a:extLst>
                    <a:ext uri="{9D8B030D-6E8A-4147-A177-3AD203B41FA5}">
                      <a16:colId xmlns:a16="http://schemas.microsoft.com/office/drawing/2014/main" val="1533778311"/>
                    </a:ext>
                  </a:extLst>
                </a:gridCol>
                <a:gridCol w="7462401">
                  <a:extLst>
                    <a:ext uri="{9D8B030D-6E8A-4147-A177-3AD203B41FA5}">
                      <a16:colId xmlns:a16="http://schemas.microsoft.com/office/drawing/2014/main" val="3529292246"/>
                    </a:ext>
                  </a:extLst>
                </a:gridCol>
              </a:tblGrid>
              <a:tr h="1111414">
                <a:tc>
                  <a:txBody>
                    <a:bodyPr/>
                    <a:lstStyle/>
                    <a:p>
                      <a:pPr marL="0" marR="0">
                        <a:lnSpc>
                          <a:spcPct val="115000"/>
                        </a:lnSpc>
                        <a:spcBef>
                          <a:spcPts val="0"/>
                        </a:spcBef>
                        <a:spcAft>
                          <a:spcPts val="0"/>
                        </a:spcAft>
                      </a:pPr>
                      <a:r>
                        <a:rPr lang="en-US" sz="2800" dirty="0">
                          <a:effectLst/>
                        </a:rPr>
                        <a:t>Sub-levels  of </a:t>
                      </a:r>
                    </a:p>
                    <a:p>
                      <a:pPr marL="0" marR="0">
                        <a:lnSpc>
                          <a:spcPct val="115000"/>
                        </a:lnSpc>
                        <a:spcBef>
                          <a:spcPts val="0"/>
                        </a:spcBef>
                        <a:spcAft>
                          <a:spcPts val="0"/>
                        </a:spcAft>
                      </a:pPr>
                      <a:r>
                        <a:rPr lang="en-US" sz="2800" dirty="0">
                          <a:effectLst/>
                        </a:rPr>
                        <a:t>A</a:t>
                      </a:r>
                      <a:r>
                        <a:rPr lang="en-US" sz="2800" dirty="0" smtClean="0">
                          <a:effectLst/>
                        </a:rPr>
                        <a:t>ffective </a:t>
                      </a:r>
                      <a:r>
                        <a:rPr lang="en-US" sz="2800" dirty="0">
                          <a:effectLst/>
                        </a:rPr>
                        <a:t>D</a:t>
                      </a:r>
                      <a:r>
                        <a:rPr lang="en-US" sz="2800" dirty="0" smtClean="0">
                          <a:effectLst/>
                        </a:rPr>
                        <a:t>omain</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dirty="0">
                          <a:effectLst/>
                        </a:rPr>
                        <a:t>Teaching Methods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0183420"/>
                  </a:ext>
                </a:extLst>
              </a:tr>
              <a:tr h="1480078">
                <a:tc>
                  <a:txBody>
                    <a:bodyPr/>
                    <a:lstStyle/>
                    <a:p>
                      <a:pPr marL="0" marR="0">
                        <a:lnSpc>
                          <a:spcPct val="115000"/>
                        </a:lnSpc>
                        <a:spcBef>
                          <a:spcPts val="0"/>
                        </a:spcBef>
                        <a:spcAft>
                          <a:spcPts val="0"/>
                        </a:spcAft>
                      </a:pPr>
                      <a:r>
                        <a:rPr lang="en-US" sz="2800" dirty="0">
                          <a:effectLst/>
                        </a:rPr>
                        <a:t>Receiving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dirty="0">
                          <a:effectLst/>
                        </a:rPr>
                        <a:t>Lecture,  directing reading, group discussion, </a:t>
                      </a:r>
                      <a:r>
                        <a:rPr lang="en-US" sz="2800" dirty="0" err="1">
                          <a:effectLst/>
                        </a:rPr>
                        <a:t>demonstration,cooperative</a:t>
                      </a:r>
                      <a:r>
                        <a:rPr lang="en-US" sz="2800" dirty="0">
                          <a:effectLst/>
                        </a:rPr>
                        <a:t> learning, study tour, question-answer </a:t>
                      </a:r>
                      <a:r>
                        <a:rPr lang="en-US" sz="2800" dirty="0" err="1">
                          <a:effectLst/>
                        </a:rPr>
                        <a:t>etc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1790690"/>
                  </a:ext>
                </a:extLst>
              </a:tr>
              <a:tr h="986719">
                <a:tc>
                  <a:txBody>
                    <a:bodyPr/>
                    <a:lstStyle/>
                    <a:p>
                      <a:pPr marL="0" marR="0">
                        <a:lnSpc>
                          <a:spcPct val="115000"/>
                        </a:lnSpc>
                        <a:spcBef>
                          <a:spcPts val="0"/>
                        </a:spcBef>
                        <a:spcAft>
                          <a:spcPts val="0"/>
                        </a:spcAft>
                      </a:pPr>
                      <a:r>
                        <a:rPr lang="en-US" sz="2800" dirty="0">
                          <a:effectLst/>
                        </a:rPr>
                        <a:t>Responding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a:effectLst/>
                        </a:rPr>
                        <a:t>Lecture, group discussion, cooperative learning, field trip,  question-answer etc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4427891"/>
                  </a:ext>
                </a:extLst>
              </a:tr>
              <a:tr h="538873">
                <a:tc>
                  <a:txBody>
                    <a:bodyPr/>
                    <a:lstStyle/>
                    <a:p>
                      <a:pPr marL="0" marR="0">
                        <a:lnSpc>
                          <a:spcPct val="115000"/>
                        </a:lnSpc>
                        <a:spcBef>
                          <a:spcPts val="0"/>
                        </a:spcBef>
                        <a:spcAft>
                          <a:spcPts val="0"/>
                        </a:spcAft>
                      </a:pPr>
                      <a:r>
                        <a:rPr lang="en-US" sz="2800">
                          <a:effectLst/>
                        </a:rPr>
                        <a:t>Valuing</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dirty="0">
                          <a:effectLst/>
                        </a:rPr>
                        <a:t>Suggested reading,  lecture, discussion </a:t>
                      </a:r>
                      <a:r>
                        <a:rPr lang="en-US" sz="2800" dirty="0" err="1">
                          <a:effectLst/>
                        </a:rPr>
                        <a:t>etc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8173549"/>
                  </a:ext>
                </a:extLst>
              </a:tr>
              <a:tr h="538873">
                <a:tc>
                  <a:txBody>
                    <a:bodyPr/>
                    <a:lstStyle/>
                    <a:p>
                      <a:pPr marL="0" marR="0">
                        <a:lnSpc>
                          <a:spcPct val="115000"/>
                        </a:lnSpc>
                        <a:spcBef>
                          <a:spcPts val="0"/>
                        </a:spcBef>
                        <a:spcAft>
                          <a:spcPts val="0"/>
                        </a:spcAft>
                      </a:pPr>
                      <a:r>
                        <a:rPr lang="en-US" sz="2800">
                          <a:effectLst/>
                        </a:rPr>
                        <a:t>Organizing</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a:effectLst/>
                        </a:rPr>
                        <a:t>Field trip, discussion, video, Role- playing</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1096541"/>
                  </a:ext>
                </a:extLst>
              </a:tr>
              <a:tr h="538873">
                <a:tc>
                  <a:txBody>
                    <a:bodyPr/>
                    <a:lstStyle/>
                    <a:p>
                      <a:pPr marL="0" marR="0">
                        <a:lnSpc>
                          <a:spcPct val="115000"/>
                        </a:lnSpc>
                        <a:spcBef>
                          <a:spcPts val="0"/>
                        </a:spcBef>
                        <a:spcAft>
                          <a:spcPts val="0"/>
                        </a:spcAft>
                      </a:pPr>
                      <a:r>
                        <a:rPr lang="en-US" sz="2800" dirty="0">
                          <a:effectLst/>
                        </a:rPr>
                        <a:t>Characterization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dirty="0">
                          <a:effectLst/>
                        </a:rPr>
                        <a:t>Assignment, discussion, review work, practice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4773697"/>
                  </a:ext>
                </a:extLst>
              </a:tr>
            </a:tbl>
          </a:graphicData>
        </a:graphic>
      </p:graphicFrame>
      <p:grpSp>
        <p:nvGrpSpPr>
          <p:cNvPr id="6" name="Group 5"/>
          <p:cNvGrpSpPr/>
          <p:nvPr/>
        </p:nvGrpSpPr>
        <p:grpSpPr>
          <a:xfrm>
            <a:off x="-1" y="6442370"/>
            <a:ext cx="12215087" cy="461812"/>
            <a:chOff x="-1" y="6442370"/>
            <a:chExt cx="12215087" cy="461812"/>
          </a:xfrm>
        </p:grpSpPr>
        <p:sp>
          <p:nvSpPr>
            <p:cNvPr id="7" name="Rectangle 6"/>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9" name="Rectangle 8"/>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04344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9782" y="733992"/>
            <a:ext cx="10372436" cy="658642"/>
          </a:xfrm>
          <a:prstGeom prst="rect">
            <a:avLst/>
          </a:prstGeom>
        </p:spPr>
        <p:txBody>
          <a:bodyPr wrap="square">
            <a:spAutoFit/>
          </a:bodyPr>
          <a:lstStyle/>
          <a:p>
            <a:pPr>
              <a:lnSpc>
                <a:spcPct val="115000"/>
              </a:lnSpc>
              <a:spcBef>
                <a:spcPts val="600"/>
              </a:spcBef>
              <a:spcAft>
                <a:spcPts val="600"/>
              </a:spcAft>
            </a:pPr>
            <a:r>
              <a:rPr lang="en-US" sz="3200" b="1" dirty="0">
                <a:solidFill>
                  <a:srgbClr val="000000"/>
                </a:solidFill>
                <a:ea typeface="Calibri" panose="020F0502020204030204" pitchFamily="34" charset="0"/>
                <a:cs typeface="Rockwell Condensed" panose="02060603050405020104" pitchFamily="18" charset="0"/>
              </a:rPr>
              <a:t>Selection of Teaching </a:t>
            </a:r>
            <a:r>
              <a:rPr lang="en-US" sz="3200" b="1" dirty="0" smtClean="0">
                <a:solidFill>
                  <a:srgbClr val="000000"/>
                </a:solidFill>
                <a:ea typeface="Calibri" panose="020F0502020204030204" pitchFamily="34" charset="0"/>
                <a:cs typeface="Rockwell Condensed" panose="02060603050405020104" pitchFamily="18" charset="0"/>
              </a:rPr>
              <a:t>Methods: Psychomotor</a:t>
            </a:r>
            <a:r>
              <a:rPr lang="en-US" sz="3200" b="1" dirty="0" smtClean="0">
                <a:ea typeface="Calibri" panose="020F0502020204030204" pitchFamily="34" charset="0"/>
                <a:cs typeface="Times New Roman" panose="02020603050405020304" pitchFamily="18" charset="0"/>
              </a:rPr>
              <a:t> </a:t>
            </a:r>
            <a:r>
              <a:rPr lang="en-US" sz="3200" b="1" dirty="0">
                <a:ea typeface="Calibri" panose="020F0502020204030204" pitchFamily="34" charset="0"/>
                <a:cs typeface="Times New Roman" panose="02020603050405020304" pitchFamily="18" charset="0"/>
              </a:rPr>
              <a:t>Domain</a:t>
            </a:r>
            <a:endParaRPr lang="en-US" sz="3200" b="1" dirty="0">
              <a:effectLst/>
              <a:ea typeface="Calibri" panose="020F0502020204030204" pitchFamily="34" charset="0"/>
              <a:cs typeface="Times New Roman" panose="02020603050405020304" pitchFamily="18" charset="0"/>
            </a:endParaRPr>
          </a:p>
        </p:txBody>
      </p:sp>
      <p:grpSp>
        <p:nvGrpSpPr>
          <p:cNvPr id="6" name="Group 5"/>
          <p:cNvGrpSpPr/>
          <p:nvPr/>
        </p:nvGrpSpPr>
        <p:grpSpPr>
          <a:xfrm>
            <a:off x="-1" y="6442370"/>
            <a:ext cx="12215087" cy="461812"/>
            <a:chOff x="-1" y="6442370"/>
            <a:chExt cx="12215087" cy="461812"/>
          </a:xfrm>
        </p:grpSpPr>
        <p:sp>
          <p:nvSpPr>
            <p:cNvPr id="7" name="Rectangle 6"/>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9" name="Rectangle 8"/>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3" name="Table 2"/>
          <p:cNvGraphicFramePr>
            <a:graphicFrameLocks noGrp="1"/>
          </p:cNvGraphicFramePr>
          <p:nvPr>
            <p:extLst>
              <p:ext uri="{D42A27DB-BD31-4B8C-83A1-F6EECF244321}">
                <p14:modId xmlns:p14="http://schemas.microsoft.com/office/powerpoint/2010/main" val="3620763253"/>
              </p:ext>
            </p:extLst>
          </p:nvPr>
        </p:nvGraphicFramePr>
        <p:xfrm>
          <a:off x="838200" y="1653308"/>
          <a:ext cx="10515600" cy="3564179"/>
        </p:xfrm>
        <a:graphic>
          <a:graphicData uri="http://schemas.openxmlformats.org/drawingml/2006/table">
            <a:tbl>
              <a:tblPr>
                <a:tableStyleId>{5C22544A-7EE6-4342-B048-85BDC9FD1C3A}</a:tableStyleId>
              </a:tblPr>
              <a:tblGrid>
                <a:gridCol w="3475182">
                  <a:extLst>
                    <a:ext uri="{9D8B030D-6E8A-4147-A177-3AD203B41FA5}">
                      <a16:colId xmlns:a16="http://schemas.microsoft.com/office/drawing/2014/main" val="1275225129"/>
                    </a:ext>
                  </a:extLst>
                </a:gridCol>
                <a:gridCol w="7040418">
                  <a:extLst>
                    <a:ext uri="{9D8B030D-6E8A-4147-A177-3AD203B41FA5}">
                      <a16:colId xmlns:a16="http://schemas.microsoft.com/office/drawing/2014/main" val="2571035221"/>
                    </a:ext>
                  </a:extLst>
                </a:gridCol>
              </a:tblGrid>
              <a:tr h="1040814">
                <a:tc>
                  <a:txBody>
                    <a:bodyPr/>
                    <a:lstStyle/>
                    <a:p>
                      <a:pPr marL="0" marR="0">
                        <a:lnSpc>
                          <a:spcPct val="115000"/>
                        </a:lnSpc>
                        <a:spcBef>
                          <a:spcPts val="0"/>
                        </a:spcBef>
                        <a:spcAft>
                          <a:spcPts val="0"/>
                        </a:spcAft>
                      </a:pPr>
                      <a:r>
                        <a:rPr lang="en-US" sz="2800" b="1" dirty="0">
                          <a:effectLst/>
                        </a:rPr>
                        <a:t>Sub-levels of </a:t>
                      </a:r>
                    </a:p>
                    <a:p>
                      <a:pPr marL="0" marR="0">
                        <a:lnSpc>
                          <a:spcPct val="115000"/>
                        </a:lnSpc>
                        <a:spcBef>
                          <a:spcPts val="0"/>
                        </a:spcBef>
                        <a:spcAft>
                          <a:spcPts val="0"/>
                        </a:spcAft>
                      </a:pPr>
                      <a:r>
                        <a:rPr lang="en-US" sz="2800" b="1" dirty="0" smtClean="0">
                          <a:effectLst/>
                        </a:rPr>
                        <a:t>Psychomotor Domain</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b="1" dirty="0">
                          <a:effectLst/>
                        </a:rPr>
                        <a:t>Teaching Methods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8127901"/>
                  </a:ext>
                </a:extLst>
              </a:tr>
              <a:tr h="504673">
                <a:tc>
                  <a:txBody>
                    <a:bodyPr/>
                    <a:lstStyle/>
                    <a:p>
                      <a:pPr marL="0" marR="0">
                        <a:lnSpc>
                          <a:spcPct val="115000"/>
                        </a:lnSpc>
                        <a:spcBef>
                          <a:spcPts val="0"/>
                        </a:spcBef>
                        <a:spcAft>
                          <a:spcPts val="0"/>
                        </a:spcAft>
                      </a:pPr>
                      <a:r>
                        <a:rPr lang="en-US" sz="2800" dirty="0">
                          <a:effectLst/>
                        </a:rPr>
                        <a:t>Imitation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a:effectLst/>
                        </a:rPr>
                        <a:t>Observation, Practice,  demonstration, video</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9645749"/>
                  </a:ext>
                </a:extLst>
              </a:tr>
              <a:tr h="504673">
                <a:tc>
                  <a:txBody>
                    <a:bodyPr/>
                    <a:lstStyle/>
                    <a:p>
                      <a:pPr marL="0" marR="0">
                        <a:lnSpc>
                          <a:spcPct val="115000"/>
                        </a:lnSpc>
                        <a:spcBef>
                          <a:spcPts val="0"/>
                        </a:spcBef>
                        <a:spcAft>
                          <a:spcPts val="0"/>
                        </a:spcAft>
                      </a:pPr>
                      <a:r>
                        <a:rPr lang="en-US" sz="2800" dirty="0">
                          <a:effectLst/>
                        </a:rPr>
                        <a:t>Manipulation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dirty="0">
                          <a:effectLst/>
                        </a:rPr>
                        <a:t>Practice, Do it by yourself,  exercise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3787202"/>
                  </a:ext>
                </a:extLst>
              </a:tr>
              <a:tr h="504673">
                <a:tc>
                  <a:txBody>
                    <a:bodyPr/>
                    <a:lstStyle/>
                    <a:p>
                      <a:pPr marL="0" marR="0">
                        <a:lnSpc>
                          <a:spcPct val="115000"/>
                        </a:lnSpc>
                        <a:spcBef>
                          <a:spcPts val="0"/>
                        </a:spcBef>
                        <a:spcAft>
                          <a:spcPts val="0"/>
                        </a:spcAft>
                      </a:pPr>
                      <a:r>
                        <a:rPr lang="en-US" sz="2800" dirty="0">
                          <a:effectLst/>
                        </a:rPr>
                        <a:t>Precision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a:effectLst/>
                        </a:rPr>
                        <a:t>Practice &amp; practice, feedback, exercise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6658489"/>
                  </a:ext>
                </a:extLst>
              </a:tr>
              <a:tr h="504673">
                <a:tc>
                  <a:txBody>
                    <a:bodyPr/>
                    <a:lstStyle/>
                    <a:p>
                      <a:pPr marL="0" marR="0">
                        <a:lnSpc>
                          <a:spcPct val="115000"/>
                        </a:lnSpc>
                        <a:spcBef>
                          <a:spcPts val="0"/>
                        </a:spcBef>
                        <a:spcAft>
                          <a:spcPts val="0"/>
                        </a:spcAft>
                      </a:pPr>
                      <a:r>
                        <a:rPr lang="en-US" sz="2800" dirty="0">
                          <a:effectLst/>
                        </a:rPr>
                        <a:t>Articulation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dirty="0">
                          <a:effectLst/>
                        </a:rPr>
                        <a:t>Practice, observation, exercise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5510706"/>
                  </a:ext>
                </a:extLst>
              </a:tr>
              <a:tr h="504673">
                <a:tc>
                  <a:txBody>
                    <a:bodyPr/>
                    <a:lstStyle/>
                    <a:p>
                      <a:pPr marL="0" marR="0">
                        <a:lnSpc>
                          <a:spcPct val="115000"/>
                        </a:lnSpc>
                        <a:spcBef>
                          <a:spcPts val="0"/>
                        </a:spcBef>
                        <a:spcAft>
                          <a:spcPts val="0"/>
                        </a:spcAft>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Naturalization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Practice under </a:t>
                      </a:r>
                      <a:r>
                        <a:rPr lang="en-US" sz="2800" smtClean="0">
                          <a:effectLst/>
                          <a:latin typeface="Calibri" panose="020F0502020204030204" pitchFamily="34" charset="0"/>
                          <a:ea typeface="Calibri" panose="020F0502020204030204" pitchFamily="34" charset="0"/>
                          <a:cs typeface="Times New Roman" panose="02020603050405020304" pitchFamily="18" charset="0"/>
                        </a:rPr>
                        <a:t>adverse condition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8216984"/>
                  </a:ext>
                </a:extLst>
              </a:tr>
            </a:tbl>
          </a:graphicData>
        </a:graphic>
      </p:graphicFrame>
    </p:spTree>
    <p:extLst>
      <p:ext uri="{BB962C8B-B14F-4D97-AF65-F5344CB8AC3E}">
        <p14:creationId xmlns:p14="http://schemas.microsoft.com/office/powerpoint/2010/main" val="3939957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37" y="2733675"/>
            <a:ext cx="3286125" cy="1390650"/>
          </a:xfrm>
          <a:prstGeom prst="rect">
            <a:avLst/>
          </a:prstGeom>
        </p:spPr>
      </p:pic>
    </p:spTree>
    <p:extLst>
      <p:ext uri="{BB962C8B-B14F-4D97-AF65-F5344CB8AC3E}">
        <p14:creationId xmlns:p14="http://schemas.microsoft.com/office/powerpoint/2010/main" val="1794637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8344" y="217714"/>
            <a:ext cx="11234056" cy="6146298"/>
          </a:xfrm>
          <a:prstGeom prst="rect">
            <a:avLst/>
          </a:prstGeom>
        </p:spPr>
        <p:txBody>
          <a:bodyPr wrap="square">
            <a:spAutoFit/>
          </a:bodyPr>
          <a:lstStyle/>
          <a:p>
            <a:pPr marL="800100" lvl="1" indent="-342900">
              <a:lnSpc>
                <a:spcPct val="115000"/>
              </a:lnSpc>
              <a:spcBef>
                <a:spcPts val="600"/>
              </a:spcBef>
              <a:spcAft>
                <a:spcPts val="600"/>
              </a:spcAft>
              <a:buFont typeface="Calibri" panose="020F0502020204030204" pitchFamily="34" charset="0"/>
              <a:buChar char="−"/>
            </a:pPr>
            <a:r>
              <a:rPr lang="en-US" sz="2800" dirty="0" smtClean="0">
                <a:effectLst/>
                <a:latin typeface="Calibri" panose="020F0502020204030204" pitchFamily="34" charset="0"/>
                <a:ea typeface="Calibri" panose="020F0502020204030204" pitchFamily="34" charset="0"/>
                <a:cs typeface="Calibri" panose="020F0502020204030204" pitchFamily="34" charset="0"/>
              </a:rPr>
              <a:t>OBE involves the restructuring of curriculum, </a:t>
            </a:r>
            <a:r>
              <a:rPr lang="en-US" sz="2800" dirty="0">
                <a:latin typeface="Calibri" panose="020F0502020204030204" pitchFamily="34" charset="0"/>
                <a:ea typeface="Calibri" panose="020F0502020204030204" pitchFamily="34" charset="0"/>
                <a:cs typeface="Calibri" panose="020F0502020204030204" pitchFamily="34" charset="0"/>
              </a:rPr>
              <a:t>assessment, and reporting practices in education to reflect the achievement of </a:t>
            </a:r>
            <a:r>
              <a:rPr lang="en-US" sz="2800" dirty="0" smtClean="0">
                <a:latin typeface="Calibri" panose="020F0502020204030204" pitchFamily="34" charset="0"/>
                <a:ea typeface="Calibri" panose="020F0502020204030204" pitchFamily="34" charset="0"/>
                <a:cs typeface="Calibri" panose="020F0502020204030204" pitchFamily="34" charset="0"/>
              </a:rPr>
              <a:t>high-order </a:t>
            </a:r>
            <a:r>
              <a:rPr lang="en-US" sz="2800" dirty="0">
                <a:latin typeface="Calibri" panose="020F0502020204030204" pitchFamily="34" charset="0"/>
                <a:ea typeface="Calibri" panose="020F0502020204030204" pitchFamily="34" charset="0"/>
                <a:cs typeface="Calibri" panose="020F0502020204030204" pitchFamily="34" charset="0"/>
              </a:rPr>
              <a:t>learning and mastery rather than the accumulation </a:t>
            </a:r>
            <a:r>
              <a:rPr lang="en-US" sz="2800" dirty="0" smtClean="0">
                <a:effectLst/>
                <a:latin typeface="Calibri" panose="020F0502020204030204" pitchFamily="34" charset="0"/>
                <a:ea typeface="Calibri" panose="020F0502020204030204" pitchFamily="34" charset="0"/>
                <a:cs typeface="Calibri" panose="020F0502020204030204" pitchFamily="34" charset="0"/>
              </a:rPr>
              <a:t>of course credits.</a:t>
            </a:r>
          </a:p>
          <a:p>
            <a:pPr marL="800100" lvl="1" indent="-342900">
              <a:lnSpc>
                <a:spcPct val="115000"/>
              </a:lnSpc>
              <a:spcBef>
                <a:spcPts val="600"/>
              </a:spcBef>
              <a:spcAft>
                <a:spcPts val="600"/>
              </a:spcAft>
              <a:buFont typeface="Calibri" panose="020F0502020204030204" pitchFamily="34" charset="0"/>
              <a:buChar char="−"/>
            </a:pPr>
            <a:r>
              <a:rPr lang="en-US" altLang="en-US" sz="2800" dirty="0">
                <a:latin typeface="Arial" panose="020B0604020202020204" pitchFamily="34" charset="0"/>
                <a:cs typeface="Arial" panose="020B0604020202020204" pitchFamily="34" charset="0"/>
              </a:rPr>
              <a:t>It requires </a:t>
            </a:r>
            <a:r>
              <a:rPr lang="en-US" altLang="en-US" sz="2800" dirty="0" smtClean="0">
                <a:latin typeface="Arial" panose="020B0604020202020204" pitchFamily="34" charset="0"/>
                <a:cs typeface="Arial" panose="020B0604020202020204" pitchFamily="34" charset="0"/>
              </a:rPr>
              <a:t>students to demonstrate </a:t>
            </a:r>
            <a:r>
              <a:rPr lang="en-US" altLang="en-US" sz="2800" dirty="0">
                <a:latin typeface="Arial" panose="020B0604020202020204" pitchFamily="34" charset="0"/>
                <a:cs typeface="Arial" panose="020B0604020202020204" pitchFamily="34" charset="0"/>
              </a:rPr>
              <a:t>the knowledge and skills they have learnt and achieved</a:t>
            </a:r>
            <a:r>
              <a:rPr lang="en-US" sz="2800" dirty="0" smtClean="0">
                <a:latin typeface="Calibri" panose="020F0502020204030204" pitchFamily="34" charset="0"/>
                <a:ea typeface="Calibri" panose="020F0502020204030204" pitchFamily="34" charset="0"/>
                <a:cs typeface="Times New Roman" panose="02020603050405020304" pitchFamily="18" charset="0"/>
              </a:rPr>
              <a:t>.</a:t>
            </a:r>
            <a:endParaRPr lang="en-US" altLang="en-US" sz="2800" dirty="0" smtClean="0">
              <a:latin typeface="Arial" panose="020B0604020202020204" pitchFamily="34" charset="0"/>
              <a:cs typeface="Arial" panose="020B0604020202020204" pitchFamily="34" charset="0"/>
            </a:endParaRPr>
          </a:p>
          <a:p>
            <a:pPr>
              <a:lnSpc>
                <a:spcPct val="115000"/>
              </a:lnSpc>
              <a:spcBef>
                <a:spcPts val="600"/>
              </a:spcBef>
              <a:spcAft>
                <a:spcPts val="600"/>
              </a:spcAft>
            </a:pPr>
            <a:r>
              <a:rPr lang="en-US" sz="2800" dirty="0">
                <a:latin typeface="Calibri" panose="020F0502020204030204" pitchFamily="34" charset="0"/>
                <a:ea typeface="Calibri" panose="020F0502020204030204" pitchFamily="34" charset="0"/>
                <a:cs typeface="Times New Roman" panose="02020603050405020304" pitchFamily="18" charset="0"/>
              </a:rPr>
              <a:t>Outcome-based education means starting with a clear picture of what is important for students to be able to do, then organizing the curriculum, instruction,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and </a:t>
            </a:r>
            <a:r>
              <a:rPr lang="en-US" sz="2800" b="1" dirty="0" smtClean="0">
                <a:effectLst/>
                <a:latin typeface="Calibri" panose="020F0502020204030204" pitchFamily="34" charset="0"/>
                <a:ea typeface="Calibri" panose="020F0502020204030204" pitchFamily="34" charset="0"/>
                <a:cs typeface="Times New Roman" panose="02020603050405020304" pitchFamily="18" charset="0"/>
              </a:rPr>
              <a:t>assessment</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 to make sure that this learning </a:t>
            </a:r>
            <a:r>
              <a:rPr lang="en-US" sz="2800" b="1" dirty="0" smtClean="0">
                <a:effectLst/>
                <a:latin typeface="Calibri" panose="020F0502020204030204" pitchFamily="34" charset="0"/>
                <a:ea typeface="Calibri" panose="020F0502020204030204" pitchFamily="34" charset="0"/>
                <a:cs typeface="Times New Roman" panose="02020603050405020304" pitchFamily="18" charset="0"/>
              </a:rPr>
              <a:t>ultimately happens.</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smtClean="0">
                <a:effectLst/>
                <a:latin typeface="Calibri" panose="020F0502020204030204" pitchFamily="34" charset="0"/>
                <a:ea typeface="Calibri" panose="020F0502020204030204" pitchFamily="34" charset="0"/>
                <a:cs typeface="Times New Roman" panose="02020603050405020304" pitchFamily="18" charset="0"/>
              </a:rPr>
              <a:t>Spady</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 1994).</a:t>
            </a:r>
          </a:p>
          <a:p>
            <a:pPr>
              <a:lnSpc>
                <a:spcPct val="115000"/>
              </a:lnSpc>
              <a:spcBef>
                <a:spcPts val="600"/>
              </a:spcBef>
              <a:spcAft>
                <a:spcPts val="600"/>
              </a:spcAft>
            </a:pPr>
            <a:r>
              <a:rPr lang="en-US" dirty="0" err="1" smtClean="0"/>
              <a:t>Spady</a:t>
            </a:r>
            <a:r>
              <a:rPr lang="en-US" dirty="0"/>
              <a:t>, W.D. (1994) </a:t>
            </a:r>
            <a:r>
              <a:rPr lang="en-US" i="1" dirty="0"/>
              <a:t>Outcome-Based Education: Critical Issues and Answers</a:t>
            </a:r>
            <a:r>
              <a:rPr lang="en-US" dirty="0"/>
              <a:t>. American Association of School Administrators, Arlington.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 name="Group 1"/>
          <p:cNvGrpSpPr/>
          <p:nvPr/>
        </p:nvGrpSpPr>
        <p:grpSpPr>
          <a:xfrm>
            <a:off x="-1" y="6442370"/>
            <a:ext cx="12215087" cy="461812"/>
            <a:chOff x="-1" y="6442370"/>
            <a:chExt cx="12215087" cy="461812"/>
          </a:xfrm>
        </p:grpSpPr>
        <p:sp>
          <p:nvSpPr>
            <p:cNvPr id="3" name="Rectangle 2"/>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7" name="Rectangle 6"/>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15409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8142" y="480288"/>
            <a:ext cx="10372436" cy="5096780"/>
          </a:xfrm>
          <a:prstGeom prst="rect">
            <a:avLst/>
          </a:prstGeom>
        </p:spPr>
        <p:txBody>
          <a:bodyPr wrap="square">
            <a:spAutoFit/>
          </a:bodyPr>
          <a:lstStyle/>
          <a:p>
            <a:pPr algn="just">
              <a:lnSpc>
                <a:spcPct val="115000"/>
              </a:lnSpc>
              <a:spcBef>
                <a:spcPts val="600"/>
              </a:spcBef>
              <a:spcAft>
                <a:spcPts val="600"/>
              </a:spcAft>
            </a:pPr>
            <a:r>
              <a:rPr lang="en-US" sz="2800" b="1" dirty="0" smtClean="0">
                <a:effectLst/>
                <a:latin typeface="Calibri" panose="020F0502020204030204" pitchFamily="34" charset="0"/>
                <a:ea typeface="Calibri" panose="020F0502020204030204" pitchFamily="34" charset="0"/>
                <a:cs typeface="Times New Roman" panose="02020603050405020304" pitchFamily="18" charset="0"/>
              </a:rPr>
              <a:t>OBE addresses the following key questions:</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Bef>
                <a:spcPts val="600"/>
              </a:spcBef>
              <a:spcAft>
                <a:spcPts val="600"/>
              </a:spcAft>
              <a:buFont typeface="Calibri" panose="020F0502020204030204" pitchFamily="34" charset="0"/>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What do you want the students to have or able to do? </a:t>
            </a: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2400" i="1" dirty="0" smtClean="0"/>
              <a:t>Knowledge</a:t>
            </a:r>
            <a:r>
              <a:rPr lang="en-US" sz="2400" i="1" dirty="0"/>
              <a:t>, </a:t>
            </a:r>
            <a:r>
              <a:rPr lang="en-US" sz="2400" i="1" dirty="0" smtClean="0"/>
              <a:t>Skills, ability </a:t>
            </a:r>
            <a:r>
              <a:rPr lang="en-US" sz="2400" i="1" dirty="0"/>
              <a:t>to solve </a:t>
            </a:r>
            <a:r>
              <a:rPr lang="en-US" sz="2400" i="1" dirty="0" smtClean="0"/>
              <a:t>problems etc.]</a:t>
            </a:r>
            <a:endParaRPr lang="en-US" sz="2800" i="1" dirty="0" smtClean="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Bef>
                <a:spcPts val="600"/>
              </a:spcBef>
              <a:spcAft>
                <a:spcPts val="600"/>
              </a:spcAft>
              <a:buFont typeface="Calibri" panose="020F0502020204030204" pitchFamily="34" charset="0"/>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How can you best help students achieve it</a:t>
            </a:r>
            <a:r>
              <a:rPr lang="en-US" sz="2800" smtClean="0">
                <a:effectLst/>
                <a:latin typeface="Calibri" panose="020F0502020204030204" pitchFamily="34" charset="0"/>
                <a:ea typeface="Calibri" panose="020F0502020204030204" pitchFamily="34" charset="0"/>
                <a:cs typeface="Times New Roman" panose="02020603050405020304" pitchFamily="18" charset="0"/>
              </a:rPr>
              <a:t>? 			</a:t>
            </a:r>
            <a:r>
              <a:rPr lang="en-US" sz="2400" i="1" smtClean="0">
                <a:effectLst/>
                <a:latin typeface="Calibri" panose="020F0502020204030204" pitchFamily="34" charset="0"/>
                <a:ea typeface="Calibri" panose="020F0502020204030204" pitchFamily="34" charset="0"/>
                <a:cs typeface="Times New Roman" panose="02020603050405020304" pitchFamily="18" charset="0"/>
              </a:rPr>
              <a:t>[</a:t>
            </a:r>
            <a:r>
              <a:rPr lang="en-US" sz="2400" i="1" dirty="0"/>
              <a:t>Student Centered </a:t>
            </a:r>
            <a:r>
              <a:rPr lang="en-US" sz="2400" i="1" dirty="0" smtClean="0"/>
              <a:t>Learning]</a:t>
            </a:r>
            <a:endParaRPr lang="en-US" sz="2800" i="1" dirty="0" smtClean="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15000"/>
              </a:lnSpc>
              <a:spcBef>
                <a:spcPts val="600"/>
              </a:spcBef>
              <a:spcAft>
                <a:spcPts val="600"/>
              </a:spcAft>
              <a:buFont typeface="Calibri" panose="020F0502020204030204" pitchFamily="34" charset="0"/>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How will you know whether they have achieved it?			</a:t>
            </a: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2400" i="1" dirty="0" smtClean="0"/>
              <a:t>Through </a:t>
            </a:r>
            <a:r>
              <a:rPr lang="en-US" sz="2400" i="1" dirty="0"/>
              <a:t>various assessment </a:t>
            </a:r>
            <a:r>
              <a:rPr lang="en-US" sz="2400" i="1" dirty="0" smtClean="0"/>
              <a:t>schemes]</a:t>
            </a:r>
          </a:p>
          <a:p>
            <a:pPr marL="800100" lvl="1" indent="-342900">
              <a:lnSpc>
                <a:spcPct val="115000"/>
              </a:lnSpc>
              <a:spcBef>
                <a:spcPts val="600"/>
              </a:spcBef>
              <a:spcAft>
                <a:spcPts val="600"/>
              </a:spcAft>
              <a:buFont typeface="Calibri" panose="020F0502020204030204" pitchFamily="34" charset="0"/>
              <a:buChar char="−"/>
            </a:pPr>
            <a:r>
              <a:rPr lang="en-US" sz="2800" dirty="0" smtClean="0"/>
              <a:t>HOW</a:t>
            </a:r>
            <a:r>
              <a:rPr lang="en-US" sz="2800" b="1" dirty="0"/>
              <a:t> </a:t>
            </a:r>
            <a:r>
              <a:rPr lang="en-US" sz="2800" dirty="0"/>
              <a:t>do we close the loop for further improvement </a:t>
            </a:r>
            <a:r>
              <a:rPr lang="en-US" sz="2800" dirty="0" smtClean="0"/>
              <a:t>	</a:t>
            </a:r>
            <a:r>
              <a:rPr lang="en-US" sz="2400" i="1" dirty="0" smtClean="0"/>
              <a:t>[</a:t>
            </a:r>
            <a:r>
              <a:rPr lang="en-US" sz="2400" i="1" dirty="0"/>
              <a:t>Continuous Quality Improvement (CQI)</a:t>
            </a:r>
            <a:endParaRPr lang="en-US" sz="3600" i="1"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4017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873" y="517243"/>
            <a:ext cx="10372436" cy="6078587"/>
          </a:xfrm>
          <a:prstGeom prst="rect">
            <a:avLst/>
          </a:prstGeom>
        </p:spPr>
        <p:txBody>
          <a:bodyPr wrap="square">
            <a:spAutoFit/>
          </a:bodyPr>
          <a:lstStyle/>
          <a:p>
            <a:r>
              <a:rPr lang="en-US" sz="3200" b="1" dirty="0" smtClean="0">
                <a:solidFill>
                  <a:srgbClr val="252525"/>
                </a:solidFill>
                <a:effectLst/>
                <a:latin typeface="Calibri" panose="020F0502020204030204" pitchFamily="34" charset="0"/>
                <a:ea typeface="Calibri" panose="020F0502020204030204" pitchFamily="34" charset="0"/>
              </a:rPr>
              <a:t>Some important aspects/components of the Outcome Based Education </a:t>
            </a:r>
          </a:p>
          <a:p>
            <a:r>
              <a:rPr lang="en-US" sz="2800" dirty="0" smtClean="0">
                <a:solidFill>
                  <a:srgbClr val="252525"/>
                </a:solidFill>
                <a:effectLst/>
                <a:latin typeface="Calibri" panose="020F0502020204030204" pitchFamily="34" charset="0"/>
                <a:ea typeface="Calibri" panose="020F0502020204030204" pitchFamily="34" charset="0"/>
              </a:rPr>
              <a:t> </a:t>
            </a:r>
            <a:endParaRPr lang="en-US" sz="28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600"/>
              </a:spcBef>
              <a:spcAft>
                <a:spcPts val="600"/>
              </a:spcAft>
              <a:buFont typeface="Calibri" panose="020F0502020204030204" pitchFamily="34" charset="0"/>
              <a:buChar char="−"/>
            </a:pPr>
            <a:r>
              <a:rPr lang="en-US" sz="2800" b="1"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Vision: </a:t>
            </a:r>
            <a:r>
              <a:rPr lang="en-US" sz="2800"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futuristic statement that the institution would like to achieve over a long period of time.</a:t>
            </a:r>
            <a:endPar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spcBef>
                <a:spcPts val="600"/>
              </a:spcBef>
              <a:spcAft>
                <a:spcPts val="600"/>
              </a:spcAft>
              <a:buFont typeface="Calibri" panose="020F0502020204030204" pitchFamily="34" charset="0"/>
              <a:buChar char="−"/>
            </a:pPr>
            <a:r>
              <a:rPr lang="en-US" sz="2800" b="1"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Mission</a:t>
            </a:r>
            <a:r>
              <a:rPr lang="en-US" sz="2800" b="1" dirty="0">
                <a:solidFill>
                  <a:srgbClr val="252525"/>
                </a:solidFill>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rgbClr val="252525"/>
                </a:solidFill>
                <a:latin typeface="Calibri" panose="020F0502020204030204" pitchFamily="34" charset="0"/>
                <a:ea typeface="Calibri" panose="020F0502020204030204" pitchFamily="34" charset="0"/>
                <a:cs typeface="Times New Roman" panose="02020603050405020304" pitchFamily="18" charset="0"/>
              </a:rPr>
              <a:t>the means by which it propose to move toward the stated </a:t>
            </a:r>
            <a:r>
              <a:rPr lang="en-US" sz="2800"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vision.</a:t>
            </a:r>
            <a:endParaRPr lang="en-US" sz="28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600"/>
              </a:spcBef>
              <a:spcAft>
                <a:spcPts val="600"/>
              </a:spcAft>
              <a:buFont typeface="Calibri" panose="020F0502020204030204" pitchFamily="34" charset="0"/>
              <a:buChar char="−"/>
            </a:pPr>
            <a:r>
              <a:rPr lang="en-US" sz="2800" b="1" dirty="0" err="1"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Programme</a:t>
            </a:r>
            <a:endParaRPr lang="en-US" sz="2800" b="1" dirty="0">
              <a:solidFill>
                <a:srgbClr val="252525"/>
              </a:solidFill>
              <a:latin typeface="Calibri" panose="020F0502020204030204" pitchFamily="34" charset="0"/>
              <a:ea typeface="Calibri" panose="020F0502020204030204" pitchFamily="34" charset="0"/>
              <a:cs typeface="Times New Roman" panose="02020603050405020304" pitchFamily="18" charset="0"/>
            </a:endParaRPr>
          </a:p>
          <a:p>
            <a:pPr marL="914400" lvl="1" indent="-457200">
              <a:spcBef>
                <a:spcPts val="600"/>
              </a:spcBef>
              <a:spcAft>
                <a:spcPts val="600"/>
              </a:spcAft>
              <a:buFont typeface="Arial" panose="020B0604020202020204" pitchFamily="34" charset="0"/>
              <a:buChar char="•"/>
            </a:pP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defined as the specialization or discipline of a Degree. </a:t>
            </a:r>
          </a:p>
          <a:p>
            <a:pPr marL="914400" lvl="1" indent="-457200">
              <a:spcBef>
                <a:spcPts val="600"/>
              </a:spcBef>
              <a:spcAft>
                <a:spcPts val="600"/>
              </a:spcAft>
              <a:buFont typeface="Arial" panose="020B0604020202020204" pitchFamily="34" charset="0"/>
              <a:buChar char="•"/>
            </a:pP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interconnected arrangement of courses, co-curricular and extracurricular activities to accomplish predetermined objectives leading to the awarding of a degree. </a:t>
            </a:r>
            <a:endParaRPr lang="en-US" sz="28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87225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873" y="674255"/>
            <a:ext cx="10372436" cy="5601533"/>
          </a:xfrm>
          <a:prstGeom prst="rect">
            <a:avLst/>
          </a:prstGeom>
        </p:spPr>
        <p:txBody>
          <a:bodyPr wrap="square">
            <a:spAutoFit/>
          </a:bodyPr>
          <a:lstStyle/>
          <a:p>
            <a:pPr marL="342900" marR="0" lvl="0" indent="-342900">
              <a:spcBef>
                <a:spcPts val="600"/>
              </a:spcBef>
              <a:spcAft>
                <a:spcPts val="600"/>
              </a:spcAft>
              <a:buFont typeface="Calibri" panose="020F0502020204030204" pitchFamily="34" charset="0"/>
              <a:buChar char="−"/>
            </a:pPr>
            <a:r>
              <a:rPr lang="en-US" sz="2800" b="1" dirty="0" err="1"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Programme</a:t>
            </a:r>
            <a:r>
              <a:rPr lang="en-US" sz="2800" b="1"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 Learning Outcomes (PLOs)</a:t>
            </a:r>
          </a:p>
          <a:p>
            <a:pPr marL="914400" lvl="1" indent="-457200">
              <a:spcBef>
                <a:spcPts val="600"/>
              </a:spcBef>
              <a:spcAft>
                <a:spcPts val="600"/>
              </a:spcAft>
              <a:buFont typeface="Arial" panose="020B0604020202020204" pitchFamily="34" charset="0"/>
              <a:buChar char="•"/>
            </a:pP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narrower statements that describe what students are expected to be able to do or attain by the time of graduation. </a:t>
            </a:r>
          </a:p>
          <a:p>
            <a:pPr marL="914400" lvl="1" indent="-457200">
              <a:spcBef>
                <a:spcPts val="600"/>
              </a:spcBef>
              <a:spcAft>
                <a:spcPts val="600"/>
              </a:spcAft>
              <a:buFont typeface="Arial" panose="020B0604020202020204" pitchFamily="34" charset="0"/>
              <a:buChar char="•"/>
            </a:pP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relate to the skills, knowledge and </a:t>
            </a:r>
            <a:r>
              <a:rPr lang="en-US" sz="2800" dirty="0" err="1"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behaviour</a:t>
            </a: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 that students acquire through the completion.</a:t>
            </a:r>
          </a:p>
          <a:p>
            <a:pPr marL="914400" lvl="1" indent="-457200">
              <a:spcBef>
                <a:spcPts val="600"/>
              </a:spcBef>
              <a:spcAft>
                <a:spcPts val="600"/>
              </a:spcAft>
              <a:buFont typeface="Arial" panose="020B0604020202020204" pitchFamily="34" charset="0"/>
              <a:buChar char="•"/>
            </a:pPr>
            <a:r>
              <a:rPr lang="en-US" sz="2800" dirty="0">
                <a:solidFill>
                  <a:srgbClr val="252525"/>
                </a:solidFill>
                <a:latin typeface="Calibri" panose="020F0502020204030204" pitchFamily="34" charset="0"/>
                <a:ea typeface="Calibri" panose="020F0502020204030204" pitchFamily="34" charset="0"/>
                <a:cs typeface="Times New Roman" panose="02020603050405020304" pitchFamily="18" charset="0"/>
              </a:rPr>
              <a:t>expected to be aligned closely with Graduate Attributes.</a:t>
            </a:r>
            <a:endPar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spcBef>
                <a:spcPts val="600"/>
              </a:spcBef>
              <a:spcAft>
                <a:spcPts val="600"/>
              </a:spcAft>
              <a:buFont typeface="Calibri" panose="020F0502020204030204" pitchFamily="34" charset="0"/>
              <a:buChar char="−"/>
            </a:pPr>
            <a:r>
              <a:rPr lang="en-US" sz="2800" b="1" dirty="0">
                <a:solidFill>
                  <a:srgbClr val="252525"/>
                </a:solidFill>
                <a:latin typeface="Calibri" panose="020F0502020204030204" pitchFamily="34" charset="0"/>
                <a:ea typeface="Calibri" panose="020F0502020204030204" pitchFamily="34" charset="0"/>
                <a:cs typeface="Times New Roman" panose="02020603050405020304" pitchFamily="18" charset="0"/>
              </a:rPr>
              <a:t>Program Educational Objectives (PEOs</a:t>
            </a:r>
            <a:r>
              <a:rPr lang="en-US" sz="2800" b="1"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a:t>
            </a:r>
          </a:p>
          <a:p>
            <a:pPr lvl="1">
              <a:spcBef>
                <a:spcPts val="600"/>
              </a:spcBef>
              <a:spcAft>
                <a:spcPts val="600"/>
              </a:spcAft>
            </a:pPr>
            <a:r>
              <a:rPr lang="en-US" sz="2800"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the </a:t>
            </a:r>
            <a:r>
              <a:rPr lang="en-US" sz="2800" dirty="0">
                <a:solidFill>
                  <a:srgbClr val="252525"/>
                </a:solidFill>
                <a:latin typeface="Calibri" panose="020F0502020204030204" pitchFamily="34" charset="0"/>
                <a:ea typeface="Calibri" panose="020F0502020204030204" pitchFamily="34" charset="0"/>
                <a:cs typeface="Times New Roman" panose="02020603050405020304" pitchFamily="18" charset="0"/>
              </a:rPr>
              <a:t>statements that describe the expected achievements of graduates in their career, and also in particular, what the graduates are expected to perform and achieve during the first few years after graduation. </a:t>
            </a:r>
            <a:endPar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31403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873" y="1015996"/>
            <a:ext cx="10372436" cy="4278094"/>
          </a:xfrm>
          <a:prstGeom prst="rect">
            <a:avLst/>
          </a:prstGeom>
        </p:spPr>
        <p:txBody>
          <a:bodyPr wrap="square">
            <a:spAutoFit/>
          </a:bodyPr>
          <a:lstStyle/>
          <a:p>
            <a:pPr marL="342900" marR="0" lvl="0" indent="-342900">
              <a:spcBef>
                <a:spcPts val="600"/>
              </a:spcBef>
              <a:spcAft>
                <a:spcPts val="600"/>
              </a:spcAft>
              <a:buFont typeface="Calibri" panose="020F0502020204030204" pitchFamily="34" charset="0"/>
              <a:buChar char="−"/>
            </a:pPr>
            <a:r>
              <a:rPr lang="en-US" sz="2800" b="1"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Course</a:t>
            </a:r>
            <a:r>
              <a:rPr lang="en-US" sz="2800" b="1" dirty="0">
                <a:solidFill>
                  <a:srgbClr val="252525"/>
                </a:solidFill>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rgbClr val="252525"/>
                </a:solidFill>
                <a:latin typeface="Calibri" panose="020F0502020204030204" pitchFamily="34" charset="0"/>
                <a:ea typeface="Calibri" panose="020F0502020204030204" pitchFamily="34" charset="0"/>
                <a:cs typeface="Times New Roman" panose="02020603050405020304" pitchFamily="18" charset="0"/>
              </a:rPr>
              <a:t>defined as a theory, practical or theory cum practical subject studied in a semester. </a:t>
            </a:r>
            <a:endParaRPr lang="en-US" sz="2800"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600"/>
              </a:spcBef>
              <a:spcAft>
                <a:spcPts val="600"/>
              </a:spcAft>
              <a:buFont typeface="Calibri" panose="020F0502020204030204" pitchFamily="34" charset="0"/>
              <a:buChar char="−"/>
            </a:pPr>
            <a:r>
              <a:rPr lang="en-US" sz="2800" b="1" dirty="0" smtClean="0">
                <a:solidFill>
                  <a:srgbClr val="252525"/>
                </a:solidFill>
                <a:latin typeface="Calibri" panose="020F0502020204030204" pitchFamily="34" charset="0"/>
                <a:ea typeface="Calibri" panose="020F0502020204030204" pitchFamily="34" charset="0"/>
                <a:cs typeface="Times New Roman" panose="02020603050405020304" pitchFamily="18" charset="0"/>
              </a:rPr>
              <a:t>Course </a:t>
            </a:r>
            <a:r>
              <a:rPr lang="en-US" sz="2800" b="1" dirty="0">
                <a:solidFill>
                  <a:srgbClr val="252525"/>
                </a:solidFill>
                <a:latin typeface="Calibri" panose="020F0502020204030204" pitchFamily="34" charset="0"/>
                <a:ea typeface="Calibri" panose="020F0502020204030204" pitchFamily="34" charset="0"/>
                <a:cs typeface="Times New Roman" panose="02020603050405020304" pitchFamily="18" charset="0"/>
              </a:rPr>
              <a:t>Learning Outcome (CLO):  </a:t>
            </a:r>
            <a:r>
              <a:rPr lang="en-US" sz="2800" dirty="0">
                <a:solidFill>
                  <a:srgbClr val="252525"/>
                </a:solidFill>
                <a:latin typeface="Calibri" panose="020F0502020204030204" pitchFamily="34" charset="0"/>
                <a:ea typeface="Calibri" panose="020F0502020204030204" pitchFamily="34" charset="0"/>
                <a:cs typeface="Times New Roman" panose="02020603050405020304" pitchFamily="18" charset="0"/>
              </a:rPr>
              <a:t>statements that describe significant and essential learning that learners have achieved, and can reliably demonstrate at the end of a course. </a:t>
            </a:r>
            <a:endParaRPr lang="en-US" sz="2800" dirty="0"/>
          </a:p>
          <a:p>
            <a:pPr marL="342900" marR="0" lvl="0" indent="-342900">
              <a:spcBef>
                <a:spcPts val="600"/>
              </a:spcBef>
              <a:spcAft>
                <a:spcPts val="600"/>
              </a:spcAft>
              <a:buFont typeface="Calibri" panose="020F0502020204030204" pitchFamily="34" charset="0"/>
              <a:buChar char="−"/>
            </a:pPr>
            <a:r>
              <a:rPr lang="en-US" sz="2800" b="1"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Mapping/Alignment: </a:t>
            </a:r>
            <a:r>
              <a:rPr lang="en-US" sz="2800" spc="40" dirty="0" smtClean="0">
                <a:solidFill>
                  <a:srgbClr val="4C4C4C"/>
                </a:solidFill>
                <a:effectLst/>
                <a:latin typeface="Roboto" panose="02000000000000000000" pitchFamily="2" charset="0"/>
                <a:ea typeface="Calibri" panose="020F0502020204030204" pitchFamily="34" charset="0"/>
                <a:cs typeface="Times New Roman" panose="02020603050405020304" pitchFamily="18" charset="0"/>
              </a:rPr>
              <a:t>aligning objectives with outcomes (</a:t>
            </a:r>
            <a:r>
              <a:rPr lang="en-US" sz="2800" spc="40" dirty="0" err="1" smtClean="0">
                <a:solidFill>
                  <a:srgbClr val="4C4C4C"/>
                </a:solidFill>
                <a:effectLst/>
                <a:latin typeface="Roboto" panose="02000000000000000000" pitchFamily="2" charset="0"/>
                <a:ea typeface="Calibri" panose="020F0502020204030204" pitchFamily="34" charset="0"/>
                <a:cs typeface="Times New Roman" panose="02020603050405020304" pitchFamily="18" charset="0"/>
              </a:rPr>
              <a:t>programme</a:t>
            </a:r>
            <a:r>
              <a:rPr lang="en-US" sz="2800" spc="40" dirty="0" smtClean="0">
                <a:solidFill>
                  <a:srgbClr val="4C4C4C"/>
                </a:solidFill>
                <a:effectLst/>
                <a:latin typeface="Roboto" panose="02000000000000000000" pitchFamily="2" charset="0"/>
                <a:ea typeface="Calibri" panose="020F0502020204030204" pitchFamily="34" charset="0"/>
                <a:cs typeface="Times New Roman" panose="02020603050405020304" pitchFamily="18" charset="0"/>
              </a:rPr>
              <a:t>, course-level, </a:t>
            </a:r>
            <a:r>
              <a:rPr lang="en-US" sz="2800" spc="40" dirty="0" smtClean="0">
                <a:solidFill>
                  <a:srgbClr val="4C4C4C"/>
                </a:solidFill>
                <a:latin typeface="Roboto" panose="02000000000000000000" pitchFamily="2" charset="0"/>
                <a:ea typeface="Calibri" panose="020F0502020204030204" pitchFamily="34" charset="0"/>
                <a:cs typeface="Times New Roman" panose="02020603050405020304" pitchFamily="18" charset="0"/>
              </a:rPr>
              <a:t>contents</a:t>
            </a:r>
            <a:r>
              <a:rPr lang="en-US" sz="2800" spc="40" dirty="0" smtClean="0">
                <a:solidFill>
                  <a:srgbClr val="4C4C4C"/>
                </a:solidFill>
                <a:effectLst/>
                <a:latin typeface="Roboto" panose="02000000000000000000" pitchFamily="2" charset="0"/>
                <a:ea typeface="Calibri" panose="020F0502020204030204" pitchFamily="34" charset="0"/>
                <a:cs typeface="Times New Roman" panose="02020603050405020304" pitchFamily="18" charset="0"/>
              </a:rPr>
              <a:t>). OBE tends to map at different levels by aligning itself to Bloom’s Taxonomy’s cognitive, affective, and psychomotor domains. </a:t>
            </a:r>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55001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873" y="1246908"/>
            <a:ext cx="10372436" cy="3090077"/>
          </a:xfrm>
          <a:prstGeom prst="rect">
            <a:avLst/>
          </a:prstGeom>
        </p:spPr>
        <p:txBody>
          <a:bodyPr wrap="square">
            <a:spAutoFit/>
          </a:bodyPr>
          <a:lstStyle/>
          <a:p>
            <a:pPr marL="342900" marR="0" lvl="0" indent="-342900">
              <a:lnSpc>
                <a:spcPct val="115000"/>
              </a:lnSpc>
              <a:spcBef>
                <a:spcPts val="600"/>
              </a:spcBef>
              <a:spcAft>
                <a:spcPts val="600"/>
              </a:spcAft>
              <a:buFont typeface="Calibri" panose="020F0502020204030204" pitchFamily="34" charset="0"/>
              <a:buChar char="−"/>
            </a:pPr>
            <a:r>
              <a:rPr lang="en-US" sz="2800" b="1" dirty="0" smtClean="0">
                <a:latin typeface="Calibri" panose="020F0502020204030204" pitchFamily="34" charset="0"/>
                <a:ea typeface="Calibri" panose="020F0502020204030204" pitchFamily="34" charset="0"/>
                <a:cs typeface="Times New Roman" panose="02020603050405020304" pitchFamily="18" charset="0"/>
              </a:rPr>
              <a:t>Rationale</a:t>
            </a:r>
            <a:r>
              <a:rPr lang="en-US" sz="2800" dirty="0" smtClean="0">
                <a:latin typeface="Calibri" panose="020F0502020204030204" pitchFamily="34" charset="0"/>
                <a:ea typeface="Calibri" panose="020F0502020204030204" pitchFamily="34" charset="0"/>
                <a:cs typeface="Times New Roman" panose="02020603050405020304" pitchFamily="18" charset="0"/>
              </a:rPr>
              <a:t>: a </a:t>
            </a:r>
            <a:r>
              <a:rPr lang="en-US" sz="2800" dirty="0">
                <a:latin typeface="Calibri" panose="020F0502020204030204" pitchFamily="34" charset="0"/>
                <a:ea typeface="Calibri" panose="020F0502020204030204" pitchFamily="34" charset="0"/>
                <a:cs typeface="Times New Roman" panose="02020603050405020304" pitchFamily="18" charset="0"/>
              </a:rPr>
              <a:t>short description that makes </a:t>
            </a:r>
            <a:r>
              <a:rPr lang="en-US" sz="2800" dirty="0" smtClean="0">
                <a:latin typeface="Calibri" panose="020F0502020204030204" pitchFamily="34" charset="0"/>
                <a:ea typeface="Calibri" panose="020F0502020204030204" pitchFamily="34" charset="0"/>
                <a:cs typeface="Times New Roman" panose="02020603050405020304" pitchFamily="18" charset="0"/>
              </a:rPr>
              <a:t>clear </a:t>
            </a:r>
            <a:r>
              <a:rPr lang="en-US" sz="2800" dirty="0">
                <a:latin typeface="Calibri" panose="020F0502020204030204" pitchFamily="34" charset="0"/>
                <a:ea typeface="Calibri" panose="020F0502020204030204" pitchFamily="34" charset="0"/>
                <a:cs typeface="Times New Roman" panose="02020603050405020304" pitchFamily="18" charset="0"/>
              </a:rPr>
              <a:t>the purpose and necessity of the course. </a:t>
            </a:r>
            <a:r>
              <a:rPr lang="en-US" sz="2800" dirty="0" smtClean="0">
                <a:latin typeface="Calibri" panose="020F0502020204030204" pitchFamily="34" charset="0"/>
                <a:ea typeface="Calibri" panose="020F0502020204030204" pitchFamily="34" charset="0"/>
                <a:cs typeface="Times New Roman" panose="02020603050405020304" pitchFamily="18" charset="0"/>
              </a:rPr>
              <a:t>It </a:t>
            </a:r>
            <a:r>
              <a:rPr lang="en-US" sz="2800" dirty="0">
                <a:latin typeface="Calibri" panose="020F0502020204030204" pitchFamily="34" charset="0"/>
                <a:ea typeface="Calibri" panose="020F0502020204030204" pitchFamily="34" charset="0"/>
                <a:cs typeface="Times New Roman" panose="02020603050405020304" pitchFamily="18" charset="0"/>
              </a:rPr>
              <a:t>also describes the basis and context to understand how this course supports student learning and how it fits in the wider curriculum.</a:t>
            </a:r>
          </a:p>
          <a:p>
            <a:pPr marL="342900" marR="0" lvl="0" indent="-342900">
              <a:spcBef>
                <a:spcPts val="600"/>
              </a:spcBef>
              <a:spcAft>
                <a:spcPts val="600"/>
              </a:spcAft>
              <a:buFont typeface="Calibri" panose="020F0502020204030204" pitchFamily="34" charset="0"/>
              <a:buChar char="−"/>
            </a:pPr>
            <a:r>
              <a:rPr lang="en-US" sz="2800" b="1"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Graduate Attributes (GA): </a:t>
            </a: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attributes that are expected in a graduate from a </a:t>
            </a:r>
            <a:r>
              <a:rPr lang="en-US" sz="2800" dirty="0" err="1"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programme</a:t>
            </a: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06333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2873" y="674255"/>
            <a:ext cx="10372436" cy="3539430"/>
          </a:xfrm>
          <a:prstGeom prst="rect">
            <a:avLst/>
          </a:prstGeom>
        </p:spPr>
        <p:txBody>
          <a:bodyPr wrap="square">
            <a:spAutoFit/>
          </a:bodyPr>
          <a:lstStyle/>
          <a:p>
            <a:pPr marL="228600" marR="0">
              <a:spcBef>
                <a:spcPts val="0"/>
              </a:spcBef>
              <a:spcAft>
                <a:spcPts val="0"/>
              </a:spcAft>
            </a:pPr>
            <a:r>
              <a:rPr lang="en-US" sz="2800" b="1" dirty="0" smtClean="0">
                <a:solidFill>
                  <a:srgbClr val="252525"/>
                </a:solidFill>
                <a:effectLst/>
                <a:latin typeface="Calibri" panose="020F0502020204030204" pitchFamily="34" charset="0"/>
                <a:ea typeface="Calibri" panose="020F0502020204030204" pitchFamily="34" charset="0"/>
              </a:rPr>
              <a:t>Major Benefits</a:t>
            </a:r>
          </a:p>
          <a:p>
            <a:pPr marL="228600" marR="0">
              <a:spcBef>
                <a:spcPts val="0"/>
              </a:spcBef>
              <a:spcAft>
                <a:spcPts val="0"/>
              </a:spcAft>
            </a:pPr>
            <a:endParaRPr lang="en-US" sz="2800" dirty="0" smtClean="0">
              <a:solidFill>
                <a:srgbClr val="000000"/>
              </a:solidFill>
              <a:effectLst/>
              <a:latin typeface="Calibri" panose="020F0502020204030204" pitchFamily="34" charset="0"/>
              <a:ea typeface="Calibri" panose="020F0502020204030204" pitchFamily="34" charset="0"/>
            </a:endParaRPr>
          </a:p>
          <a:p>
            <a:pPr marL="800100" lvl="1" indent="-342900">
              <a:buFont typeface="Symbol" panose="05050102010706020507" pitchFamily="18" charset="2"/>
              <a:buChar char=""/>
            </a:pPr>
            <a:r>
              <a:rPr lang="en-US" sz="2800" dirty="0" smtClean="0">
                <a:solidFill>
                  <a:srgbClr val="252525"/>
                </a:solidFill>
                <a:effectLst/>
                <a:latin typeface="Calibri" panose="020F0502020204030204" pitchFamily="34" charset="0"/>
                <a:ea typeface="Calibri" panose="020F0502020204030204" pitchFamily="34" charset="0"/>
              </a:rPr>
              <a:t>Makes the </a:t>
            </a:r>
            <a:r>
              <a:rPr lang="en-US" sz="2800" dirty="0" err="1" smtClean="0">
                <a:solidFill>
                  <a:srgbClr val="252525"/>
                </a:solidFill>
                <a:effectLst/>
                <a:latin typeface="Calibri" panose="020F0502020204030204" pitchFamily="34" charset="0"/>
                <a:ea typeface="Calibri" panose="020F0502020204030204" pitchFamily="34" charset="0"/>
              </a:rPr>
              <a:t>programme</a:t>
            </a:r>
            <a:r>
              <a:rPr lang="en-US" sz="2800" dirty="0" smtClean="0">
                <a:solidFill>
                  <a:srgbClr val="252525"/>
                </a:solidFill>
                <a:effectLst/>
                <a:latin typeface="Calibri" panose="020F0502020204030204" pitchFamily="34" charset="0"/>
                <a:ea typeface="Calibri" panose="020F0502020204030204" pitchFamily="34" charset="0"/>
              </a:rPr>
              <a:t> student-centric</a:t>
            </a:r>
            <a:endParaRPr lang="en-US" sz="2800" dirty="0" smtClean="0">
              <a:solidFill>
                <a:srgbClr val="000000"/>
              </a:solidFill>
              <a:effectLst/>
              <a:latin typeface="Calibri" panose="020F0502020204030204" pitchFamily="34" charset="0"/>
              <a:ea typeface="Calibri" panose="020F0502020204030204" pitchFamily="34" charset="0"/>
            </a:endParaRPr>
          </a:p>
          <a:p>
            <a:pPr marL="800100" lvl="1" indent="-342900">
              <a:buFont typeface="Symbol" panose="05050102010706020507" pitchFamily="18" charset="2"/>
              <a:buChar char=""/>
            </a:pPr>
            <a:r>
              <a:rPr lang="en-US" sz="2800" dirty="0" smtClean="0">
                <a:solidFill>
                  <a:srgbClr val="252525"/>
                </a:solidFill>
                <a:effectLst/>
                <a:latin typeface="Calibri" panose="020F0502020204030204" pitchFamily="34" charset="0"/>
                <a:ea typeface="Calibri" panose="020F0502020204030204" pitchFamily="34" charset="0"/>
              </a:rPr>
              <a:t>Better tracking the learning in students</a:t>
            </a:r>
            <a:endParaRPr lang="en-US" sz="2800" dirty="0" smtClean="0">
              <a:solidFill>
                <a:srgbClr val="000000"/>
              </a:solidFill>
              <a:effectLst/>
              <a:latin typeface="Calibri" panose="020F0502020204030204" pitchFamily="34" charset="0"/>
              <a:ea typeface="Calibri" panose="020F0502020204030204" pitchFamily="34" charset="0"/>
            </a:endParaRPr>
          </a:p>
          <a:p>
            <a:pPr marL="800100" lvl="1" indent="-342900">
              <a:buFont typeface="Symbol" panose="05050102010706020507" pitchFamily="18" charset="2"/>
              <a:buChar char=""/>
            </a:pPr>
            <a:r>
              <a:rPr lang="en-US" sz="2800" dirty="0" smtClean="0">
                <a:solidFill>
                  <a:srgbClr val="252525"/>
                </a:solidFill>
                <a:effectLst/>
                <a:latin typeface="Calibri" panose="020F0502020204030204" pitchFamily="34" charset="0"/>
                <a:ea typeface="Calibri" panose="020F0502020204030204" pitchFamily="34" charset="0"/>
              </a:rPr>
              <a:t>Engaging with students in a better way</a:t>
            </a:r>
            <a:endParaRPr lang="en-US" sz="2800" dirty="0" smtClean="0">
              <a:solidFill>
                <a:srgbClr val="000000"/>
              </a:solidFill>
              <a:effectLst/>
              <a:latin typeface="Calibri" panose="020F0502020204030204" pitchFamily="34" charset="0"/>
              <a:ea typeface="Calibri" panose="020F0502020204030204" pitchFamily="34" charset="0"/>
            </a:endParaRPr>
          </a:p>
          <a:p>
            <a:pPr marL="800100" lvl="1" indent="-342900">
              <a:buFont typeface="Symbol" panose="05050102010706020507" pitchFamily="18" charset="2"/>
              <a:buChar char=""/>
            </a:pPr>
            <a:r>
              <a:rPr lang="en-US" sz="2800" dirty="0" smtClean="0">
                <a:solidFill>
                  <a:srgbClr val="252525"/>
                </a:solidFill>
                <a:effectLst/>
                <a:latin typeface="Calibri" panose="020F0502020204030204" pitchFamily="34" charset="0"/>
                <a:ea typeface="Calibri" panose="020F0502020204030204" pitchFamily="34" charset="0"/>
              </a:rPr>
              <a:t>More directed curriculum, reviewing and revising</a:t>
            </a:r>
            <a:endParaRPr lang="en-US" sz="2800" dirty="0">
              <a:solidFill>
                <a:srgbClr val="000000"/>
              </a:solidFill>
              <a:latin typeface="Calibri" panose="020F0502020204030204" pitchFamily="34" charset="0"/>
              <a:ea typeface="Calibri" panose="020F0502020204030204" pitchFamily="34" charset="0"/>
            </a:endParaRPr>
          </a:p>
          <a:p>
            <a:pPr marL="800100" lvl="1" indent="-342900">
              <a:buFont typeface="Symbol" panose="05050102010706020507" pitchFamily="18" charset="2"/>
              <a:buChar char=""/>
            </a:pPr>
            <a:r>
              <a:rPr lang="en-US" sz="2800" dirty="0" smtClean="0">
                <a:solidFill>
                  <a:srgbClr val="252525"/>
                </a:solidFill>
                <a:effectLst/>
                <a:latin typeface="Calibri" panose="020F0502020204030204" pitchFamily="34" charset="0"/>
                <a:ea typeface="Calibri" panose="020F0502020204030204" pitchFamily="34" charset="0"/>
                <a:cs typeface="Times New Roman" panose="02020603050405020304" pitchFamily="18" charset="0"/>
              </a:rPr>
              <a:t>Better assessment</a:t>
            </a:r>
          </a:p>
          <a:p>
            <a:pPr marL="800100" lvl="1" indent="-342900">
              <a:buFont typeface="Symbol" panose="05050102010706020507" pitchFamily="18" charset="2"/>
              <a:buChar char=""/>
            </a:pPr>
            <a:r>
              <a:rPr lang="en-US" sz="2800" dirty="0"/>
              <a:t>Meeting accreditation </a:t>
            </a:r>
            <a:r>
              <a:rPr lang="en-US" sz="2800" dirty="0" smtClean="0"/>
              <a:t>requirements</a:t>
            </a:r>
            <a:endParaRPr lang="en-US" sz="2800" dirty="0"/>
          </a:p>
        </p:txBody>
      </p:sp>
      <p:grpSp>
        <p:nvGrpSpPr>
          <p:cNvPr id="5" name="Group 4"/>
          <p:cNvGrpSpPr/>
          <p:nvPr/>
        </p:nvGrpSpPr>
        <p:grpSpPr>
          <a:xfrm>
            <a:off x="-1" y="6442370"/>
            <a:ext cx="12215087" cy="461812"/>
            <a:chOff x="-1" y="6442370"/>
            <a:chExt cx="12215087" cy="461812"/>
          </a:xfrm>
        </p:grpSpPr>
        <p:sp>
          <p:nvSpPr>
            <p:cNvPr id="6" name="Rectangle 5"/>
            <p:cNvSpPr/>
            <p:nvPr/>
          </p:nvSpPr>
          <p:spPr>
            <a:xfrm>
              <a:off x="-1" y="6483927"/>
              <a:ext cx="10030691"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5745" y="6465454"/>
              <a:ext cx="414363" cy="378455"/>
            </a:xfrm>
            <a:prstGeom prst="rect">
              <a:avLst/>
            </a:prstGeom>
          </p:spPr>
        </p:pic>
        <p:sp>
          <p:nvSpPr>
            <p:cNvPr id="8" name="Rectangle 7"/>
            <p:cNvSpPr/>
            <p:nvPr/>
          </p:nvSpPr>
          <p:spPr>
            <a:xfrm>
              <a:off x="10675163" y="6442370"/>
              <a:ext cx="1539923" cy="4202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46081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713</TotalTime>
  <Words>1075</Words>
  <Application>Microsoft Office PowerPoint</Application>
  <PresentationFormat>Widescreen</PresentationFormat>
  <Paragraphs>182</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Roboto</vt:lpstr>
      <vt:lpstr>Rockwell Condensed</vt:lpstr>
      <vt:lpstr>Symbol</vt:lpstr>
      <vt:lpstr>Times New Roman</vt:lpstr>
      <vt:lpstr>Typ1451-Regular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Mashihur Rahman</dc:creator>
  <cp:lastModifiedBy>Md. Mashihur Rahman</cp:lastModifiedBy>
  <cp:revision>111</cp:revision>
  <dcterms:created xsi:type="dcterms:W3CDTF">2022-08-19T17:05:41Z</dcterms:created>
  <dcterms:modified xsi:type="dcterms:W3CDTF">2024-04-24T03:38:22Z</dcterms:modified>
</cp:coreProperties>
</file>