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3" r:id="rId2"/>
    <p:sldId id="365" r:id="rId3"/>
    <p:sldId id="366" r:id="rId4"/>
    <p:sldId id="367" r:id="rId5"/>
    <p:sldId id="355" r:id="rId6"/>
    <p:sldId id="362" r:id="rId7"/>
    <p:sldId id="363" r:id="rId8"/>
    <p:sldId id="364" r:id="rId9"/>
    <p:sldId id="368" r:id="rId10"/>
    <p:sldId id="369" r:id="rId11"/>
    <p:sldId id="370" r:id="rId12"/>
    <p:sldId id="371" r:id="rId13"/>
    <p:sldId id="360" r:id="rId14"/>
    <p:sldId id="372" r:id="rId15"/>
    <p:sldId id="30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84889" autoAdjust="0"/>
  </p:normalViewPr>
  <p:slideViewPr>
    <p:cSldViewPr snapToGrid="0">
      <p:cViewPr varScale="1">
        <p:scale>
          <a:sx n="65" d="100"/>
          <a:sy n="65" d="100"/>
        </p:scale>
        <p:origin x="1123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Sheet2!$I$3:$I$7</c:f>
              <c:strCache>
                <c:ptCount val="5"/>
                <c:pt idx="0">
                  <c:v>CLO1</c:v>
                </c:pt>
                <c:pt idx="1">
                  <c:v>CLO2</c:v>
                </c:pt>
                <c:pt idx="2">
                  <c:v>CLO3</c:v>
                </c:pt>
                <c:pt idx="3">
                  <c:v>CLO4</c:v>
                </c:pt>
                <c:pt idx="4">
                  <c:v>CLO5</c:v>
                </c:pt>
              </c:strCache>
            </c:strRef>
          </c:cat>
          <c:val>
            <c:numRef>
              <c:f>Sheet2!$J$3:$J$7</c:f>
              <c:numCache>
                <c:formatCode>0.0</c:formatCode>
                <c:ptCount val="5"/>
                <c:pt idx="0">
                  <c:v>83.5</c:v>
                </c:pt>
                <c:pt idx="1">
                  <c:v>58.5</c:v>
                </c:pt>
                <c:pt idx="2">
                  <c:v>83</c:v>
                </c:pt>
                <c:pt idx="3">
                  <c:v>75</c:v>
                </c:pt>
                <c:pt idx="4">
                  <c:v>58.5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CC-48DD-9155-D9E4A2633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2631504"/>
        <c:axId val="1512614448"/>
      </c:barChart>
      <c:catAx>
        <c:axId val="151263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2614448"/>
        <c:crosses val="autoZero"/>
        <c:auto val="1"/>
        <c:lblAlgn val="ctr"/>
        <c:lblOffset val="100"/>
        <c:noMultiLvlLbl val="0"/>
      </c:catAx>
      <c:valAx>
        <c:axId val="1512614448"/>
        <c:scaling>
          <c:orientation val="minMax"/>
          <c:max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263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5F040-79F0-4199-B4FD-C19A4430666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67B97-E19C-4449-A168-90CE28BCD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35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7B97-E19C-4449-A168-90CE28BCDA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47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peer review assignment enables students to provide feedback on another student's assignment </a:t>
            </a:r>
          </a:p>
          <a:p>
            <a:r>
              <a:rPr lang="en-US" dirty="0" smtClean="0"/>
              <a:t> Allows communication between students </a:t>
            </a:r>
          </a:p>
          <a:p>
            <a:r>
              <a:rPr lang="en-US" dirty="0" smtClean="0"/>
              <a:t> Help students master the concepts of a course and learn from each 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7B97-E19C-4449-A168-90CE28BCDA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49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peer review assignment enables students to provide feedback on another student's assignment </a:t>
            </a:r>
          </a:p>
          <a:p>
            <a:r>
              <a:rPr lang="en-US" dirty="0" smtClean="0"/>
              <a:t> Allows communication between students </a:t>
            </a:r>
          </a:p>
          <a:p>
            <a:r>
              <a:rPr lang="en-US" dirty="0" smtClean="0"/>
              <a:t> Help students master the concepts of a course and learn from each 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7B97-E19C-4449-A168-90CE28BCDA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77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7B97-E19C-4449-A168-90CE28BCDA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92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7B97-E19C-4449-A168-90CE28BCDA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2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Formative assessments take place during a course. </a:t>
            </a:r>
          </a:p>
          <a:p>
            <a:r>
              <a:rPr lang="en-US" dirty="0" smtClean="0"/>
              <a:t>Formative assessments are evaluations of someone’s learning progress in a classroom. Common formative assessments include:</a:t>
            </a:r>
          </a:p>
          <a:p>
            <a:r>
              <a:rPr lang="en-US" dirty="0" smtClean="0"/>
              <a:t>Quizzes</a:t>
            </a:r>
          </a:p>
          <a:p>
            <a:r>
              <a:rPr lang="en-US" dirty="0" smtClean="0"/>
              <a:t>Projects</a:t>
            </a:r>
          </a:p>
          <a:p>
            <a:r>
              <a:rPr lang="en-US" dirty="0" smtClean="0"/>
              <a:t>Presentations</a:t>
            </a:r>
          </a:p>
          <a:p>
            <a:r>
              <a:rPr lang="en-US" dirty="0" smtClean="0"/>
              <a:t>Group activities</a:t>
            </a:r>
          </a:p>
          <a:p>
            <a:endParaRPr lang="en-US" dirty="0" smtClean="0"/>
          </a:p>
          <a:p>
            <a:r>
              <a:rPr lang="en-US" dirty="0" smtClean="0"/>
              <a:t>Summative assessments are the final evaluations at the course’s end. Summative assessments are evaluations of what someone has learned throughout a course. </a:t>
            </a:r>
          </a:p>
          <a:p>
            <a:r>
              <a:rPr lang="en-US" dirty="0" smtClean="0"/>
              <a:t>Common summative assessments include:</a:t>
            </a:r>
          </a:p>
          <a:p>
            <a:r>
              <a:rPr lang="en-US" dirty="0" smtClean="0"/>
              <a:t>Tests</a:t>
            </a:r>
          </a:p>
          <a:p>
            <a:r>
              <a:rPr lang="en-US" dirty="0" smtClean="0"/>
              <a:t>Final exams</a:t>
            </a:r>
          </a:p>
          <a:p>
            <a:r>
              <a:rPr lang="en-US" dirty="0" smtClean="0"/>
              <a:t>Reports</a:t>
            </a:r>
          </a:p>
          <a:p>
            <a:r>
              <a:rPr lang="en-US" dirty="0" smtClean="0"/>
              <a:t>Papers</a:t>
            </a:r>
          </a:p>
          <a:p>
            <a:r>
              <a:rPr lang="en-US" dirty="0" smtClean="0"/>
              <a:t>End-of-class projects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7B97-E19C-4449-A168-90CE28BCDA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88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Rubrics are important because they clarify for students the qualities their work should have. </a:t>
            </a:r>
          </a:p>
          <a:p>
            <a:r>
              <a:rPr lang="en-US" dirty="0" smtClean="0"/>
              <a:t>How many criteria are there? </a:t>
            </a:r>
          </a:p>
          <a:p>
            <a:r>
              <a:rPr lang="en-US" dirty="0" smtClean="0"/>
              <a:t>What are the names of each criterion?</a:t>
            </a:r>
          </a:p>
          <a:p>
            <a:r>
              <a:rPr lang="en-US" dirty="0" smtClean="0"/>
              <a:t>Standards and criteria for marking assignment and presentation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7B97-E19C-4449-A168-90CE28BCDA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56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Biggs and Tang (2011) Teaching for Quality Learning at University , Mc </a:t>
            </a:r>
            <a:r>
              <a:rPr lang="en-US" dirty="0" err="1" smtClean="0"/>
              <a:t>Graw</a:t>
            </a:r>
            <a:r>
              <a:rPr lang="en-US" dirty="0" smtClean="0"/>
              <a:t> Hill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7B97-E19C-4449-A168-90CE28BCDA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70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UGC Template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7B97-E19C-4449-A168-90CE28BCDA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25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UGC Template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7B97-E19C-4449-A168-90CE28BCDA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67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7B97-E19C-4449-A168-90CE28BCDA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08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peer review assignment enables students to provide feedback on another student's assignment </a:t>
            </a:r>
          </a:p>
          <a:p>
            <a:r>
              <a:rPr lang="en-US" dirty="0" smtClean="0"/>
              <a:t> Allows communication between students </a:t>
            </a:r>
          </a:p>
          <a:p>
            <a:r>
              <a:rPr lang="en-US" dirty="0" smtClean="0"/>
              <a:t> Help students master the concepts of a course and learn from each 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7B97-E19C-4449-A168-90CE28BCDA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71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peer review assignment enables students to provide feedback on another student's assignment </a:t>
            </a:r>
          </a:p>
          <a:p>
            <a:r>
              <a:rPr lang="en-US" dirty="0" smtClean="0"/>
              <a:t> Allows communication between students </a:t>
            </a:r>
          </a:p>
          <a:p>
            <a:r>
              <a:rPr lang="en-US" dirty="0" smtClean="0"/>
              <a:t> Help students master the concepts of a course and learn from each 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7B97-E19C-4449-A168-90CE28BCDA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11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0546-93DF-4564-8E54-50FD88DF7ED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2ECE-0B44-4C15-91D8-C7F3763E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5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0546-93DF-4564-8E54-50FD88DF7ED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2ECE-0B44-4C15-91D8-C7F3763E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6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0546-93DF-4564-8E54-50FD88DF7ED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2ECE-0B44-4C15-91D8-C7F3763E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0546-93DF-4564-8E54-50FD88DF7ED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2ECE-0B44-4C15-91D8-C7F3763E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7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0546-93DF-4564-8E54-50FD88DF7ED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2ECE-0B44-4C15-91D8-C7F3763E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0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0546-93DF-4564-8E54-50FD88DF7ED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2ECE-0B44-4C15-91D8-C7F3763E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0546-93DF-4564-8E54-50FD88DF7ED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2ECE-0B44-4C15-91D8-C7F3763E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6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0546-93DF-4564-8E54-50FD88DF7ED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2ECE-0B44-4C15-91D8-C7F3763E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0546-93DF-4564-8E54-50FD88DF7ED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2ECE-0B44-4C15-91D8-C7F3763E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7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0546-93DF-4564-8E54-50FD88DF7ED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2ECE-0B44-4C15-91D8-C7F3763E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9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0546-93DF-4564-8E54-50FD88DF7ED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2ECE-0B44-4C15-91D8-C7F3763E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4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80546-93DF-4564-8E54-50FD88DF7ED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32ECE-0B44-4C15-91D8-C7F3763E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2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5108"/>
            <a:ext cx="10515600" cy="54618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Course File </a:t>
            </a:r>
          </a:p>
          <a:p>
            <a:pPr marL="0" indent="0" algn="ctr">
              <a:buNone/>
            </a:pPr>
            <a:r>
              <a:rPr lang="en-US" sz="3600" dirty="0" smtClean="0"/>
              <a:t>by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200" dirty="0" smtClean="0"/>
              <a:t>Dr. Md. </a:t>
            </a:r>
            <a:r>
              <a:rPr lang="en-US" sz="3200" dirty="0" err="1" smtClean="0"/>
              <a:t>Abdur</a:t>
            </a:r>
            <a:r>
              <a:rPr lang="en-US" sz="3200" dirty="0" smtClean="0"/>
              <a:t> Rashid </a:t>
            </a:r>
            <a:r>
              <a:rPr lang="en-US" sz="3200" dirty="0" err="1" smtClean="0"/>
              <a:t>Sarker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Additional Director, IQAC</a:t>
            </a:r>
          </a:p>
          <a:p>
            <a:pPr marL="0" indent="0" algn="ctr">
              <a:buNone/>
            </a:pPr>
            <a:r>
              <a:rPr lang="en-US" sz="3200" dirty="0" smtClean="0"/>
              <a:t>&amp;</a:t>
            </a:r>
          </a:p>
          <a:p>
            <a:pPr marL="0" indent="0" algn="ctr">
              <a:buNone/>
            </a:pPr>
            <a:r>
              <a:rPr lang="en-US" sz="3200" dirty="0" smtClean="0"/>
              <a:t>Professor of Economics, The University of </a:t>
            </a:r>
            <a:r>
              <a:rPr lang="en-US" sz="3200" dirty="0" err="1" smtClean="0"/>
              <a:t>Rajshahi</a:t>
            </a:r>
            <a:r>
              <a:rPr lang="en-US" sz="3200" dirty="0" smtClean="0"/>
              <a:t> </a:t>
            </a:r>
          </a:p>
          <a:p>
            <a:pPr marL="0" indent="0" algn="ctr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92966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 CLO attainment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95" y="1805354"/>
            <a:ext cx="6113614" cy="4752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161" y="3387969"/>
            <a:ext cx="5175953" cy="31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60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 CLO attainment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08" y="1963812"/>
            <a:ext cx="5638800" cy="4765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710" y="1963812"/>
            <a:ext cx="5745060" cy="2420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710" y="4384431"/>
            <a:ext cx="5734791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6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 CLO attainment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30" y="1570892"/>
            <a:ext cx="10539632" cy="482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3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3916" y="202019"/>
            <a:ext cx="11780875" cy="999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/>
              <a:t>11. CLO attainment </a:t>
            </a:r>
            <a:endParaRPr lang="en-US" sz="4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613583"/>
              </p:ext>
            </p:extLst>
          </p:nvPr>
        </p:nvGraphicFramePr>
        <p:xfrm>
          <a:off x="1169581" y="1201479"/>
          <a:ext cx="9920177" cy="5231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085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File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12. Improvement plan for better attainment of </a:t>
            </a:r>
            <a:r>
              <a:rPr lang="en-US" sz="3600" dirty="0" smtClean="0"/>
              <a:t>CLOs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Here in this example, CLO2 and CLO5 need further improvement plan.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02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0918" y="1861073"/>
            <a:ext cx="85092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Brush Script MT" panose="03060802040406070304" pitchFamily="66" charset="0"/>
              </a:rPr>
              <a:t>Thank you </a:t>
            </a:r>
            <a:endParaRPr lang="en-US" sz="88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File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9538"/>
            <a:ext cx="10515600" cy="5474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Course Outline</a:t>
            </a:r>
          </a:p>
          <a:p>
            <a:pPr marL="0" indent="0">
              <a:buNone/>
            </a:pPr>
            <a:r>
              <a:rPr lang="en-US" dirty="0"/>
              <a:t>An outline for the course/courses a teacher teaches at the program; bachelor or masters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Lecture Materials/Notes </a:t>
            </a:r>
          </a:p>
          <a:p>
            <a:pPr marL="0" indent="0">
              <a:buNone/>
            </a:pPr>
            <a:r>
              <a:rPr lang="en-US" dirty="0"/>
              <a:t> Handout, Slides, Books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Attendance sheet</a:t>
            </a:r>
          </a:p>
          <a:p>
            <a:pPr marL="0" indent="0">
              <a:buNone/>
            </a:pPr>
            <a:r>
              <a:rPr lang="en-US" dirty="0"/>
              <a:t>Whole sheet, Number of classes, total class attended, and percentages, Marks (if any)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16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File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9538"/>
            <a:ext cx="10515600" cy="54746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4. Assignment</a:t>
            </a:r>
          </a:p>
          <a:p>
            <a:pPr marL="0" indent="0">
              <a:buNone/>
            </a:pPr>
            <a:r>
              <a:rPr lang="en-US" sz="3200" dirty="0"/>
              <a:t>       Copies of best, mediocre and poor for all assignments 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5</a:t>
            </a:r>
            <a:r>
              <a:rPr lang="en-US" sz="3200" dirty="0"/>
              <a:t>. Class test/quiz /mid-term test etc.</a:t>
            </a:r>
          </a:p>
          <a:p>
            <a:pPr marL="0" indent="0">
              <a:buNone/>
            </a:pPr>
            <a:r>
              <a:rPr lang="en-US" sz="3200" dirty="0"/>
              <a:t>  Preserve copies of best, mediocre and </a:t>
            </a:r>
            <a:r>
              <a:rPr lang="en-US" sz="3200" dirty="0" smtClean="0"/>
              <a:t>poor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6. Copies of question papers/assessment tools</a:t>
            </a:r>
          </a:p>
          <a:p>
            <a:pPr marL="0" indent="0">
              <a:buNone/>
            </a:pPr>
            <a:r>
              <a:rPr lang="en-US" sz="3200" dirty="0"/>
              <a:t>  All types of questions: Class test,  Quiz,   Assignment/group discussions/internships/ and</a:t>
            </a:r>
          </a:p>
          <a:p>
            <a:pPr marL="0" indent="0">
              <a:buNone/>
            </a:pPr>
            <a:r>
              <a:rPr lang="en-US" sz="3200" dirty="0"/>
              <a:t>  Final questions at the end of the year/semester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File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9538"/>
            <a:ext cx="10515600" cy="5474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7. Rubrics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A </a:t>
            </a:r>
            <a:r>
              <a:rPr lang="en-US" sz="3200" dirty="0"/>
              <a:t>rubric is a coherent set of criteria for students’ work that includes descriptions of levels of performance quality on the criteria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Type of rubric: </a:t>
            </a:r>
            <a:r>
              <a:rPr lang="en-US" sz="3200" b="1" dirty="0"/>
              <a:t>Analytic (problem-solving) </a:t>
            </a:r>
            <a:r>
              <a:rPr lang="en-US" sz="3200" dirty="0"/>
              <a:t>and </a:t>
            </a:r>
            <a:r>
              <a:rPr lang="en-US" sz="3200" b="1" dirty="0"/>
              <a:t>holistic</a:t>
            </a:r>
            <a:r>
              <a:rPr lang="en-US" sz="3200" dirty="0"/>
              <a:t> (no single correct answer)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366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3916" y="202019"/>
            <a:ext cx="11780875" cy="999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A Sample Rubric 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16" y="1201479"/>
            <a:ext cx="11780875" cy="546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8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3916" y="202019"/>
            <a:ext cx="11780875" cy="999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Rubrics for Group/Individual Case Study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15" y="1286540"/>
            <a:ext cx="11958085" cy="54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3916" y="202019"/>
            <a:ext cx="11780875" cy="999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Rubrics for Individual Presentation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56" y="1201479"/>
            <a:ext cx="12043143" cy="56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12" y="1"/>
            <a:ext cx="10839450" cy="6454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9853" y="6357769"/>
            <a:ext cx="10531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https://courses.dcs.wisc.edu/design-teaching/FacilitationManagement_Spring2016/facilitation-module/5_Course_Management_Strategies/images/holistic.jpg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03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</a:t>
            </a:r>
            <a:r>
              <a:rPr lang="en-US" dirty="0"/>
              <a:t>File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8. Course evaluation by course teacher considering feedback from the students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9. Feedback from the students on the course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10. Peer review: Done / not Done </a:t>
            </a:r>
          </a:p>
        </p:txBody>
      </p:sp>
    </p:spTree>
    <p:extLst>
      <p:ext uri="{BB962C8B-B14F-4D97-AF65-F5344CB8AC3E}">
        <p14:creationId xmlns:p14="http://schemas.microsoft.com/office/powerpoint/2010/main" val="3077627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3452</TotalTime>
  <Words>453</Words>
  <Application>Microsoft Office PowerPoint</Application>
  <PresentationFormat>Widescreen</PresentationFormat>
  <Paragraphs>100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Brush Script MT</vt:lpstr>
      <vt:lpstr>Calibri</vt:lpstr>
      <vt:lpstr>Calibri Light</vt:lpstr>
      <vt:lpstr>Wingdings</vt:lpstr>
      <vt:lpstr>Office Theme</vt:lpstr>
      <vt:lpstr>PowerPoint Presentation</vt:lpstr>
      <vt:lpstr>Course File  </vt:lpstr>
      <vt:lpstr>Course File  </vt:lpstr>
      <vt:lpstr>Course File  </vt:lpstr>
      <vt:lpstr>PowerPoint Presentation</vt:lpstr>
      <vt:lpstr>PowerPoint Presentation</vt:lpstr>
      <vt:lpstr>PowerPoint Presentation</vt:lpstr>
      <vt:lpstr>PowerPoint Presentation</vt:lpstr>
      <vt:lpstr>Course File  </vt:lpstr>
      <vt:lpstr>11. CLO attainment </vt:lpstr>
      <vt:lpstr>11. CLO attainment </vt:lpstr>
      <vt:lpstr>11. CLO attainment </vt:lpstr>
      <vt:lpstr>PowerPoint Presentation</vt:lpstr>
      <vt:lpstr>Course File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357</cp:revision>
  <dcterms:created xsi:type="dcterms:W3CDTF">2022-06-12T11:06:50Z</dcterms:created>
  <dcterms:modified xsi:type="dcterms:W3CDTF">2024-04-23T14:10:18Z</dcterms:modified>
</cp:coreProperties>
</file>