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65" r:id="rId2"/>
    <p:sldId id="311" r:id="rId3"/>
    <p:sldId id="312" r:id="rId4"/>
    <p:sldId id="313" r:id="rId5"/>
    <p:sldId id="314" r:id="rId6"/>
    <p:sldId id="315" r:id="rId7"/>
    <p:sldId id="318" r:id="rId8"/>
    <p:sldId id="319" r:id="rId9"/>
    <p:sldId id="323" r:id="rId10"/>
    <p:sldId id="324" r:id="rId11"/>
    <p:sldId id="320" r:id="rId12"/>
    <p:sldId id="321" r:id="rId13"/>
    <p:sldId id="322" r:id="rId14"/>
    <p:sldId id="357" r:id="rId15"/>
    <p:sldId id="325" r:id="rId16"/>
    <p:sldId id="326" r:id="rId17"/>
    <p:sldId id="354" r:id="rId18"/>
    <p:sldId id="327" r:id="rId19"/>
    <p:sldId id="329" r:id="rId20"/>
    <p:sldId id="385" r:id="rId21"/>
    <p:sldId id="330" r:id="rId22"/>
    <p:sldId id="332" r:id="rId23"/>
    <p:sldId id="331" r:id="rId24"/>
    <p:sldId id="333" r:id="rId25"/>
    <p:sldId id="336" r:id="rId26"/>
    <p:sldId id="335" r:id="rId27"/>
    <p:sldId id="337" r:id="rId28"/>
    <p:sldId id="338" r:id="rId29"/>
    <p:sldId id="339" r:id="rId30"/>
    <p:sldId id="340" r:id="rId31"/>
    <p:sldId id="341" r:id="rId32"/>
    <p:sldId id="342" r:id="rId33"/>
    <p:sldId id="343" r:id="rId34"/>
    <p:sldId id="344" r:id="rId35"/>
    <p:sldId id="345" r:id="rId36"/>
    <p:sldId id="346" r:id="rId37"/>
    <p:sldId id="348" r:id="rId38"/>
    <p:sldId id="349" r:id="rId39"/>
    <p:sldId id="350" r:id="rId40"/>
    <p:sldId id="347" r:id="rId41"/>
    <p:sldId id="351" r:id="rId42"/>
    <p:sldId id="362" r:id="rId43"/>
    <p:sldId id="381" r:id="rId44"/>
    <p:sldId id="383" r:id="rId45"/>
    <p:sldId id="384" r:id="rId46"/>
    <p:sldId id="382" r:id="rId47"/>
    <p:sldId id="363" r:id="rId48"/>
    <p:sldId id="364" r:id="rId49"/>
    <p:sldId id="378" r:id="rId50"/>
    <p:sldId id="365" r:id="rId51"/>
    <p:sldId id="377" r:id="rId52"/>
    <p:sldId id="386" r:id="rId53"/>
    <p:sldId id="387" r:id="rId54"/>
    <p:sldId id="366" r:id="rId55"/>
    <p:sldId id="367" r:id="rId56"/>
    <p:sldId id="368" r:id="rId57"/>
    <p:sldId id="369" r:id="rId58"/>
    <p:sldId id="370" r:id="rId59"/>
    <p:sldId id="371" r:id="rId60"/>
    <p:sldId id="375" r:id="rId61"/>
    <p:sldId id="372" r:id="rId62"/>
    <p:sldId id="373" r:id="rId63"/>
    <p:sldId id="374" r:id="rId64"/>
    <p:sldId id="376"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8943" autoAdjust="0"/>
  </p:normalViewPr>
  <p:slideViewPr>
    <p:cSldViewPr snapToGrid="0">
      <p:cViewPr varScale="1">
        <p:scale>
          <a:sx n="69" d="100"/>
          <a:sy n="69" d="100"/>
        </p:scale>
        <p:origin x="994" y="-47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4" d="100"/>
          <a:sy n="64" d="100"/>
        </p:scale>
        <p:origin x="3115"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745F040-79F0-4199-B4FD-C19A4430666B}" type="datetimeFigureOut">
              <a:rPr lang="en-US" smtClean="0"/>
              <a:t>7/30/2023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DC67B97-E19C-4449-A168-90CE28BCDA98}" type="slidenum">
              <a:rPr lang="en-US" smtClean="0"/>
              <a:t>‹#›</a:t>
            </a:fld>
            <a:endParaRPr lang="en-US"/>
          </a:p>
        </p:txBody>
      </p:sp>
    </p:spTree>
    <p:extLst>
      <p:ext uri="{BB962C8B-B14F-4D97-AF65-F5344CB8AC3E}">
        <p14:creationId xmlns:p14="http://schemas.microsoft.com/office/powerpoint/2010/main" val="9838358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haffey.edu/outcomes/program-learning-outcomes.php"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study.com/academy/popular/what-are-general-education-courses.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79" indent="-291179">
              <a:buFont typeface="Wingdings" panose="05000000000000000000" pitchFamily="2" charset="2"/>
              <a:buChar char="§"/>
            </a:pPr>
            <a:r>
              <a:rPr lang="en-US" sz="1400" b="1" dirty="0">
                <a:solidFill>
                  <a:srgbClr val="00B050"/>
                </a:solidFill>
              </a:rPr>
              <a:t>A basic premise of OBE as  "having all students learn well, not just the fastest, the brightest, or the most advantaged.“ (William </a:t>
            </a:r>
            <a:r>
              <a:rPr lang="en-US" sz="1400" b="1" dirty="0" err="1">
                <a:solidFill>
                  <a:srgbClr val="00B050"/>
                </a:solidFill>
              </a:rPr>
              <a:t>Spady</a:t>
            </a:r>
            <a:r>
              <a:rPr lang="en-US" sz="1400" b="1" dirty="0">
                <a:solidFill>
                  <a:srgbClr val="00B050"/>
                </a:solidFill>
              </a:rPr>
              <a:t>, 1994)</a:t>
            </a:r>
          </a:p>
          <a:p>
            <a:pPr marL="291179" indent="-291179">
              <a:buFont typeface="Wingdings" panose="05000000000000000000" pitchFamily="2" charset="2"/>
              <a:buChar char="§"/>
            </a:pPr>
            <a:r>
              <a:rPr lang="en-US" sz="1400" b="1" dirty="0">
                <a:solidFill>
                  <a:srgbClr val="00B050"/>
                </a:solidFill>
              </a:rPr>
              <a:t>Treating learners as empty vessels which have to be filled with knowledge. </a:t>
            </a:r>
          </a:p>
          <a:p>
            <a:pPr marL="291179" indent="-291179">
              <a:buFont typeface="Wingdings" panose="05000000000000000000" pitchFamily="2" charset="2"/>
              <a:buChar char="§"/>
            </a:pPr>
            <a:r>
              <a:rPr lang="en-US" sz="1400" dirty="0"/>
              <a:t>Outcomes are clear learning results that we want students to demonstrate at the end of significant learning experiences. They are not values, beliefs, attitudes, or psychological states of mind. Instead, outcomes are what learners can actually do with what they know and have learned they are the tangible application of what has been learned.</a:t>
            </a:r>
          </a:p>
          <a:p>
            <a:pPr marL="291179" indent="-291179">
              <a:buFont typeface="Wingdings" panose="05000000000000000000" pitchFamily="2" charset="2"/>
              <a:buChar char="§"/>
            </a:pPr>
            <a:r>
              <a:rPr lang="en-US" sz="1400" b="1" dirty="0">
                <a:solidFill>
                  <a:srgbClr val="00B050"/>
                </a:solidFill>
              </a:rPr>
              <a:t>Outcomes are actions and performances . Possible outcome “ explain the major causes  of inflation” </a:t>
            </a:r>
          </a:p>
        </p:txBody>
      </p:sp>
      <p:sp>
        <p:nvSpPr>
          <p:cNvPr id="4" name="Slide Number Placeholder 3"/>
          <p:cNvSpPr>
            <a:spLocks noGrp="1"/>
          </p:cNvSpPr>
          <p:nvPr>
            <p:ph type="sldNum" sz="quarter" idx="10"/>
          </p:nvPr>
        </p:nvSpPr>
        <p:spPr/>
        <p:txBody>
          <a:bodyPr/>
          <a:lstStyle/>
          <a:p>
            <a:fld id="{8DC67B97-E19C-4449-A168-90CE28BCDA98}" type="slidenum">
              <a:rPr lang="en-US" smtClean="0"/>
              <a:t>3</a:t>
            </a:fld>
            <a:endParaRPr lang="en-US"/>
          </a:p>
        </p:txBody>
      </p:sp>
    </p:spTree>
    <p:extLst>
      <p:ext uri="{BB962C8B-B14F-4D97-AF65-F5344CB8AC3E}">
        <p14:creationId xmlns:p14="http://schemas.microsoft.com/office/powerpoint/2010/main" val="2732847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415796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092641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4115432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sz="2400" dirty="0"/>
              <a:t>Staff have found it difficult to translate these ‘top-down’ policies on graduate attributes into the context of their own discipline, since the learning and teaching of graduate attributes are, after all, situated within disciplines, despite the aspiration of graduate attributes to be applicable for all</a:t>
            </a: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492287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sz="2400" dirty="0"/>
              <a:t>Staff have found it difficult to translate these ‘top-down’ policies on graduate attributes into the context of their own discipline, since the learning and teaching of graduate attributes are, after all, situated within disciplines, despite the aspiration of graduate attributes to be applicable for all</a:t>
            </a: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408878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sz="2400" dirty="0"/>
              <a:t>Staff have found it difficult to translate these ‘top-down’ policies on graduate attributes into the context of their own discipline, since the learning and teaching of graduate attributes are, after all, situated within disciplines, despite the aspiration of graduate attributes to be applicable for all</a:t>
            </a: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498576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marL="0" marR="0" lvl="0" indent="0" algn="l" defTabSz="931774" rtl="0" eaLnBrk="1" fontAlgn="base" latinLnBrk="0" hangingPunct="1">
              <a:lnSpc>
                <a:spcPct val="90000"/>
              </a:lnSpc>
              <a:spcBef>
                <a:spcPct val="20000"/>
              </a:spcBef>
              <a:spcAft>
                <a:spcPct val="50000"/>
              </a:spcAft>
              <a:buClr>
                <a:srgbClr val="5B7D2D"/>
              </a:buClr>
              <a:buSzTx/>
              <a:buFontTx/>
              <a:buNone/>
              <a:tabLst/>
              <a:defRPr/>
            </a:pPr>
            <a:r>
              <a:rPr kumimoji="0" lang="en-US" altLang="fr-FR" sz="2400" b="0" i="0" u="none" strike="noStrike" kern="0" cap="none" spc="0" normalizeH="0" baseline="0" noProof="0" dirty="0" smtClean="0">
                <a:ln>
                  <a:noFill/>
                </a:ln>
                <a:solidFill>
                  <a:srgbClr val="333333"/>
                </a:solidFill>
                <a:effectLst/>
                <a:uLnTx/>
                <a:uFillTx/>
                <a:latin typeface="Montserrat"/>
                <a:ea typeface="ＭＳ Ｐゴシック"/>
                <a:cs typeface="+mn-cs"/>
              </a:rPr>
              <a:t>How to evolve POEs</a:t>
            </a:r>
          </a:p>
          <a:p>
            <a:pPr marL="0" marR="0" lvl="0" indent="0" algn="l" defTabSz="931774" rtl="0" eaLnBrk="1" fontAlgn="base" latinLnBrk="0" hangingPunct="1">
              <a:lnSpc>
                <a:spcPct val="90000"/>
              </a:lnSpc>
              <a:spcBef>
                <a:spcPct val="20000"/>
              </a:spcBef>
              <a:spcAft>
                <a:spcPct val="50000"/>
              </a:spcAft>
              <a:buClr>
                <a:srgbClr val="5B7D2D"/>
              </a:buClr>
              <a:buSzTx/>
              <a:buFontTx/>
              <a:buNone/>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Consultation with  Industry, Alumni, Students, Management,  Professional Bodies, Faculty, Parents ,  </a:t>
            </a: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1411379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r>
              <a:rPr lang="en-US" sz="3300" b="1" dirty="0">
                <a:solidFill>
                  <a:srgbClr val="202124"/>
                </a:solidFill>
                <a:latin typeface="arial" panose="020B0604020202020204" pitchFamily="34" charset="0"/>
              </a:rPr>
              <a:t>Program Educational Objective (PEO) is what the </a:t>
            </a:r>
            <a:r>
              <a:rPr lang="en-US" sz="3300" b="1" dirty="0" err="1">
                <a:solidFill>
                  <a:srgbClr val="202124"/>
                </a:solidFill>
                <a:latin typeface="arial" panose="020B0604020202020204" pitchFamily="34" charset="0"/>
              </a:rPr>
              <a:t>programme</a:t>
            </a:r>
            <a:r>
              <a:rPr lang="en-US" sz="3300" b="1" dirty="0">
                <a:solidFill>
                  <a:srgbClr val="202124"/>
                </a:solidFill>
                <a:latin typeface="arial" panose="020B0604020202020204" pitchFamily="34" charset="0"/>
              </a:rPr>
              <a:t> is preparing graduates for in their career and professional life</a:t>
            </a:r>
            <a:endParaRPr lang="en-GB" altLang="fr-FR" sz="3300" b="1"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606968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altLang="fr-FR" sz="2400" kern="0" dirty="0">
                <a:solidFill>
                  <a:srgbClr val="333333"/>
                </a:solidFill>
                <a:latin typeface="Montserrat"/>
                <a:ea typeface="ＭＳ Ｐゴシック"/>
              </a:rPr>
              <a:t>How to evolve POEs</a:t>
            </a:r>
          </a:p>
          <a:p>
            <a:pPr defTabSz="931774" fontAlgn="base">
              <a:lnSpc>
                <a:spcPct val="90000"/>
              </a:lnSpc>
              <a:spcBef>
                <a:spcPct val="20000"/>
              </a:spcBef>
              <a:spcAft>
                <a:spcPct val="50000"/>
              </a:spcAft>
              <a:buClr>
                <a:srgbClr val="5B7D2D"/>
              </a:buClr>
              <a:defRPr/>
            </a:pPr>
            <a:r>
              <a:rPr lang="en-US" sz="2400" dirty="0"/>
              <a:t>Consultation with  Industry, Alumni, Students, Management  Professional Bodies, Faculty, Parents ,  Data on trends in the profession</a:t>
            </a: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266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altLang="fr-FR" sz="2400" kern="0" dirty="0">
                <a:solidFill>
                  <a:srgbClr val="333333"/>
                </a:solidFill>
                <a:latin typeface="Montserrat"/>
                <a:ea typeface="ＭＳ Ｐゴシック"/>
              </a:rPr>
              <a:t>How to evolve POEs</a:t>
            </a:r>
          </a:p>
          <a:p>
            <a:pPr defTabSz="931774" fontAlgn="base">
              <a:lnSpc>
                <a:spcPct val="90000"/>
              </a:lnSpc>
              <a:spcBef>
                <a:spcPct val="20000"/>
              </a:spcBef>
              <a:spcAft>
                <a:spcPct val="50000"/>
              </a:spcAft>
              <a:buClr>
                <a:srgbClr val="5B7D2D"/>
              </a:buClr>
              <a:defRPr/>
            </a:pPr>
            <a:r>
              <a:rPr lang="en-US" sz="2400" dirty="0"/>
              <a:t>Consultation with  Industry, Alumni, Students, Management  Professional Bodies, Faculty, Parents ,  Data on trends in the profession</a:t>
            </a: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586715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fontAlgn="base">
              <a:lnSpc>
                <a:spcPct val="90000"/>
              </a:lnSpc>
              <a:spcBef>
                <a:spcPct val="20000"/>
              </a:spcBef>
              <a:spcAft>
                <a:spcPct val="50000"/>
              </a:spcAft>
              <a:buClr>
                <a:srgbClr val="5B7D2D"/>
              </a:buClr>
              <a:buFontTx/>
              <a:buChar char="•"/>
              <a:defRPr/>
            </a:pPr>
            <a:r>
              <a:rPr lang="en-GB" altLang="fr-FR" sz="2400" kern="0" dirty="0">
                <a:solidFill>
                  <a:srgbClr val="000000"/>
                </a:solidFill>
                <a:latin typeface="Futura"/>
                <a:ea typeface="ＭＳ Ｐゴシック"/>
              </a:rPr>
              <a:t>Accreditation usually  applies only to programs, not to departments or faculties</a:t>
            </a:r>
          </a:p>
          <a:p>
            <a:pPr marL="349415" indent="-349415" defTabSz="931774" fontAlgn="base">
              <a:lnSpc>
                <a:spcPct val="90000"/>
              </a:lnSpc>
              <a:spcBef>
                <a:spcPct val="20000"/>
              </a:spcBef>
              <a:spcAft>
                <a:spcPct val="50000"/>
              </a:spcAft>
              <a:buClr>
                <a:srgbClr val="5B7D2D"/>
              </a:buClr>
              <a:buFontTx/>
              <a:buChar char="•"/>
              <a:defRPr/>
            </a:pPr>
            <a:r>
              <a:rPr lang="en-GB" altLang="fr-FR" sz="2400" kern="0" dirty="0">
                <a:solidFill>
                  <a:srgbClr val="000000"/>
                </a:solidFill>
                <a:latin typeface="Futura"/>
                <a:ea typeface="ＭＳ Ｐゴシック"/>
              </a:rPr>
              <a:t>Undertaken only at the invitation of the HEI and with the consent of the appropriate regulator.</a:t>
            </a:r>
          </a:p>
        </p:txBody>
      </p:sp>
      <p:sp>
        <p:nvSpPr>
          <p:cNvPr id="4" name="Slide Number Placeholder 3"/>
          <p:cNvSpPr>
            <a:spLocks noGrp="1"/>
          </p:cNvSpPr>
          <p:nvPr>
            <p:ph type="sldNum" sz="quarter" idx="10"/>
          </p:nvPr>
        </p:nvSpPr>
        <p:spPr/>
        <p:txBody>
          <a:bodyPr/>
          <a:lstStyle/>
          <a:p>
            <a:fld id="{8DC67B97-E19C-4449-A168-90CE28BCDA98}" type="slidenum">
              <a:rPr lang="en-US" smtClean="0"/>
              <a:t>4</a:t>
            </a:fld>
            <a:endParaRPr lang="en-US"/>
          </a:p>
        </p:txBody>
      </p:sp>
    </p:spTree>
    <p:extLst>
      <p:ext uri="{BB962C8B-B14F-4D97-AF65-F5344CB8AC3E}">
        <p14:creationId xmlns:p14="http://schemas.microsoft.com/office/powerpoint/2010/main" val="4146942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3088830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altLang="fr-FR" sz="2400" kern="0" dirty="0">
                <a:solidFill>
                  <a:srgbClr val="333333"/>
                </a:solidFill>
                <a:latin typeface="Montserrat"/>
                <a:ea typeface="ＭＳ Ｐゴシック"/>
              </a:rPr>
              <a:t>It helps the development of curriculum and learning outcomes for courses </a:t>
            </a:r>
          </a:p>
          <a:p>
            <a:pPr defTabSz="931774" fontAlgn="base">
              <a:lnSpc>
                <a:spcPct val="90000"/>
              </a:lnSpc>
              <a:spcBef>
                <a:spcPct val="20000"/>
              </a:spcBef>
              <a:spcAft>
                <a:spcPct val="50000"/>
              </a:spcAft>
              <a:buClr>
                <a:srgbClr val="5B7D2D"/>
              </a:buClr>
              <a:defRPr/>
            </a:pPr>
            <a:r>
              <a:rPr lang="en-US" altLang="fr-FR" sz="2400" kern="0" dirty="0">
                <a:solidFill>
                  <a:srgbClr val="333333"/>
                </a:solidFill>
                <a:latin typeface="Montserrat"/>
                <a:ea typeface="ＭＳ Ｐゴシック"/>
              </a:rPr>
              <a:t>Number of PLOs should be no more than 5 or 6 ( 3 to 5 is better)</a:t>
            </a: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r>
              <a:rPr lang="bn-IN" sz="2400" dirty="0"/>
              <a:t>PLO হল পরিমাপযোগ্য বিবৃতি যা শিক্ষার্থীরা তাদের একাডেমিক প্রোগ্রাম শেষ করার পর অর্জন করে এমন জ্ঞান বা দক্ষতা বর্ণনা করে।</a:t>
            </a:r>
            <a:endParaRPr lang="en-US" sz="2400" dirty="0"/>
          </a:p>
          <a:p>
            <a:pPr defTabSz="931774" fontAlgn="base">
              <a:lnSpc>
                <a:spcPct val="90000"/>
              </a:lnSpc>
              <a:spcBef>
                <a:spcPct val="20000"/>
              </a:spcBef>
              <a:spcAft>
                <a:spcPct val="50000"/>
              </a:spcAft>
              <a:buClr>
                <a:srgbClr val="5B7D2D"/>
              </a:buClr>
              <a:defRPr/>
            </a:pPr>
            <a:r>
              <a:rPr lang="en-US" sz="2400" dirty="0">
                <a:hlinkClick r:id="rId3"/>
              </a:rPr>
              <a:t>Program Learning Outcomes (chaffey.edu)</a:t>
            </a:r>
            <a:endParaRPr lang="en-US" sz="2400" dirty="0"/>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3308529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altLang="fr-FR" sz="2400" kern="0" dirty="0">
                <a:solidFill>
                  <a:srgbClr val="333333"/>
                </a:solidFill>
                <a:latin typeface="Montserrat"/>
                <a:ea typeface="ＭＳ Ｐゴシック"/>
              </a:rPr>
              <a:t>It helps the development of curriculum and learning outcomes for courses </a:t>
            </a:r>
          </a:p>
          <a:p>
            <a:pPr defTabSz="931774" fontAlgn="base">
              <a:lnSpc>
                <a:spcPct val="90000"/>
              </a:lnSpc>
              <a:spcBef>
                <a:spcPct val="20000"/>
              </a:spcBef>
              <a:spcAft>
                <a:spcPct val="50000"/>
              </a:spcAft>
              <a:buClr>
                <a:srgbClr val="5B7D2D"/>
              </a:buClr>
              <a:defRPr/>
            </a:pPr>
            <a:r>
              <a:rPr lang="en-US" altLang="fr-FR" sz="2400" kern="0" dirty="0">
                <a:solidFill>
                  <a:srgbClr val="333333"/>
                </a:solidFill>
                <a:latin typeface="Montserrat"/>
                <a:ea typeface="ＭＳ Ｐゴシック"/>
              </a:rPr>
              <a:t>Number of PLOs should be no more than 5 or 6 ( 3 to 5 is better)</a:t>
            </a: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2309594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altLang="fr-FR" sz="2400" kern="0" dirty="0">
                <a:solidFill>
                  <a:srgbClr val="333333"/>
                </a:solidFill>
                <a:latin typeface="Montserrat"/>
                <a:ea typeface="ＭＳ Ｐゴシック"/>
              </a:rPr>
              <a:t>It helps the development of curriculum and learning outcomes for courses </a:t>
            </a:r>
          </a:p>
          <a:p>
            <a:pPr defTabSz="931774" fontAlgn="base">
              <a:lnSpc>
                <a:spcPct val="90000"/>
              </a:lnSpc>
              <a:spcBef>
                <a:spcPct val="20000"/>
              </a:spcBef>
              <a:spcAft>
                <a:spcPct val="50000"/>
              </a:spcAft>
              <a:buClr>
                <a:srgbClr val="5B7D2D"/>
              </a:buClr>
              <a:defRPr/>
            </a:pPr>
            <a:r>
              <a:rPr lang="en-US" altLang="fr-FR" sz="2400" kern="0" dirty="0">
                <a:solidFill>
                  <a:srgbClr val="333333"/>
                </a:solidFill>
                <a:latin typeface="Montserrat"/>
                <a:ea typeface="ＭＳ Ｐゴシック"/>
              </a:rPr>
              <a:t>Number of PLOs should be no more than 5 or 6 ( 3 to 5 is better)</a:t>
            </a: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1235934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sz="2400" b="1" dirty="0">
                <a:solidFill>
                  <a:srgbClr val="252525"/>
                </a:solidFill>
                <a:latin typeface="Noto Sans"/>
              </a:rPr>
              <a:t>Avoid unmeasurable verbs such as </a:t>
            </a:r>
            <a:r>
              <a:rPr lang="en-US" sz="2400" b="1" dirty="0" smtClean="0">
                <a:solidFill>
                  <a:srgbClr val="252525"/>
                </a:solidFill>
                <a:latin typeface="Noto Sans"/>
              </a:rPr>
              <a:t>“ understand</a:t>
            </a:r>
            <a:r>
              <a:rPr lang="en-US" sz="2400" b="1" dirty="0">
                <a:solidFill>
                  <a:srgbClr val="252525"/>
                </a:solidFill>
                <a:latin typeface="Noto Sans"/>
              </a:rPr>
              <a:t>,” “appreciate,” “learn,” and “know.” These are difficult to define and hard to measure.</a:t>
            </a:r>
          </a:p>
          <a:p>
            <a:pPr defTabSz="931774" fontAlgn="base">
              <a:lnSpc>
                <a:spcPct val="90000"/>
              </a:lnSpc>
              <a:spcBef>
                <a:spcPct val="20000"/>
              </a:spcBef>
              <a:spcAft>
                <a:spcPct val="50000"/>
              </a:spcAft>
              <a:buClr>
                <a:srgbClr val="5B7D2D"/>
              </a:buClr>
              <a:defRPr/>
            </a:pPr>
            <a:r>
              <a:rPr lang="en-US" sz="2400" b="1" dirty="0">
                <a:solidFill>
                  <a:srgbClr val="252525"/>
                </a:solidFill>
                <a:latin typeface="Noto Sans"/>
              </a:rPr>
              <a:t>Avoid Double-Barrel Outcome Statements</a:t>
            </a:r>
            <a:endParaRPr lang="en-US" altLang="fr-FR" sz="2400" b="1" kern="0" dirty="0">
              <a:solidFill>
                <a:srgbClr val="333333"/>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598654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sz="2400" b="1" dirty="0">
                <a:solidFill>
                  <a:srgbClr val="252525"/>
                </a:solidFill>
                <a:latin typeface="Noto Sans"/>
              </a:rPr>
              <a:t>Avoid unmeasurable verbs such as understand,” “appreciate,” “learn,” and “know.” These are difficult to define and hard to measure.</a:t>
            </a:r>
          </a:p>
          <a:p>
            <a:pPr defTabSz="931774" fontAlgn="base">
              <a:lnSpc>
                <a:spcPct val="90000"/>
              </a:lnSpc>
              <a:spcBef>
                <a:spcPct val="20000"/>
              </a:spcBef>
              <a:spcAft>
                <a:spcPct val="50000"/>
              </a:spcAft>
              <a:buClr>
                <a:srgbClr val="5B7D2D"/>
              </a:buClr>
              <a:defRPr/>
            </a:pPr>
            <a:r>
              <a:rPr lang="en-US" sz="2400" b="1" dirty="0">
                <a:solidFill>
                  <a:srgbClr val="252525"/>
                </a:solidFill>
                <a:latin typeface="Noto Sans"/>
              </a:rPr>
              <a:t>Avoid Double-Barrel Outcome </a:t>
            </a:r>
            <a:r>
              <a:rPr lang="en-US" sz="2400" b="1" dirty="0" smtClean="0">
                <a:solidFill>
                  <a:srgbClr val="252525"/>
                </a:solidFill>
                <a:latin typeface="Noto Sans"/>
              </a:rPr>
              <a:t>Statements. </a:t>
            </a:r>
            <a:endParaRPr lang="en-US" altLang="fr-FR" sz="2400" b="1" kern="0" dirty="0">
              <a:solidFill>
                <a:srgbClr val="333333"/>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28782022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altLang="fr-FR" sz="2400" b="1" kern="0" dirty="0">
                <a:solidFill>
                  <a:srgbClr val="333333"/>
                </a:solidFill>
                <a:latin typeface="Montserrat"/>
                <a:ea typeface="ＭＳ Ｐゴシック"/>
              </a:rPr>
              <a:t>Level of correlation: 1 , 2. 3 indicates low , medium and high correlation between the university’s missions and the program’s POEs</a:t>
            </a: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2662613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altLang="fr-FR" sz="2400" b="1" kern="0" dirty="0">
                <a:solidFill>
                  <a:srgbClr val="333333"/>
                </a:solidFill>
                <a:latin typeface="Montserrat"/>
                <a:ea typeface="ＭＳ Ｐゴシック"/>
              </a:rPr>
              <a:t>1, 2, 3…low medium high </a:t>
            </a:r>
          </a:p>
          <a:p>
            <a:pPr defTabSz="931774" fontAlgn="base">
              <a:lnSpc>
                <a:spcPct val="90000"/>
              </a:lnSpc>
              <a:spcBef>
                <a:spcPct val="20000"/>
              </a:spcBef>
              <a:spcAft>
                <a:spcPct val="50000"/>
              </a:spcAft>
              <a:buClr>
                <a:srgbClr val="5B7D2D"/>
              </a:buClr>
              <a:defRPr/>
            </a:pPr>
            <a:r>
              <a:rPr lang="en-US" altLang="fr-FR" sz="2400" b="1" kern="0" dirty="0">
                <a:solidFill>
                  <a:srgbClr val="333333"/>
                </a:solidFill>
                <a:latin typeface="Montserrat"/>
                <a:ea typeface="ＭＳ Ｐゴシック"/>
              </a:rPr>
              <a:t>Should all PLOs connect all </a:t>
            </a:r>
            <a:r>
              <a:rPr lang="en-US" altLang="fr-FR" sz="2400" b="1" kern="0" dirty="0" smtClean="0">
                <a:solidFill>
                  <a:srgbClr val="333333"/>
                </a:solidFill>
                <a:latin typeface="Montserrat"/>
                <a:ea typeface="ＭＳ Ｐゴシック"/>
              </a:rPr>
              <a:t>PEOs ? A PLO should be linked</a:t>
            </a:r>
            <a:r>
              <a:rPr lang="en-US" altLang="fr-FR" sz="2400" b="1" kern="0" baseline="0" dirty="0" smtClean="0">
                <a:solidFill>
                  <a:srgbClr val="333333"/>
                </a:solidFill>
                <a:latin typeface="Montserrat"/>
                <a:ea typeface="ＭＳ Ｐゴシック"/>
              </a:rPr>
              <a:t> with one or two PEOs not all </a:t>
            </a:r>
            <a:endParaRPr lang="en-US" altLang="fr-FR" sz="2400" b="1" kern="0" dirty="0">
              <a:solidFill>
                <a:srgbClr val="333333"/>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14158931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altLang="fr-FR" sz="2400" b="1" kern="0" dirty="0">
                <a:solidFill>
                  <a:srgbClr val="FF0000"/>
                </a:solidFill>
                <a:latin typeface="Montserrat"/>
                <a:ea typeface="ＭＳ Ｐゴシック"/>
              </a:rPr>
              <a:t>031 for Social Sciences </a:t>
            </a:r>
          </a:p>
          <a:p>
            <a:pPr defTabSz="931774" fontAlgn="base">
              <a:lnSpc>
                <a:spcPct val="90000"/>
              </a:lnSpc>
              <a:spcBef>
                <a:spcPct val="20000"/>
              </a:spcBef>
              <a:spcAft>
                <a:spcPct val="50000"/>
              </a:spcAft>
              <a:buClr>
                <a:srgbClr val="5B7D2D"/>
              </a:buClr>
              <a:defRPr/>
            </a:pPr>
            <a:r>
              <a:rPr lang="en-US" altLang="fr-FR" sz="2400" b="1" kern="0" dirty="0">
                <a:solidFill>
                  <a:srgbClr val="FF0000"/>
                </a:solidFill>
                <a:latin typeface="Montserrat"/>
                <a:ea typeface="ＭＳ Ｐゴシック"/>
              </a:rPr>
              <a:t>0311 for Economics </a:t>
            </a: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4089514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2650619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fld id="{8DC67B97-E19C-4449-A168-90CE28BCDA98}" type="slidenum">
              <a:rPr lang="en-US" smtClean="0"/>
              <a:t>5</a:t>
            </a:fld>
            <a:endParaRPr lang="en-US"/>
          </a:p>
        </p:txBody>
      </p:sp>
    </p:spTree>
    <p:extLst>
      <p:ext uri="{BB962C8B-B14F-4D97-AF65-F5344CB8AC3E}">
        <p14:creationId xmlns:p14="http://schemas.microsoft.com/office/powerpoint/2010/main" val="13589741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16200451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altLang="fr-FR" sz="2400" b="1" kern="0" dirty="0">
                <a:solidFill>
                  <a:srgbClr val="FF0000"/>
                </a:solidFill>
                <a:latin typeface="Montserrat"/>
                <a:ea typeface="ＭＳ Ｐゴシック"/>
              </a:rPr>
              <a:t>Source: </a:t>
            </a:r>
            <a:r>
              <a:rPr lang="en-US" sz="2400" dirty="0">
                <a:hlinkClick r:id="rId3"/>
              </a:rPr>
              <a:t>What Are General Education Courses? | </a:t>
            </a:r>
            <a:r>
              <a:rPr lang="en-US" sz="2400" dirty="0" smtClean="0">
                <a:hlinkClick r:id="rId3"/>
              </a:rPr>
              <a:t>Study.com</a:t>
            </a:r>
            <a:endParaRPr lang="en-US" sz="2400" dirty="0" smtClean="0"/>
          </a:p>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33</a:t>
            </a:fld>
            <a:endParaRPr lang="en-US">
              <a:solidFill>
                <a:prstClr val="black"/>
              </a:solidFill>
              <a:latin typeface="Calibri" panose="020F0502020204030204"/>
            </a:endParaRPr>
          </a:p>
        </p:txBody>
      </p:sp>
    </p:spTree>
    <p:extLst>
      <p:ext uri="{BB962C8B-B14F-4D97-AF65-F5344CB8AC3E}">
        <p14:creationId xmlns:p14="http://schemas.microsoft.com/office/powerpoint/2010/main" val="4000426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34</a:t>
            </a:fld>
            <a:endParaRPr lang="en-US">
              <a:solidFill>
                <a:prstClr val="black"/>
              </a:solidFill>
              <a:latin typeface="Calibri" panose="020F0502020204030204"/>
            </a:endParaRPr>
          </a:p>
        </p:txBody>
      </p:sp>
    </p:spTree>
    <p:extLst>
      <p:ext uri="{BB962C8B-B14F-4D97-AF65-F5344CB8AC3E}">
        <p14:creationId xmlns:p14="http://schemas.microsoft.com/office/powerpoint/2010/main" val="42005321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35</a:t>
            </a:fld>
            <a:endParaRPr lang="en-US">
              <a:solidFill>
                <a:prstClr val="black"/>
              </a:solidFill>
              <a:latin typeface="Calibri" panose="020F0502020204030204"/>
            </a:endParaRPr>
          </a:p>
        </p:txBody>
      </p:sp>
    </p:spTree>
    <p:extLst>
      <p:ext uri="{BB962C8B-B14F-4D97-AF65-F5344CB8AC3E}">
        <p14:creationId xmlns:p14="http://schemas.microsoft.com/office/powerpoint/2010/main" val="4206822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36</a:t>
            </a:fld>
            <a:endParaRPr lang="en-US">
              <a:solidFill>
                <a:prstClr val="black"/>
              </a:solidFill>
              <a:latin typeface="Calibri" panose="020F0502020204030204"/>
            </a:endParaRPr>
          </a:p>
        </p:txBody>
      </p:sp>
    </p:spTree>
    <p:extLst>
      <p:ext uri="{BB962C8B-B14F-4D97-AF65-F5344CB8AC3E}">
        <p14:creationId xmlns:p14="http://schemas.microsoft.com/office/powerpoint/2010/main" val="4272294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3879501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38</a:t>
            </a:fld>
            <a:endParaRPr lang="en-US">
              <a:solidFill>
                <a:prstClr val="black"/>
              </a:solidFill>
              <a:latin typeface="Calibri" panose="020F0502020204030204"/>
            </a:endParaRPr>
          </a:p>
        </p:txBody>
      </p:sp>
    </p:spTree>
    <p:extLst>
      <p:ext uri="{BB962C8B-B14F-4D97-AF65-F5344CB8AC3E}">
        <p14:creationId xmlns:p14="http://schemas.microsoft.com/office/powerpoint/2010/main" val="233127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39</a:t>
            </a:fld>
            <a:endParaRPr lang="en-US">
              <a:solidFill>
                <a:prstClr val="black"/>
              </a:solidFill>
              <a:latin typeface="Calibri" panose="020F0502020204030204"/>
            </a:endParaRPr>
          </a:p>
        </p:txBody>
      </p:sp>
    </p:spTree>
    <p:extLst>
      <p:ext uri="{BB962C8B-B14F-4D97-AF65-F5344CB8AC3E}">
        <p14:creationId xmlns:p14="http://schemas.microsoft.com/office/powerpoint/2010/main" val="1143427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40</a:t>
            </a:fld>
            <a:endParaRPr lang="en-US">
              <a:solidFill>
                <a:prstClr val="black"/>
              </a:solidFill>
              <a:latin typeface="Calibri" panose="020F0502020204030204"/>
            </a:endParaRPr>
          </a:p>
        </p:txBody>
      </p:sp>
    </p:spTree>
    <p:extLst>
      <p:ext uri="{BB962C8B-B14F-4D97-AF65-F5344CB8AC3E}">
        <p14:creationId xmlns:p14="http://schemas.microsoft.com/office/powerpoint/2010/main" val="38047418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b="1" kern="0" dirty="0">
              <a:solidFill>
                <a:srgbClr val="FF0000"/>
              </a:solidFill>
              <a:latin typeface="Montserrat"/>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41</a:t>
            </a:fld>
            <a:endParaRPr lang="en-US">
              <a:solidFill>
                <a:prstClr val="black"/>
              </a:solidFill>
              <a:latin typeface="Calibri" panose="020F0502020204030204"/>
            </a:endParaRPr>
          </a:p>
        </p:txBody>
      </p:sp>
    </p:spTree>
    <p:extLst>
      <p:ext uri="{BB962C8B-B14F-4D97-AF65-F5344CB8AC3E}">
        <p14:creationId xmlns:p14="http://schemas.microsoft.com/office/powerpoint/2010/main" val="3730245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r>
              <a:rPr lang="en-US" sz="2400" b="1" dirty="0">
                <a:solidFill>
                  <a:srgbClr val="333333"/>
                </a:solidFill>
                <a:latin typeface="Montserrat"/>
              </a:rPr>
              <a:t>Vision of History Department of </a:t>
            </a:r>
            <a:r>
              <a:rPr lang="en-US" sz="2400" b="1" dirty="0" err="1">
                <a:solidFill>
                  <a:srgbClr val="333333"/>
                </a:solidFill>
                <a:latin typeface="Montserrat"/>
              </a:rPr>
              <a:t>Shivaji</a:t>
            </a:r>
            <a:r>
              <a:rPr lang="en-US" sz="2400" b="1" dirty="0">
                <a:solidFill>
                  <a:srgbClr val="333333"/>
                </a:solidFill>
                <a:latin typeface="Montserrat"/>
              </a:rPr>
              <a:t> University: </a:t>
            </a:r>
            <a:r>
              <a:rPr lang="en-US" sz="2400" dirty="0">
                <a:solidFill>
                  <a:srgbClr val="333333"/>
                </a:solidFill>
                <a:latin typeface="Montserrat"/>
              </a:rPr>
              <a:t>The History Department aims to make the students aware of the past and its legacies through teaching, research and extension activities in Indian history in the context of world history.  We believe that only a critical understanding of the past will enable the students to understand the present and help them look towards the future.</a:t>
            </a:r>
          </a:p>
          <a:p>
            <a:pPr algn="l" fontAlgn="base"/>
            <a:r>
              <a:rPr lang="en-US" sz="2400" b="1" dirty="0">
                <a:solidFill>
                  <a:srgbClr val="C0392B"/>
                </a:solidFill>
                <a:latin typeface="Montserrat"/>
              </a:rPr>
              <a:t>Mission</a:t>
            </a:r>
            <a:endParaRPr lang="en-US" sz="2400" b="1" dirty="0">
              <a:solidFill>
                <a:srgbClr val="333333"/>
              </a:solidFill>
              <a:latin typeface="Montserrat"/>
            </a:endParaRPr>
          </a:p>
          <a:p>
            <a:pPr algn="just" fontAlgn="base">
              <a:buFont typeface="Arial" panose="020B0604020202020204" pitchFamily="34" charset="0"/>
              <a:buNone/>
            </a:pPr>
            <a:r>
              <a:rPr lang="en-US" sz="2400" dirty="0">
                <a:solidFill>
                  <a:srgbClr val="333333"/>
                </a:solidFill>
                <a:latin typeface="Montserrat"/>
              </a:rPr>
              <a:t>M1 Transform the students into citizens who are critically informed about the past and its consequences for the present</a:t>
            </a:r>
          </a:p>
          <a:p>
            <a:pPr algn="l" fontAlgn="base">
              <a:buFont typeface="Arial" panose="020B0604020202020204" pitchFamily="34" charset="0"/>
              <a:buNone/>
            </a:pPr>
            <a:r>
              <a:rPr lang="en-US" sz="2400" dirty="0">
                <a:solidFill>
                  <a:srgbClr val="333333"/>
                </a:solidFill>
                <a:latin typeface="Montserrat"/>
              </a:rPr>
              <a:t>M2 Promote studies in history, society and culture of Maharashtra in general and Maratha history in particular </a:t>
            </a:r>
          </a:p>
          <a:p>
            <a:pPr algn="l" fontAlgn="base">
              <a:buFont typeface="Arial" panose="020B0604020202020204" pitchFamily="34" charset="0"/>
              <a:buNone/>
            </a:pPr>
            <a:r>
              <a:rPr lang="en-US" sz="2400" dirty="0">
                <a:solidFill>
                  <a:srgbClr val="333333"/>
                </a:solidFill>
                <a:latin typeface="Montserrat"/>
              </a:rPr>
              <a:t>M3 Empower students to cope with the challenges of globalization by instilling in them a life-long passion for learning about the past. The knowledge about the interconnections between the global, national,  regional and local history will equip the students to face the challenges with confidence.</a:t>
            </a:r>
          </a:p>
          <a:p>
            <a:pPr algn="l" fontAlgn="base">
              <a:buFont typeface="Arial" panose="020B0604020202020204" pitchFamily="34" charset="0"/>
              <a:buNone/>
            </a:pPr>
            <a:r>
              <a:rPr lang="en-US" sz="2400" dirty="0">
                <a:solidFill>
                  <a:srgbClr val="333333"/>
                </a:solidFill>
                <a:latin typeface="Montserrat"/>
              </a:rPr>
              <a:t>Objectives</a:t>
            </a:r>
          </a:p>
          <a:p>
            <a:pPr defTabSz="931774" fontAlgn="base">
              <a:lnSpc>
                <a:spcPct val="90000"/>
              </a:lnSpc>
              <a:spcBef>
                <a:spcPct val="20000"/>
              </a:spcBef>
              <a:spcAft>
                <a:spcPct val="50000"/>
              </a:spcAft>
              <a:buClr>
                <a:srgbClr val="5B7D2D"/>
              </a:buClr>
              <a:defRPr/>
            </a:pPr>
            <a:r>
              <a:rPr lang="en-US" sz="2400" dirty="0">
                <a:solidFill>
                  <a:srgbClr val="333333"/>
                </a:solidFill>
                <a:latin typeface="Montserrat"/>
              </a:rPr>
              <a:t>M4 To acquaint students with the past and present of India and the World.</a:t>
            </a: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fld id="{8DC67B97-E19C-4449-A168-90CE28BCDA98}" type="slidenum">
              <a:rPr lang="en-US" smtClean="0"/>
              <a:t>6</a:t>
            </a:fld>
            <a:endParaRPr lang="en-US"/>
          </a:p>
        </p:txBody>
      </p:sp>
    </p:spTree>
    <p:extLst>
      <p:ext uri="{BB962C8B-B14F-4D97-AF65-F5344CB8AC3E}">
        <p14:creationId xmlns:p14="http://schemas.microsoft.com/office/powerpoint/2010/main" val="1654870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a:t>
            </a:r>
            <a:r>
              <a:rPr lang="en-US" baseline="0" dirty="0" smtClean="0"/>
              <a:t>: a statement of what  learners are expected to be able to do on successful completion of the course in order to demonstrate their knowledge, skills and understanding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412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Manageable number of course topics : 4 to 7 for a semester </a:t>
            </a:r>
          </a:p>
          <a:p>
            <a:r>
              <a:rPr lang="en-US" dirty="0" smtClean="0"/>
              <a:t>Declarative : knowing about phenomena, theories, disciplines, specific topics</a:t>
            </a:r>
          </a:p>
          <a:p>
            <a:r>
              <a:rPr lang="en-US" dirty="0" smtClean="0"/>
              <a:t>Functioning : requiring the student to exercise active control over problems and decisions in the</a:t>
            </a:r>
            <a:r>
              <a:rPr lang="en-US" baseline="0" dirty="0" smtClean="0"/>
              <a:t> appropriate </a:t>
            </a:r>
            <a:r>
              <a:rPr lang="en-US" dirty="0" smtClean="0"/>
              <a:t>content domains</a:t>
            </a:r>
            <a:endParaRPr lang="en-US" dirty="0"/>
          </a:p>
        </p:txBody>
      </p:sp>
      <p:sp>
        <p:nvSpPr>
          <p:cNvPr id="4" name="Slide Number Placeholder 3"/>
          <p:cNvSpPr>
            <a:spLocks noGrp="1"/>
          </p:cNvSpPr>
          <p:nvPr>
            <p:ph type="sldNum" sz="quarter" idx="10"/>
          </p:nvPr>
        </p:nvSpPr>
        <p:spPr/>
        <p:txBody>
          <a:bodyPr/>
          <a:lstStyle/>
          <a:p>
            <a:fld id="{8DC67B97-E19C-4449-A168-90CE28BCDA98}" type="slidenum">
              <a:rPr lang="en-US" smtClean="0"/>
              <a:t>43</a:t>
            </a:fld>
            <a:endParaRPr lang="en-US"/>
          </a:p>
        </p:txBody>
      </p:sp>
    </p:spTree>
    <p:extLst>
      <p:ext uri="{BB962C8B-B14F-4D97-AF65-F5344CB8AC3E}">
        <p14:creationId xmlns:p14="http://schemas.microsoft.com/office/powerpoint/2010/main" val="4227621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rPr>
              <a:t>3= high correlation; 2= medium correlation; 1= low correlation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401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5797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lang="en-US" sz="2400" dirty="0" smtClean="0"/>
              <a:t>The teaching of Eric Mazur</a:t>
            </a:r>
          </a:p>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lang="en-US" sz="2400" dirty="0" smtClean="0"/>
              <a:t>Eric Mazur (1998) asked himself that last question. He was lecturing in physics at Harvard</a:t>
            </a:r>
          </a:p>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lang="en-US" sz="2400" dirty="0" smtClean="0"/>
              <a:t>He set readings that had to be read before the class. He also gave the students two or three simple questions to be answered by email the night before the class: no answers, no admission to class. His email also said: ‘Please tell us what you found difficult and confusing. If you found nothing difficult or confusing, please tell us what you found most interesting.’</a:t>
            </a:r>
          </a:p>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2897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lang="en-US" sz="2400" smtClean="0"/>
              <a:t>A short rest, or a change in activity, every 15 minutes or so restores performance almost to the original level</a:t>
            </a: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2257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lang="en-US" sz="2400" dirty="0" smtClean="0"/>
              <a:t>Getting students to review at the end of the lecture what has been learned leads to much better and lasting retention than simply finishing and dismissing the students</a:t>
            </a: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8345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30303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36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529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2394850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CLOs</a:t>
            </a:r>
            <a:r>
              <a:rPr lang="en-US" baseline="0" dirty="0" smtClean="0"/>
              <a:t> /ILOs at the course level </a:t>
            </a:r>
            <a:r>
              <a:rPr lang="en-US" dirty="0" smtClean="0"/>
              <a:t>emphasizes more than does ‘objective’ that we are referring to what the student has to learn rather than what the teacher has to teach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9118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rPr>
              <a:t>Teaching learning methods: Lecture, Field work, Video, Lab session, Industry visit , group discussion , News paper news analysis</a:t>
            </a:r>
          </a:p>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r>
              <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rPr>
              <a:t>Assessment strategies: formative and summative assessment: quiz, presentation, peer evaluation, class test, report writing </a:t>
            </a:r>
          </a:p>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3470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60457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00033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66422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397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90000"/>
              </a:lnSpc>
              <a:spcBef>
                <a:spcPct val="20000"/>
              </a:spcBef>
              <a:spcAft>
                <a:spcPct val="50000"/>
              </a:spcAft>
              <a:buClr>
                <a:srgbClr val="5B7D2D"/>
              </a:buClr>
              <a:buSzTx/>
              <a:buFontTx/>
              <a:buNone/>
              <a:tabLst/>
              <a:defRPr/>
            </a:pPr>
            <a:endParaRPr kumimoji="0" lang="en-US" altLang="fr-FR" sz="2400" b="1" i="0" u="none" strike="noStrike" kern="0" cap="none" spc="0" normalizeH="0" baseline="0" noProof="0" dirty="0" smtClean="0">
              <a:ln>
                <a:noFill/>
              </a:ln>
              <a:solidFill>
                <a:srgbClr val="FF0000"/>
              </a:solidFill>
              <a:effectLst/>
              <a:uLnTx/>
              <a:uFillTx/>
              <a:latin typeface="Montserrat"/>
              <a:ea typeface="ＭＳ Ｐゴシック"/>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7002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C67B97-E19C-4449-A168-90CE28BCDA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107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945475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415" indent="-349415" defTabSz="931774" fontAlgn="base">
              <a:lnSpc>
                <a:spcPct val="90000"/>
              </a:lnSpc>
              <a:spcBef>
                <a:spcPct val="20000"/>
              </a:spcBef>
              <a:spcAft>
                <a:spcPct val="50000"/>
              </a:spcAft>
              <a:buClr>
                <a:srgbClr val="5B7D2D"/>
              </a:buClr>
              <a:buFont typeface="Wingdings" panose="05000000000000000000" pitchFamily="2" charset="2"/>
              <a:buChar char="§"/>
              <a:defRPr/>
            </a:pPr>
            <a:r>
              <a:rPr lang="en-US" altLang="fr-FR" sz="2400" kern="0" dirty="0">
                <a:solidFill>
                  <a:srgbClr val="333333"/>
                </a:solidFill>
                <a:latin typeface="Montserrat"/>
                <a:ea typeface="ＭＳ Ｐゴシック"/>
              </a:rPr>
              <a:t>R&amp;D is making differences </a:t>
            </a:r>
            <a:r>
              <a:rPr lang="en-US" altLang="fr-FR" sz="2400" kern="0" dirty="0" smtClean="0">
                <a:solidFill>
                  <a:srgbClr val="333333"/>
                </a:solidFill>
                <a:latin typeface="Montserrat"/>
                <a:ea typeface="ＭＳ Ｐゴシック"/>
              </a:rPr>
              <a:t> </a:t>
            </a:r>
            <a:r>
              <a:rPr lang="en-US" altLang="fr-FR" sz="2400" kern="0" dirty="0" err="1" smtClean="0">
                <a:solidFill>
                  <a:srgbClr val="333333"/>
                </a:solidFill>
                <a:latin typeface="Montserrat"/>
                <a:ea typeface="ＭＳ Ｐゴシック"/>
              </a:rPr>
              <a:t>Covid</a:t>
            </a:r>
            <a:r>
              <a:rPr lang="en-US" altLang="fr-FR" sz="2400" kern="0" dirty="0" smtClean="0">
                <a:solidFill>
                  <a:srgbClr val="333333"/>
                </a:solidFill>
                <a:latin typeface="Montserrat"/>
                <a:ea typeface="ＭＳ Ｐゴシック"/>
              </a:rPr>
              <a:t> Vaccine/ Windows</a:t>
            </a:r>
            <a:r>
              <a:rPr lang="en-US" altLang="fr-FR" sz="2400" kern="0" baseline="0" dirty="0" smtClean="0">
                <a:solidFill>
                  <a:srgbClr val="333333"/>
                </a:solidFill>
                <a:latin typeface="Montserrat"/>
                <a:ea typeface="ＭＳ Ｐゴシック"/>
              </a:rPr>
              <a:t> </a:t>
            </a:r>
            <a:endParaRPr lang="en-US" altLang="fr-FR" sz="2400" kern="0" dirty="0">
              <a:solidFill>
                <a:srgbClr val="333333"/>
              </a:solidFill>
              <a:latin typeface="Montserrat"/>
              <a:ea typeface="ＭＳ Ｐゴシック"/>
            </a:endParaRPr>
          </a:p>
          <a:p>
            <a:pPr marL="349415" indent="-349415" defTabSz="931774" fontAlgn="base">
              <a:lnSpc>
                <a:spcPct val="90000"/>
              </a:lnSpc>
              <a:spcBef>
                <a:spcPct val="20000"/>
              </a:spcBef>
              <a:spcAft>
                <a:spcPct val="50000"/>
              </a:spcAft>
              <a:buClr>
                <a:srgbClr val="5B7D2D"/>
              </a:buClr>
              <a:buFont typeface="Wingdings" panose="05000000000000000000" pitchFamily="2" charset="2"/>
              <a:buChar char="§"/>
              <a:defRPr/>
            </a:pPr>
            <a:r>
              <a:rPr lang="en-US" altLang="fr-FR" sz="2400" kern="0" dirty="0">
                <a:solidFill>
                  <a:srgbClr val="333333"/>
                </a:solidFill>
                <a:latin typeface="Montserrat"/>
                <a:ea typeface="ＭＳ Ｐゴシック"/>
              </a:rPr>
              <a:t>Indian people are working in our garments industry</a:t>
            </a:r>
          </a:p>
          <a:p>
            <a:pPr marL="349415" indent="-349415" defTabSz="931774" fontAlgn="base">
              <a:lnSpc>
                <a:spcPct val="90000"/>
              </a:lnSpc>
              <a:spcBef>
                <a:spcPct val="20000"/>
              </a:spcBef>
              <a:spcAft>
                <a:spcPct val="50000"/>
              </a:spcAft>
              <a:buClr>
                <a:srgbClr val="5B7D2D"/>
              </a:buClr>
              <a:buFont typeface="Wingdings" panose="05000000000000000000" pitchFamily="2" charset="2"/>
              <a:buChar char="§"/>
              <a:defRPr/>
            </a:pPr>
            <a:r>
              <a:rPr lang="en-US" altLang="fr-FR" sz="2400" kern="0" dirty="0">
                <a:solidFill>
                  <a:srgbClr val="333333"/>
                </a:solidFill>
                <a:latin typeface="Montserrat"/>
                <a:ea typeface="ＭＳ Ｐゴシック"/>
              </a:rPr>
              <a:t>Computer literacy and Statistics knowledge are needed almost everywhere</a:t>
            </a:r>
          </a:p>
          <a:p>
            <a:pPr marL="349415" indent="-349415" defTabSz="931774" fontAlgn="base">
              <a:lnSpc>
                <a:spcPct val="90000"/>
              </a:lnSpc>
              <a:spcBef>
                <a:spcPct val="20000"/>
              </a:spcBef>
              <a:spcAft>
                <a:spcPct val="50000"/>
              </a:spcAft>
              <a:buClr>
                <a:srgbClr val="5B7D2D"/>
              </a:buClr>
              <a:buFont typeface="Wingdings" panose="05000000000000000000" pitchFamily="2" charset="2"/>
              <a:buChar char="§"/>
              <a:defRPr/>
            </a:pPr>
            <a:r>
              <a:rPr lang="en-US" altLang="fr-FR" sz="2400" kern="0" dirty="0">
                <a:solidFill>
                  <a:srgbClr val="333333"/>
                </a:solidFill>
                <a:latin typeface="Montserrat"/>
                <a:ea typeface="ＭＳ Ｐゴシック"/>
              </a:rPr>
              <a:t>Outsourcing  </a:t>
            </a: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669829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r>
              <a:rPr lang="en-US" altLang="fr-FR" sz="2400" kern="0" dirty="0" smtClean="0">
                <a:solidFill>
                  <a:srgbClr val="333333"/>
                </a:solidFill>
                <a:latin typeface="Montserrat"/>
                <a:ea typeface="ＭＳ Ｐゴシック"/>
              </a:rPr>
              <a:t>Within</a:t>
            </a:r>
            <a:r>
              <a:rPr lang="en-US" altLang="fr-FR" sz="2400" kern="0" baseline="0" dirty="0" smtClean="0">
                <a:solidFill>
                  <a:srgbClr val="333333"/>
                </a:solidFill>
                <a:latin typeface="Montserrat"/>
                <a:ea typeface="ＭＳ Ｐゴシック"/>
              </a:rPr>
              <a:t> the life of the university teachers and students are driven by a single motive, man’s basic quest for knowledge. </a:t>
            </a: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71590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US" altLang="fr-FR" sz="2400" kern="0" dirty="0">
              <a:solidFill>
                <a:srgbClr val="333333"/>
              </a:solidFill>
              <a:latin typeface="Montserrat"/>
              <a:ea typeface="ＭＳ Ｐゴシック"/>
            </a:endParaRPr>
          </a:p>
          <a:p>
            <a:pPr defTabSz="931774" fontAlgn="base">
              <a:lnSpc>
                <a:spcPct val="90000"/>
              </a:lnSpc>
              <a:spcBef>
                <a:spcPct val="20000"/>
              </a:spcBef>
              <a:spcAft>
                <a:spcPct val="50000"/>
              </a:spcAft>
              <a:buClr>
                <a:srgbClr val="5B7D2D"/>
              </a:buClr>
              <a:defRPr/>
            </a:pPr>
            <a:endParaRPr lang="en-GB" altLang="fr-FR" sz="2400" kern="0" dirty="0">
              <a:solidFill>
                <a:srgbClr val="000000"/>
              </a:solidFill>
              <a:latin typeface="Futura"/>
              <a:ea typeface="ＭＳ Ｐゴシック"/>
            </a:endParaRPr>
          </a:p>
        </p:txBody>
      </p:sp>
      <p:sp>
        <p:nvSpPr>
          <p:cNvPr id="4" name="Slide Number Placeholder 3"/>
          <p:cNvSpPr>
            <a:spLocks noGrp="1"/>
          </p:cNvSpPr>
          <p:nvPr>
            <p:ph type="sldNum" sz="quarter" idx="10"/>
          </p:nvPr>
        </p:nvSpPr>
        <p:spPr/>
        <p:txBody>
          <a:bodyPr/>
          <a:lstStyle/>
          <a:p>
            <a:pPr defTabSz="931774">
              <a:defRPr/>
            </a:pPr>
            <a:fld id="{8DC67B97-E19C-4449-A168-90CE28BCDA98}"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34293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780546-93DF-4564-8E54-50FD88DF7ED6}"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309765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80546-93DF-4564-8E54-50FD88DF7ED6}"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3344363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80546-93DF-4564-8E54-50FD88DF7ED6}"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3363413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780546-93DF-4564-8E54-50FD88DF7ED6}"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278897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780546-93DF-4564-8E54-50FD88DF7ED6}" type="datetimeFigureOut">
              <a:rPr lang="en-US" smtClean="0"/>
              <a:t>7/30/2023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2201004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780546-93DF-4564-8E54-50FD88DF7ED6}"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3201574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780546-93DF-4564-8E54-50FD88DF7ED6}" type="datetimeFigureOut">
              <a:rPr lang="en-US" smtClean="0"/>
              <a:t>7/30/2023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157166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780546-93DF-4564-8E54-50FD88DF7ED6}" type="datetimeFigureOut">
              <a:rPr lang="en-US" smtClean="0"/>
              <a:t>7/30/2023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25451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80546-93DF-4564-8E54-50FD88DF7ED6}" type="datetimeFigureOut">
              <a:rPr lang="en-US" smtClean="0"/>
              <a:t>7/30/2023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1154971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780546-93DF-4564-8E54-50FD88DF7ED6}"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853991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780546-93DF-4564-8E54-50FD88DF7ED6}" type="datetimeFigureOut">
              <a:rPr lang="en-US" smtClean="0"/>
              <a:t>7/30/2023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32ECE-0B44-4C15-91D8-C7F3763E2DBC}" type="slidenum">
              <a:rPr lang="en-US" smtClean="0"/>
              <a:t>‹#›</a:t>
            </a:fld>
            <a:endParaRPr lang="en-US"/>
          </a:p>
        </p:txBody>
      </p:sp>
    </p:spTree>
    <p:extLst>
      <p:ext uri="{BB962C8B-B14F-4D97-AF65-F5344CB8AC3E}">
        <p14:creationId xmlns:p14="http://schemas.microsoft.com/office/powerpoint/2010/main" val="1231044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80546-93DF-4564-8E54-50FD88DF7ED6}" type="datetimeFigureOut">
              <a:rPr lang="en-US" smtClean="0"/>
              <a:t>7/30/2023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32ECE-0B44-4C15-91D8-C7F3763E2DBC}" type="slidenum">
              <a:rPr lang="en-US" smtClean="0"/>
              <a:t>‹#›</a:t>
            </a:fld>
            <a:endParaRPr lang="en-US"/>
          </a:p>
        </p:txBody>
      </p:sp>
    </p:spTree>
    <p:extLst>
      <p:ext uri="{BB962C8B-B14F-4D97-AF65-F5344CB8AC3E}">
        <p14:creationId xmlns:p14="http://schemas.microsoft.com/office/powerpoint/2010/main" val="16262297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 y="138223"/>
            <a:ext cx="12191999" cy="654965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4400" dirty="0">
              <a:latin typeface="Kalpurush" panose="02000600000000000000" pitchFamily="2" charset="0"/>
              <a:cs typeface="Kalpurush" panose="02000600000000000000" pitchFamily="2" charset="0"/>
            </a:endParaRPr>
          </a:p>
        </p:txBody>
      </p:sp>
      <p:sp>
        <p:nvSpPr>
          <p:cNvPr id="3" name="Rounded Rectangle 2"/>
          <p:cNvSpPr/>
          <p:nvPr/>
        </p:nvSpPr>
        <p:spPr>
          <a:xfrm>
            <a:off x="1180214" y="754911"/>
            <a:ext cx="9633098" cy="55820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smtClean="0"/>
          </a:p>
          <a:p>
            <a:pPr algn="ctr"/>
            <a:r>
              <a:rPr lang="en-US" sz="3600" dirty="0" smtClean="0"/>
              <a:t>Revised OBE Curriculum Development </a:t>
            </a:r>
          </a:p>
          <a:p>
            <a:pPr algn="ctr"/>
            <a:endParaRPr lang="en-US" sz="3600" dirty="0" smtClean="0"/>
          </a:p>
          <a:p>
            <a:pPr algn="ctr"/>
            <a:r>
              <a:rPr lang="en-US" sz="3600" dirty="0" smtClean="0"/>
              <a:t>by</a:t>
            </a:r>
          </a:p>
          <a:p>
            <a:pPr algn="ctr"/>
            <a:r>
              <a:rPr lang="en-US" sz="3600" dirty="0" smtClean="0"/>
              <a:t> </a:t>
            </a:r>
          </a:p>
          <a:p>
            <a:pPr algn="ctr"/>
            <a:r>
              <a:rPr lang="en-US" sz="3600" dirty="0" smtClean="0"/>
              <a:t>Dr. Md. </a:t>
            </a:r>
            <a:r>
              <a:rPr lang="en-US" sz="3600" dirty="0" err="1" smtClean="0"/>
              <a:t>Abdur</a:t>
            </a:r>
            <a:r>
              <a:rPr lang="en-US" sz="3600" dirty="0" smtClean="0"/>
              <a:t> Rashid </a:t>
            </a:r>
            <a:r>
              <a:rPr lang="en-US" sz="3600" dirty="0" err="1" smtClean="0"/>
              <a:t>Sarker</a:t>
            </a:r>
            <a:endParaRPr lang="en-US" sz="3600" dirty="0" smtClean="0"/>
          </a:p>
          <a:p>
            <a:pPr algn="ctr"/>
            <a:r>
              <a:rPr lang="en-US" sz="3600" dirty="0" smtClean="0"/>
              <a:t>Professor, Department of Economics</a:t>
            </a:r>
          </a:p>
          <a:p>
            <a:pPr algn="ctr"/>
            <a:r>
              <a:rPr lang="en-US" sz="3600" dirty="0" smtClean="0"/>
              <a:t>The University of </a:t>
            </a:r>
            <a:r>
              <a:rPr lang="en-US" sz="3600" dirty="0" err="1" smtClean="0"/>
              <a:t>Rajshahi</a:t>
            </a:r>
            <a:r>
              <a:rPr lang="en-US" sz="3600" dirty="0" smtClean="0"/>
              <a:t> </a:t>
            </a:r>
          </a:p>
          <a:p>
            <a:pPr algn="ctr"/>
            <a:r>
              <a:rPr lang="en-US" sz="3600" dirty="0" smtClean="0"/>
              <a:t>&amp;</a:t>
            </a:r>
          </a:p>
          <a:p>
            <a:pPr lvl="0" algn="ctr"/>
            <a:r>
              <a:rPr lang="en-US" sz="3600" dirty="0">
                <a:solidFill>
                  <a:prstClr val="white"/>
                </a:solidFill>
              </a:rPr>
              <a:t>Additional Director, IQAC,RU</a:t>
            </a:r>
          </a:p>
          <a:p>
            <a:pPr algn="ctr"/>
            <a:endParaRPr lang="en-US" sz="3600" dirty="0" smtClean="0"/>
          </a:p>
          <a:p>
            <a:pPr algn="ctr"/>
            <a:endParaRPr lang="en-US" sz="3600" dirty="0"/>
          </a:p>
        </p:txBody>
      </p:sp>
    </p:spTree>
    <p:extLst>
      <p:ext uri="{BB962C8B-B14F-4D97-AF65-F5344CB8AC3E}">
        <p14:creationId xmlns:p14="http://schemas.microsoft.com/office/powerpoint/2010/main" val="5331349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11. Graduate Attributes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ounded Rectangle 1"/>
          <p:cNvSpPr/>
          <p:nvPr/>
        </p:nvSpPr>
        <p:spPr>
          <a:xfrm>
            <a:off x="127591" y="1988288"/>
            <a:ext cx="11897833" cy="4731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p>
        </p:txBody>
      </p:sp>
      <p:sp>
        <p:nvSpPr>
          <p:cNvPr id="5" name="Rounded Rectangle 4"/>
          <p:cNvSpPr/>
          <p:nvPr/>
        </p:nvSpPr>
        <p:spPr>
          <a:xfrm>
            <a:off x="127591" y="2105024"/>
            <a:ext cx="11897833" cy="4752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chemeClr val="bg1"/>
                </a:solidFill>
              </a:rPr>
              <a:t>Why Are Graduate Attributes Important? </a:t>
            </a:r>
          </a:p>
          <a:p>
            <a:r>
              <a:rPr lang="en-US" sz="3600" dirty="0" smtClean="0">
                <a:solidFill>
                  <a:schemeClr val="bg1"/>
                </a:solidFill>
              </a:rPr>
              <a:t>There are sound </a:t>
            </a:r>
            <a:r>
              <a:rPr lang="en-US" sz="3600" dirty="0" smtClean="0">
                <a:solidFill>
                  <a:schemeClr val="tx1"/>
                </a:solidFill>
              </a:rPr>
              <a:t>educational arguments </a:t>
            </a:r>
            <a:r>
              <a:rPr lang="en-US" sz="3600" dirty="0" smtClean="0">
                <a:solidFill>
                  <a:schemeClr val="bg1"/>
                </a:solidFill>
              </a:rPr>
              <a:t>for the increased focus on generic attributes. </a:t>
            </a:r>
          </a:p>
          <a:p>
            <a:pPr marL="457200" indent="-457200">
              <a:buFont typeface="Wingdings" panose="05000000000000000000" pitchFamily="2" charset="2"/>
              <a:buChar char="§"/>
            </a:pPr>
            <a:r>
              <a:rPr lang="en-US" sz="3600" dirty="0">
                <a:solidFill>
                  <a:schemeClr val="bg1"/>
                </a:solidFill>
              </a:rPr>
              <a:t>I</a:t>
            </a:r>
            <a:r>
              <a:rPr lang="en-US" sz="3600" dirty="0" smtClean="0">
                <a:solidFill>
                  <a:schemeClr val="bg1"/>
                </a:solidFill>
              </a:rPr>
              <a:t>nitiatives to improve teaching and learning </a:t>
            </a:r>
          </a:p>
          <a:p>
            <a:pPr marL="457200" indent="-457200">
              <a:buFont typeface="Wingdings" panose="05000000000000000000" pitchFamily="2" charset="2"/>
              <a:buChar char="§"/>
            </a:pPr>
            <a:r>
              <a:rPr lang="en-US" sz="3600" dirty="0" smtClean="0">
                <a:solidFill>
                  <a:schemeClr val="bg1"/>
                </a:solidFill>
              </a:rPr>
              <a:t>Course development-interdisciplinary courses </a:t>
            </a:r>
          </a:p>
          <a:p>
            <a:pPr marL="457200" indent="-457200">
              <a:buFont typeface="Wingdings" panose="05000000000000000000" pitchFamily="2" charset="2"/>
              <a:buChar char="§"/>
            </a:pPr>
            <a:r>
              <a:rPr lang="en-US" sz="3600" dirty="0" smtClean="0">
                <a:solidFill>
                  <a:schemeClr val="bg1"/>
                </a:solidFill>
              </a:rPr>
              <a:t>Course delivery and assessment </a:t>
            </a:r>
          </a:p>
          <a:p>
            <a:pPr marL="457200" indent="-457200">
              <a:buFont typeface="Wingdings" panose="05000000000000000000" pitchFamily="2" charset="2"/>
              <a:buChar char="§"/>
            </a:pPr>
            <a:r>
              <a:rPr lang="en-US" sz="3600" dirty="0" smtClean="0">
                <a:solidFill>
                  <a:schemeClr val="bg1"/>
                </a:solidFill>
              </a:rPr>
              <a:t>Quality assurance </a:t>
            </a:r>
          </a:p>
          <a:p>
            <a:endParaRPr lang="en-US" sz="2400" dirty="0">
              <a:solidFill>
                <a:schemeClr val="tx1"/>
              </a:solidFill>
            </a:endParaRPr>
          </a:p>
        </p:txBody>
      </p:sp>
    </p:spTree>
    <p:extLst>
      <p:ext uri="{BB962C8B-B14F-4D97-AF65-F5344CB8AC3E}">
        <p14:creationId xmlns:p14="http://schemas.microsoft.com/office/powerpoint/2010/main" val="4049241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11. Graduate Attributes-</a:t>
            </a:r>
            <a:r>
              <a:rPr kumimoji="0" lang="en-US" sz="4000" b="0" i="0" u="none" strike="noStrike" kern="1200" cap="none" spc="0" normalizeH="0" baseline="0" noProof="0" dirty="0" smtClean="0">
                <a:ln>
                  <a:noFill/>
                </a:ln>
                <a:solidFill>
                  <a:schemeClr val="tx1"/>
                </a:solidFill>
                <a:effectLst/>
                <a:uLnTx/>
                <a:uFillTx/>
                <a:latin typeface="Calibri" panose="020F0502020204030204"/>
                <a:ea typeface="+mn-ea"/>
                <a:cs typeface="+mn-cs"/>
              </a:rPr>
              <a:t>Types</a:t>
            </a:r>
            <a:r>
              <a:rPr kumimoji="0" lang="en-US" sz="4000" b="0" i="0" u="none" strike="noStrike" kern="1200" cap="none" spc="0" normalizeH="0" baseline="0" noProof="0" dirty="0" smtClean="0">
                <a:ln>
                  <a:noFill/>
                </a:ln>
                <a:solidFill>
                  <a:srgbClr val="FF0000"/>
                </a:solidFill>
                <a:effectLst/>
                <a:uLnTx/>
                <a:uFillTx/>
                <a:latin typeface="Calibri" panose="020F0502020204030204"/>
                <a:ea typeface="+mn-ea"/>
                <a:cs typeface="+mn-cs"/>
              </a:rPr>
              <a:t> </a:t>
            </a: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ounded Rectangle 1"/>
          <p:cNvSpPr/>
          <p:nvPr/>
        </p:nvSpPr>
        <p:spPr>
          <a:xfrm>
            <a:off x="127591" y="1988288"/>
            <a:ext cx="11897833" cy="4731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“The most popular attributes are communication, teamwork, problem-solving, technological skills, creativity, interpersonal skills, leadership skills, self-management and flexibility/adaptability” (</a:t>
            </a:r>
            <a:r>
              <a:rPr lang="en-US" sz="4000" b="1" dirty="0" err="1" smtClean="0">
                <a:solidFill>
                  <a:schemeClr val="tx1"/>
                </a:solidFill>
              </a:rPr>
              <a:t>Osmani</a:t>
            </a:r>
            <a:r>
              <a:rPr lang="en-US" sz="4000" b="1" dirty="0" smtClean="0">
                <a:solidFill>
                  <a:schemeClr val="tx1"/>
                </a:solidFill>
              </a:rPr>
              <a:t> et al. (2015) </a:t>
            </a:r>
          </a:p>
        </p:txBody>
      </p:sp>
    </p:spTree>
    <p:extLst>
      <p:ext uri="{BB962C8B-B14F-4D97-AF65-F5344CB8AC3E}">
        <p14:creationId xmlns:p14="http://schemas.microsoft.com/office/powerpoint/2010/main" val="30917157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11. Graduate Attributes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ounded Rectangle 1"/>
          <p:cNvSpPr/>
          <p:nvPr/>
        </p:nvSpPr>
        <p:spPr>
          <a:xfrm>
            <a:off x="127591" y="1988288"/>
            <a:ext cx="11897833" cy="4869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dirty="0" smtClean="0"/>
          </a:p>
        </p:txBody>
      </p:sp>
      <p:pic>
        <p:nvPicPr>
          <p:cNvPr id="5" name="Picture 4"/>
          <p:cNvPicPr>
            <a:picLocks noChangeAspect="1"/>
          </p:cNvPicPr>
          <p:nvPr/>
        </p:nvPicPr>
        <p:blipFill>
          <a:blip r:embed="rId3"/>
          <a:stretch>
            <a:fillRect/>
          </a:stretch>
        </p:blipFill>
        <p:spPr>
          <a:xfrm>
            <a:off x="930891" y="2143125"/>
            <a:ext cx="10270509" cy="4048125"/>
          </a:xfrm>
          <a:prstGeom prst="rect">
            <a:avLst/>
          </a:prstGeom>
        </p:spPr>
      </p:pic>
      <p:sp>
        <p:nvSpPr>
          <p:cNvPr id="6" name="Rounded Rectangle 5"/>
          <p:cNvSpPr/>
          <p:nvPr/>
        </p:nvSpPr>
        <p:spPr>
          <a:xfrm>
            <a:off x="6181725" y="6343650"/>
            <a:ext cx="3838575" cy="4286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rPr>
              <a:t>Source: Andrews </a:t>
            </a:r>
            <a:r>
              <a:rPr lang="en-US" dirty="0">
                <a:solidFill>
                  <a:prstClr val="black"/>
                </a:solidFill>
              </a:rPr>
              <a:t>and Higdon (2008</a:t>
            </a:r>
            <a:r>
              <a:rPr lang="en-US" dirty="0" smtClean="0">
                <a:solidFill>
                  <a:prstClr val="black"/>
                </a:solidFill>
              </a:rPr>
              <a:t>)</a:t>
            </a:r>
            <a:endParaRPr lang="en-US" dirty="0"/>
          </a:p>
        </p:txBody>
      </p:sp>
    </p:spTree>
    <p:extLst>
      <p:ext uri="{BB962C8B-B14F-4D97-AF65-F5344CB8AC3E}">
        <p14:creationId xmlns:p14="http://schemas.microsoft.com/office/powerpoint/2010/main" val="2613330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11. Graduate Attributes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ounded Rectangle 1"/>
          <p:cNvSpPr/>
          <p:nvPr/>
        </p:nvSpPr>
        <p:spPr>
          <a:xfrm>
            <a:off x="127591" y="1988288"/>
            <a:ext cx="11897833" cy="4869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000" dirty="0" smtClean="0"/>
          </a:p>
        </p:txBody>
      </p:sp>
      <p:pic>
        <p:nvPicPr>
          <p:cNvPr id="7" name="Picture 6"/>
          <p:cNvPicPr>
            <a:picLocks noChangeAspect="1"/>
          </p:cNvPicPr>
          <p:nvPr/>
        </p:nvPicPr>
        <p:blipFill>
          <a:blip r:embed="rId3"/>
          <a:stretch>
            <a:fillRect/>
          </a:stretch>
        </p:blipFill>
        <p:spPr>
          <a:xfrm>
            <a:off x="619125" y="1988288"/>
            <a:ext cx="6424885" cy="4662490"/>
          </a:xfrm>
          <a:prstGeom prst="rect">
            <a:avLst/>
          </a:prstGeom>
        </p:spPr>
      </p:pic>
      <p:sp>
        <p:nvSpPr>
          <p:cNvPr id="8" name="Rounded Rectangle 7"/>
          <p:cNvSpPr/>
          <p:nvPr/>
        </p:nvSpPr>
        <p:spPr>
          <a:xfrm>
            <a:off x="7848600" y="5314950"/>
            <a:ext cx="2924175"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rPr>
              <a:t>Source: HKBU</a:t>
            </a:r>
            <a:endParaRPr lang="en-US" sz="3600" dirty="0">
              <a:solidFill>
                <a:schemeClr val="tx1"/>
              </a:solidFill>
            </a:endParaRPr>
          </a:p>
        </p:txBody>
      </p:sp>
    </p:spTree>
    <p:extLst>
      <p:ext uri="{BB962C8B-B14F-4D97-AF65-F5344CB8AC3E}">
        <p14:creationId xmlns:p14="http://schemas.microsoft.com/office/powerpoint/2010/main" val="16593476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11. Graduate Attributes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ounded Rectangle 1"/>
          <p:cNvSpPr/>
          <p:nvPr/>
        </p:nvSpPr>
        <p:spPr>
          <a:xfrm>
            <a:off x="127591" y="1988288"/>
            <a:ext cx="11897833" cy="48697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en-US" sz="2800" b="1" dirty="0" smtClean="0">
                <a:solidFill>
                  <a:schemeClr val="tx1"/>
                </a:solidFill>
                <a:latin typeface="Open Sans"/>
              </a:rPr>
              <a:t>subject </a:t>
            </a:r>
            <a:r>
              <a:rPr lang="en-US" sz="2800" b="1" dirty="0">
                <a:solidFill>
                  <a:schemeClr val="tx1"/>
                </a:solidFill>
                <a:latin typeface="Open Sans"/>
              </a:rPr>
              <a:t>specialists</a:t>
            </a:r>
            <a:r>
              <a:rPr lang="en-US" sz="2800" dirty="0">
                <a:solidFill>
                  <a:schemeClr val="bg1"/>
                </a:solidFill>
                <a:latin typeface="Open Sans"/>
              </a:rPr>
              <a:t>, with in‐depth knowledge, understanding, research and other skills associated with their discipline(s)</a:t>
            </a:r>
          </a:p>
          <a:p>
            <a:pPr marL="457200" indent="-457200">
              <a:buFont typeface="Wingdings" panose="05000000000000000000" pitchFamily="2" charset="2"/>
              <a:buChar char="q"/>
            </a:pPr>
            <a:r>
              <a:rPr lang="en-US" sz="2800" b="1" dirty="0">
                <a:solidFill>
                  <a:schemeClr val="tx1"/>
                </a:solidFill>
                <a:latin typeface="Open Sans"/>
              </a:rPr>
              <a:t>innovative</a:t>
            </a:r>
            <a:r>
              <a:rPr lang="en-US" sz="2800" dirty="0">
                <a:solidFill>
                  <a:schemeClr val="tx1"/>
                </a:solidFill>
                <a:latin typeface="Open Sans"/>
              </a:rPr>
              <a:t> </a:t>
            </a:r>
            <a:r>
              <a:rPr lang="en-US" sz="2800" b="1" dirty="0">
                <a:solidFill>
                  <a:schemeClr val="tx1"/>
                </a:solidFill>
                <a:latin typeface="Open Sans"/>
              </a:rPr>
              <a:t>and creative</a:t>
            </a:r>
            <a:r>
              <a:rPr lang="en-US" sz="2800" dirty="0">
                <a:solidFill>
                  <a:schemeClr val="bg1"/>
                </a:solidFill>
                <a:latin typeface="Open Sans"/>
              </a:rPr>
              <a:t> in their approach to positive change</a:t>
            </a:r>
          </a:p>
          <a:p>
            <a:pPr marL="457200" indent="-457200">
              <a:buFont typeface="Wingdings" panose="05000000000000000000" pitchFamily="2" charset="2"/>
              <a:buChar char="q"/>
            </a:pPr>
            <a:r>
              <a:rPr lang="en-US" sz="2800" b="1" dirty="0">
                <a:solidFill>
                  <a:schemeClr val="tx1"/>
                </a:solidFill>
                <a:latin typeface="Open Sans"/>
              </a:rPr>
              <a:t>socially intelligent</a:t>
            </a:r>
            <a:r>
              <a:rPr lang="en-US" sz="2800" b="1" dirty="0">
                <a:solidFill>
                  <a:schemeClr val="bg1"/>
                </a:solidFill>
                <a:latin typeface="Open Sans"/>
              </a:rPr>
              <a:t> </a:t>
            </a:r>
            <a:r>
              <a:rPr lang="en-US" sz="2800" dirty="0">
                <a:solidFill>
                  <a:schemeClr val="bg1"/>
                </a:solidFill>
                <a:latin typeface="Open Sans"/>
              </a:rPr>
              <a:t>and proactively inclusive, able to effectively navigate complex relationships with others from any background or culture</a:t>
            </a:r>
          </a:p>
          <a:p>
            <a:pPr marL="457200" indent="-457200">
              <a:buFont typeface="Wingdings" panose="05000000000000000000" pitchFamily="2" charset="2"/>
              <a:buChar char="q"/>
            </a:pPr>
            <a:r>
              <a:rPr lang="en-US" sz="2800" b="1" dirty="0">
                <a:solidFill>
                  <a:schemeClr val="tx1"/>
                </a:solidFill>
                <a:latin typeface="Open Sans"/>
              </a:rPr>
              <a:t>digitally literate</a:t>
            </a:r>
            <a:r>
              <a:rPr lang="en-US" sz="2800" dirty="0">
                <a:solidFill>
                  <a:schemeClr val="bg1"/>
                </a:solidFill>
                <a:latin typeface="Open Sans"/>
              </a:rPr>
              <a:t> and</a:t>
            </a:r>
          </a:p>
          <a:p>
            <a:pPr marL="457200" indent="-457200">
              <a:buFont typeface="Wingdings" panose="05000000000000000000" pitchFamily="2" charset="2"/>
              <a:buChar char="q"/>
            </a:pPr>
            <a:r>
              <a:rPr lang="en-US" sz="2800" b="1" dirty="0">
                <a:solidFill>
                  <a:schemeClr val="tx1"/>
                </a:solidFill>
                <a:latin typeface="Open Sans"/>
              </a:rPr>
              <a:t>responsible</a:t>
            </a:r>
            <a:r>
              <a:rPr lang="en-US" sz="2800" dirty="0">
                <a:solidFill>
                  <a:schemeClr val="bg1"/>
                </a:solidFill>
                <a:latin typeface="Open Sans"/>
              </a:rPr>
              <a:t> for their own </a:t>
            </a:r>
            <a:r>
              <a:rPr lang="en-US" sz="2800" dirty="0" err="1">
                <a:solidFill>
                  <a:schemeClr val="bg1"/>
                </a:solidFill>
                <a:latin typeface="Open Sans"/>
              </a:rPr>
              <a:t>behaviour</a:t>
            </a:r>
            <a:r>
              <a:rPr lang="en-US" sz="2800" dirty="0">
                <a:solidFill>
                  <a:schemeClr val="bg1"/>
                </a:solidFill>
                <a:latin typeface="Open Sans"/>
              </a:rPr>
              <a:t>, their future and their </a:t>
            </a:r>
            <a:r>
              <a:rPr lang="en-US" sz="2800" dirty="0" smtClean="0">
                <a:solidFill>
                  <a:schemeClr val="bg1"/>
                </a:solidFill>
                <a:latin typeface="Open Sans"/>
              </a:rPr>
              <a:t>wellbeing</a:t>
            </a:r>
          </a:p>
          <a:p>
            <a:r>
              <a:rPr lang="en-US" sz="2800" b="0" i="0" dirty="0">
                <a:solidFill>
                  <a:schemeClr val="bg1"/>
                </a:solidFill>
                <a:effectLst/>
                <a:latin typeface="Open Sans"/>
              </a:rPr>
              <a:t> </a:t>
            </a:r>
            <a:r>
              <a:rPr lang="en-US" sz="2800" b="0" i="0" dirty="0" smtClean="0">
                <a:solidFill>
                  <a:schemeClr val="bg1"/>
                </a:solidFill>
                <a:effectLst/>
                <a:latin typeface="Open Sans"/>
              </a:rPr>
              <a:t>  </a:t>
            </a:r>
          </a:p>
          <a:p>
            <a:r>
              <a:rPr lang="en-US" sz="2800" b="0" i="0" dirty="0" smtClean="0">
                <a:solidFill>
                  <a:schemeClr val="bg1"/>
                </a:solidFill>
                <a:effectLst/>
                <a:latin typeface="Open Sans"/>
              </a:rPr>
              <a:t>(Source</a:t>
            </a:r>
            <a:r>
              <a:rPr lang="en-US" sz="2800" dirty="0">
                <a:solidFill>
                  <a:schemeClr val="bg1"/>
                </a:solidFill>
                <a:latin typeface="Open Sans"/>
              </a:rPr>
              <a:t>: https://www.stir.ac.uk/student-life/careers/careers-advice-for-students/graduate-attributes</a:t>
            </a:r>
            <a:r>
              <a:rPr lang="en-US" sz="2800" dirty="0" smtClean="0">
                <a:solidFill>
                  <a:schemeClr val="bg1"/>
                </a:solidFill>
                <a:latin typeface="Open Sans"/>
              </a:rPr>
              <a:t>/)</a:t>
            </a:r>
            <a:endParaRPr lang="en-US" sz="2800" b="0" i="0" dirty="0">
              <a:solidFill>
                <a:schemeClr val="bg1"/>
              </a:solidFill>
              <a:effectLst/>
              <a:latin typeface="Open Sans"/>
            </a:endParaRPr>
          </a:p>
        </p:txBody>
      </p:sp>
    </p:spTree>
    <p:extLst>
      <p:ext uri="{BB962C8B-B14F-4D97-AF65-F5344CB8AC3E}">
        <p14:creationId xmlns:p14="http://schemas.microsoft.com/office/powerpoint/2010/main" val="242857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11. Graduate Attributes- discipline specific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le 4"/>
          <p:cNvSpPr/>
          <p:nvPr/>
        </p:nvSpPr>
        <p:spPr>
          <a:xfrm>
            <a:off x="244549" y="2041451"/>
            <a:ext cx="11780875" cy="456136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dirty="0" smtClean="0">
                <a:solidFill>
                  <a:schemeClr val="tx1"/>
                </a:solidFill>
              </a:rPr>
              <a:t>“the </a:t>
            </a:r>
            <a:r>
              <a:rPr lang="en-US" sz="4000" dirty="0">
                <a:solidFill>
                  <a:schemeClr val="tx1"/>
                </a:solidFill>
              </a:rPr>
              <a:t>application of graduate attributes across five disciplines (economics, history, law, medicine and physics) and found that discipline-specific interpretations and meanings for the same attribute (e.g., ‘critical thinking’) are not always the </a:t>
            </a:r>
            <a:r>
              <a:rPr lang="en-US" sz="4000" dirty="0" smtClean="0">
                <a:solidFill>
                  <a:schemeClr val="tx1"/>
                </a:solidFill>
              </a:rPr>
              <a:t>same” (</a:t>
            </a:r>
            <a:r>
              <a:rPr lang="en-US" sz="4000" dirty="0">
                <a:solidFill>
                  <a:prstClr val="black"/>
                </a:solidFill>
              </a:rPr>
              <a:t>Jones </a:t>
            </a:r>
            <a:r>
              <a:rPr lang="en-US" sz="4000" dirty="0" smtClean="0">
                <a:solidFill>
                  <a:prstClr val="black"/>
                </a:solidFill>
              </a:rPr>
              <a:t>,2009a and  </a:t>
            </a:r>
            <a:r>
              <a:rPr lang="en-US" sz="4000" dirty="0">
                <a:solidFill>
                  <a:prstClr val="black"/>
                </a:solidFill>
              </a:rPr>
              <a:t>2009b) </a:t>
            </a:r>
            <a:endParaRPr lang="en-US" sz="4000" dirty="0">
              <a:solidFill>
                <a:schemeClr val="tx1"/>
              </a:solidFill>
            </a:endParaRPr>
          </a:p>
        </p:txBody>
      </p:sp>
    </p:spTree>
    <p:extLst>
      <p:ext uri="{BB962C8B-B14F-4D97-AF65-F5344CB8AC3E}">
        <p14:creationId xmlns:p14="http://schemas.microsoft.com/office/powerpoint/2010/main" val="26208478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542261"/>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11. Graduate Attributes-discipline specific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a:stretch>
            <a:fillRect/>
          </a:stretch>
        </p:blipFill>
        <p:spPr>
          <a:xfrm>
            <a:off x="297712" y="1669313"/>
            <a:ext cx="11227981" cy="4678324"/>
          </a:xfrm>
          <a:prstGeom prst="rect">
            <a:avLst/>
          </a:prstGeom>
        </p:spPr>
      </p:pic>
      <p:sp>
        <p:nvSpPr>
          <p:cNvPr id="5" name="Rounded Rectangle 4"/>
          <p:cNvSpPr/>
          <p:nvPr/>
        </p:nvSpPr>
        <p:spPr>
          <a:xfrm>
            <a:off x="6964326" y="6347637"/>
            <a:ext cx="5061098" cy="3827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Source: Jones, A. (2009) p. 89</a:t>
            </a:r>
            <a:endParaRPr lang="en-US" dirty="0"/>
          </a:p>
        </p:txBody>
      </p:sp>
    </p:spTree>
    <p:extLst>
      <p:ext uri="{BB962C8B-B14F-4D97-AF65-F5344CB8AC3E}">
        <p14:creationId xmlns:p14="http://schemas.microsoft.com/office/powerpoint/2010/main" val="333725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11. Graduate Attributes-discipline specific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le 4"/>
          <p:cNvSpPr/>
          <p:nvPr/>
        </p:nvSpPr>
        <p:spPr>
          <a:xfrm>
            <a:off x="233916" y="1988288"/>
            <a:ext cx="11387469" cy="46038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0" dirty="0" smtClean="0">
                <a:solidFill>
                  <a:schemeClr val="bg1"/>
                </a:solidFill>
                <a:effectLst/>
                <a:latin typeface="Montserrat"/>
              </a:rPr>
              <a:t>What could be the graduate attributes of </a:t>
            </a:r>
            <a:r>
              <a:rPr lang="en-US" sz="3200" b="1" dirty="0" smtClean="0">
                <a:solidFill>
                  <a:schemeClr val="bg1"/>
                </a:solidFill>
                <a:latin typeface="Montserrat"/>
              </a:rPr>
              <a:t>social work graduates</a:t>
            </a:r>
            <a:r>
              <a:rPr lang="en-US" sz="3200" b="1" i="0" dirty="0" smtClean="0">
                <a:solidFill>
                  <a:schemeClr val="bg1"/>
                </a:solidFill>
                <a:effectLst/>
                <a:latin typeface="Montserrat"/>
              </a:rPr>
              <a:t>?</a:t>
            </a:r>
          </a:p>
          <a:p>
            <a:endParaRPr lang="en-US" sz="3200" b="1" i="0" dirty="0" smtClean="0">
              <a:solidFill>
                <a:schemeClr val="bg1"/>
              </a:solidFill>
              <a:effectLst/>
              <a:latin typeface="Montserrat"/>
            </a:endParaRPr>
          </a:p>
          <a:p>
            <a:endParaRPr lang="en-US" sz="3200" b="1" i="0" dirty="0" smtClean="0">
              <a:solidFill>
                <a:schemeClr val="bg1"/>
              </a:solidFill>
              <a:effectLst/>
              <a:latin typeface="Montserrat"/>
            </a:endParaRPr>
          </a:p>
        </p:txBody>
      </p:sp>
    </p:spTree>
    <p:extLst>
      <p:ext uri="{BB962C8B-B14F-4D97-AF65-F5344CB8AC3E}">
        <p14:creationId xmlns:p14="http://schemas.microsoft.com/office/powerpoint/2010/main" val="291737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12. </a:t>
            </a:r>
            <a:r>
              <a:rPr lang="en-US" sz="4000" dirty="0"/>
              <a:t>Program Educational </a:t>
            </a:r>
            <a:r>
              <a:rPr lang="en-US" sz="4000" dirty="0" smtClean="0"/>
              <a:t>Objectives </a:t>
            </a:r>
            <a:r>
              <a:rPr lang="en-US" sz="4000" dirty="0"/>
              <a:t>(PEOs)</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le 4"/>
          <p:cNvSpPr/>
          <p:nvPr/>
        </p:nvSpPr>
        <p:spPr>
          <a:xfrm>
            <a:off x="127591" y="1988288"/>
            <a:ext cx="11823405" cy="4763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600"/>
              </a:spcAft>
              <a:buFont typeface="Wingdings" panose="05000000000000000000" pitchFamily="2" charset="2"/>
              <a:buChar char="q"/>
            </a:pPr>
            <a:r>
              <a:rPr lang="en-US" sz="3200" dirty="0" smtClean="0">
                <a:latin typeface="Times New Roman" panose="02020603050405020304" pitchFamily="18" charset="0"/>
                <a:cs typeface="Times New Roman" panose="02020603050405020304" pitchFamily="18" charset="0"/>
              </a:rPr>
              <a:t>PEOs </a:t>
            </a:r>
            <a:r>
              <a:rPr lang="en-US" sz="3200" dirty="0">
                <a:latin typeface="Times New Roman" panose="02020603050405020304" pitchFamily="18" charset="0"/>
                <a:cs typeface="Times New Roman" panose="02020603050405020304" pitchFamily="18" charset="0"/>
              </a:rPr>
              <a:t>are broad statements that describe the career and professional achievements that the program is preparing the graduates to achieve within the first few </a:t>
            </a:r>
            <a:r>
              <a:rPr lang="en-US" sz="3200" dirty="0" smtClean="0">
                <a:latin typeface="Times New Roman" panose="02020603050405020304" pitchFamily="18" charset="0"/>
                <a:cs typeface="Times New Roman" panose="02020603050405020304" pitchFamily="18" charset="0"/>
              </a:rPr>
              <a:t>years(5-6) </a:t>
            </a:r>
            <a:r>
              <a:rPr lang="en-US" sz="3200" dirty="0">
                <a:latin typeface="Times New Roman" panose="02020603050405020304" pitchFamily="18" charset="0"/>
                <a:cs typeface="Times New Roman" panose="02020603050405020304" pitchFamily="18" charset="0"/>
              </a:rPr>
              <a:t>after graduation</a:t>
            </a:r>
            <a:r>
              <a:rPr lang="en-US" sz="3200" dirty="0" smtClean="0">
                <a:latin typeface="Times New Roman" panose="02020603050405020304" pitchFamily="18" charset="0"/>
                <a:cs typeface="Times New Roman" panose="02020603050405020304" pitchFamily="18" charset="0"/>
              </a:rPr>
              <a:t>.</a:t>
            </a:r>
          </a:p>
          <a:p>
            <a:pPr marL="457200" indent="-457200">
              <a:spcAft>
                <a:spcPts val="600"/>
              </a:spcAft>
              <a:buFont typeface="Wingdings" panose="05000000000000000000" pitchFamily="2" charset="2"/>
              <a:buChar char="q"/>
            </a:pPr>
            <a:r>
              <a:rPr lang="en-US" sz="3200" dirty="0" smtClean="0">
                <a:latin typeface="Times New Roman" panose="02020603050405020304" pitchFamily="18" charset="0"/>
                <a:cs typeface="Times New Roman" panose="02020603050405020304" pitchFamily="18" charset="0"/>
              </a:rPr>
              <a:t>What graduates are expected to attain within a few years of graduation. </a:t>
            </a:r>
          </a:p>
          <a:p>
            <a:pPr marL="457200" indent="-457200">
              <a:buFont typeface="Wingdings" panose="05000000000000000000" pitchFamily="2" charset="2"/>
              <a:buChar char="q"/>
            </a:pPr>
            <a:r>
              <a:rPr lang="en-US" sz="3200" dirty="0" smtClean="0">
                <a:latin typeface="Times New Roman" panose="02020603050405020304" pitchFamily="18" charset="0"/>
                <a:cs typeface="Times New Roman" panose="02020603050405020304" pitchFamily="18" charset="0"/>
              </a:rPr>
              <a:t>PEOs are based on the needs of the program constituencies</a:t>
            </a:r>
          </a:p>
          <a:p>
            <a:pPr marL="457200" indent="-457200">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PEOs should be consistent with the mission of the </a:t>
            </a:r>
            <a:r>
              <a:rPr lang="en-US" sz="3200" dirty="0" smtClean="0">
                <a:latin typeface="Times New Roman" panose="02020603050405020304" pitchFamily="18" charset="0"/>
                <a:cs typeface="Times New Roman" panose="02020603050405020304" pitchFamily="18" charset="0"/>
              </a:rPr>
              <a:t>institution.</a:t>
            </a:r>
            <a:endParaRPr lang="en-US" sz="1400" b="1" dirty="0">
              <a:solidFill>
                <a:srgbClr val="202124"/>
              </a:solidFill>
              <a:latin typeface="arial" panose="020B0604020202020204" pitchFamily="34" charset="0"/>
            </a:endParaRPr>
          </a:p>
          <a:p>
            <a:pPr lvl="0" defTabSz="931774" fontAlgn="base">
              <a:lnSpc>
                <a:spcPct val="90000"/>
              </a:lnSpc>
              <a:spcBef>
                <a:spcPct val="20000"/>
              </a:spcBef>
              <a:spcAft>
                <a:spcPct val="50000"/>
              </a:spcAft>
              <a:buClr>
                <a:srgbClr val="5B7D2D"/>
              </a:buClr>
              <a:defRPr/>
            </a:pPr>
            <a:r>
              <a:rPr lang="en-US" sz="1400" b="1" dirty="0" smtClean="0">
                <a:solidFill>
                  <a:srgbClr val="202124"/>
                </a:solidFill>
                <a:latin typeface="arial" panose="020B0604020202020204" pitchFamily="34" charset="0"/>
              </a:rPr>
              <a:t>Preparing </a:t>
            </a:r>
            <a:r>
              <a:rPr lang="en-US" sz="1400" b="1" dirty="0">
                <a:solidFill>
                  <a:srgbClr val="202124"/>
                </a:solidFill>
                <a:latin typeface="arial" panose="020B0604020202020204" pitchFamily="34" charset="0"/>
              </a:rPr>
              <a:t>graduates for </a:t>
            </a:r>
            <a:r>
              <a:rPr lang="en-US" sz="1400" b="1" dirty="0" smtClean="0">
                <a:solidFill>
                  <a:srgbClr val="202124"/>
                </a:solidFill>
                <a:latin typeface="arial" panose="020B0604020202020204" pitchFamily="34" charset="0"/>
              </a:rPr>
              <a:t>their </a:t>
            </a:r>
            <a:r>
              <a:rPr lang="en-US" sz="1400" b="1" dirty="0">
                <a:solidFill>
                  <a:srgbClr val="202124"/>
                </a:solidFill>
                <a:latin typeface="arial" panose="020B0604020202020204" pitchFamily="34" charset="0"/>
              </a:rPr>
              <a:t>career and professional </a:t>
            </a:r>
            <a:r>
              <a:rPr lang="en-US" sz="1400" b="1" dirty="0" smtClean="0">
                <a:solidFill>
                  <a:srgbClr val="202124"/>
                </a:solidFill>
                <a:latin typeface="arial" panose="020B0604020202020204" pitchFamily="34" charset="0"/>
              </a:rPr>
              <a:t>life</a:t>
            </a:r>
            <a:endParaRPr lang="en-US" sz="3200" dirty="0" smtClean="0"/>
          </a:p>
          <a:p>
            <a:pPr algn="ctr"/>
            <a:endParaRPr lang="en-US" sz="3200" dirty="0"/>
          </a:p>
        </p:txBody>
      </p:sp>
    </p:spTree>
    <p:extLst>
      <p:ext uri="{BB962C8B-B14F-4D97-AF65-F5344CB8AC3E}">
        <p14:creationId xmlns:p14="http://schemas.microsoft.com/office/powerpoint/2010/main" val="3140068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12. </a:t>
            </a:r>
            <a:r>
              <a:rPr lang="en-US" sz="4000" dirty="0"/>
              <a:t>Program Educational </a:t>
            </a:r>
            <a:r>
              <a:rPr lang="en-US" sz="4000" dirty="0" smtClean="0"/>
              <a:t>Objectives </a:t>
            </a:r>
            <a:r>
              <a:rPr lang="en-US" sz="4000" dirty="0"/>
              <a:t>(PEOs)</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le 4"/>
          <p:cNvSpPr/>
          <p:nvPr/>
        </p:nvSpPr>
        <p:spPr>
          <a:xfrm>
            <a:off x="127591" y="1988288"/>
            <a:ext cx="11823405" cy="4763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spcAft>
                <a:spcPts val="600"/>
              </a:spcAft>
              <a:buFont typeface="Wingdings" panose="05000000000000000000" pitchFamily="2" charset="2"/>
              <a:buChar char="q"/>
            </a:pPr>
            <a:r>
              <a:rPr lang="en-US" sz="4000" dirty="0" smtClean="0"/>
              <a:t> The </a:t>
            </a:r>
            <a:r>
              <a:rPr lang="en-US" sz="4000" dirty="0"/>
              <a:t>number of PEOs should be manageable </a:t>
            </a:r>
            <a:endParaRPr lang="en-US" sz="4000" dirty="0" smtClean="0"/>
          </a:p>
          <a:p>
            <a:pPr marL="457200" indent="-457200">
              <a:spcAft>
                <a:spcPts val="600"/>
              </a:spcAft>
              <a:buFont typeface="Wingdings" panose="05000000000000000000" pitchFamily="2" charset="2"/>
              <a:buChar char="q"/>
            </a:pPr>
            <a:r>
              <a:rPr lang="en-US" sz="4000" dirty="0" smtClean="0"/>
              <a:t> PEOs </a:t>
            </a:r>
            <a:r>
              <a:rPr lang="en-US" sz="4000" dirty="0"/>
              <a:t>should be achievable by the program </a:t>
            </a:r>
            <a:endParaRPr lang="en-US" sz="4000" dirty="0" smtClean="0"/>
          </a:p>
          <a:p>
            <a:pPr marL="457200" indent="-457200">
              <a:spcAft>
                <a:spcPts val="600"/>
              </a:spcAft>
              <a:buFont typeface="Wingdings" panose="05000000000000000000" pitchFamily="2" charset="2"/>
              <a:buChar char="q"/>
            </a:pPr>
            <a:r>
              <a:rPr lang="en-US" sz="4000" dirty="0" smtClean="0"/>
              <a:t> PEOs </a:t>
            </a:r>
            <a:r>
              <a:rPr lang="en-US" sz="4000" dirty="0"/>
              <a:t>should be specific to the program and not too </a:t>
            </a:r>
            <a:r>
              <a:rPr lang="en-US" sz="4000" dirty="0" smtClean="0"/>
              <a:t>broad</a:t>
            </a:r>
          </a:p>
          <a:p>
            <a:pPr marL="457200" indent="-457200">
              <a:spcAft>
                <a:spcPts val="600"/>
              </a:spcAft>
              <a:buFont typeface="Wingdings" panose="05000000000000000000" pitchFamily="2" charset="2"/>
              <a:buChar char="q"/>
            </a:pPr>
            <a:r>
              <a:rPr lang="en-US" sz="4000" dirty="0" smtClean="0"/>
              <a:t> PEOs </a:t>
            </a:r>
            <a:r>
              <a:rPr lang="en-US" sz="4000" dirty="0"/>
              <a:t>should be based on the needs of the </a:t>
            </a:r>
            <a:r>
              <a:rPr lang="en-US" sz="4000" dirty="0" smtClean="0"/>
              <a:t>constituencies</a:t>
            </a:r>
            <a:endParaRPr lang="en-US" sz="4000" dirty="0"/>
          </a:p>
        </p:txBody>
      </p:sp>
    </p:spTree>
    <p:extLst>
      <p:ext uri="{BB962C8B-B14F-4D97-AF65-F5344CB8AC3E}">
        <p14:creationId xmlns:p14="http://schemas.microsoft.com/office/powerpoint/2010/main" val="2168413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284" y="287079"/>
            <a:ext cx="11727711" cy="893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white"/>
                </a:solidFill>
                <a:effectLst/>
                <a:uLnTx/>
                <a:uFillTx/>
                <a:latin typeface="Times New Roman" panose="02020603050405020304" pitchFamily="18" charset="0"/>
                <a:cs typeface="Times New Roman" panose="02020603050405020304" pitchFamily="18" charset="0"/>
              </a:rPr>
              <a:t>Organization of this Presentation</a:t>
            </a:r>
            <a:endParaRPr kumimoji="0" lang="en-US" sz="44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 name="Rounded Rectangle 3"/>
          <p:cNvSpPr/>
          <p:nvPr/>
        </p:nvSpPr>
        <p:spPr>
          <a:xfrm>
            <a:off x="356190" y="2332226"/>
            <a:ext cx="11461898" cy="92133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Calibri" panose="020F0502020204030204"/>
              </a:rPr>
              <a:t>V</a:t>
            </a:r>
            <a:r>
              <a:rPr kumimoji="0" lang="en-US" sz="2800" b="0" i="0" u="none" strike="noStrike" kern="1200" cap="none" spc="0" normalizeH="0" baseline="0" noProof="0" dirty="0" err="1" smtClean="0">
                <a:ln>
                  <a:noFill/>
                </a:ln>
                <a:solidFill>
                  <a:prstClr val="white"/>
                </a:solidFill>
                <a:effectLst/>
                <a:uLnTx/>
                <a:uFillTx/>
                <a:latin typeface="Calibri" panose="020F0502020204030204"/>
                <a:ea typeface="+mn-ea"/>
                <a:cs typeface="+mn-cs"/>
              </a:rPr>
              <a:t>ision</a:t>
            </a: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a:t>
            </a:r>
            <a:r>
              <a:rPr kumimoji="0" lang="en-US" sz="2800" b="0" i="0" u="none" strike="noStrike" kern="1200" cap="none" spc="0" normalizeH="0" noProof="0" dirty="0" smtClean="0">
                <a:ln>
                  <a:noFill/>
                </a:ln>
                <a:solidFill>
                  <a:prstClr val="white"/>
                </a:solidFill>
                <a:effectLst/>
                <a:uLnTx/>
                <a:uFillTx/>
                <a:latin typeface="Calibri" panose="020F0502020204030204"/>
                <a:ea typeface="+mn-ea"/>
                <a:cs typeface="+mn-cs"/>
              </a:rPr>
              <a:t> mission, PEOs, PLOs, Graduate Attributes </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ounded Rectangle 10"/>
          <p:cNvSpPr/>
          <p:nvPr/>
        </p:nvSpPr>
        <p:spPr>
          <a:xfrm>
            <a:off x="429482" y="3391786"/>
            <a:ext cx="11461898" cy="72301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Mapping/alignment </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ounded Rectangle 11"/>
          <p:cNvSpPr/>
          <p:nvPr/>
        </p:nvSpPr>
        <p:spPr>
          <a:xfrm>
            <a:off x="356190" y="4823941"/>
            <a:ext cx="11461898" cy="8113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Calibri" panose="020F0502020204030204"/>
                <a:ea typeface="+mn-ea"/>
                <a:cs typeface="+mn-cs"/>
              </a:rPr>
              <a:t>Structure of the Curriculum ( following BNQF</a:t>
            </a:r>
            <a:r>
              <a:rPr kumimoji="0" lang="en-US" sz="2800" b="0" i="0" u="none" strike="noStrike" kern="1200" cap="none" spc="0" normalizeH="0" noProof="0" dirty="0" smtClean="0">
                <a:ln>
                  <a:noFill/>
                </a:ln>
                <a:solidFill>
                  <a:prstClr val="white"/>
                </a:solidFill>
                <a:effectLst/>
                <a:uLnTx/>
                <a:uFillTx/>
                <a:latin typeface="Calibri" panose="020F0502020204030204"/>
                <a:ea typeface="+mn-ea"/>
                <a:cs typeface="+mn-cs"/>
              </a:rPr>
              <a:t> and Faculty Ordinances) </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le 4"/>
          <p:cNvSpPr/>
          <p:nvPr/>
        </p:nvSpPr>
        <p:spPr>
          <a:xfrm>
            <a:off x="356190" y="1392865"/>
            <a:ext cx="11535190" cy="72301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687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12. </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Program Educational </a:t>
            </a: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Objectives </a:t>
            </a:r>
            <a:r>
              <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rPr>
              <a:t>(PEOs)</a:t>
            </a:r>
          </a:p>
        </p:txBody>
      </p:sp>
      <p:pic>
        <p:nvPicPr>
          <p:cNvPr id="2" name="Picture 1"/>
          <p:cNvPicPr>
            <a:picLocks noChangeAspect="1"/>
          </p:cNvPicPr>
          <p:nvPr/>
        </p:nvPicPr>
        <p:blipFill>
          <a:blip r:embed="rId3"/>
          <a:stretch>
            <a:fillRect/>
          </a:stretch>
        </p:blipFill>
        <p:spPr>
          <a:xfrm>
            <a:off x="202018" y="1988287"/>
            <a:ext cx="11823405" cy="4790945"/>
          </a:xfrm>
          <a:prstGeom prst="rect">
            <a:avLst/>
          </a:prstGeom>
        </p:spPr>
      </p:pic>
    </p:spTree>
    <p:extLst>
      <p:ext uri="{BB962C8B-B14F-4D97-AF65-F5344CB8AC3E}">
        <p14:creationId xmlns:p14="http://schemas.microsoft.com/office/powerpoint/2010/main" val="8991350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12. </a:t>
            </a:r>
            <a:r>
              <a:rPr lang="en-US" sz="4000" dirty="0"/>
              <a:t>Program Educational </a:t>
            </a:r>
            <a:r>
              <a:rPr lang="en-US" sz="4000" dirty="0" smtClean="0"/>
              <a:t>Objectives </a:t>
            </a:r>
            <a:r>
              <a:rPr lang="en-US" sz="4000" dirty="0"/>
              <a:t>(PEOs)</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620860" y="1988289"/>
            <a:ext cx="11065618" cy="4156034"/>
          </a:xfrm>
          <a:prstGeom prst="rect">
            <a:avLst/>
          </a:prstGeom>
        </p:spPr>
      </p:pic>
      <p:sp>
        <p:nvSpPr>
          <p:cNvPr id="8" name="Rectangle 7"/>
          <p:cNvSpPr/>
          <p:nvPr/>
        </p:nvSpPr>
        <p:spPr>
          <a:xfrm>
            <a:off x="970156" y="6240017"/>
            <a:ext cx="11055268" cy="400110"/>
          </a:xfrm>
          <a:prstGeom prst="rect">
            <a:avLst/>
          </a:prstGeom>
        </p:spPr>
        <p:txBody>
          <a:bodyPr wrap="square">
            <a:spAutoFit/>
          </a:bodyPr>
          <a:lstStyle/>
          <a:p>
            <a:r>
              <a:rPr lang="en-US" sz="2000" dirty="0" smtClean="0"/>
              <a:t>Source: https</a:t>
            </a:r>
            <a:r>
              <a:rPr lang="en-US" sz="2000" dirty="0"/>
              <a:t>://cse.osu.edu/content/bs-cse-program-educational-objectives-and-student-outcomes</a:t>
            </a:r>
          </a:p>
        </p:txBody>
      </p:sp>
    </p:spTree>
    <p:extLst>
      <p:ext uri="{BB962C8B-B14F-4D97-AF65-F5344CB8AC3E}">
        <p14:creationId xmlns:p14="http://schemas.microsoft.com/office/powerpoint/2010/main" val="1812490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12. </a:t>
            </a:r>
            <a:r>
              <a:rPr lang="en-US" sz="4000" dirty="0"/>
              <a:t>Program Educational </a:t>
            </a:r>
            <a:r>
              <a:rPr lang="en-US" sz="4000" dirty="0" smtClean="0"/>
              <a:t>Objectives </a:t>
            </a:r>
            <a:r>
              <a:rPr lang="en-US" sz="4000" dirty="0"/>
              <a:t>(PEOs)</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223284" y="1988288"/>
            <a:ext cx="11727711" cy="4412512"/>
          </a:xfrm>
          <a:prstGeom prst="rect">
            <a:avLst/>
          </a:prstGeom>
        </p:spPr>
      </p:pic>
      <p:sp>
        <p:nvSpPr>
          <p:cNvPr id="6" name="TextBox 5"/>
          <p:cNvSpPr txBox="1"/>
          <p:nvPr/>
        </p:nvSpPr>
        <p:spPr>
          <a:xfrm>
            <a:off x="6400800" y="6315740"/>
            <a:ext cx="5624625" cy="369332"/>
          </a:xfrm>
          <a:prstGeom prst="rect">
            <a:avLst/>
          </a:prstGeom>
          <a:noFill/>
        </p:spPr>
        <p:txBody>
          <a:bodyPr wrap="square" rtlCol="0">
            <a:spAutoFit/>
          </a:bodyPr>
          <a:lstStyle/>
          <a:p>
            <a:r>
              <a:rPr lang="en-US" dirty="0" smtClean="0"/>
              <a:t>Source: Singapore University of Technology  and Design</a:t>
            </a:r>
            <a:endParaRPr lang="en-US" dirty="0"/>
          </a:p>
        </p:txBody>
      </p:sp>
    </p:spTree>
    <p:extLst>
      <p:ext uri="{BB962C8B-B14F-4D97-AF65-F5344CB8AC3E}">
        <p14:creationId xmlns:p14="http://schemas.microsoft.com/office/powerpoint/2010/main" val="1034871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13. </a:t>
            </a:r>
            <a:r>
              <a:rPr lang="en-US" sz="4000" dirty="0"/>
              <a:t>Program </a:t>
            </a:r>
            <a:r>
              <a:rPr lang="en-US" sz="4000" dirty="0" smtClean="0"/>
              <a:t>Learning Outcomes </a:t>
            </a:r>
            <a:r>
              <a:rPr lang="en-US" sz="4000" dirty="0"/>
              <a:t>(</a:t>
            </a:r>
            <a:r>
              <a:rPr lang="en-US" sz="4000" dirty="0" smtClean="0"/>
              <a:t>PLOs</a:t>
            </a:r>
            <a:r>
              <a:rPr lang="en-US" sz="4000" dirty="0"/>
              <a:t>)</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le 4"/>
          <p:cNvSpPr/>
          <p:nvPr/>
        </p:nvSpPr>
        <p:spPr>
          <a:xfrm>
            <a:off x="127591" y="2073349"/>
            <a:ext cx="11897833" cy="4561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252525"/>
                </a:solidFill>
                <a:latin typeface="Noto Sans"/>
              </a:rPr>
              <a:t>What are PLOs? </a:t>
            </a:r>
          </a:p>
          <a:p>
            <a:endParaRPr lang="en-US" sz="2800" dirty="0" smtClean="0">
              <a:solidFill>
                <a:srgbClr val="252525"/>
              </a:solidFill>
              <a:latin typeface="Noto Sans"/>
            </a:endParaRPr>
          </a:p>
          <a:p>
            <a:r>
              <a:rPr lang="en-US" sz="2800" dirty="0" smtClean="0">
                <a:solidFill>
                  <a:srgbClr val="252525"/>
                </a:solidFill>
                <a:latin typeface="Noto Sans"/>
              </a:rPr>
              <a:t>PLOs are </a:t>
            </a:r>
            <a:r>
              <a:rPr lang="en-US" sz="2800" dirty="0">
                <a:solidFill>
                  <a:srgbClr val="252525"/>
                </a:solidFill>
                <a:latin typeface="Noto Sans"/>
              </a:rPr>
              <a:t>measurable statements that describe knowledge or skills that students achieve upon completion of their academic program</a:t>
            </a:r>
            <a:r>
              <a:rPr lang="en-US" sz="2800" dirty="0" smtClean="0">
                <a:solidFill>
                  <a:srgbClr val="252525"/>
                </a:solidFill>
                <a:latin typeface="Noto Sans"/>
              </a:rPr>
              <a:t>.</a:t>
            </a:r>
          </a:p>
          <a:p>
            <a:endParaRPr lang="en-US" sz="2800" dirty="0" smtClean="0">
              <a:solidFill>
                <a:srgbClr val="252525"/>
              </a:solidFill>
              <a:latin typeface="Noto Sans"/>
            </a:endParaRPr>
          </a:p>
          <a:p>
            <a:pPr marL="457200" indent="-457200">
              <a:buFont typeface="Wingdings" panose="05000000000000000000" pitchFamily="2" charset="2"/>
              <a:buChar char="§"/>
            </a:pPr>
            <a:r>
              <a:rPr lang="en-US" sz="2800" dirty="0" smtClean="0">
                <a:solidFill>
                  <a:srgbClr val="252525"/>
                </a:solidFill>
                <a:latin typeface="Noto Sans"/>
              </a:rPr>
              <a:t>to demonstrate </a:t>
            </a:r>
            <a:r>
              <a:rPr lang="en-US" sz="2800" dirty="0">
                <a:solidFill>
                  <a:srgbClr val="252525"/>
                </a:solidFill>
                <a:latin typeface="Noto Sans"/>
              </a:rPr>
              <a:t>mastery of knowledge or skills in a summative manner (learning at the end) </a:t>
            </a:r>
          </a:p>
          <a:p>
            <a:pPr marL="457200" indent="-457200">
              <a:buFont typeface="Wingdings" panose="05000000000000000000" pitchFamily="2" charset="2"/>
              <a:buChar char="§"/>
            </a:pPr>
            <a:r>
              <a:rPr lang="en-US" sz="2800" dirty="0" smtClean="0">
                <a:solidFill>
                  <a:srgbClr val="252525"/>
                </a:solidFill>
                <a:latin typeface="Noto Sans"/>
              </a:rPr>
              <a:t>to </a:t>
            </a:r>
            <a:r>
              <a:rPr lang="en-US" sz="2800" dirty="0">
                <a:solidFill>
                  <a:srgbClr val="252525"/>
                </a:solidFill>
                <a:latin typeface="Noto Sans"/>
              </a:rPr>
              <a:t>focus on the accumulation of essential learning that takes place over the duration of a </a:t>
            </a:r>
            <a:r>
              <a:rPr lang="en-US" sz="2800" dirty="0" smtClean="0">
                <a:solidFill>
                  <a:srgbClr val="252525"/>
                </a:solidFill>
                <a:latin typeface="Noto Sans"/>
              </a:rPr>
              <a:t>program</a:t>
            </a:r>
          </a:p>
          <a:p>
            <a:pPr marL="457200" indent="-457200">
              <a:buFont typeface="Wingdings" panose="05000000000000000000" pitchFamily="2" charset="2"/>
              <a:buChar char="§"/>
            </a:pPr>
            <a:endParaRPr lang="en-US" sz="2800" dirty="0"/>
          </a:p>
        </p:txBody>
      </p:sp>
    </p:spTree>
    <p:extLst>
      <p:ext uri="{BB962C8B-B14F-4D97-AF65-F5344CB8AC3E}">
        <p14:creationId xmlns:p14="http://schemas.microsoft.com/office/powerpoint/2010/main" val="2383549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13. </a:t>
            </a:r>
            <a:r>
              <a:rPr lang="en-US" sz="4000" dirty="0"/>
              <a:t>Program </a:t>
            </a:r>
            <a:r>
              <a:rPr lang="en-US" sz="4000" dirty="0" smtClean="0"/>
              <a:t>Learning Outcomes </a:t>
            </a:r>
            <a:r>
              <a:rPr lang="en-US" sz="4000" dirty="0"/>
              <a:t>(</a:t>
            </a:r>
            <a:r>
              <a:rPr lang="en-US" sz="4000" dirty="0" smtClean="0"/>
              <a:t>PLOs</a:t>
            </a:r>
            <a:r>
              <a:rPr lang="en-US" sz="4000" dirty="0"/>
              <a:t>)</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le 4"/>
          <p:cNvSpPr/>
          <p:nvPr/>
        </p:nvSpPr>
        <p:spPr>
          <a:xfrm>
            <a:off x="127591" y="2073349"/>
            <a:ext cx="11897833" cy="4561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4400" dirty="0" smtClean="0"/>
          </a:p>
          <a:p>
            <a:r>
              <a:rPr lang="en-US" sz="4400" dirty="0" smtClean="0"/>
              <a:t>“An expression of the specific set of knowledge, skills, and dispositions associated with a program (curricular or co-curricular) </a:t>
            </a:r>
            <a:r>
              <a:rPr lang="en-US" sz="4400" dirty="0" smtClean="0">
                <a:solidFill>
                  <a:schemeClr val="tx1"/>
                </a:solidFill>
              </a:rPr>
              <a:t>that distinguishes that program from other programs</a:t>
            </a:r>
            <a:r>
              <a:rPr lang="en-US" sz="4400" dirty="0" smtClean="0"/>
              <a:t>” ( Maryland Institute College of Art) </a:t>
            </a:r>
          </a:p>
          <a:p>
            <a:r>
              <a:rPr lang="en-US" sz="4400" dirty="0" smtClean="0"/>
              <a:t>No. of PLOs should be less than 6 (3 to 5 is better)</a:t>
            </a:r>
          </a:p>
          <a:p>
            <a:pPr algn="ctr"/>
            <a:r>
              <a:rPr lang="en-US" sz="2800" dirty="0" smtClean="0"/>
              <a:t> </a:t>
            </a:r>
            <a:endParaRPr lang="en-US" sz="2800" dirty="0"/>
          </a:p>
        </p:txBody>
      </p:sp>
    </p:spTree>
    <p:extLst>
      <p:ext uri="{BB962C8B-B14F-4D97-AF65-F5344CB8AC3E}">
        <p14:creationId xmlns:p14="http://schemas.microsoft.com/office/powerpoint/2010/main" val="33053962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13. </a:t>
            </a:r>
            <a:r>
              <a:rPr lang="en-US" sz="4000" dirty="0"/>
              <a:t>Program </a:t>
            </a:r>
            <a:r>
              <a:rPr lang="en-US" sz="4000" dirty="0" smtClean="0"/>
              <a:t>Learning Outcomes </a:t>
            </a:r>
            <a:r>
              <a:rPr lang="en-US" sz="4000" dirty="0"/>
              <a:t>(</a:t>
            </a:r>
            <a:r>
              <a:rPr lang="en-US" sz="4000" dirty="0" smtClean="0"/>
              <a:t>PLOs</a:t>
            </a:r>
            <a:r>
              <a:rPr lang="en-US" sz="4000" dirty="0"/>
              <a:t>)</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le 4"/>
          <p:cNvSpPr/>
          <p:nvPr/>
        </p:nvSpPr>
        <p:spPr>
          <a:xfrm>
            <a:off x="127591" y="2073349"/>
            <a:ext cx="11897833" cy="45613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smtClean="0"/>
              <a:t>PLOs are </a:t>
            </a:r>
            <a:r>
              <a:rPr lang="en-US" sz="4800" dirty="0"/>
              <a:t>narrower statements that describe what students are expected to be able to do by the time of graduation. POs are expected to be aligned closely with Graduate Attributes</a:t>
            </a:r>
          </a:p>
        </p:txBody>
      </p:sp>
    </p:spTree>
    <p:extLst>
      <p:ext uri="{BB962C8B-B14F-4D97-AF65-F5344CB8AC3E}">
        <p14:creationId xmlns:p14="http://schemas.microsoft.com/office/powerpoint/2010/main" val="169655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13. </a:t>
            </a:r>
            <a:r>
              <a:rPr lang="en-US" sz="4000" dirty="0"/>
              <a:t>Program </a:t>
            </a:r>
            <a:r>
              <a:rPr lang="en-US" sz="4000" dirty="0" smtClean="0"/>
              <a:t>Learning Outcomes </a:t>
            </a:r>
            <a:r>
              <a:rPr lang="en-US" sz="4000" dirty="0"/>
              <a:t>(</a:t>
            </a:r>
            <a:r>
              <a:rPr lang="en-US" sz="4000" dirty="0" smtClean="0"/>
              <a:t>PLOs</a:t>
            </a:r>
            <a:r>
              <a:rPr lang="en-US" sz="4000" dirty="0"/>
              <a:t>)</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le 4"/>
          <p:cNvSpPr/>
          <p:nvPr/>
        </p:nvSpPr>
        <p:spPr>
          <a:xfrm>
            <a:off x="127590" y="1892595"/>
            <a:ext cx="11897833" cy="46783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252525"/>
                </a:solidFill>
                <a:latin typeface="Noto Sans"/>
              </a:rPr>
              <a:t>PLOs Are Clear and </a:t>
            </a:r>
            <a:r>
              <a:rPr lang="en-US" sz="2000" dirty="0" smtClean="0">
                <a:solidFill>
                  <a:srgbClr val="252525"/>
                </a:solidFill>
                <a:latin typeface="Noto Sans"/>
              </a:rPr>
              <a:t>Measurable</a:t>
            </a:r>
          </a:p>
          <a:p>
            <a:endParaRPr lang="en-US" sz="2000" dirty="0" smtClean="0">
              <a:solidFill>
                <a:srgbClr val="252525"/>
              </a:solidFill>
              <a:latin typeface="Noto Sans"/>
            </a:endParaRPr>
          </a:p>
          <a:p>
            <a:r>
              <a:rPr lang="en-US" sz="2000" dirty="0" smtClean="0">
                <a:solidFill>
                  <a:srgbClr val="252525"/>
                </a:solidFill>
                <a:latin typeface="Noto Sans"/>
              </a:rPr>
              <a:t>PLOs are </a:t>
            </a:r>
            <a:r>
              <a:rPr lang="en-US" sz="2000" dirty="0">
                <a:solidFill>
                  <a:srgbClr val="252525"/>
                </a:solidFill>
                <a:latin typeface="Noto Sans"/>
              </a:rPr>
              <a:t>assumed to follow the phrase, “Upon successful completion of the program, </a:t>
            </a:r>
            <a:r>
              <a:rPr lang="en-US" sz="2000" dirty="0" smtClean="0">
                <a:solidFill>
                  <a:srgbClr val="252525"/>
                </a:solidFill>
                <a:latin typeface="Noto Sans"/>
              </a:rPr>
              <a:t>…”</a:t>
            </a:r>
          </a:p>
          <a:p>
            <a:endParaRPr lang="en-US" sz="1600" dirty="0">
              <a:solidFill>
                <a:srgbClr val="252525"/>
              </a:solidFill>
              <a:latin typeface="Noto Sans"/>
            </a:endParaRPr>
          </a:p>
          <a:p>
            <a:endParaRPr lang="en-US" sz="1600" dirty="0" smtClean="0">
              <a:solidFill>
                <a:srgbClr val="252525"/>
              </a:solidFill>
              <a:latin typeface="Noto Sans"/>
            </a:endParaRPr>
          </a:p>
          <a:p>
            <a:endParaRPr lang="en-US" sz="1600" dirty="0">
              <a:solidFill>
                <a:srgbClr val="252525"/>
              </a:solidFill>
              <a:latin typeface="Noto Sans"/>
            </a:endParaRPr>
          </a:p>
          <a:p>
            <a:endParaRPr lang="en-US" sz="1600" dirty="0" smtClean="0">
              <a:solidFill>
                <a:srgbClr val="252525"/>
              </a:solidFill>
              <a:latin typeface="Noto Sans"/>
            </a:endParaRPr>
          </a:p>
          <a:p>
            <a:endParaRPr lang="en-US" sz="1600" dirty="0">
              <a:solidFill>
                <a:srgbClr val="252525"/>
              </a:solidFill>
              <a:latin typeface="Noto Sans"/>
            </a:endParaRPr>
          </a:p>
          <a:p>
            <a:endParaRPr lang="en-US" sz="1600" dirty="0" smtClean="0">
              <a:solidFill>
                <a:srgbClr val="252525"/>
              </a:solidFill>
              <a:latin typeface="Noto Sans"/>
            </a:endParaRPr>
          </a:p>
          <a:p>
            <a:endParaRPr lang="en-US" sz="1600" dirty="0">
              <a:solidFill>
                <a:srgbClr val="252525"/>
              </a:solidFill>
              <a:latin typeface="Noto Sans"/>
            </a:endParaRPr>
          </a:p>
          <a:p>
            <a:endParaRPr lang="en-US" sz="1600" dirty="0" smtClean="0">
              <a:solidFill>
                <a:srgbClr val="252525"/>
              </a:solidFill>
              <a:latin typeface="Noto Sans"/>
            </a:endParaRPr>
          </a:p>
          <a:p>
            <a:endParaRPr lang="en-US" sz="1600" dirty="0">
              <a:solidFill>
                <a:srgbClr val="252525"/>
              </a:solidFill>
              <a:latin typeface="Noto Sans"/>
            </a:endParaRPr>
          </a:p>
          <a:p>
            <a:endParaRPr lang="en-US" sz="3200" dirty="0">
              <a:solidFill>
                <a:srgbClr val="252525"/>
              </a:solidFill>
              <a:latin typeface="Noto Sans"/>
            </a:endParaRPr>
          </a:p>
          <a:p>
            <a:endParaRPr lang="en-US" sz="3200" dirty="0" smtClean="0">
              <a:solidFill>
                <a:srgbClr val="252525"/>
              </a:solidFill>
              <a:latin typeface="Noto Sans"/>
            </a:endParaRPr>
          </a:p>
          <a:p>
            <a:r>
              <a:rPr lang="en-US" sz="3200" dirty="0" smtClean="0">
                <a:solidFill>
                  <a:srgbClr val="252525"/>
                </a:solidFill>
                <a:latin typeface="Noto Sans"/>
              </a:rPr>
              <a:t> </a:t>
            </a:r>
            <a:endParaRPr lang="en-US" sz="3200" b="0" i="0" dirty="0">
              <a:solidFill>
                <a:srgbClr val="252525"/>
              </a:solidFill>
              <a:effectLst/>
              <a:latin typeface="Noto Sans"/>
            </a:endParaRPr>
          </a:p>
        </p:txBody>
      </p:sp>
      <p:pic>
        <p:nvPicPr>
          <p:cNvPr id="6" name="Picture 5"/>
          <p:cNvPicPr>
            <a:picLocks noChangeAspect="1"/>
          </p:cNvPicPr>
          <p:nvPr/>
        </p:nvPicPr>
        <p:blipFill>
          <a:blip r:embed="rId3"/>
          <a:stretch>
            <a:fillRect/>
          </a:stretch>
        </p:blipFill>
        <p:spPr>
          <a:xfrm>
            <a:off x="276447" y="3125972"/>
            <a:ext cx="11408734" cy="2902688"/>
          </a:xfrm>
          <a:prstGeom prst="rect">
            <a:avLst/>
          </a:prstGeom>
        </p:spPr>
      </p:pic>
      <p:sp>
        <p:nvSpPr>
          <p:cNvPr id="7" name="TextBox 6"/>
          <p:cNvSpPr txBox="1"/>
          <p:nvPr/>
        </p:nvSpPr>
        <p:spPr>
          <a:xfrm>
            <a:off x="946298" y="6060558"/>
            <a:ext cx="10271051" cy="400110"/>
          </a:xfrm>
          <a:prstGeom prst="rect">
            <a:avLst/>
          </a:prstGeom>
          <a:noFill/>
        </p:spPr>
        <p:txBody>
          <a:bodyPr wrap="square" rtlCol="0">
            <a:spAutoFit/>
          </a:bodyPr>
          <a:lstStyle/>
          <a:p>
            <a:r>
              <a:rPr lang="en-US" sz="2000" dirty="0" smtClean="0"/>
              <a:t>Please avoid verbs such as “understand” “know” and double barrel outcome statements</a:t>
            </a:r>
            <a:endParaRPr lang="en-US" sz="2000" dirty="0"/>
          </a:p>
        </p:txBody>
      </p:sp>
    </p:spTree>
    <p:extLst>
      <p:ext uri="{BB962C8B-B14F-4D97-AF65-F5344CB8AC3E}">
        <p14:creationId xmlns:p14="http://schemas.microsoft.com/office/powerpoint/2010/main" val="3258676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13. </a:t>
            </a:r>
            <a:r>
              <a:rPr lang="en-US" sz="4000" dirty="0"/>
              <a:t>Program </a:t>
            </a:r>
            <a:r>
              <a:rPr lang="en-US" sz="4000" dirty="0" smtClean="0"/>
              <a:t>Learning Outcomes </a:t>
            </a:r>
            <a:r>
              <a:rPr lang="en-US" sz="4000" dirty="0"/>
              <a:t>(</a:t>
            </a:r>
            <a:r>
              <a:rPr lang="en-US" sz="4000" dirty="0" smtClean="0"/>
              <a:t>PLOs</a:t>
            </a:r>
            <a:r>
              <a:rPr lang="en-US" sz="4000" dirty="0"/>
              <a:t>)</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ounded Rectangle 4"/>
          <p:cNvSpPr/>
          <p:nvPr/>
        </p:nvSpPr>
        <p:spPr>
          <a:xfrm>
            <a:off x="127590" y="1988289"/>
            <a:ext cx="11897833" cy="5305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bg1"/>
                </a:solidFill>
                <a:latin typeface="Noto Sans"/>
              </a:rPr>
              <a:t>Upon successful completion of BSS (</a:t>
            </a:r>
            <a:r>
              <a:rPr lang="en-US" sz="2000" dirty="0" err="1" smtClean="0">
                <a:solidFill>
                  <a:schemeClr val="bg1"/>
                </a:solidFill>
                <a:latin typeface="Noto Sans"/>
              </a:rPr>
              <a:t>Honours</a:t>
            </a:r>
            <a:r>
              <a:rPr lang="en-US" sz="2000" dirty="0" smtClean="0">
                <a:solidFill>
                  <a:schemeClr val="bg1"/>
                </a:solidFill>
                <a:latin typeface="Noto Sans"/>
              </a:rPr>
              <a:t>) in Economics Program, student will be able to </a:t>
            </a:r>
          </a:p>
          <a:p>
            <a:endParaRPr lang="en-US" sz="2000" dirty="0" smtClean="0">
              <a:solidFill>
                <a:schemeClr val="bg1"/>
              </a:solidFill>
              <a:latin typeface="Noto Sans"/>
            </a:endParaRPr>
          </a:p>
          <a:p>
            <a:r>
              <a:rPr lang="en-US" sz="2000" dirty="0" smtClean="0">
                <a:solidFill>
                  <a:schemeClr val="bg1"/>
                </a:solidFill>
                <a:latin typeface="Source Sans Pro"/>
              </a:rPr>
              <a:t>PLO1 solve </a:t>
            </a:r>
            <a:r>
              <a:rPr lang="en-US" sz="2000" dirty="0">
                <a:solidFill>
                  <a:schemeClr val="bg1"/>
                </a:solidFill>
                <a:latin typeface="Source Sans Pro"/>
              </a:rPr>
              <a:t>complex problems or address problems that do not have a clear answer, with available information, through experimentation and observation, using microeconomic and macroeconomic theory, as well as calculus and statistical tools</a:t>
            </a:r>
            <a:r>
              <a:rPr lang="en-US" sz="2000" dirty="0" smtClean="0">
                <a:solidFill>
                  <a:schemeClr val="bg1"/>
                </a:solidFill>
                <a:latin typeface="Source Sans Pro"/>
              </a:rPr>
              <a:t>. </a:t>
            </a:r>
            <a:r>
              <a:rPr lang="en-US" sz="2000" dirty="0" smtClean="0">
                <a:solidFill>
                  <a:schemeClr val="tx1"/>
                </a:solidFill>
                <a:latin typeface="Source Sans Pro"/>
              </a:rPr>
              <a:t>( Problem solving/analytical skills)</a:t>
            </a:r>
          </a:p>
          <a:p>
            <a:r>
              <a:rPr lang="en-US" sz="2000" dirty="0" smtClean="0">
                <a:solidFill>
                  <a:schemeClr val="bg1"/>
                </a:solidFill>
                <a:latin typeface="Source Sans Pro"/>
              </a:rPr>
              <a:t>PLO2 apply </a:t>
            </a:r>
            <a:r>
              <a:rPr lang="en-US" sz="2000" dirty="0">
                <a:solidFill>
                  <a:schemeClr val="bg1"/>
                </a:solidFill>
                <a:latin typeface="Source Sans Pro"/>
              </a:rPr>
              <a:t>economic analysis to everyday problems helping them to understand events, evaluate specific policy </a:t>
            </a:r>
            <a:r>
              <a:rPr lang="en-US" sz="2000" dirty="0" smtClean="0">
                <a:solidFill>
                  <a:schemeClr val="bg1"/>
                </a:solidFill>
                <a:latin typeface="Source Sans Pro"/>
              </a:rPr>
              <a:t>proposals </a:t>
            </a:r>
            <a:r>
              <a:rPr lang="en-US" sz="2000" dirty="0" smtClean="0">
                <a:solidFill>
                  <a:schemeClr val="tx1"/>
                </a:solidFill>
                <a:latin typeface="Source Sans Pro"/>
              </a:rPr>
              <a:t>(Critical thinking)</a:t>
            </a:r>
          </a:p>
          <a:p>
            <a:r>
              <a:rPr lang="en-US" sz="2000" dirty="0" smtClean="0">
                <a:solidFill>
                  <a:schemeClr val="bg1"/>
                </a:solidFill>
                <a:latin typeface="Source Sans Pro"/>
              </a:rPr>
              <a:t>PLO3 develop </a:t>
            </a:r>
            <a:r>
              <a:rPr lang="en-US" sz="2000" dirty="0">
                <a:solidFill>
                  <a:schemeClr val="bg1"/>
                </a:solidFill>
                <a:latin typeface="Source Sans Pro"/>
              </a:rPr>
              <a:t>deeper analytical, critical, and quantitative skills in specialized areas by applying economic concepts to real world situations</a:t>
            </a:r>
            <a:r>
              <a:rPr lang="en-US" sz="2000" dirty="0" smtClean="0">
                <a:solidFill>
                  <a:schemeClr val="bg1"/>
                </a:solidFill>
                <a:latin typeface="Source Sans Pro"/>
              </a:rPr>
              <a:t>. </a:t>
            </a:r>
            <a:r>
              <a:rPr lang="en-US" sz="2000" dirty="0">
                <a:solidFill>
                  <a:schemeClr val="tx1"/>
                </a:solidFill>
                <a:latin typeface="Source Sans Pro"/>
              </a:rPr>
              <a:t>(</a:t>
            </a:r>
            <a:r>
              <a:rPr lang="en-US" sz="2000" dirty="0" smtClean="0">
                <a:solidFill>
                  <a:schemeClr val="tx1"/>
                </a:solidFill>
                <a:latin typeface="Source Sans Pro"/>
              </a:rPr>
              <a:t>practical application)</a:t>
            </a:r>
          </a:p>
          <a:p>
            <a:r>
              <a:rPr lang="en-US" sz="2000" dirty="0" smtClean="0">
                <a:solidFill>
                  <a:schemeClr val="bg1"/>
                </a:solidFill>
                <a:latin typeface="Source Sans Pro"/>
              </a:rPr>
              <a:t>PLO4 </a:t>
            </a:r>
            <a:r>
              <a:rPr lang="en-US" sz="2000" dirty="0">
                <a:solidFill>
                  <a:schemeClr val="bg1"/>
                </a:solidFill>
                <a:latin typeface="Source Sans Pro"/>
              </a:rPr>
              <a:t> broaden their global and disciplinary knowledge, enhancing their understanding of the world around them both within economics and beyond</a:t>
            </a:r>
            <a:r>
              <a:rPr lang="en-US" sz="2000" dirty="0" smtClean="0">
                <a:solidFill>
                  <a:schemeClr val="bg1"/>
                </a:solidFill>
                <a:latin typeface="Source Sans Pro"/>
              </a:rPr>
              <a:t>. </a:t>
            </a:r>
            <a:r>
              <a:rPr lang="en-US" sz="2000" dirty="0" smtClean="0">
                <a:solidFill>
                  <a:schemeClr val="tx1"/>
                </a:solidFill>
                <a:latin typeface="Source Sans Pro"/>
              </a:rPr>
              <a:t>(Interdisciplinary knowledge and global consciousness) </a:t>
            </a:r>
          </a:p>
          <a:p>
            <a:r>
              <a:rPr lang="en-US" sz="2000" dirty="0" smtClean="0">
                <a:solidFill>
                  <a:schemeClr val="bg1"/>
                </a:solidFill>
                <a:latin typeface="Source Sans Pro"/>
              </a:rPr>
              <a:t>PLO5 </a:t>
            </a:r>
            <a:r>
              <a:rPr lang="en-US" sz="2000" dirty="0">
                <a:solidFill>
                  <a:schemeClr val="bg1"/>
                </a:solidFill>
                <a:latin typeface="Source Sans Pro"/>
              </a:rPr>
              <a:t>build skills to work as part of a team and lead others, ensuring they are prepared to navigate diverse audiences and </a:t>
            </a:r>
            <a:r>
              <a:rPr lang="en-US" sz="2000" dirty="0" smtClean="0">
                <a:solidFill>
                  <a:schemeClr val="bg1"/>
                </a:solidFill>
                <a:latin typeface="Source Sans Pro"/>
              </a:rPr>
              <a:t>situations </a:t>
            </a:r>
            <a:r>
              <a:rPr lang="en-US" sz="2000" dirty="0" smtClean="0">
                <a:solidFill>
                  <a:schemeClr val="tx1"/>
                </a:solidFill>
                <a:latin typeface="Source Sans Pro"/>
              </a:rPr>
              <a:t>(communication and leadership)</a:t>
            </a:r>
            <a:r>
              <a:rPr lang="en-US" sz="2000" dirty="0" smtClean="0">
                <a:solidFill>
                  <a:schemeClr val="tx1"/>
                </a:solidFill>
                <a:latin typeface="Noto Sans"/>
              </a:rPr>
              <a:t> </a:t>
            </a:r>
            <a:endParaRPr lang="en-US" sz="2000" b="0" i="0" dirty="0">
              <a:solidFill>
                <a:schemeClr val="tx1"/>
              </a:solidFill>
              <a:effectLst/>
              <a:latin typeface="Noto Sans"/>
            </a:endParaRPr>
          </a:p>
        </p:txBody>
      </p:sp>
    </p:spTree>
    <p:extLst>
      <p:ext uri="{BB962C8B-B14F-4D97-AF65-F5344CB8AC3E}">
        <p14:creationId xmlns:p14="http://schemas.microsoft.com/office/powerpoint/2010/main" val="25188911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14. </a:t>
            </a:r>
            <a:r>
              <a:rPr lang="en-US" sz="4000" dirty="0"/>
              <a:t>Mapping mission of the university with PEOs</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957663770"/>
              </p:ext>
            </p:extLst>
          </p:nvPr>
        </p:nvGraphicFramePr>
        <p:xfrm>
          <a:off x="381000" y="2167467"/>
          <a:ext cx="11366500" cy="4646715"/>
        </p:xfrm>
        <a:graphic>
          <a:graphicData uri="http://schemas.openxmlformats.org/drawingml/2006/table">
            <a:tbl>
              <a:tblPr firstRow="1" bandRow="1">
                <a:tableStyleId>{5C22544A-7EE6-4342-B048-85BDC9FD1C3A}</a:tableStyleId>
              </a:tblPr>
              <a:tblGrid>
                <a:gridCol w="2841625">
                  <a:extLst>
                    <a:ext uri="{9D8B030D-6E8A-4147-A177-3AD203B41FA5}">
                      <a16:colId xmlns:a16="http://schemas.microsoft.com/office/drawing/2014/main" val="943040582"/>
                    </a:ext>
                  </a:extLst>
                </a:gridCol>
                <a:gridCol w="2841625">
                  <a:extLst>
                    <a:ext uri="{9D8B030D-6E8A-4147-A177-3AD203B41FA5}">
                      <a16:colId xmlns:a16="http://schemas.microsoft.com/office/drawing/2014/main" val="4190243708"/>
                    </a:ext>
                  </a:extLst>
                </a:gridCol>
                <a:gridCol w="2841625">
                  <a:extLst>
                    <a:ext uri="{9D8B030D-6E8A-4147-A177-3AD203B41FA5}">
                      <a16:colId xmlns:a16="http://schemas.microsoft.com/office/drawing/2014/main" val="1497077739"/>
                    </a:ext>
                  </a:extLst>
                </a:gridCol>
                <a:gridCol w="2841625">
                  <a:extLst>
                    <a:ext uri="{9D8B030D-6E8A-4147-A177-3AD203B41FA5}">
                      <a16:colId xmlns:a16="http://schemas.microsoft.com/office/drawing/2014/main" val="2176931729"/>
                    </a:ext>
                  </a:extLst>
                </a:gridCol>
              </a:tblGrid>
              <a:tr h="1118240">
                <a:tc>
                  <a:txBody>
                    <a:bodyPr/>
                    <a:lstStyle/>
                    <a:p>
                      <a:r>
                        <a:rPr lang="en-US" sz="3600" dirty="0" smtClean="0"/>
                        <a:t>PEOs /Mission </a:t>
                      </a:r>
                      <a:endParaRPr lang="en-US" sz="3600" dirty="0"/>
                    </a:p>
                  </a:txBody>
                  <a:tcPr/>
                </a:tc>
                <a:tc>
                  <a:txBody>
                    <a:bodyPr/>
                    <a:lstStyle/>
                    <a:p>
                      <a:pPr algn="ctr"/>
                      <a:r>
                        <a:rPr lang="en-US" sz="3600" dirty="0" smtClean="0"/>
                        <a:t>M1</a:t>
                      </a:r>
                      <a:endParaRPr lang="en-US" sz="3600" dirty="0"/>
                    </a:p>
                  </a:txBody>
                  <a:tcPr/>
                </a:tc>
                <a:tc>
                  <a:txBody>
                    <a:bodyPr/>
                    <a:lstStyle/>
                    <a:p>
                      <a:pPr algn="ctr"/>
                      <a:r>
                        <a:rPr lang="en-US" sz="3600" dirty="0" smtClean="0"/>
                        <a:t>M2</a:t>
                      </a:r>
                      <a:endParaRPr lang="en-US" sz="3600" dirty="0"/>
                    </a:p>
                  </a:txBody>
                  <a:tcPr/>
                </a:tc>
                <a:tc>
                  <a:txBody>
                    <a:bodyPr/>
                    <a:lstStyle/>
                    <a:p>
                      <a:pPr algn="ctr"/>
                      <a:r>
                        <a:rPr lang="en-US" sz="3600" dirty="0" smtClean="0"/>
                        <a:t>M3</a:t>
                      </a:r>
                      <a:endParaRPr lang="en-US" sz="3600" dirty="0"/>
                    </a:p>
                  </a:txBody>
                  <a:tcPr/>
                </a:tc>
                <a:extLst>
                  <a:ext uri="{0D108BD9-81ED-4DB2-BD59-A6C34878D82A}">
                    <a16:rowId xmlns:a16="http://schemas.microsoft.com/office/drawing/2014/main" val="448721881"/>
                  </a:ext>
                </a:extLst>
              </a:tr>
              <a:tr h="691599">
                <a:tc>
                  <a:txBody>
                    <a:bodyPr/>
                    <a:lstStyle/>
                    <a:p>
                      <a:pPr algn="ctr"/>
                      <a:r>
                        <a:rPr lang="en-US" sz="3600" dirty="0" smtClean="0"/>
                        <a:t>PEO1</a:t>
                      </a:r>
                      <a:endParaRPr lang="en-US" sz="3600" dirty="0"/>
                    </a:p>
                  </a:txBody>
                  <a:tcPr/>
                </a:tc>
                <a:tc>
                  <a:txBody>
                    <a:bodyPr/>
                    <a:lstStyle/>
                    <a:p>
                      <a:pPr algn="ctr"/>
                      <a:r>
                        <a:rPr lang="en-US" sz="3600" dirty="0" smtClean="0"/>
                        <a:t>3</a:t>
                      </a:r>
                      <a:endParaRPr lang="en-US" sz="3600" dirty="0"/>
                    </a:p>
                  </a:txBody>
                  <a:tcPr/>
                </a:tc>
                <a:tc>
                  <a:txBody>
                    <a:bodyPr/>
                    <a:lstStyle/>
                    <a:p>
                      <a:pPr algn="ctr"/>
                      <a:r>
                        <a:rPr lang="en-US" sz="3600" dirty="0" smtClean="0"/>
                        <a:t>2</a:t>
                      </a:r>
                      <a:endParaRPr lang="en-US" sz="3600" dirty="0"/>
                    </a:p>
                  </a:txBody>
                  <a:tcPr/>
                </a:tc>
                <a:tc>
                  <a:txBody>
                    <a:bodyPr/>
                    <a:lstStyle/>
                    <a:p>
                      <a:pPr algn="ctr"/>
                      <a:r>
                        <a:rPr lang="en-US" sz="3600" dirty="0" smtClean="0"/>
                        <a:t>2</a:t>
                      </a:r>
                      <a:endParaRPr lang="en-US" sz="3600" dirty="0"/>
                    </a:p>
                  </a:txBody>
                  <a:tcPr/>
                </a:tc>
                <a:extLst>
                  <a:ext uri="{0D108BD9-81ED-4DB2-BD59-A6C34878D82A}">
                    <a16:rowId xmlns:a16="http://schemas.microsoft.com/office/drawing/2014/main" val="3374186216"/>
                  </a:ext>
                </a:extLst>
              </a:tr>
              <a:tr h="691599">
                <a:tc>
                  <a:txBody>
                    <a:bodyPr/>
                    <a:lstStyle/>
                    <a:p>
                      <a:pPr algn="ctr"/>
                      <a:r>
                        <a:rPr lang="en-US" sz="3600" dirty="0" smtClean="0"/>
                        <a:t>PEO2</a:t>
                      </a:r>
                      <a:endParaRPr lang="en-US" sz="3600" dirty="0"/>
                    </a:p>
                  </a:txBody>
                  <a:tcPr/>
                </a:tc>
                <a:tc>
                  <a:txBody>
                    <a:bodyPr/>
                    <a:lstStyle/>
                    <a:p>
                      <a:pPr algn="ctr"/>
                      <a:r>
                        <a:rPr lang="en-US" sz="3600" dirty="0" smtClean="0"/>
                        <a:t>2</a:t>
                      </a:r>
                      <a:endParaRPr lang="en-US" sz="3600" dirty="0"/>
                    </a:p>
                  </a:txBody>
                  <a:tcPr/>
                </a:tc>
                <a:tc>
                  <a:txBody>
                    <a:bodyPr/>
                    <a:lstStyle/>
                    <a:p>
                      <a:pPr algn="ctr"/>
                      <a:r>
                        <a:rPr lang="en-US" sz="3600" dirty="0" smtClean="0"/>
                        <a:t>2</a:t>
                      </a:r>
                      <a:endParaRPr lang="en-US" sz="3600" dirty="0"/>
                    </a:p>
                  </a:txBody>
                  <a:tcPr/>
                </a:tc>
                <a:tc>
                  <a:txBody>
                    <a:bodyPr/>
                    <a:lstStyle/>
                    <a:p>
                      <a:pPr algn="ctr"/>
                      <a:r>
                        <a:rPr lang="en-US" sz="3600" dirty="0" smtClean="0"/>
                        <a:t>3</a:t>
                      </a:r>
                      <a:endParaRPr lang="en-US" sz="3600" dirty="0"/>
                    </a:p>
                  </a:txBody>
                  <a:tcPr/>
                </a:tc>
                <a:extLst>
                  <a:ext uri="{0D108BD9-81ED-4DB2-BD59-A6C34878D82A}">
                    <a16:rowId xmlns:a16="http://schemas.microsoft.com/office/drawing/2014/main" val="3295573595"/>
                  </a:ext>
                </a:extLst>
              </a:tr>
              <a:tr h="691599">
                <a:tc>
                  <a:txBody>
                    <a:bodyPr/>
                    <a:lstStyle/>
                    <a:p>
                      <a:pPr algn="ctr"/>
                      <a:r>
                        <a:rPr lang="en-US" sz="3600" dirty="0" smtClean="0"/>
                        <a:t>PEO3</a:t>
                      </a:r>
                      <a:endParaRPr lang="en-US" sz="3600" dirty="0"/>
                    </a:p>
                  </a:txBody>
                  <a:tcPr/>
                </a:tc>
                <a:tc>
                  <a:txBody>
                    <a:bodyPr/>
                    <a:lstStyle/>
                    <a:p>
                      <a:pPr algn="ctr"/>
                      <a:r>
                        <a:rPr lang="en-US" sz="3600" dirty="0" smtClean="0"/>
                        <a:t>3</a:t>
                      </a:r>
                      <a:endParaRPr lang="en-US" sz="3600" dirty="0"/>
                    </a:p>
                  </a:txBody>
                  <a:tcPr/>
                </a:tc>
                <a:tc>
                  <a:txBody>
                    <a:bodyPr/>
                    <a:lstStyle/>
                    <a:p>
                      <a:pPr algn="ctr"/>
                      <a:r>
                        <a:rPr lang="en-US" sz="3600" dirty="0" smtClean="0"/>
                        <a:t>2</a:t>
                      </a:r>
                      <a:endParaRPr lang="en-US" sz="3600" dirty="0"/>
                    </a:p>
                  </a:txBody>
                  <a:tcPr/>
                </a:tc>
                <a:tc>
                  <a:txBody>
                    <a:bodyPr/>
                    <a:lstStyle/>
                    <a:p>
                      <a:pPr algn="ctr"/>
                      <a:r>
                        <a:rPr lang="en-US" sz="3600" dirty="0" smtClean="0"/>
                        <a:t>2</a:t>
                      </a:r>
                      <a:endParaRPr lang="en-US" sz="3600" dirty="0"/>
                    </a:p>
                  </a:txBody>
                  <a:tcPr/>
                </a:tc>
                <a:extLst>
                  <a:ext uri="{0D108BD9-81ED-4DB2-BD59-A6C34878D82A}">
                    <a16:rowId xmlns:a16="http://schemas.microsoft.com/office/drawing/2014/main" val="3398262496"/>
                  </a:ext>
                </a:extLst>
              </a:tr>
              <a:tr h="691599">
                <a:tc>
                  <a:txBody>
                    <a:bodyPr/>
                    <a:lstStyle/>
                    <a:p>
                      <a:pPr algn="ctr"/>
                      <a:r>
                        <a:rPr lang="en-US" sz="3600" dirty="0" smtClean="0"/>
                        <a:t>PEO4</a:t>
                      </a:r>
                      <a:endParaRPr lang="en-US" sz="3600" dirty="0"/>
                    </a:p>
                  </a:txBody>
                  <a:tcPr/>
                </a:tc>
                <a:tc>
                  <a:txBody>
                    <a:bodyPr/>
                    <a:lstStyle/>
                    <a:p>
                      <a:pPr algn="ctr"/>
                      <a:r>
                        <a:rPr lang="en-US" sz="3600" dirty="0" smtClean="0"/>
                        <a:t>1</a:t>
                      </a:r>
                      <a:endParaRPr lang="en-US" sz="3600" dirty="0"/>
                    </a:p>
                  </a:txBody>
                  <a:tcPr/>
                </a:tc>
                <a:tc>
                  <a:txBody>
                    <a:bodyPr/>
                    <a:lstStyle/>
                    <a:p>
                      <a:pPr algn="ctr"/>
                      <a:r>
                        <a:rPr lang="en-US" sz="3600" dirty="0" smtClean="0"/>
                        <a:t>1</a:t>
                      </a:r>
                      <a:endParaRPr lang="en-US" sz="3600" dirty="0"/>
                    </a:p>
                  </a:txBody>
                  <a:tcPr/>
                </a:tc>
                <a:tc>
                  <a:txBody>
                    <a:bodyPr/>
                    <a:lstStyle/>
                    <a:p>
                      <a:pPr algn="ctr"/>
                      <a:r>
                        <a:rPr lang="en-US" sz="3600" dirty="0" smtClean="0"/>
                        <a:t>3</a:t>
                      </a:r>
                      <a:endParaRPr lang="en-US" sz="3600" dirty="0"/>
                    </a:p>
                  </a:txBody>
                  <a:tcPr/>
                </a:tc>
                <a:extLst>
                  <a:ext uri="{0D108BD9-81ED-4DB2-BD59-A6C34878D82A}">
                    <a16:rowId xmlns:a16="http://schemas.microsoft.com/office/drawing/2014/main" val="4272268523"/>
                  </a:ext>
                </a:extLst>
              </a:tr>
              <a:tr h="691599">
                <a:tc>
                  <a:txBody>
                    <a:bodyPr/>
                    <a:lstStyle/>
                    <a:p>
                      <a:pPr algn="ctr"/>
                      <a:r>
                        <a:rPr lang="en-US" sz="3600" dirty="0" smtClean="0"/>
                        <a:t>PEO5</a:t>
                      </a:r>
                      <a:endParaRPr lang="en-US" sz="3600" dirty="0"/>
                    </a:p>
                  </a:txBody>
                  <a:tcPr/>
                </a:tc>
                <a:tc>
                  <a:txBody>
                    <a:bodyPr/>
                    <a:lstStyle/>
                    <a:p>
                      <a:pPr algn="ctr"/>
                      <a:r>
                        <a:rPr lang="en-US" sz="3600" dirty="0" smtClean="0"/>
                        <a:t>1</a:t>
                      </a:r>
                      <a:endParaRPr lang="en-US" sz="3600" dirty="0"/>
                    </a:p>
                  </a:txBody>
                  <a:tcPr/>
                </a:tc>
                <a:tc>
                  <a:txBody>
                    <a:bodyPr/>
                    <a:lstStyle/>
                    <a:p>
                      <a:pPr algn="ctr"/>
                      <a:r>
                        <a:rPr lang="en-US" sz="3600" dirty="0" smtClean="0"/>
                        <a:t>1</a:t>
                      </a:r>
                      <a:endParaRPr lang="en-US" sz="3600" dirty="0"/>
                    </a:p>
                  </a:txBody>
                  <a:tcPr/>
                </a:tc>
                <a:tc>
                  <a:txBody>
                    <a:bodyPr/>
                    <a:lstStyle/>
                    <a:p>
                      <a:pPr algn="ctr"/>
                      <a:r>
                        <a:rPr lang="en-US" sz="3600" dirty="0" smtClean="0"/>
                        <a:t>3</a:t>
                      </a:r>
                      <a:endParaRPr lang="en-US" sz="3600" dirty="0"/>
                    </a:p>
                  </a:txBody>
                  <a:tcPr/>
                </a:tc>
                <a:extLst>
                  <a:ext uri="{0D108BD9-81ED-4DB2-BD59-A6C34878D82A}">
                    <a16:rowId xmlns:a16="http://schemas.microsoft.com/office/drawing/2014/main" val="154397355"/>
                  </a:ext>
                </a:extLst>
              </a:tr>
            </a:tbl>
          </a:graphicData>
        </a:graphic>
      </p:graphicFrame>
    </p:spTree>
    <p:extLst>
      <p:ext uri="{BB962C8B-B14F-4D97-AF65-F5344CB8AC3E}">
        <p14:creationId xmlns:p14="http://schemas.microsoft.com/office/powerpoint/2010/main" val="34847136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15. </a:t>
            </a:r>
            <a:r>
              <a:rPr lang="en-US" sz="4000" dirty="0"/>
              <a:t>Mapping PLOs with the </a:t>
            </a:r>
            <a:r>
              <a:rPr lang="en-US" sz="4000" dirty="0" smtClean="0"/>
              <a:t>PEOs of the program</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321785915"/>
              </p:ext>
            </p:extLst>
          </p:nvPr>
        </p:nvGraphicFramePr>
        <p:xfrm>
          <a:off x="342900" y="2154767"/>
          <a:ext cx="11430001" cy="4360333"/>
        </p:xfrm>
        <a:graphic>
          <a:graphicData uri="http://schemas.openxmlformats.org/drawingml/2006/table">
            <a:tbl>
              <a:tblPr firstRow="1" bandRow="1">
                <a:tableStyleId>{5C22544A-7EE6-4342-B048-85BDC9FD1C3A}</a:tableStyleId>
              </a:tblPr>
              <a:tblGrid>
                <a:gridCol w="2423772">
                  <a:extLst>
                    <a:ext uri="{9D8B030D-6E8A-4147-A177-3AD203B41FA5}">
                      <a16:colId xmlns:a16="http://schemas.microsoft.com/office/drawing/2014/main" val="943040582"/>
                    </a:ext>
                  </a:extLst>
                </a:gridCol>
                <a:gridCol w="1906928">
                  <a:extLst>
                    <a:ext uri="{9D8B030D-6E8A-4147-A177-3AD203B41FA5}">
                      <a16:colId xmlns:a16="http://schemas.microsoft.com/office/drawing/2014/main" val="4190243708"/>
                    </a:ext>
                  </a:extLst>
                </a:gridCol>
                <a:gridCol w="1701800">
                  <a:extLst>
                    <a:ext uri="{9D8B030D-6E8A-4147-A177-3AD203B41FA5}">
                      <a16:colId xmlns:a16="http://schemas.microsoft.com/office/drawing/2014/main" val="1497077739"/>
                    </a:ext>
                  </a:extLst>
                </a:gridCol>
                <a:gridCol w="1879600">
                  <a:extLst>
                    <a:ext uri="{9D8B030D-6E8A-4147-A177-3AD203B41FA5}">
                      <a16:colId xmlns:a16="http://schemas.microsoft.com/office/drawing/2014/main" val="2176931729"/>
                    </a:ext>
                  </a:extLst>
                </a:gridCol>
                <a:gridCol w="1872287">
                  <a:extLst>
                    <a:ext uri="{9D8B030D-6E8A-4147-A177-3AD203B41FA5}">
                      <a16:colId xmlns:a16="http://schemas.microsoft.com/office/drawing/2014/main" val="2115515843"/>
                    </a:ext>
                  </a:extLst>
                </a:gridCol>
                <a:gridCol w="1645614">
                  <a:extLst>
                    <a:ext uri="{9D8B030D-6E8A-4147-A177-3AD203B41FA5}">
                      <a16:colId xmlns:a16="http://schemas.microsoft.com/office/drawing/2014/main" val="654717308"/>
                    </a:ext>
                  </a:extLst>
                </a:gridCol>
              </a:tblGrid>
              <a:tr h="1115458">
                <a:tc>
                  <a:txBody>
                    <a:bodyPr/>
                    <a:lstStyle/>
                    <a:p>
                      <a:pPr algn="ctr"/>
                      <a:r>
                        <a:rPr lang="en-US" sz="3600" dirty="0" smtClean="0"/>
                        <a:t>PLOS</a:t>
                      </a:r>
                      <a:endParaRPr lang="en-US" sz="3600" dirty="0"/>
                    </a:p>
                  </a:txBody>
                  <a:tcPr/>
                </a:tc>
                <a:tc>
                  <a:txBody>
                    <a:bodyPr/>
                    <a:lstStyle/>
                    <a:p>
                      <a:pPr algn="ctr"/>
                      <a:r>
                        <a:rPr lang="en-US" sz="3600" dirty="0" smtClean="0"/>
                        <a:t>PEO1</a:t>
                      </a:r>
                      <a:endParaRPr lang="en-US" sz="3600" dirty="0"/>
                    </a:p>
                  </a:txBody>
                  <a:tcPr/>
                </a:tc>
                <a:tc>
                  <a:txBody>
                    <a:bodyPr/>
                    <a:lstStyle/>
                    <a:p>
                      <a:pPr algn="ctr"/>
                      <a:r>
                        <a:rPr lang="en-US" sz="3600" dirty="0" smtClean="0"/>
                        <a:t>PEO2</a:t>
                      </a:r>
                      <a:endParaRPr lang="en-US" sz="3600" dirty="0"/>
                    </a:p>
                  </a:txBody>
                  <a:tcPr/>
                </a:tc>
                <a:tc>
                  <a:txBody>
                    <a:bodyPr/>
                    <a:lstStyle/>
                    <a:p>
                      <a:pPr algn="ctr"/>
                      <a:r>
                        <a:rPr lang="en-US" sz="3600" dirty="0" smtClean="0"/>
                        <a:t>PEO3</a:t>
                      </a:r>
                      <a:endParaRPr lang="en-US" sz="3600" dirty="0"/>
                    </a:p>
                  </a:txBody>
                  <a:tcPr/>
                </a:tc>
                <a:tc>
                  <a:txBody>
                    <a:bodyPr/>
                    <a:lstStyle/>
                    <a:p>
                      <a:pPr algn="ctr"/>
                      <a:r>
                        <a:rPr lang="en-US" sz="3600" dirty="0" smtClean="0"/>
                        <a:t>PEO4</a:t>
                      </a:r>
                      <a:endParaRPr lang="en-US" sz="3600" dirty="0"/>
                    </a:p>
                  </a:txBody>
                  <a:tcPr/>
                </a:tc>
                <a:tc>
                  <a:txBody>
                    <a:bodyPr/>
                    <a:lstStyle/>
                    <a:p>
                      <a:pPr algn="ctr"/>
                      <a:r>
                        <a:rPr lang="en-US" sz="3600" dirty="0" smtClean="0"/>
                        <a:t>PEO5</a:t>
                      </a:r>
                      <a:endParaRPr lang="en-US" sz="3600" dirty="0"/>
                    </a:p>
                  </a:txBody>
                  <a:tcPr/>
                </a:tc>
                <a:extLst>
                  <a:ext uri="{0D108BD9-81ED-4DB2-BD59-A6C34878D82A}">
                    <a16:rowId xmlns:a16="http://schemas.microsoft.com/office/drawing/2014/main" val="448721881"/>
                  </a:ext>
                </a:extLst>
              </a:tr>
              <a:tr h="648975">
                <a:tc>
                  <a:txBody>
                    <a:bodyPr/>
                    <a:lstStyle/>
                    <a:p>
                      <a:pPr algn="ctr"/>
                      <a:r>
                        <a:rPr lang="en-US" sz="3600" dirty="0" smtClean="0"/>
                        <a:t>PLO1</a:t>
                      </a:r>
                      <a:endParaRPr lang="en-US" sz="3600" dirty="0"/>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tc>
                  <a:txBody>
                    <a:bodyPr/>
                    <a:lstStyle/>
                    <a:p>
                      <a:pPr algn="ctr"/>
                      <a:endParaRPr lang="en-US" sz="3600" dirty="0">
                        <a:solidFill>
                          <a:srgbClr val="FF0000"/>
                        </a:solidFill>
                      </a:endParaRPr>
                    </a:p>
                  </a:txBody>
                  <a:tcPr/>
                </a:tc>
                <a:extLst>
                  <a:ext uri="{0D108BD9-81ED-4DB2-BD59-A6C34878D82A}">
                    <a16:rowId xmlns:a16="http://schemas.microsoft.com/office/drawing/2014/main" val="3374186216"/>
                  </a:ext>
                </a:extLst>
              </a:tr>
              <a:tr h="648975">
                <a:tc>
                  <a:txBody>
                    <a:bodyPr/>
                    <a:lstStyle/>
                    <a:p>
                      <a:pPr algn="ctr"/>
                      <a:r>
                        <a:rPr lang="en-US" sz="3600" dirty="0" smtClean="0"/>
                        <a:t>PLO2</a:t>
                      </a:r>
                      <a:endParaRPr lang="en-US" sz="3600" dirty="0"/>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extLst>
                  <a:ext uri="{0D108BD9-81ED-4DB2-BD59-A6C34878D82A}">
                    <a16:rowId xmlns:a16="http://schemas.microsoft.com/office/drawing/2014/main" val="3295573595"/>
                  </a:ext>
                </a:extLst>
              </a:tr>
              <a:tr h="648975">
                <a:tc>
                  <a:txBody>
                    <a:bodyPr/>
                    <a:lstStyle/>
                    <a:p>
                      <a:pPr algn="ctr"/>
                      <a:r>
                        <a:rPr lang="en-US" sz="3600" dirty="0" smtClean="0"/>
                        <a:t>PLO3</a:t>
                      </a:r>
                      <a:endParaRPr lang="en-US" sz="3600" dirty="0"/>
                    </a:p>
                  </a:txBody>
                  <a:tcPr/>
                </a:tc>
                <a:tc>
                  <a:txBody>
                    <a:bodyPr/>
                    <a:lstStyle/>
                    <a:p>
                      <a:pPr algn="ctr"/>
                      <a:endParaRPr lang="en-US" sz="3600" dirty="0">
                        <a:solidFill>
                          <a:srgbClr val="FF0000"/>
                        </a:solidFill>
                      </a:endParaRPr>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extLst>
                  <a:ext uri="{0D108BD9-81ED-4DB2-BD59-A6C34878D82A}">
                    <a16:rowId xmlns:a16="http://schemas.microsoft.com/office/drawing/2014/main" val="3398262496"/>
                  </a:ext>
                </a:extLst>
              </a:tr>
              <a:tr h="648975">
                <a:tc>
                  <a:txBody>
                    <a:bodyPr/>
                    <a:lstStyle/>
                    <a:p>
                      <a:pPr algn="ctr"/>
                      <a:r>
                        <a:rPr lang="en-US" sz="3600" dirty="0" smtClean="0"/>
                        <a:t>PLO4</a:t>
                      </a:r>
                      <a:endParaRPr lang="en-US" sz="3600" dirty="0"/>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extLst>
                  <a:ext uri="{0D108BD9-81ED-4DB2-BD59-A6C34878D82A}">
                    <a16:rowId xmlns:a16="http://schemas.microsoft.com/office/drawing/2014/main" val="4272268523"/>
                  </a:ext>
                </a:extLst>
              </a:tr>
              <a:tr h="648975">
                <a:tc>
                  <a:txBody>
                    <a:bodyPr/>
                    <a:lstStyle/>
                    <a:p>
                      <a:pPr algn="ctr"/>
                      <a:r>
                        <a:rPr lang="en-US" sz="3600" dirty="0" smtClean="0"/>
                        <a:t>PLO5</a:t>
                      </a:r>
                      <a:endParaRPr lang="en-US" sz="3600" dirty="0"/>
                    </a:p>
                  </a:txBody>
                  <a:tcPr/>
                </a:tc>
                <a:tc>
                  <a:txBody>
                    <a:bodyPr/>
                    <a:lstStyle/>
                    <a:p>
                      <a:pPr algn="ct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r>
                        <a:rPr lang="en-US" sz="3600" dirty="0" smtClean="0">
                          <a:solidFill>
                            <a:srgbClr val="FF0000"/>
                          </a:solidFill>
                        </a:rPr>
                        <a:t>X</a:t>
                      </a:r>
                      <a:endParaRPr lang="en-US" sz="3600" dirty="0">
                        <a:solidFill>
                          <a:srgbClr val="FF0000"/>
                        </a:solidFill>
                      </a:endParaRPr>
                    </a:p>
                  </a:txBody>
                  <a:tcPr/>
                </a:tc>
                <a:tc>
                  <a:txBody>
                    <a:bodyPr/>
                    <a:lstStyle/>
                    <a:p>
                      <a:pPr algn="ctr"/>
                      <a:endParaRPr lang="en-US" sz="3600" dirty="0">
                        <a:solidFill>
                          <a:srgbClr val="FF0000"/>
                        </a:solidFill>
                      </a:endParaRPr>
                    </a:p>
                  </a:txBody>
                  <a:tcPr/>
                </a:tc>
                <a:extLst>
                  <a:ext uri="{0D108BD9-81ED-4DB2-BD59-A6C34878D82A}">
                    <a16:rowId xmlns:a16="http://schemas.microsoft.com/office/drawing/2014/main" val="154397355"/>
                  </a:ext>
                </a:extLst>
              </a:tr>
            </a:tbl>
          </a:graphicData>
        </a:graphic>
      </p:graphicFrame>
    </p:spTree>
    <p:extLst>
      <p:ext uri="{BB962C8B-B14F-4D97-AF65-F5344CB8AC3E}">
        <p14:creationId xmlns:p14="http://schemas.microsoft.com/office/powerpoint/2010/main" val="16584712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284" y="287079"/>
            <a:ext cx="11727711" cy="893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2800">
                <a:solidFill>
                  <a:prstClr val="white"/>
                </a:solidFill>
              </a:rPr>
              <a:t>How is OBE different from Traditional Educational Approach? </a:t>
            </a:r>
            <a:endParaRPr lang="en-US" sz="2800"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997732665"/>
              </p:ext>
            </p:extLst>
          </p:nvPr>
        </p:nvGraphicFramePr>
        <p:xfrm>
          <a:off x="223284" y="1477926"/>
          <a:ext cx="11258697" cy="4944138"/>
        </p:xfrm>
        <a:graphic>
          <a:graphicData uri="http://schemas.openxmlformats.org/drawingml/2006/table">
            <a:tbl>
              <a:tblPr firstRow="1" bandRow="1">
                <a:tableStyleId>{5C22544A-7EE6-4342-B048-85BDC9FD1C3A}</a:tableStyleId>
              </a:tblPr>
              <a:tblGrid>
                <a:gridCol w="3752899">
                  <a:extLst>
                    <a:ext uri="{9D8B030D-6E8A-4147-A177-3AD203B41FA5}">
                      <a16:colId xmlns:a16="http://schemas.microsoft.com/office/drawing/2014/main" val="2756912501"/>
                    </a:ext>
                  </a:extLst>
                </a:gridCol>
                <a:gridCol w="3752899">
                  <a:extLst>
                    <a:ext uri="{9D8B030D-6E8A-4147-A177-3AD203B41FA5}">
                      <a16:colId xmlns:a16="http://schemas.microsoft.com/office/drawing/2014/main" val="1302091351"/>
                    </a:ext>
                  </a:extLst>
                </a:gridCol>
                <a:gridCol w="3752899">
                  <a:extLst>
                    <a:ext uri="{9D8B030D-6E8A-4147-A177-3AD203B41FA5}">
                      <a16:colId xmlns:a16="http://schemas.microsoft.com/office/drawing/2014/main" val="3111103531"/>
                    </a:ext>
                  </a:extLst>
                </a:gridCol>
              </a:tblGrid>
              <a:tr h="628446">
                <a:tc>
                  <a:txBody>
                    <a:bodyPr/>
                    <a:lstStyle/>
                    <a:p>
                      <a:pPr algn="l"/>
                      <a:r>
                        <a:rPr lang="en-US" sz="2400" dirty="0" smtClean="0"/>
                        <a:t>Criterion</a:t>
                      </a:r>
                      <a:endParaRPr lang="en-US" sz="2400" dirty="0"/>
                    </a:p>
                  </a:txBody>
                  <a:tcPr/>
                </a:tc>
                <a:tc>
                  <a:txBody>
                    <a:bodyPr/>
                    <a:lstStyle/>
                    <a:p>
                      <a:pPr algn="l"/>
                      <a:r>
                        <a:rPr lang="en-US" sz="2400" dirty="0" smtClean="0"/>
                        <a:t>Old Transmission</a:t>
                      </a:r>
                      <a:r>
                        <a:rPr lang="en-US" sz="2400" baseline="0" dirty="0" smtClean="0"/>
                        <a:t>  Model </a:t>
                      </a:r>
                      <a:endParaRPr lang="en-US" sz="2400" dirty="0"/>
                    </a:p>
                  </a:txBody>
                  <a:tcPr/>
                </a:tc>
                <a:tc>
                  <a:txBody>
                    <a:bodyPr/>
                    <a:lstStyle/>
                    <a:p>
                      <a:pPr algn="l"/>
                      <a:r>
                        <a:rPr lang="en-US" sz="2400" dirty="0" smtClean="0"/>
                        <a:t>OBE model</a:t>
                      </a:r>
                      <a:endParaRPr lang="en-US" sz="2400" dirty="0"/>
                    </a:p>
                  </a:txBody>
                  <a:tcPr/>
                </a:tc>
                <a:extLst>
                  <a:ext uri="{0D108BD9-81ED-4DB2-BD59-A6C34878D82A}">
                    <a16:rowId xmlns:a16="http://schemas.microsoft.com/office/drawing/2014/main" val="3966495163"/>
                  </a:ext>
                </a:extLst>
              </a:tr>
              <a:tr h="586905">
                <a:tc>
                  <a:txBody>
                    <a:bodyPr/>
                    <a:lstStyle/>
                    <a:p>
                      <a:pPr algn="l"/>
                      <a:r>
                        <a:rPr lang="en-US" sz="2000" dirty="0" smtClean="0"/>
                        <a:t>The Learner</a:t>
                      </a:r>
                      <a:endParaRPr lang="en-US" sz="2000" dirty="0"/>
                    </a:p>
                  </a:txBody>
                  <a:tcPr/>
                </a:tc>
                <a:tc>
                  <a:txBody>
                    <a:bodyPr/>
                    <a:lstStyle/>
                    <a:p>
                      <a:pPr algn="l"/>
                      <a:r>
                        <a:rPr lang="en-US" sz="2000" dirty="0" smtClean="0"/>
                        <a:t>Passive Learners</a:t>
                      </a:r>
                      <a:endParaRPr lang="en-US" sz="2000" dirty="0"/>
                    </a:p>
                  </a:txBody>
                  <a:tcPr/>
                </a:tc>
                <a:tc>
                  <a:txBody>
                    <a:bodyPr/>
                    <a:lstStyle/>
                    <a:p>
                      <a:pPr algn="l"/>
                      <a:r>
                        <a:rPr lang="en-US" sz="2000" dirty="0" smtClean="0"/>
                        <a:t>Active Learners</a:t>
                      </a:r>
                      <a:endParaRPr lang="en-US" sz="2000" dirty="0"/>
                    </a:p>
                  </a:txBody>
                  <a:tcPr/>
                </a:tc>
                <a:extLst>
                  <a:ext uri="{0D108BD9-81ED-4DB2-BD59-A6C34878D82A}">
                    <a16:rowId xmlns:a16="http://schemas.microsoft.com/office/drawing/2014/main" val="1983693306"/>
                  </a:ext>
                </a:extLst>
              </a:tr>
              <a:tr h="963619">
                <a:tc>
                  <a:txBody>
                    <a:bodyPr/>
                    <a:lstStyle/>
                    <a:p>
                      <a:pPr algn="l"/>
                      <a:r>
                        <a:rPr lang="en-US" sz="2000" dirty="0" smtClean="0"/>
                        <a:t>Assessment </a:t>
                      </a:r>
                      <a:endParaRPr lang="en-US" sz="2000" dirty="0"/>
                    </a:p>
                  </a:txBody>
                  <a:tcPr/>
                </a:tc>
                <a:tc>
                  <a:txBody>
                    <a:bodyPr/>
                    <a:lstStyle/>
                    <a:p>
                      <a:pPr algn="l"/>
                      <a:r>
                        <a:rPr lang="en-US" sz="2000" dirty="0" smtClean="0"/>
                        <a:t>Graded</a:t>
                      </a:r>
                    </a:p>
                    <a:p>
                      <a:pPr algn="l"/>
                      <a:r>
                        <a:rPr lang="en-US" sz="2000" dirty="0" smtClean="0"/>
                        <a:t>Exam-driven</a:t>
                      </a:r>
                      <a:endParaRPr lang="en-US" sz="2000" dirty="0"/>
                    </a:p>
                  </a:txBody>
                  <a:tcPr/>
                </a:tc>
                <a:tc>
                  <a:txBody>
                    <a:bodyPr/>
                    <a:lstStyle/>
                    <a:p>
                      <a:pPr algn="l"/>
                      <a:r>
                        <a:rPr lang="en-US" sz="2000" dirty="0" smtClean="0"/>
                        <a:t>Continuous assessment; learners are assessed on an ongoing basis</a:t>
                      </a:r>
                      <a:endParaRPr lang="en-US" sz="2000" dirty="0"/>
                    </a:p>
                  </a:txBody>
                  <a:tcPr/>
                </a:tc>
                <a:extLst>
                  <a:ext uri="{0D108BD9-81ED-4DB2-BD59-A6C34878D82A}">
                    <a16:rowId xmlns:a16="http://schemas.microsoft.com/office/drawing/2014/main" val="3339638248"/>
                  </a:ext>
                </a:extLst>
              </a:tr>
              <a:tr h="1382584">
                <a:tc>
                  <a:txBody>
                    <a:bodyPr/>
                    <a:lstStyle/>
                    <a:p>
                      <a:pPr algn="l"/>
                      <a:r>
                        <a:rPr lang="en-US" sz="2000" dirty="0" smtClean="0"/>
                        <a:t>Role of teacher</a:t>
                      </a:r>
                      <a:endParaRPr lang="en-US" sz="2000" dirty="0"/>
                    </a:p>
                  </a:txBody>
                  <a:tcPr/>
                </a:tc>
                <a:tc>
                  <a:txBody>
                    <a:bodyPr/>
                    <a:lstStyle/>
                    <a:p>
                      <a:pPr algn="l"/>
                      <a:r>
                        <a:rPr lang="en-US" sz="2000" dirty="0" smtClean="0"/>
                        <a:t>Teacher-centered</a:t>
                      </a:r>
                    </a:p>
                    <a:p>
                      <a:pPr algn="l"/>
                      <a:r>
                        <a:rPr lang="en-US" sz="2000" dirty="0" smtClean="0"/>
                        <a:t>Textbook</a:t>
                      </a:r>
                      <a:r>
                        <a:rPr lang="en-US" sz="2000" baseline="0" dirty="0" smtClean="0"/>
                        <a:t> bound </a:t>
                      </a:r>
                      <a:endParaRPr lang="en-US" sz="2000" dirty="0"/>
                    </a:p>
                  </a:txBody>
                  <a:tcPr/>
                </a:tc>
                <a:tc>
                  <a:txBody>
                    <a:bodyPr/>
                    <a:lstStyle/>
                    <a:p>
                      <a:pPr algn="l"/>
                      <a:r>
                        <a:rPr lang="en-US" sz="2000" dirty="0" smtClean="0"/>
                        <a:t>Learner-centered </a:t>
                      </a:r>
                    </a:p>
                    <a:p>
                      <a:pPr algn="l"/>
                      <a:r>
                        <a:rPr lang="en-US" sz="2000" dirty="0" smtClean="0"/>
                        <a:t>Teacher as facilitator </a:t>
                      </a:r>
                    </a:p>
                    <a:p>
                      <a:pPr algn="l"/>
                      <a:r>
                        <a:rPr lang="en-US" sz="2000" dirty="0" smtClean="0"/>
                        <a:t>Group work and teamwork </a:t>
                      </a:r>
                      <a:endParaRPr lang="en-US" sz="2000" dirty="0"/>
                    </a:p>
                  </a:txBody>
                  <a:tcPr/>
                </a:tc>
                <a:extLst>
                  <a:ext uri="{0D108BD9-81ED-4DB2-BD59-A6C34878D82A}">
                    <a16:rowId xmlns:a16="http://schemas.microsoft.com/office/drawing/2014/main" val="2213034540"/>
                  </a:ext>
                </a:extLst>
              </a:tr>
              <a:tr h="1382584">
                <a:tc>
                  <a:txBody>
                    <a:bodyPr/>
                    <a:lstStyle/>
                    <a:p>
                      <a:pPr algn="l"/>
                      <a:r>
                        <a:rPr lang="en-US" sz="2000" dirty="0" smtClean="0"/>
                        <a:t>Curriculum Framework </a:t>
                      </a:r>
                      <a:endParaRPr lang="en-US" sz="2000" dirty="0"/>
                    </a:p>
                  </a:txBody>
                  <a:tcPr/>
                </a:tc>
                <a:tc>
                  <a:txBody>
                    <a:bodyPr/>
                    <a:lstStyle/>
                    <a:p>
                      <a:pPr algn="l"/>
                      <a:r>
                        <a:rPr lang="en-US" sz="2000" dirty="0" smtClean="0"/>
                        <a:t>Syllabus seen as rigid </a:t>
                      </a:r>
                      <a:endParaRPr lang="en-US" sz="2000" dirty="0"/>
                    </a:p>
                  </a:txBody>
                  <a:tcPr/>
                </a:tc>
                <a:tc>
                  <a:txBody>
                    <a:bodyPr/>
                    <a:lstStyle/>
                    <a:p>
                      <a:pPr algn="l"/>
                      <a:r>
                        <a:rPr lang="en-US" sz="2000" dirty="0" smtClean="0"/>
                        <a:t>Allow teachers to be innovative</a:t>
                      </a:r>
                      <a:r>
                        <a:rPr lang="en-US" sz="2000" baseline="0" dirty="0" smtClean="0"/>
                        <a:t> and creative in designing </a:t>
                      </a:r>
                      <a:r>
                        <a:rPr lang="en-US" sz="2000" baseline="0" dirty="0" err="1" smtClean="0"/>
                        <a:t>programmes</a:t>
                      </a:r>
                      <a:endParaRPr lang="en-US" sz="2000" dirty="0"/>
                    </a:p>
                  </a:txBody>
                  <a:tcPr/>
                </a:tc>
                <a:extLst>
                  <a:ext uri="{0D108BD9-81ED-4DB2-BD59-A6C34878D82A}">
                    <a16:rowId xmlns:a16="http://schemas.microsoft.com/office/drawing/2014/main" val="4145738407"/>
                  </a:ext>
                </a:extLst>
              </a:tr>
            </a:tbl>
          </a:graphicData>
        </a:graphic>
      </p:graphicFrame>
      <p:sp>
        <p:nvSpPr>
          <p:cNvPr id="4" name="TextBox 3"/>
          <p:cNvSpPr txBox="1"/>
          <p:nvPr/>
        </p:nvSpPr>
        <p:spPr>
          <a:xfrm>
            <a:off x="1807535" y="6251944"/>
            <a:ext cx="9994605" cy="646331"/>
          </a:xfrm>
          <a:prstGeom prst="rect">
            <a:avLst/>
          </a:prstGeom>
          <a:noFill/>
        </p:spPr>
        <p:txBody>
          <a:bodyPr wrap="square" rtlCol="0">
            <a:spAutoFit/>
          </a:bodyPr>
          <a:lstStyle/>
          <a:p>
            <a:r>
              <a:rPr lang="en-US" dirty="0" smtClean="0">
                <a:solidFill>
                  <a:srgbClr val="222222"/>
                </a:solidFill>
                <a:latin typeface="Arial" panose="020B0604020202020204" pitchFamily="34" charset="0"/>
              </a:rPr>
              <a:t>Source: Jansen</a:t>
            </a:r>
            <a:r>
              <a:rPr lang="en-US" dirty="0">
                <a:solidFill>
                  <a:srgbClr val="222222"/>
                </a:solidFill>
                <a:latin typeface="Arial" panose="020B0604020202020204" pitchFamily="34" charset="0"/>
              </a:rPr>
              <a:t>, J. D., &amp; Christie, P. (1999). </a:t>
            </a:r>
            <a:r>
              <a:rPr lang="en-US" i="1" dirty="0">
                <a:solidFill>
                  <a:srgbClr val="222222"/>
                </a:solidFill>
                <a:latin typeface="Arial" panose="020B0604020202020204" pitchFamily="34" charset="0"/>
              </a:rPr>
              <a:t>Changing curriculum: Studies on outcomes-based education in South Africa</a:t>
            </a:r>
            <a:r>
              <a:rPr lang="en-US" dirty="0">
                <a:solidFill>
                  <a:srgbClr val="222222"/>
                </a:solidFill>
                <a:latin typeface="Arial" panose="020B0604020202020204" pitchFamily="34" charset="0"/>
              </a:rPr>
              <a:t>. </a:t>
            </a:r>
            <a:r>
              <a:rPr lang="en-US" dirty="0" err="1">
                <a:solidFill>
                  <a:srgbClr val="222222"/>
                </a:solidFill>
                <a:latin typeface="Arial" panose="020B0604020202020204" pitchFamily="34" charset="0"/>
              </a:rPr>
              <a:t>Juta</a:t>
            </a:r>
            <a:r>
              <a:rPr lang="en-US" dirty="0">
                <a:solidFill>
                  <a:srgbClr val="222222"/>
                </a:solidFill>
                <a:latin typeface="Arial" panose="020B0604020202020204" pitchFamily="34" charset="0"/>
              </a:rPr>
              <a:t> and Company Ltd.</a:t>
            </a:r>
            <a:endParaRPr lang="en-US" dirty="0"/>
          </a:p>
        </p:txBody>
      </p:sp>
    </p:spTree>
    <p:extLst>
      <p:ext uri="{BB962C8B-B14F-4D97-AF65-F5344CB8AC3E}">
        <p14:creationId xmlns:p14="http://schemas.microsoft.com/office/powerpoint/2010/main" val="24513430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lvl="0">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16. </a:t>
            </a:r>
            <a:r>
              <a:rPr lang="en-US" sz="4000" dirty="0"/>
              <a:t>Mapping courses with the </a:t>
            </a:r>
            <a:r>
              <a:rPr lang="en-US" sz="4000" dirty="0" smtClean="0"/>
              <a:t>PLOs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2518747835"/>
              </p:ext>
            </p:extLst>
          </p:nvPr>
        </p:nvGraphicFramePr>
        <p:xfrm>
          <a:off x="244549" y="1892595"/>
          <a:ext cx="11780875" cy="4962216"/>
        </p:xfrm>
        <a:graphic>
          <a:graphicData uri="http://schemas.openxmlformats.org/drawingml/2006/table">
            <a:tbl>
              <a:tblPr firstRow="1" bandRow="1">
                <a:tableStyleId>{5C22544A-7EE6-4342-B048-85BDC9FD1C3A}</a:tableStyleId>
              </a:tblPr>
              <a:tblGrid>
                <a:gridCol w="1458340">
                  <a:extLst>
                    <a:ext uri="{9D8B030D-6E8A-4147-A177-3AD203B41FA5}">
                      <a16:colId xmlns:a16="http://schemas.microsoft.com/office/drawing/2014/main" val="943040582"/>
                    </a:ext>
                  </a:extLst>
                </a:gridCol>
                <a:gridCol w="3715605">
                  <a:extLst>
                    <a:ext uri="{9D8B030D-6E8A-4147-A177-3AD203B41FA5}">
                      <a16:colId xmlns:a16="http://schemas.microsoft.com/office/drawing/2014/main" val="4190243708"/>
                    </a:ext>
                  </a:extLst>
                </a:gridCol>
                <a:gridCol w="1257214">
                  <a:extLst>
                    <a:ext uri="{9D8B030D-6E8A-4147-A177-3AD203B41FA5}">
                      <a16:colId xmlns:a16="http://schemas.microsoft.com/office/drawing/2014/main" val="1497077739"/>
                    </a:ext>
                  </a:extLst>
                </a:gridCol>
                <a:gridCol w="1035429">
                  <a:extLst>
                    <a:ext uri="{9D8B030D-6E8A-4147-A177-3AD203B41FA5}">
                      <a16:colId xmlns:a16="http://schemas.microsoft.com/office/drawing/2014/main" val="2176931729"/>
                    </a:ext>
                  </a:extLst>
                </a:gridCol>
                <a:gridCol w="1046934">
                  <a:extLst>
                    <a:ext uri="{9D8B030D-6E8A-4147-A177-3AD203B41FA5}">
                      <a16:colId xmlns:a16="http://schemas.microsoft.com/office/drawing/2014/main" val="2115515843"/>
                    </a:ext>
                  </a:extLst>
                </a:gridCol>
                <a:gridCol w="1231010">
                  <a:extLst>
                    <a:ext uri="{9D8B030D-6E8A-4147-A177-3AD203B41FA5}">
                      <a16:colId xmlns:a16="http://schemas.microsoft.com/office/drawing/2014/main" val="654717308"/>
                    </a:ext>
                  </a:extLst>
                </a:gridCol>
                <a:gridCol w="1207999">
                  <a:extLst>
                    <a:ext uri="{9D8B030D-6E8A-4147-A177-3AD203B41FA5}">
                      <a16:colId xmlns:a16="http://schemas.microsoft.com/office/drawing/2014/main" val="388490024"/>
                    </a:ext>
                  </a:extLst>
                </a:gridCol>
                <a:gridCol w="828344">
                  <a:extLst>
                    <a:ext uri="{9D8B030D-6E8A-4147-A177-3AD203B41FA5}">
                      <a16:colId xmlns:a16="http://schemas.microsoft.com/office/drawing/2014/main" val="2313856389"/>
                    </a:ext>
                  </a:extLst>
                </a:gridCol>
              </a:tblGrid>
              <a:tr h="680484">
                <a:tc>
                  <a:txBody>
                    <a:bodyPr/>
                    <a:lstStyle/>
                    <a:p>
                      <a:pPr algn="ctr"/>
                      <a:r>
                        <a:rPr lang="en-US" sz="2800" dirty="0" smtClean="0"/>
                        <a:t>Courses</a:t>
                      </a:r>
                      <a:endParaRPr lang="en-US" sz="2800" dirty="0"/>
                    </a:p>
                  </a:txBody>
                  <a:tcPr/>
                </a:tc>
                <a:tc>
                  <a:txBody>
                    <a:bodyPr/>
                    <a:lstStyle/>
                    <a:p>
                      <a:pPr algn="ctr"/>
                      <a:r>
                        <a:rPr lang="en-US" sz="2800" dirty="0" smtClean="0"/>
                        <a:t>Course Title</a:t>
                      </a:r>
                      <a:endParaRPr lang="en-US" sz="2800" dirty="0"/>
                    </a:p>
                  </a:txBody>
                  <a:tcPr/>
                </a:tc>
                <a:tc>
                  <a:txBody>
                    <a:bodyPr/>
                    <a:lstStyle/>
                    <a:p>
                      <a:pPr algn="ctr"/>
                      <a:r>
                        <a:rPr lang="en-US" sz="2800" dirty="0" smtClean="0"/>
                        <a:t>PLO1</a:t>
                      </a:r>
                      <a:endParaRPr lang="en-US" sz="2800" dirty="0"/>
                    </a:p>
                  </a:txBody>
                  <a:tcPr/>
                </a:tc>
                <a:tc>
                  <a:txBody>
                    <a:bodyPr/>
                    <a:lstStyle/>
                    <a:p>
                      <a:pPr algn="ctr"/>
                      <a:r>
                        <a:rPr lang="en-US" sz="2800" dirty="0" smtClean="0"/>
                        <a:t>PLO2</a:t>
                      </a:r>
                      <a:endParaRPr lang="en-US" sz="2800" dirty="0"/>
                    </a:p>
                  </a:txBody>
                  <a:tcPr/>
                </a:tc>
                <a:tc>
                  <a:txBody>
                    <a:bodyPr/>
                    <a:lstStyle/>
                    <a:p>
                      <a:pPr algn="ctr"/>
                      <a:r>
                        <a:rPr lang="en-US" sz="2800" dirty="0" smtClean="0"/>
                        <a:t>PLO3</a:t>
                      </a:r>
                      <a:endParaRPr lang="en-US" sz="2800" dirty="0"/>
                    </a:p>
                  </a:txBody>
                  <a:tcPr/>
                </a:tc>
                <a:tc>
                  <a:txBody>
                    <a:bodyPr/>
                    <a:lstStyle/>
                    <a:p>
                      <a:pPr algn="ctr"/>
                      <a:r>
                        <a:rPr lang="en-US" sz="2800" dirty="0" smtClean="0"/>
                        <a:t>PLO4</a:t>
                      </a:r>
                      <a:endParaRPr lang="en-US" sz="2800" dirty="0"/>
                    </a:p>
                  </a:txBody>
                  <a:tcPr/>
                </a:tc>
                <a:tc>
                  <a:txBody>
                    <a:bodyPr/>
                    <a:lstStyle/>
                    <a:p>
                      <a:pPr algn="ctr"/>
                      <a:r>
                        <a:rPr lang="en-US" sz="2800" dirty="0" smtClean="0"/>
                        <a:t>PLO5</a:t>
                      </a:r>
                      <a:endParaRPr lang="en-US" sz="2800" dirty="0"/>
                    </a:p>
                  </a:txBody>
                  <a:tcPr/>
                </a:tc>
                <a:tc>
                  <a:txBody>
                    <a:bodyPr/>
                    <a:lstStyle/>
                    <a:p>
                      <a:pPr algn="ctr"/>
                      <a:r>
                        <a:rPr lang="en-US" sz="2800" dirty="0" smtClean="0"/>
                        <a:t>..</a:t>
                      </a:r>
                      <a:endParaRPr lang="en-US" sz="2800" dirty="0"/>
                    </a:p>
                  </a:txBody>
                  <a:tcPr/>
                </a:tc>
                <a:extLst>
                  <a:ext uri="{0D108BD9-81ED-4DB2-BD59-A6C34878D82A}">
                    <a16:rowId xmlns:a16="http://schemas.microsoft.com/office/drawing/2014/main" val="448721881"/>
                  </a:ext>
                </a:extLst>
              </a:tr>
              <a:tr h="552893">
                <a:tc>
                  <a:txBody>
                    <a:bodyPr/>
                    <a:lstStyle/>
                    <a:p>
                      <a:pPr algn="ctr"/>
                      <a:r>
                        <a:rPr lang="en-US" sz="2800" dirty="0" smtClean="0"/>
                        <a:t>ECO 111</a:t>
                      </a:r>
                      <a:endParaRPr lang="en-US" sz="2800" dirty="0"/>
                    </a:p>
                  </a:txBody>
                  <a:tcPr/>
                </a:tc>
                <a:tc>
                  <a:txBody>
                    <a:bodyPr/>
                    <a:lstStyle/>
                    <a:p>
                      <a:pPr algn="ctr"/>
                      <a:r>
                        <a:rPr lang="en-US" sz="2800" dirty="0" smtClean="0">
                          <a:solidFill>
                            <a:srgbClr val="C00000"/>
                          </a:solidFill>
                        </a:rPr>
                        <a:t>Microeconomics 1</a:t>
                      </a: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3374186216"/>
                  </a:ext>
                </a:extLst>
              </a:tr>
              <a:tr h="542261">
                <a:tc>
                  <a:txBody>
                    <a:bodyPr/>
                    <a:lstStyle/>
                    <a:p>
                      <a:pPr algn="ctr"/>
                      <a:r>
                        <a:rPr lang="en-US" sz="2800" dirty="0" smtClean="0"/>
                        <a:t>ECO 112</a:t>
                      </a:r>
                      <a:endParaRPr lang="en-US" sz="2800" dirty="0"/>
                    </a:p>
                  </a:txBody>
                  <a:tcPr/>
                </a:tc>
                <a:tc>
                  <a:txBody>
                    <a:bodyPr/>
                    <a:lstStyle/>
                    <a:p>
                      <a:pPr algn="ctr"/>
                      <a:r>
                        <a:rPr lang="en-US" sz="2800" dirty="0" smtClean="0">
                          <a:solidFill>
                            <a:srgbClr val="C00000"/>
                          </a:solidFill>
                        </a:rPr>
                        <a:t>Macroeconomics 1</a:t>
                      </a: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3295573595"/>
                  </a:ext>
                </a:extLst>
              </a:tr>
              <a:tr h="531627">
                <a:tc>
                  <a:txBody>
                    <a:bodyPr/>
                    <a:lstStyle/>
                    <a:p>
                      <a:pPr algn="ctr"/>
                      <a:r>
                        <a:rPr lang="en-US" sz="2800" dirty="0" smtClean="0"/>
                        <a:t>ECO 211</a:t>
                      </a:r>
                      <a:endParaRPr lang="en-US" sz="2800" dirty="0"/>
                    </a:p>
                  </a:txBody>
                  <a:tcPr/>
                </a:tc>
                <a:tc>
                  <a:txBody>
                    <a:bodyPr/>
                    <a:lstStyle/>
                    <a:p>
                      <a:pPr algn="ctr"/>
                      <a:r>
                        <a:rPr lang="en-US" sz="2800" dirty="0" smtClean="0">
                          <a:solidFill>
                            <a:srgbClr val="C00000"/>
                          </a:solidFill>
                        </a:rPr>
                        <a:t>Microeconomics 2</a:t>
                      </a: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3398262496"/>
                  </a:ext>
                </a:extLst>
              </a:tr>
              <a:tr h="680484">
                <a:tc>
                  <a:txBody>
                    <a:bodyPr/>
                    <a:lstStyle/>
                    <a:p>
                      <a:pPr algn="ctr"/>
                      <a:r>
                        <a:rPr lang="en-US" sz="2800" dirty="0" smtClean="0"/>
                        <a:t>ECO…….</a:t>
                      </a:r>
                      <a:endParaRPr lang="en-US" sz="2800" dirty="0"/>
                    </a:p>
                  </a:txBody>
                  <a:tcPr/>
                </a:tc>
                <a:tc>
                  <a:txBody>
                    <a:bodyPr/>
                    <a:lstStyle/>
                    <a:p>
                      <a:pPr algn="ctr"/>
                      <a:r>
                        <a:rPr lang="en-US" sz="2800" dirty="0" smtClean="0">
                          <a:solidFill>
                            <a:srgbClr val="C00000"/>
                          </a:solidFill>
                        </a:rPr>
                        <a:t>Seminar </a:t>
                      </a: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4272268523"/>
                  </a:ext>
                </a:extLst>
              </a:tr>
              <a:tr h="542261">
                <a:tc>
                  <a:txBody>
                    <a:bodyPr/>
                    <a:lstStyle/>
                    <a:p>
                      <a:pPr algn="ctr"/>
                      <a:r>
                        <a:rPr lang="en-US" sz="2800" dirty="0" smtClean="0"/>
                        <a:t>ECO 444</a:t>
                      </a:r>
                      <a:endParaRPr lang="en-US" sz="2800" dirty="0"/>
                    </a:p>
                  </a:txBody>
                  <a:tcPr/>
                </a:tc>
                <a:tc>
                  <a:txBody>
                    <a:bodyPr/>
                    <a:lstStyle/>
                    <a:p>
                      <a:pPr algn="ctr"/>
                      <a:r>
                        <a:rPr lang="en-US" sz="1600" dirty="0" smtClean="0">
                          <a:solidFill>
                            <a:srgbClr val="C00000"/>
                          </a:solidFill>
                        </a:rPr>
                        <a:t>Resource</a:t>
                      </a:r>
                      <a:r>
                        <a:rPr lang="en-US" sz="1600" baseline="0" dirty="0" smtClean="0">
                          <a:solidFill>
                            <a:srgbClr val="C00000"/>
                          </a:solidFill>
                        </a:rPr>
                        <a:t> and Environmental Economics </a:t>
                      </a:r>
                      <a:endParaRPr lang="en-US" sz="16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154397355"/>
                  </a:ext>
                </a:extLst>
              </a:tr>
              <a:tr h="542261">
                <a:tc>
                  <a:txBody>
                    <a:bodyPr/>
                    <a:lstStyle/>
                    <a:p>
                      <a:pPr algn="ctr"/>
                      <a:r>
                        <a:rPr lang="en-US" sz="2800" dirty="0" smtClean="0"/>
                        <a:t>……</a:t>
                      </a:r>
                      <a:endParaRPr lang="en-US" sz="2800" dirty="0"/>
                    </a:p>
                  </a:txBody>
                  <a:tcPr/>
                </a:tc>
                <a:tc>
                  <a:txBody>
                    <a:bodyPr/>
                    <a:lstStyle/>
                    <a:p>
                      <a:pPr algn="ctr"/>
                      <a:r>
                        <a:rPr lang="en-US" sz="1600" dirty="0" smtClean="0">
                          <a:solidFill>
                            <a:srgbClr val="C00000"/>
                          </a:solidFill>
                        </a:rPr>
                        <a:t>……………………………………</a:t>
                      </a:r>
                      <a:endParaRPr lang="en-US" sz="1600" dirty="0">
                        <a:solidFill>
                          <a:srgbClr val="C00000"/>
                        </a:solidFill>
                      </a:endParaRPr>
                    </a:p>
                  </a:txBody>
                  <a:tcPr/>
                </a:tc>
                <a:tc>
                  <a:txBody>
                    <a:bodyPr/>
                    <a:lstStyle/>
                    <a:p>
                      <a:pPr algn="ctr"/>
                      <a:r>
                        <a:rPr lang="en-US" sz="2800" dirty="0" smtClean="0">
                          <a:solidFill>
                            <a:srgbClr val="C00000"/>
                          </a:solidFill>
                        </a:rPr>
                        <a:t>…….</a:t>
                      </a:r>
                      <a:endParaRPr lang="en-US" sz="2800" dirty="0">
                        <a:solidFill>
                          <a:srgbClr val="C00000"/>
                        </a:solidFill>
                      </a:endParaRPr>
                    </a:p>
                  </a:txBody>
                  <a:tcPr/>
                </a:tc>
                <a:tc>
                  <a:txBody>
                    <a:bodyPr/>
                    <a:lstStyle/>
                    <a:p>
                      <a:pPr algn="ctr"/>
                      <a:r>
                        <a:rPr lang="en-US" sz="2800" dirty="0" smtClean="0">
                          <a:solidFill>
                            <a:srgbClr val="C00000"/>
                          </a:solidFill>
                        </a:rPr>
                        <a:t>…..</a:t>
                      </a:r>
                      <a:endParaRPr lang="en-US" sz="2800" dirty="0">
                        <a:solidFill>
                          <a:srgbClr val="C00000"/>
                        </a:solidFill>
                      </a:endParaRPr>
                    </a:p>
                  </a:txBody>
                  <a:tcPr/>
                </a:tc>
                <a:tc>
                  <a:txBody>
                    <a:bodyPr/>
                    <a:lstStyle/>
                    <a:p>
                      <a:pPr algn="ctr"/>
                      <a:r>
                        <a:rPr lang="en-US" sz="2800" dirty="0" smtClean="0">
                          <a:solidFill>
                            <a:srgbClr val="C00000"/>
                          </a:solidFill>
                        </a:rPr>
                        <a:t>……</a:t>
                      </a:r>
                      <a:endParaRPr lang="en-US" sz="2800" dirty="0">
                        <a:solidFill>
                          <a:srgbClr val="C00000"/>
                        </a:solidFill>
                      </a:endParaRPr>
                    </a:p>
                  </a:txBody>
                  <a:tcPr/>
                </a:tc>
                <a:tc>
                  <a:txBody>
                    <a:bodyPr/>
                    <a:lstStyle/>
                    <a:p>
                      <a:pPr algn="ctr"/>
                      <a:r>
                        <a:rPr lang="en-US" sz="2800" dirty="0" smtClean="0">
                          <a:solidFill>
                            <a:srgbClr val="C00000"/>
                          </a:solidFill>
                        </a:rPr>
                        <a:t>……</a:t>
                      </a:r>
                      <a:endParaRPr lang="en-US" sz="2800" dirty="0">
                        <a:solidFill>
                          <a:srgbClr val="C00000"/>
                        </a:solidFill>
                      </a:endParaRPr>
                    </a:p>
                  </a:txBody>
                  <a:tcPr/>
                </a:tc>
                <a:tc>
                  <a:txBody>
                    <a:bodyPr/>
                    <a:lstStyle/>
                    <a:p>
                      <a:pPr algn="ctr"/>
                      <a:r>
                        <a:rPr lang="en-US" sz="2800" dirty="0" smtClean="0">
                          <a:solidFill>
                            <a:srgbClr val="C00000"/>
                          </a:solidFill>
                        </a:rPr>
                        <a:t>…..</a:t>
                      </a:r>
                      <a:endParaRPr lang="en-US" sz="2800" dirty="0">
                        <a:solidFill>
                          <a:srgbClr val="C00000"/>
                        </a:solidFill>
                      </a:endParaRPr>
                    </a:p>
                  </a:txBody>
                  <a:tcPr/>
                </a:tc>
                <a:tc>
                  <a:txBody>
                    <a:bodyPr/>
                    <a:lstStyle/>
                    <a:p>
                      <a:pPr algn="ctr"/>
                      <a:r>
                        <a:rPr lang="en-US" sz="2800" dirty="0" smtClean="0">
                          <a:solidFill>
                            <a:srgbClr val="FF0000"/>
                          </a:solidFill>
                        </a:rPr>
                        <a:t>…..</a:t>
                      </a:r>
                      <a:endParaRPr lang="en-US" sz="2800" dirty="0">
                        <a:solidFill>
                          <a:srgbClr val="FF0000"/>
                        </a:solidFill>
                      </a:endParaRPr>
                    </a:p>
                  </a:txBody>
                  <a:tcPr/>
                </a:tc>
                <a:extLst>
                  <a:ext uri="{0D108BD9-81ED-4DB2-BD59-A6C34878D82A}">
                    <a16:rowId xmlns:a16="http://schemas.microsoft.com/office/drawing/2014/main" val="1663704934"/>
                  </a:ext>
                </a:extLst>
              </a:tr>
              <a:tr h="889945">
                <a:tc>
                  <a:txBody>
                    <a:bodyPr/>
                    <a:lstStyle/>
                    <a:p>
                      <a:pPr algn="ctr"/>
                      <a:r>
                        <a:rPr lang="en-US" sz="2800" dirty="0" smtClean="0"/>
                        <a:t>ECO 449</a:t>
                      </a:r>
                      <a:endParaRPr lang="en-US" sz="2800" dirty="0"/>
                    </a:p>
                  </a:txBody>
                  <a:tcPr/>
                </a:tc>
                <a:tc>
                  <a:txBody>
                    <a:bodyPr/>
                    <a:lstStyle/>
                    <a:p>
                      <a:pPr algn="ctr"/>
                      <a:r>
                        <a:rPr lang="en-US" sz="2400" dirty="0" smtClean="0">
                          <a:solidFill>
                            <a:srgbClr val="C00000"/>
                          </a:solidFill>
                        </a:rPr>
                        <a:t>Field Work and Report</a:t>
                      </a:r>
                      <a:r>
                        <a:rPr lang="en-US" sz="2400" baseline="0" dirty="0" smtClean="0">
                          <a:solidFill>
                            <a:srgbClr val="C00000"/>
                          </a:solidFill>
                        </a:rPr>
                        <a:t> Writing </a:t>
                      </a:r>
                      <a:endParaRPr lang="en-US" sz="24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r>
                        <a:rPr lang="en-US" sz="2800" dirty="0" smtClean="0">
                          <a:solidFill>
                            <a:srgbClr val="C00000"/>
                          </a:solidFill>
                        </a:rPr>
                        <a:t>X</a:t>
                      </a:r>
                      <a:endParaRPr lang="en-US" sz="2800" dirty="0">
                        <a:solidFill>
                          <a:srgbClr val="C0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799274764"/>
                  </a:ext>
                </a:extLst>
              </a:tr>
            </a:tbl>
          </a:graphicData>
        </a:graphic>
      </p:graphicFrame>
    </p:spTree>
    <p:extLst>
      <p:ext uri="{BB962C8B-B14F-4D97-AF65-F5344CB8AC3E}">
        <p14:creationId xmlns:p14="http://schemas.microsoft.com/office/powerpoint/2010/main" val="1595941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5" name="Rounded Rectangle 4"/>
          <p:cNvSpPr/>
          <p:nvPr/>
        </p:nvSpPr>
        <p:spPr>
          <a:xfrm>
            <a:off x="223284" y="1031358"/>
            <a:ext cx="11802140" cy="5826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669852" y="1275906"/>
            <a:ext cx="10994064" cy="5124893"/>
          </a:xfrm>
          <a:prstGeom prst="rect">
            <a:avLst/>
          </a:prstGeom>
        </p:spPr>
      </p:pic>
      <p:sp>
        <p:nvSpPr>
          <p:cNvPr id="8" name="Rounded Rectangle 7"/>
          <p:cNvSpPr/>
          <p:nvPr/>
        </p:nvSpPr>
        <p:spPr>
          <a:xfrm>
            <a:off x="4338083" y="3700130"/>
            <a:ext cx="3498112" cy="531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Minimum </a:t>
            </a:r>
            <a:r>
              <a:rPr lang="en-US" dirty="0" smtClean="0"/>
              <a:t>130 credits </a:t>
            </a:r>
            <a:r>
              <a:rPr lang="en-US" dirty="0" smtClean="0"/>
              <a:t>for Bachelor</a:t>
            </a:r>
            <a:endParaRPr lang="en-US" dirty="0"/>
          </a:p>
        </p:txBody>
      </p:sp>
      <p:sp>
        <p:nvSpPr>
          <p:cNvPr id="9" name="Rectangle 8"/>
          <p:cNvSpPr/>
          <p:nvPr/>
        </p:nvSpPr>
        <p:spPr>
          <a:xfrm>
            <a:off x="5050465" y="2137144"/>
            <a:ext cx="1010093" cy="3615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years</a:t>
            </a:r>
            <a:endParaRPr lang="en-US" dirty="0"/>
          </a:p>
        </p:txBody>
      </p:sp>
      <p:sp>
        <p:nvSpPr>
          <p:cNvPr id="10" name="Rectangle 9"/>
          <p:cNvSpPr/>
          <p:nvPr/>
        </p:nvSpPr>
        <p:spPr>
          <a:xfrm>
            <a:off x="7495953" y="2062716"/>
            <a:ext cx="1222745" cy="4359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a:t>
            </a:r>
            <a:endParaRPr lang="en-US" dirty="0"/>
          </a:p>
        </p:txBody>
      </p:sp>
      <p:sp>
        <p:nvSpPr>
          <p:cNvPr id="11" name="Rectangle 10"/>
          <p:cNvSpPr/>
          <p:nvPr/>
        </p:nvSpPr>
        <p:spPr>
          <a:xfrm>
            <a:off x="4646428" y="2732567"/>
            <a:ext cx="3359888" cy="4146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According to the university policy</a:t>
            </a:r>
            <a:endParaRPr lang="en-US" dirty="0"/>
          </a:p>
        </p:txBody>
      </p:sp>
      <p:sp>
        <p:nvSpPr>
          <p:cNvPr id="13" name="Rectangle 12"/>
          <p:cNvSpPr/>
          <p:nvPr/>
        </p:nvSpPr>
        <p:spPr>
          <a:xfrm>
            <a:off x="5805377" y="4486940"/>
            <a:ext cx="3508744" cy="425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According to faculty ordinance</a:t>
            </a:r>
            <a:endParaRPr lang="en-US" dirty="0"/>
          </a:p>
        </p:txBody>
      </p:sp>
      <p:sp>
        <p:nvSpPr>
          <p:cNvPr id="14" name="Rectangle 13"/>
          <p:cNvSpPr/>
          <p:nvPr/>
        </p:nvSpPr>
        <p:spPr>
          <a:xfrm>
            <a:off x="6581553" y="5071730"/>
            <a:ext cx="1584252" cy="3721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2.25??</a:t>
            </a:r>
            <a:endParaRPr lang="en-US" dirty="0"/>
          </a:p>
        </p:txBody>
      </p:sp>
      <p:sp>
        <p:nvSpPr>
          <p:cNvPr id="15" name="Rectangle 14"/>
          <p:cNvSpPr/>
          <p:nvPr/>
        </p:nvSpPr>
        <p:spPr>
          <a:xfrm>
            <a:off x="6230679" y="5677786"/>
            <a:ext cx="2317898" cy="489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 years</a:t>
            </a:r>
            <a:endParaRPr lang="en-US" dirty="0"/>
          </a:p>
        </p:txBody>
      </p:sp>
      <p:sp>
        <p:nvSpPr>
          <p:cNvPr id="16" name="Rectangle 15"/>
          <p:cNvSpPr/>
          <p:nvPr/>
        </p:nvSpPr>
        <p:spPr>
          <a:xfrm>
            <a:off x="5730949" y="1329070"/>
            <a:ext cx="4901609" cy="510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 4-Year Bachelor/degree </a:t>
            </a:r>
            <a:r>
              <a:rPr lang="en-US" dirty="0" err="1" smtClean="0"/>
              <a:t>Programme</a:t>
            </a:r>
            <a:endParaRPr lang="en-US" dirty="0"/>
          </a:p>
        </p:txBody>
      </p:sp>
    </p:spTree>
    <p:extLst>
      <p:ext uri="{BB962C8B-B14F-4D97-AF65-F5344CB8AC3E}">
        <p14:creationId xmlns:p14="http://schemas.microsoft.com/office/powerpoint/2010/main" val="1655397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65814" y="1127052"/>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531628" y="1592078"/>
            <a:ext cx="11174819" cy="4925680"/>
          </a:xfrm>
          <a:prstGeom prst="rect">
            <a:avLst/>
          </a:prstGeom>
        </p:spPr>
      </p:pic>
      <p:sp>
        <p:nvSpPr>
          <p:cNvPr id="12" name="TextBox 11"/>
          <p:cNvSpPr txBox="1"/>
          <p:nvPr/>
        </p:nvSpPr>
        <p:spPr>
          <a:xfrm>
            <a:off x="978195" y="1127052"/>
            <a:ext cx="1531089" cy="369332"/>
          </a:xfrm>
          <a:prstGeom prst="rect">
            <a:avLst/>
          </a:prstGeom>
          <a:noFill/>
        </p:spPr>
        <p:txBody>
          <a:bodyPr wrap="square" rtlCol="0">
            <a:spAutoFit/>
          </a:bodyPr>
          <a:lstStyle/>
          <a:p>
            <a:r>
              <a:rPr lang="en-US" dirty="0" smtClean="0">
                <a:solidFill>
                  <a:schemeClr val="bg1"/>
                </a:solidFill>
              </a:rPr>
              <a:t>17</a:t>
            </a:r>
            <a:r>
              <a:rPr lang="en-US" dirty="0" smtClean="0"/>
              <a:t>.</a:t>
            </a:r>
            <a:endParaRPr lang="en-US" dirty="0"/>
          </a:p>
        </p:txBody>
      </p:sp>
    </p:spTree>
    <p:extLst>
      <p:ext uri="{BB962C8B-B14F-4D97-AF65-F5344CB8AC3E}">
        <p14:creationId xmlns:p14="http://schemas.microsoft.com/office/powerpoint/2010/main" val="2257529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65814" y="1127052"/>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800" b="1" dirty="0" smtClean="0">
              <a:solidFill>
                <a:srgbClr val="555555"/>
              </a:solidFill>
              <a:latin typeface="Open Sans"/>
            </a:endParaRPr>
          </a:p>
          <a:p>
            <a:pPr algn="just"/>
            <a:endParaRPr lang="en-US" sz="3200" dirty="0" smtClean="0">
              <a:solidFill>
                <a:schemeClr val="bg1"/>
              </a:solidFill>
              <a:latin typeface="Open Sans"/>
            </a:endParaRPr>
          </a:p>
          <a:p>
            <a:pPr algn="just"/>
            <a:r>
              <a:rPr lang="en-US" sz="3600" b="1" dirty="0">
                <a:solidFill>
                  <a:schemeClr val="bg1"/>
                </a:solidFill>
                <a:latin typeface="Open Sans"/>
              </a:rPr>
              <a:t>General education courses </a:t>
            </a:r>
            <a:r>
              <a:rPr lang="en-US" sz="3600" dirty="0">
                <a:solidFill>
                  <a:schemeClr val="bg1"/>
                </a:solidFill>
                <a:latin typeface="Open Sans"/>
              </a:rPr>
              <a:t>are </a:t>
            </a:r>
            <a:r>
              <a:rPr lang="en-US" sz="3600" dirty="0" smtClean="0">
                <a:solidFill>
                  <a:schemeClr val="bg1"/>
                </a:solidFill>
                <a:latin typeface="Open Sans"/>
              </a:rPr>
              <a:t>required and typically </a:t>
            </a:r>
            <a:r>
              <a:rPr lang="en-US" sz="3600" dirty="0">
                <a:solidFill>
                  <a:schemeClr val="bg1"/>
                </a:solidFill>
                <a:latin typeface="Open Sans"/>
              </a:rPr>
              <a:t>designed to teach diverse skills that every person should master in order to lead a productive life, become </a:t>
            </a:r>
            <a:r>
              <a:rPr lang="en-US" sz="3600" dirty="0">
                <a:solidFill>
                  <a:schemeClr val="tx1"/>
                </a:solidFill>
                <a:latin typeface="Open Sans"/>
              </a:rPr>
              <a:t>a knowledgeable citizen</a:t>
            </a:r>
            <a:r>
              <a:rPr lang="en-US" sz="3600" dirty="0">
                <a:solidFill>
                  <a:schemeClr val="bg1"/>
                </a:solidFill>
                <a:latin typeface="Open Sans"/>
              </a:rPr>
              <a:t>, and communicate ideas as a useful member of society, regardless of her chosen course of study</a:t>
            </a:r>
            <a:r>
              <a:rPr lang="en-US" sz="3600" dirty="0" smtClean="0">
                <a:solidFill>
                  <a:schemeClr val="bg1"/>
                </a:solidFill>
                <a:latin typeface="Open Sans"/>
              </a:rPr>
              <a:t>.</a:t>
            </a:r>
          </a:p>
          <a:p>
            <a:pPr algn="ctr"/>
            <a:endParaRPr lang="en-US" dirty="0" smtClean="0">
              <a:solidFill>
                <a:srgbClr val="555555"/>
              </a:solidFill>
              <a:latin typeface="Open Sans"/>
            </a:endParaRPr>
          </a:p>
          <a:p>
            <a:pPr algn="ctr"/>
            <a:endParaRPr lang="en-US" dirty="0">
              <a:solidFill>
                <a:srgbClr val="555555"/>
              </a:solidFill>
              <a:latin typeface="Open Sans"/>
            </a:endParaRPr>
          </a:p>
          <a:p>
            <a:pPr algn="ctr"/>
            <a:r>
              <a:rPr lang="en-US" dirty="0">
                <a:solidFill>
                  <a:srgbClr val="555555"/>
                </a:solidFill>
                <a:latin typeface="Open Sans"/>
              </a:rPr>
              <a:t> </a:t>
            </a:r>
            <a:endParaRPr lang="en-US" dirty="0"/>
          </a:p>
        </p:txBody>
      </p:sp>
    </p:spTree>
    <p:extLst>
      <p:ext uri="{BB962C8B-B14F-4D97-AF65-F5344CB8AC3E}">
        <p14:creationId xmlns:p14="http://schemas.microsoft.com/office/powerpoint/2010/main" val="2433378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65814" y="1127052"/>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bg1"/>
                </a:solidFill>
                <a:latin typeface="Open Sans"/>
              </a:rPr>
              <a:t>Most </a:t>
            </a:r>
            <a:r>
              <a:rPr lang="en-US" sz="2800" dirty="0">
                <a:solidFill>
                  <a:schemeClr val="bg1"/>
                </a:solidFill>
                <a:latin typeface="Open Sans"/>
              </a:rPr>
              <a:t>general education classes focus on</a:t>
            </a:r>
            <a:r>
              <a:rPr lang="en-US" sz="2800" dirty="0" smtClean="0">
                <a:solidFill>
                  <a:schemeClr val="bg1"/>
                </a:solidFill>
                <a:latin typeface="Open Sans"/>
              </a:rPr>
              <a:t>:</a:t>
            </a:r>
          </a:p>
          <a:p>
            <a:endParaRPr lang="en-US" sz="2800" dirty="0">
              <a:solidFill>
                <a:schemeClr val="bg1"/>
              </a:solidFill>
              <a:latin typeface="Open Sans"/>
            </a:endParaRPr>
          </a:p>
          <a:p>
            <a:pPr marL="457200" indent="-457200">
              <a:buFont typeface="Wingdings" panose="05000000000000000000" pitchFamily="2" charset="2"/>
              <a:buChar char="q"/>
            </a:pPr>
            <a:r>
              <a:rPr lang="en-US" sz="2800" dirty="0">
                <a:solidFill>
                  <a:schemeClr val="bg1"/>
                </a:solidFill>
                <a:latin typeface="Open Sans"/>
              </a:rPr>
              <a:t>Development of critical and analytical thinking skills</a:t>
            </a:r>
          </a:p>
          <a:p>
            <a:pPr marL="457200" indent="-457200">
              <a:buFont typeface="Wingdings" panose="05000000000000000000" pitchFamily="2" charset="2"/>
              <a:buChar char="q"/>
            </a:pPr>
            <a:r>
              <a:rPr lang="en-US" sz="2800" dirty="0">
                <a:solidFill>
                  <a:schemeClr val="bg1"/>
                </a:solidFill>
                <a:latin typeface="Open Sans"/>
              </a:rPr>
              <a:t>Acceptance of cultural diversity in society</a:t>
            </a:r>
          </a:p>
          <a:p>
            <a:pPr marL="457200" indent="-457200">
              <a:buFont typeface="Wingdings" panose="05000000000000000000" pitchFamily="2" charset="2"/>
              <a:buChar char="q"/>
            </a:pPr>
            <a:r>
              <a:rPr lang="en-US" sz="2800" dirty="0">
                <a:solidFill>
                  <a:schemeClr val="bg1"/>
                </a:solidFill>
                <a:latin typeface="Open Sans"/>
              </a:rPr>
              <a:t>Communicating clearly through the formation of logical arguments</a:t>
            </a:r>
          </a:p>
          <a:p>
            <a:pPr marL="457200" indent="-457200">
              <a:buFont typeface="Wingdings" panose="05000000000000000000" pitchFamily="2" charset="2"/>
              <a:buChar char="q"/>
            </a:pPr>
            <a:r>
              <a:rPr lang="en-US" sz="2800" dirty="0">
                <a:solidFill>
                  <a:schemeClr val="bg1"/>
                </a:solidFill>
                <a:latin typeface="Open Sans"/>
              </a:rPr>
              <a:t>Intellectual problem-solving that is effective in a society undergoing constant change</a:t>
            </a:r>
          </a:p>
          <a:p>
            <a:pPr marL="457200" indent="-457200">
              <a:buFont typeface="Wingdings" panose="05000000000000000000" pitchFamily="2" charset="2"/>
              <a:buChar char="q"/>
            </a:pPr>
            <a:r>
              <a:rPr lang="en-US" sz="2800" dirty="0">
                <a:solidFill>
                  <a:schemeClr val="bg1"/>
                </a:solidFill>
                <a:latin typeface="Open Sans"/>
              </a:rPr>
              <a:t>Understanding emerging technologies and how to incorporate traditional information into new ideological perspectives</a:t>
            </a:r>
          </a:p>
          <a:p>
            <a:pPr marL="457200" indent="-457200">
              <a:buFont typeface="Wingdings" panose="05000000000000000000" pitchFamily="2" charset="2"/>
              <a:buChar char="q"/>
            </a:pPr>
            <a:r>
              <a:rPr lang="en-US" sz="2800" dirty="0">
                <a:solidFill>
                  <a:schemeClr val="bg1"/>
                </a:solidFill>
                <a:latin typeface="Open Sans"/>
              </a:rPr>
              <a:t>Appreciation for the arts, humanities, and social sciences</a:t>
            </a:r>
          </a:p>
          <a:p>
            <a:pPr marL="457200" indent="-457200">
              <a:buFont typeface="Wingdings" panose="05000000000000000000" pitchFamily="2" charset="2"/>
              <a:buChar char="q"/>
            </a:pPr>
            <a:r>
              <a:rPr lang="en-US" sz="2800" dirty="0">
                <a:solidFill>
                  <a:schemeClr val="bg1"/>
                </a:solidFill>
                <a:latin typeface="Open Sans"/>
              </a:rPr>
              <a:t>Evaluating </a:t>
            </a:r>
            <a:r>
              <a:rPr lang="en-US" sz="2800" dirty="0" smtClean="0">
                <a:solidFill>
                  <a:schemeClr val="bg1"/>
                </a:solidFill>
                <a:latin typeface="Open Sans"/>
              </a:rPr>
              <a:t>environmental </a:t>
            </a:r>
            <a:r>
              <a:rPr lang="en-US" sz="2800" dirty="0">
                <a:solidFill>
                  <a:schemeClr val="bg1"/>
                </a:solidFill>
                <a:latin typeface="Open Sans"/>
              </a:rPr>
              <a:t>issues, to expand knowledge of the natural sciences</a:t>
            </a:r>
            <a:endParaRPr lang="en-US" sz="2800" b="0" i="0" dirty="0">
              <a:solidFill>
                <a:schemeClr val="bg1"/>
              </a:solidFill>
              <a:effectLst/>
              <a:latin typeface="Open Sans"/>
            </a:endParaRPr>
          </a:p>
        </p:txBody>
      </p:sp>
    </p:spTree>
    <p:extLst>
      <p:ext uri="{BB962C8B-B14F-4D97-AF65-F5344CB8AC3E}">
        <p14:creationId xmlns:p14="http://schemas.microsoft.com/office/powerpoint/2010/main" val="1149905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12651" y="1031358"/>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smtClean="0">
              <a:solidFill>
                <a:srgbClr val="555555"/>
              </a:solidFill>
              <a:latin typeface="Open Sans"/>
            </a:endParaRPr>
          </a:p>
          <a:p>
            <a:endParaRPr lang="en-US" sz="2800" dirty="0">
              <a:solidFill>
                <a:srgbClr val="555555"/>
              </a:solidFill>
              <a:latin typeface="Open Sans"/>
            </a:endParaRPr>
          </a:p>
          <a:p>
            <a:r>
              <a:rPr lang="en-US" sz="2800" dirty="0" smtClean="0">
                <a:solidFill>
                  <a:schemeClr val="bg1"/>
                </a:solidFill>
                <a:latin typeface="Open Sans"/>
              </a:rPr>
              <a:t>Usual General Education Courses</a:t>
            </a:r>
          </a:p>
          <a:p>
            <a:endParaRPr lang="en-US" sz="2800" dirty="0" smtClean="0">
              <a:solidFill>
                <a:schemeClr val="bg1"/>
              </a:solidFill>
              <a:latin typeface="Open Sans"/>
            </a:endParaRPr>
          </a:p>
          <a:p>
            <a:pPr marL="457200" indent="-457200">
              <a:buFont typeface="Wingdings" panose="05000000000000000000" pitchFamily="2" charset="2"/>
              <a:buChar char="§"/>
            </a:pPr>
            <a:r>
              <a:rPr lang="en-US" sz="2800" dirty="0" smtClean="0">
                <a:solidFill>
                  <a:schemeClr val="bg1"/>
                </a:solidFill>
                <a:latin typeface="Open Sans"/>
              </a:rPr>
              <a:t>Introduction to Philosophy</a:t>
            </a:r>
          </a:p>
          <a:p>
            <a:pPr marL="457200" indent="-457200">
              <a:buFont typeface="Wingdings" panose="05000000000000000000" pitchFamily="2" charset="2"/>
              <a:buChar char="§"/>
            </a:pPr>
            <a:r>
              <a:rPr lang="en-US" sz="2800" dirty="0" smtClean="0">
                <a:solidFill>
                  <a:schemeClr val="bg1"/>
                </a:solidFill>
                <a:latin typeface="Open Sans"/>
              </a:rPr>
              <a:t>Introduction to Sociology </a:t>
            </a:r>
          </a:p>
          <a:p>
            <a:pPr marL="457200" indent="-457200">
              <a:buFont typeface="Wingdings" panose="05000000000000000000" pitchFamily="2" charset="2"/>
              <a:buChar char="§"/>
            </a:pPr>
            <a:r>
              <a:rPr lang="en-US" sz="2800" dirty="0" smtClean="0">
                <a:solidFill>
                  <a:schemeClr val="bg1"/>
                </a:solidFill>
                <a:latin typeface="Open Sans"/>
              </a:rPr>
              <a:t>Introduction to Economics</a:t>
            </a:r>
          </a:p>
          <a:p>
            <a:pPr marL="457200" indent="-457200">
              <a:buFont typeface="Wingdings" panose="05000000000000000000" pitchFamily="2" charset="2"/>
              <a:buChar char="§"/>
            </a:pPr>
            <a:r>
              <a:rPr lang="en-US" sz="2800" dirty="0" smtClean="0">
                <a:solidFill>
                  <a:schemeClr val="bg1"/>
                </a:solidFill>
                <a:latin typeface="Open Sans"/>
              </a:rPr>
              <a:t>English Composition/ Creative Writing </a:t>
            </a:r>
          </a:p>
          <a:p>
            <a:pPr marL="457200" indent="-457200">
              <a:buFont typeface="Wingdings" panose="05000000000000000000" pitchFamily="2" charset="2"/>
              <a:buChar char="§"/>
            </a:pPr>
            <a:r>
              <a:rPr lang="en-US" sz="2800" dirty="0" smtClean="0">
                <a:solidFill>
                  <a:schemeClr val="bg1"/>
                </a:solidFill>
                <a:latin typeface="Open Sans"/>
              </a:rPr>
              <a:t>Principles of Statistics</a:t>
            </a:r>
          </a:p>
          <a:p>
            <a:pPr marL="457200" indent="-457200">
              <a:buFont typeface="Wingdings" panose="05000000000000000000" pitchFamily="2" charset="2"/>
              <a:buChar char="§"/>
            </a:pPr>
            <a:r>
              <a:rPr lang="en-US" sz="2800" dirty="0" smtClean="0">
                <a:solidFill>
                  <a:schemeClr val="bg1"/>
                </a:solidFill>
                <a:latin typeface="Open Sans"/>
              </a:rPr>
              <a:t>Introduction to Basic Computing </a:t>
            </a:r>
          </a:p>
          <a:p>
            <a:pPr marL="457200" indent="-457200">
              <a:buFont typeface="Wingdings" panose="05000000000000000000" pitchFamily="2" charset="2"/>
              <a:buChar char="§"/>
            </a:pPr>
            <a:r>
              <a:rPr lang="en-US" sz="2800" dirty="0" smtClean="0">
                <a:solidFill>
                  <a:schemeClr val="bg1"/>
                </a:solidFill>
                <a:latin typeface="Open Sans"/>
              </a:rPr>
              <a:t>Business Mathematics </a:t>
            </a:r>
          </a:p>
          <a:p>
            <a:pPr marL="457200" indent="-457200">
              <a:buFont typeface="Wingdings" panose="05000000000000000000" pitchFamily="2" charset="2"/>
              <a:buChar char="§"/>
            </a:pPr>
            <a:r>
              <a:rPr lang="en-US" sz="2800" dirty="0" smtClean="0">
                <a:solidFill>
                  <a:schemeClr val="bg1"/>
                </a:solidFill>
                <a:latin typeface="Open Sans"/>
              </a:rPr>
              <a:t>ICT </a:t>
            </a:r>
          </a:p>
          <a:p>
            <a:pPr marL="457200" indent="-457200">
              <a:buFont typeface="Wingdings" panose="05000000000000000000" pitchFamily="2" charset="2"/>
              <a:buChar char="§"/>
            </a:pPr>
            <a:r>
              <a:rPr lang="en-US" sz="2800" dirty="0" smtClean="0">
                <a:solidFill>
                  <a:schemeClr val="bg1"/>
                </a:solidFill>
                <a:latin typeface="Open Sans"/>
              </a:rPr>
              <a:t>Bangladesh Studies </a:t>
            </a:r>
          </a:p>
          <a:p>
            <a:r>
              <a:rPr lang="en-US" sz="2800" dirty="0" smtClean="0">
                <a:solidFill>
                  <a:schemeClr val="tx1"/>
                </a:solidFill>
                <a:latin typeface="Open Sans"/>
              </a:rPr>
              <a:t>According to BAC standards and Criterion at least 25% of total credits will be for general education courses for 4-year bachelor  </a:t>
            </a:r>
          </a:p>
          <a:p>
            <a:endParaRPr lang="en-US" sz="2800" dirty="0" smtClean="0">
              <a:solidFill>
                <a:srgbClr val="555555"/>
              </a:solidFill>
              <a:latin typeface="Open Sans"/>
            </a:endParaRPr>
          </a:p>
          <a:p>
            <a:endParaRPr lang="en-US" sz="2800" dirty="0">
              <a:solidFill>
                <a:srgbClr val="555555"/>
              </a:solidFill>
              <a:latin typeface="Open Sans"/>
            </a:endParaRPr>
          </a:p>
        </p:txBody>
      </p:sp>
    </p:spTree>
    <p:extLst>
      <p:ext uri="{BB962C8B-B14F-4D97-AF65-F5344CB8AC3E}">
        <p14:creationId xmlns:p14="http://schemas.microsoft.com/office/powerpoint/2010/main" val="8930526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12651" y="1031358"/>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bg1"/>
                </a:solidFill>
                <a:latin typeface="Open Sans"/>
              </a:rPr>
              <a:t>Core vs. elective courses</a:t>
            </a:r>
          </a:p>
          <a:p>
            <a:r>
              <a:rPr lang="en-US" sz="2800" dirty="0" smtClean="0">
                <a:solidFill>
                  <a:schemeClr val="bg1"/>
                </a:solidFill>
                <a:latin typeface="Open Sans"/>
              </a:rPr>
              <a:t> </a:t>
            </a:r>
          </a:p>
          <a:p>
            <a:r>
              <a:rPr lang="en-US" sz="2800" dirty="0" smtClean="0">
                <a:solidFill>
                  <a:schemeClr val="bg1"/>
                </a:solidFill>
                <a:latin typeface="Open Sans"/>
              </a:rPr>
              <a:t>Courses </a:t>
            </a:r>
            <a:r>
              <a:rPr lang="en-US" sz="2800" dirty="0">
                <a:solidFill>
                  <a:schemeClr val="bg1"/>
                </a:solidFill>
                <a:latin typeface="Open Sans"/>
              </a:rPr>
              <a:t>can be classified as either core courses or electives</a:t>
            </a:r>
            <a:r>
              <a:rPr lang="en-US" sz="2800" dirty="0" smtClean="0">
                <a:solidFill>
                  <a:schemeClr val="bg1"/>
                </a:solidFill>
                <a:latin typeface="Open Sans"/>
              </a:rPr>
              <a:t>.</a:t>
            </a:r>
          </a:p>
          <a:p>
            <a:endParaRPr lang="en-US" sz="2800" dirty="0" smtClean="0">
              <a:solidFill>
                <a:schemeClr val="bg1"/>
              </a:solidFill>
              <a:latin typeface="Open Sans"/>
            </a:endParaRPr>
          </a:p>
          <a:p>
            <a:pPr marL="457200" indent="-457200">
              <a:buFont typeface="Wingdings" panose="05000000000000000000" pitchFamily="2" charset="2"/>
              <a:buChar char="q"/>
            </a:pPr>
            <a:r>
              <a:rPr lang="en-US" sz="2800" dirty="0" smtClean="0">
                <a:solidFill>
                  <a:schemeClr val="bg1"/>
                </a:solidFill>
                <a:latin typeface="Open Sans"/>
              </a:rPr>
              <a:t>Core </a:t>
            </a:r>
            <a:r>
              <a:rPr lang="en-US" sz="2800" dirty="0">
                <a:solidFill>
                  <a:schemeClr val="bg1"/>
                </a:solidFill>
                <a:latin typeface="Open Sans"/>
              </a:rPr>
              <a:t>courses are mandatory courses you must study to meet the requirements of your program</a:t>
            </a:r>
            <a:r>
              <a:rPr lang="en-US" sz="2800" dirty="0">
                <a:solidFill>
                  <a:schemeClr val="tx1"/>
                </a:solidFill>
                <a:latin typeface="Open Sans"/>
              </a:rPr>
              <a:t>. </a:t>
            </a:r>
            <a:r>
              <a:rPr lang="en-US" sz="2800" dirty="0" smtClean="0">
                <a:solidFill>
                  <a:schemeClr val="tx1"/>
                </a:solidFill>
                <a:latin typeface="Open Sans"/>
              </a:rPr>
              <a:t>(</a:t>
            </a:r>
            <a:r>
              <a:rPr lang="en-US" sz="2800" dirty="0" smtClean="0">
                <a:solidFill>
                  <a:schemeClr val="tx1"/>
                </a:solidFill>
              </a:rPr>
              <a:t>Characterize </a:t>
            </a:r>
            <a:r>
              <a:rPr lang="en-US" sz="2800" dirty="0">
                <a:solidFill>
                  <a:schemeClr val="tx1"/>
                </a:solidFill>
              </a:rPr>
              <a:t>the </a:t>
            </a:r>
            <a:r>
              <a:rPr lang="en-US" sz="2800" dirty="0" smtClean="0">
                <a:solidFill>
                  <a:schemeClr val="tx1"/>
                </a:solidFill>
              </a:rPr>
              <a:t>discipline)</a:t>
            </a:r>
            <a:endParaRPr lang="en-US" sz="2800" dirty="0" smtClean="0">
              <a:solidFill>
                <a:schemeClr val="tx1"/>
              </a:solidFill>
              <a:latin typeface="Open Sans"/>
            </a:endParaRPr>
          </a:p>
          <a:p>
            <a:pPr marL="457200" indent="-457200">
              <a:buFont typeface="Wingdings" panose="05000000000000000000" pitchFamily="2" charset="2"/>
              <a:buChar char="q"/>
            </a:pPr>
            <a:r>
              <a:rPr lang="en-US" sz="2800" dirty="0" smtClean="0">
                <a:solidFill>
                  <a:schemeClr val="bg1"/>
                </a:solidFill>
                <a:latin typeface="Open Sans"/>
              </a:rPr>
              <a:t>Electives </a:t>
            </a:r>
            <a:r>
              <a:rPr lang="en-US" sz="2800" dirty="0">
                <a:solidFill>
                  <a:schemeClr val="bg1"/>
                </a:solidFill>
                <a:latin typeface="Open Sans"/>
              </a:rPr>
              <a:t>are courses you can choose, allowing you to study topics that interest you.</a:t>
            </a:r>
            <a:r>
              <a:rPr lang="en-US" sz="2800" dirty="0">
                <a:solidFill>
                  <a:schemeClr val="tx1"/>
                </a:solidFill>
                <a:latin typeface="Open Sans"/>
              </a:rPr>
              <a:t> </a:t>
            </a:r>
            <a:r>
              <a:rPr lang="en-US" sz="2800" dirty="0" smtClean="0">
                <a:solidFill>
                  <a:schemeClr val="tx1"/>
                </a:solidFill>
                <a:latin typeface="Open Sans"/>
              </a:rPr>
              <a:t>(</a:t>
            </a:r>
            <a:r>
              <a:rPr lang="en-US" sz="2800" dirty="0">
                <a:solidFill>
                  <a:schemeClr val="tx1"/>
                </a:solidFill>
              </a:rPr>
              <a:t>specialization within the discipline)</a:t>
            </a:r>
            <a:endParaRPr lang="en-US" sz="2800" dirty="0" smtClean="0">
              <a:solidFill>
                <a:schemeClr val="tx1"/>
              </a:solidFill>
              <a:latin typeface="Open Sans"/>
            </a:endParaRPr>
          </a:p>
          <a:p>
            <a:endParaRPr lang="en-US" sz="2800" dirty="0">
              <a:solidFill>
                <a:srgbClr val="555555"/>
              </a:solidFill>
              <a:latin typeface="Open Sans"/>
            </a:endParaRPr>
          </a:p>
        </p:txBody>
      </p:sp>
    </p:spTree>
    <p:extLst>
      <p:ext uri="{BB962C8B-B14F-4D97-AF65-F5344CB8AC3E}">
        <p14:creationId xmlns:p14="http://schemas.microsoft.com/office/powerpoint/2010/main" val="39493799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12651" y="1031358"/>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rgbClr val="555555"/>
              </a:solidFill>
              <a:latin typeface="Open Sans"/>
            </a:endParaRPr>
          </a:p>
        </p:txBody>
      </p:sp>
      <p:pic>
        <p:nvPicPr>
          <p:cNvPr id="2" name="Picture 1"/>
          <p:cNvPicPr>
            <a:picLocks noChangeAspect="1"/>
          </p:cNvPicPr>
          <p:nvPr/>
        </p:nvPicPr>
        <p:blipFill>
          <a:blip r:embed="rId3"/>
          <a:stretch>
            <a:fillRect/>
          </a:stretch>
        </p:blipFill>
        <p:spPr>
          <a:xfrm>
            <a:off x="744279" y="1222744"/>
            <a:ext cx="10706986" cy="5411418"/>
          </a:xfrm>
          <a:prstGeom prst="rect">
            <a:avLst/>
          </a:prstGeom>
        </p:spPr>
      </p:pic>
    </p:spTree>
    <p:extLst>
      <p:ext uri="{BB962C8B-B14F-4D97-AF65-F5344CB8AC3E}">
        <p14:creationId xmlns:p14="http://schemas.microsoft.com/office/powerpoint/2010/main" val="38414959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12651" y="1031358"/>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rgbClr val="555555"/>
              </a:solidFill>
              <a:latin typeface="Open Sans"/>
            </a:endParaRPr>
          </a:p>
        </p:txBody>
      </p:sp>
      <p:pic>
        <p:nvPicPr>
          <p:cNvPr id="5" name="Picture 4"/>
          <p:cNvPicPr>
            <a:picLocks noChangeAspect="1"/>
          </p:cNvPicPr>
          <p:nvPr/>
        </p:nvPicPr>
        <p:blipFill>
          <a:blip r:embed="rId3"/>
          <a:stretch>
            <a:fillRect/>
          </a:stretch>
        </p:blipFill>
        <p:spPr>
          <a:xfrm>
            <a:off x="350874" y="1457324"/>
            <a:ext cx="6103089" cy="4900945"/>
          </a:xfrm>
          <a:prstGeom prst="rect">
            <a:avLst/>
          </a:prstGeom>
        </p:spPr>
      </p:pic>
      <p:pic>
        <p:nvPicPr>
          <p:cNvPr id="6" name="Picture 5"/>
          <p:cNvPicPr>
            <a:picLocks noChangeAspect="1"/>
          </p:cNvPicPr>
          <p:nvPr/>
        </p:nvPicPr>
        <p:blipFill>
          <a:blip r:embed="rId4"/>
          <a:stretch>
            <a:fillRect/>
          </a:stretch>
        </p:blipFill>
        <p:spPr>
          <a:xfrm>
            <a:off x="6539022" y="1457325"/>
            <a:ext cx="5188689" cy="4783988"/>
          </a:xfrm>
          <a:prstGeom prst="rect">
            <a:avLst/>
          </a:prstGeom>
        </p:spPr>
      </p:pic>
      <p:sp>
        <p:nvSpPr>
          <p:cNvPr id="7" name="Rounded Rectangle 6"/>
          <p:cNvSpPr/>
          <p:nvPr/>
        </p:nvSpPr>
        <p:spPr>
          <a:xfrm>
            <a:off x="435935" y="1457324"/>
            <a:ext cx="5029200" cy="4884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Core Courses for Bachelor  Degree in Economics</a:t>
            </a:r>
            <a:endParaRPr lang="en-US" dirty="0"/>
          </a:p>
        </p:txBody>
      </p:sp>
    </p:spTree>
    <p:extLst>
      <p:ext uri="{BB962C8B-B14F-4D97-AF65-F5344CB8AC3E}">
        <p14:creationId xmlns:p14="http://schemas.microsoft.com/office/powerpoint/2010/main" val="25967822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12651" y="1031358"/>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rgbClr val="555555"/>
              </a:solidFill>
              <a:latin typeface="Open Sans"/>
            </a:endParaRPr>
          </a:p>
        </p:txBody>
      </p:sp>
      <p:pic>
        <p:nvPicPr>
          <p:cNvPr id="2" name="Picture 1"/>
          <p:cNvPicPr>
            <a:picLocks noChangeAspect="1"/>
          </p:cNvPicPr>
          <p:nvPr/>
        </p:nvPicPr>
        <p:blipFill>
          <a:blip r:embed="rId3"/>
          <a:stretch>
            <a:fillRect/>
          </a:stretch>
        </p:blipFill>
        <p:spPr>
          <a:xfrm>
            <a:off x="584791" y="1169580"/>
            <a:ext cx="10909003" cy="5422605"/>
          </a:xfrm>
          <a:prstGeom prst="rect">
            <a:avLst/>
          </a:prstGeom>
        </p:spPr>
      </p:pic>
    </p:spTree>
    <p:extLst>
      <p:ext uri="{BB962C8B-B14F-4D97-AF65-F5344CB8AC3E}">
        <p14:creationId xmlns:p14="http://schemas.microsoft.com/office/powerpoint/2010/main" val="6621017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Part –A of the Revised Template </a:t>
            </a:r>
            <a:endParaRPr lang="en-US" sz="36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276446" y="1105786"/>
            <a:ext cx="11748977" cy="5752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en-US" sz="4000" dirty="0" smtClean="0"/>
              <a:t>Title of the academic </a:t>
            </a:r>
            <a:r>
              <a:rPr lang="en-US" sz="4000" dirty="0" err="1" smtClean="0"/>
              <a:t>programme</a:t>
            </a:r>
            <a:endParaRPr lang="en-US" sz="4000" dirty="0" smtClean="0"/>
          </a:p>
          <a:p>
            <a:pPr marL="514350" indent="-514350">
              <a:buAutoNum type="arabicPeriod"/>
            </a:pPr>
            <a:r>
              <a:rPr lang="en-US" sz="4000" dirty="0" smtClean="0"/>
              <a:t>Name of the University</a:t>
            </a:r>
          </a:p>
          <a:p>
            <a:r>
              <a:rPr lang="en-US" sz="4000" dirty="0" smtClean="0"/>
              <a:t>3. Vision of the University </a:t>
            </a:r>
          </a:p>
          <a:p>
            <a:r>
              <a:rPr lang="en-US" sz="4000" dirty="0" smtClean="0"/>
              <a:t> “</a:t>
            </a:r>
            <a:r>
              <a:rPr lang="en-US" sz="4000" dirty="0" smtClean="0">
                <a:solidFill>
                  <a:schemeClr val="bg1"/>
                </a:solidFill>
                <a:latin typeface="Times New Roman" panose="02020603050405020304" pitchFamily="18" charset="0"/>
                <a:cs typeface="Times New Roman" panose="02020603050405020304" pitchFamily="18" charset="0"/>
              </a:rPr>
              <a:t>To </a:t>
            </a:r>
            <a:r>
              <a:rPr lang="en-US" sz="4000" dirty="0">
                <a:solidFill>
                  <a:schemeClr val="bg1"/>
                </a:solidFill>
                <a:latin typeface="Times New Roman" panose="02020603050405020304" pitchFamily="18" charset="0"/>
                <a:cs typeface="Times New Roman" panose="02020603050405020304" pitchFamily="18" charset="0"/>
              </a:rPr>
              <a:t>pursue enlightenment and creativity for producing world-class human resources to cater for the needs of changing </a:t>
            </a:r>
            <a:r>
              <a:rPr lang="en-US" sz="4000" dirty="0" smtClean="0">
                <a:solidFill>
                  <a:schemeClr val="bg1"/>
                </a:solidFill>
                <a:latin typeface="Times New Roman" panose="02020603050405020304" pitchFamily="18" charset="0"/>
                <a:cs typeface="Times New Roman" panose="02020603050405020304" pitchFamily="18" charset="0"/>
              </a:rPr>
              <a:t>time”</a:t>
            </a:r>
            <a:endParaRPr lang="en-US" sz="4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974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12651" y="1031358"/>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rgbClr val="555555"/>
              </a:solidFill>
              <a:latin typeface="Open Sans"/>
            </a:endParaRPr>
          </a:p>
        </p:txBody>
      </p:sp>
      <p:pic>
        <p:nvPicPr>
          <p:cNvPr id="2" name="Picture 1"/>
          <p:cNvPicPr>
            <a:picLocks noChangeAspect="1"/>
          </p:cNvPicPr>
          <p:nvPr/>
        </p:nvPicPr>
        <p:blipFill>
          <a:blip r:embed="rId3"/>
          <a:stretch>
            <a:fillRect/>
          </a:stretch>
        </p:blipFill>
        <p:spPr>
          <a:xfrm>
            <a:off x="467833" y="1233377"/>
            <a:ext cx="10951533" cy="4976037"/>
          </a:xfrm>
          <a:prstGeom prst="rect">
            <a:avLst/>
          </a:prstGeom>
        </p:spPr>
      </p:pic>
    </p:spTree>
    <p:extLst>
      <p:ext uri="{BB962C8B-B14F-4D97-AF65-F5344CB8AC3E}">
        <p14:creationId xmlns:p14="http://schemas.microsoft.com/office/powerpoint/2010/main" val="25322530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–B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212651" y="1031358"/>
            <a:ext cx="11685181" cy="5635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rgbClr val="555555"/>
              </a:solidFill>
              <a:latin typeface="Open Sans"/>
            </a:endParaRPr>
          </a:p>
        </p:txBody>
      </p:sp>
      <p:pic>
        <p:nvPicPr>
          <p:cNvPr id="5" name="Picture 4"/>
          <p:cNvPicPr>
            <a:picLocks noChangeAspect="1"/>
          </p:cNvPicPr>
          <p:nvPr/>
        </p:nvPicPr>
        <p:blipFill>
          <a:blip r:embed="rId3"/>
          <a:stretch>
            <a:fillRect/>
          </a:stretch>
        </p:blipFill>
        <p:spPr>
          <a:xfrm>
            <a:off x="1247775" y="1095375"/>
            <a:ext cx="9696450" cy="4465453"/>
          </a:xfrm>
          <a:prstGeom prst="rect">
            <a:avLst/>
          </a:prstGeom>
        </p:spPr>
      </p:pic>
      <p:sp>
        <p:nvSpPr>
          <p:cNvPr id="6" name="Rounded Rectangle 5"/>
          <p:cNvSpPr/>
          <p:nvPr/>
        </p:nvSpPr>
        <p:spPr>
          <a:xfrm>
            <a:off x="1360967" y="5688419"/>
            <a:ext cx="9611833" cy="6804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And so on for  the remaining semesters </a:t>
            </a:r>
            <a:endParaRPr lang="en-US" dirty="0"/>
          </a:p>
        </p:txBody>
      </p:sp>
      <p:sp>
        <p:nvSpPr>
          <p:cNvPr id="7" name="Rounded Rectangle 6"/>
          <p:cNvSpPr/>
          <p:nvPr/>
        </p:nvSpPr>
        <p:spPr>
          <a:xfrm>
            <a:off x="3859619" y="1329070"/>
            <a:ext cx="5369441" cy="2020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First  Year 1</a:t>
            </a:r>
            <a:r>
              <a:rPr lang="en-US" baseline="30000" dirty="0" smtClean="0"/>
              <a:t>st</a:t>
            </a:r>
            <a:r>
              <a:rPr lang="en-US" dirty="0" smtClean="0"/>
              <a:t> Semester </a:t>
            </a:r>
            <a:endParaRPr lang="en-US" dirty="0"/>
          </a:p>
        </p:txBody>
      </p:sp>
      <p:sp>
        <p:nvSpPr>
          <p:cNvPr id="8" name="Rounded Rectangle 7"/>
          <p:cNvSpPr/>
          <p:nvPr/>
        </p:nvSpPr>
        <p:spPr>
          <a:xfrm>
            <a:off x="4061637" y="3423684"/>
            <a:ext cx="5241851" cy="2020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First Year 2</a:t>
            </a:r>
            <a:r>
              <a:rPr lang="en-US" baseline="30000" dirty="0" smtClean="0"/>
              <a:t>nd</a:t>
            </a:r>
            <a:r>
              <a:rPr lang="en-US" dirty="0" smtClean="0"/>
              <a:t> Semester </a:t>
            </a:r>
            <a:endParaRPr lang="en-US" dirty="0"/>
          </a:p>
        </p:txBody>
      </p:sp>
    </p:spTree>
    <p:extLst>
      <p:ext uri="{BB962C8B-B14F-4D97-AF65-F5344CB8AC3E}">
        <p14:creationId xmlns:p14="http://schemas.microsoft.com/office/powerpoint/2010/main" val="39492716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3916" y="202019"/>
            <a:ext cx="11780875" cy="999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a:rPr>
              <a:t>Part</a:t>
            </a:r>
            <a:r>
              <a:rPr lang="en-US" sz="3600" dirty="0" smtClean="0">
                <a:solidFill>
                  <a:prstClr val="white"/>
                </a:solidFill>
                <a:latin typeface="Calibri" panose="020F0502020204030204"/>
              </a:rPr>
              <a:t>s C and 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Calibri" panose="020F0502020204030204"/>
              </a:rPr>
              <a:t>Description of All Courses </a:t>
            </a:r>
            <a:endParaRPr kumimoji="0" lang="en-US" sz="3600" b="0" i="0" u="none" strike="noStrike" kern="1200" cap="none" spc="0" normalizeH="0" baseline="0" noProof="0" dirty="0">
              <a:ln>
                <a:noFill/>
              </a:ln>
              <a:solidFill>
                <a:prstClr val="white"/>
              </a:solidFill>
              <a:effectLst/>
              <a:uLnTx/>
              <a:uFillTx/>
              <a:latin typeface="Calibri" panose="020F0502020204030204"/>
            </a:endParaRPr>
          </a:p>
        </p:txBody>
      </p:sp>
      <p:sp>
        <p:nvSpPr>
          <p:cNvPr id="7" name="Rounded Rectangle 6"/>
          <p:cNvSpPr/>
          <p:nvPr/>
        </p:nvSpPr>
        <p:spPr>
          <a:xfrm>
            <a:off x="233917" y="1297174"/>
            <a:ext cx="11780874" cy="27963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BUSINESS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BCONOMICS AND </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ENVIRONMENT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Course code: ……..(BNQF)                                              Credit: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Rationale of the course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white"/>
                </a:solidFill>
                <a:effectLst/>
                <a:uLnTx/>
                <a:uFillTx/>
                <a:latin typeface="Calibri" panose="020F0502020204030204"/>
                <a:ea typeface="+mn-ea"/>
                <a:cs typeface="+mn-cs"/>
              </a:rPr>
              <a:t> Course Learning Outcomes (CLOs)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a:blip r:embed="rId3"/>
          <a:stretch>
            <a:fillRect/>
          </a:stretch>
        </p:blipFill>
        <p:spPr>
          <a:xfrm>
            <a:off x="1" y="4174718"/>
            <a:ext cx="12014790" cy="2089652"/>
          </a:xfrm>
          <a:prstGeom prst="rect">
            <a:avLst/>
          </a:prstGeom>
        </p:spPr>
      </p:pic>
    </p:spTree>
    <p:extLst>
      <p:ext uri="{BB962C8B-B14F-4D97-AF65-F5344CB8AC3E}">
        <p14:creationId xmlns:p14="http://schemas.microsoft.com/office/powerpoint/2010/main" val="826976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1415"/>
          </a:xfrm>
        </p:spPr>
        <p:txBody>
          <a:bodyPr/>
          <a:lstStyle/>
          <a:p>
            <a:r>
              <a:rPr lang="en-US" dirty="0" smtClean="0"/>
              <a:t>Designing and writing CLOs</a:t>
            </a:r>
            <a:endParaRPr lang="en-US" dirty="0"/>
          </a:p>
        </p:txBody>
      </p:sp>
      <p:sp>
        <p:nvSpPr>
          <p:cNvPr id="3" name="Content Placeholder 2"/>
          <p:cNvSpPr>
            <a:spLocks noGrp="1"/>
          </p:cNvSpPr>
          <p:nvPr>
            <p:ph idx="1"/>
          </p:nvPr>
        </p:nvSpPr>
        <p:spPr>
          <a:xfrm>
            <a:off x="838200" y="1509823"/>
            <a:ext cx="10515600" cy="4667140"/>
          </a:xfrm>
        </p:spPr>
        <p:txBody>
          <a:bodyPr>
            <a:normAutofit fontScale="92500" lnSpcReduction="10000"/>
          </a:bodyPr>
          <a:lstStyle/>
          <a:p>
            <a:pPr marL="0" indent="0">
              <a:buNone/>
            </a:pPr>
            <a:r>
              <a:rPr lang="en-US" sz="4400" i="1" u="sng" dirty="0" smtClean="0"/>
              <a:t>Points to consider </a:t>
            </a:r>
          </a:p>
          <a:p>
            <a:pPr lvl="1">
              <a:buFont typeface="Wingdings" panose="05000000000000000000" pitchFamily="2" charset="2"/>
              <a:buChar char="§"/>
            </a:pPr>
            <a:r>
              <a:rPr lang="en-US" sz="3600" dirty="0" smtClean="0"/>
              <a:t>Decide what kind of knowledge is to be involved</a:t>
            </a:r>
          </a:p>
          <a:p>
            <a:pPr lvl="2">
              <a:buFont typeface="Wingdings" panose="05000000000000000000" pitchFamily="2" charset="2"/>
              <a:buChar char="§"/>
            </a:pPr>
            <a:r>
              <a:rPr lang="en-US" sz="3200" dirty="0" smtClean="0"/>
              <a:t>Declarative knowledge or functioning knowledge?</a:t>
            </a:r>
          </a:p>
          <a:p>
            <a:pPr lvl="1">
              <a:buFont typeface="Wingdings" panose="05000000000000000000" pitchFamily="2" charset="2"/>
              <a:buChar char="§"/>
            </a:pPr>
            <a:r>
              <a:rPr lang="en-US" sz="3600" dirty="0" smtClean="0"/>
              <a:t>Select the contents/topics to teach</a:t>
            </a:r>
          </a:p>
          <a:p>
            <a:pPr lvl="2">
              <a:buFont typeface="Wingdings" panose="05000000000000000000" pitchFamily="2" charset="2"/>
              <a:buChar char="§"/>
            </a:pPr>
            <a:r>
              <a:rPr lang="en-US" sz="3200" dirty="0" smtClean="0"/>
              <a:t>Wide coverage and surface learning or </a:t>
            </a:r>
          </a:p>
          <a:p>
            <a:pPr lvl="2">
              <a:buFont typeface="Wingdings" panose="05000000000000000000" pitchFamily="2" charset="2"/>
              <a:buChar char="§"/>
            </a:pPr>
            <a:r>
              <a:rPr lang="en-US" sz="3200" dirty="0" smtClean="0"/>
              <a:t>Fewer topics and deep learning </a:t>
            </a:r>
          </a:p>
          <a:p>
            <a:pPr lvl="1">
              <a:buFont typeface="Wingdings" panose="05000000000000000000" pitchFamily="2" charset="2"/>
              <a:buChar char="§"/>
            </a:pPr>
            <a:r>
              <a:rPr lang="en-US" sz="3600" dirty="0" smtClean="0"/>
              <a:t>Level of understanding or performance to be achieved </a:t>
            </a:r>
          </a:p>
          <a:p>
            <a:pPr lvl="2">
              <a:buFont typeface="Wingdings" panose="05000000000000000000" pitchFamily="2" charset="2"/>
              <a:buChar char="§"/>
            </a:pPr>
            <a:r>
              <a:rPr lang="en-US" sz="3200" dirty="0" smtClean="0"/>
              <a:t>Is the CLO for an introductory or an advanced course</a:t>
            </a:r>
          </a:p>
          <a:p>
            <a:pPr lvl="1">
              <a:buFont typeface="Wingdings" panose="05000000000000000000" pitchFamily="2" charset="2"/>
              <a:buChar char="§"/>
            </a:pPr>
            <a:r>
              <a:rPr lang="en-US" sz="3600" dirty="0" smtClean="0"/>
              <a:t>No. of CLOs should not be more than 5 or 6</a:t>
            </a:r>
          </a:p>
          <a:p>
            <a:pPr lvl="1">
              <a:buFont typeface="Wingdings" panose="05000000000000000000" pitchFamily="2" charset="2"/>
              <a:buChar char="§"/>
            </a:pPr>
            <a:r>
              <a:rPr lang="en-US" sz="3600" dirty="0" smtClean="0"/>
              <a:t>To address topics more than 6, devise integrating CLOs</a:t>
            </a:r>
          </a:p>
          <a:p>
            <a:pPr lvl="1">
              <a:buFont typeface="Wingdings" panose="05000000000000000000" pitchFamily="2" charset="2"/>
              <a:buChar char="§"/>
            </a:pPr>
            <a:endParaRPr lang="en-US" sz="3600" dirty="0" smtClean="0"/>
          </a:p>
          <a:p>
            <a:pPr lvl="1">
              <a:buFont typeface="Wingdings" panose="05000000000000000000" pitchFamily="2" charset="2"/>
              <a:buChar char="§"/>
            </a:pPr>
            <a:endParaRPr lang="en-US" sz="3600" dirty="0"/>
          </a:p>
        </p:txBody>
      </p:sp>
    </p:spTree>
    <p:extLst>
      <p:ext uri="{BB962C8B-B14F-4D97-AF65-F5344CB8AC3E}">
        <p14:creationId xmlns:p14="http://schemas.microsoft.com/office/powerpoint/2010/main" val="1506280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1415"/>
          </a:xfrm>
        </p:spPr>
        <p:txBody>
          <a:bodyPr/>
          <a:lstStyle/>
          <a:p>
            <a:r>
              <a:rPr lang="en-US" dirty="0" smtClean="0"/>
              <a:t>Designing and writing CLOs</a:t>
            </a:r>
            <a:endParaRPr lang="en-US" dirty="0"/>
          </a:p>
        </p:txBody>
      </p:sp>
      <p:sp>
        <p:nvSpPr>
          <p:cNvPr id="3" name="Content Placeholder 2"/>
          <p:cNvSpPr>
            <a:spLocks noGrp="1"/>
          </p:cNvSpPr>
          <p:nvPr>
            <p:ph idx="1"/>
          </p:nvPr>
        </p:nvSpPr>
        <p:spPr>
          <a:xfrm>
            <a:off x="838200" y="1509822"/>
            <a:ext cx="10515600" cy="5348177"/>
          </a:xfrm>
        </p:spPr>
        <p:txBody>
          <a:bodyPr>
            <a:normAutofit/>
          </a:bodyPr>
          <a:lstStyle/>
          <a:p>
            <a:pPr marL="0" indent="0">
              <a:buNone/>
            </a:pPr>
            <a:r>
              <a:rPr lang="en-US" sz="4400" i="1" u="sng" dirty="0" smtClean="0"/>
              <a:t>Points to consider </a:t>
            </a:r>
          </a:p>
          <a:p>
            <a:pPr lvl="1">
              <a:buFont typeface="Wingdings" panose="05000000000000000000" pitchFamily="2" charset="2"/>
              <a:buChar char="§"/>
            </a:pPr>
            <a:r>
              <a:rPr lang="en-US" sz="3600" dirty="0" smtClean="0"/>
              <a:t>Express your  learning outcomes in the second person (‘you’), rather than the third person(‘each student’ or ‘the students’ and in the future tense.</a:t>
            </a:r>
          </a:p>
          <a:p>
            <a:pPr marL="914400" lvl="2" indent="0">
              <a:buNone/>
            </a:pPr>
            <a:r>
              <a:rPr lang="en-US" sz="3200" dirty="0" smtClean="0"/>
              <a:t>E.g. At the end of this course you will be able to summarize </a:t>
            </a:r>
          </a:p>
          <a:p>
            <a:pPr marL="914400" lvl="2" indent="0">
              <a:buNone/>
            </a:pPr>
            <a:r>
              <a:rPr lang="en-US" sz="3200" dirty="0" smtClean="0"/>
              <a:t>You will be able to identify </a:t>
            </a:r>
          </a:p>
          <a:p>
            <a:pPr marL="914400" lvl="2" indent="0">
              <a:buNone/>
            </a:pPr>
            <a:r>
              <a:rPr lang="en-US" sz="3200" dirty="0" smtClean="0"/>
              <a:t>You will be able to apply</a:t>
            </a:r>
          </a:p>
          <a:p>
            <a:pPr marL="914400" lvl="2" indent="0">
              <a:buNone/>
            </a:pPr>
            <a:r>
              <a:rPr lang="en-US" sz="3200" dirty="0" smtClean="0"/>
              <a:t>You will be able to evaluate </a:t>
            </a:r>
          </a:p>
          <a:p>
            <a:pPr marL="457200" lvl="1" indent="0">
              <a:buNone/>
            </a:pPr>
            <a:endParaRPr lang="en-US" sz="3600" dirty="0" smtClean="0"/>
          </a:p>
          <a:p>
            <a:pPr marL="457200" lvl="1" indent="0">
              <a:buNone/>
            </a:pPr>
            <a:endParaRPr lang="en-US" sz="3600" dirty="0" smtClean="0"/>
          </a:p>
          <a:p>
            <a:pPr lvl="1">
              <a:buFont typeface="Wingdings" panose="05000000000000000000" pitchFamily="2" charset="2"/>
              <a:buChar char="§"/>
            </a:pPr>
            <a:endParaRPr lang="en-US" sz="3600" dirty="0" smtClean="0"/>
          </a:p>
          <a:p>
            <a:pPr lvl="1">
              <a:buFont typeface="Wingdings" panose="05000000000000000000" pitchFamily="2" charset="2"/>
              <a:buChar char="§"/>
            </a:pPr>
            <a:endParaRPr lang="en-US" sz="3600" dirty="0"/>
          </a:p>
        </p:txBody>
      </p:sp>
    </p:spTree>
    <p:extLst>
      <p:ext uri="{BB962C8B-B14F-4D97-AF65-F5344CB8AC3E}">
        <p14:creationId xmlns:p14="http://schemas.microsoft.com/office/powerpoint/2010/main" val="15245086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1415"/>
          </a:xfrm>
        </p:spPr>
        <p:txBody>
          <a:bodyPr/>
          <a:lstStyle/>
          <a:p>
            <a:r>
              <a:rPr lang="en-US" dirty="0" smtClean="0"/>
              <a:t>Designing and writing CLOs</a:t>
            </a:r>
            <a:endParaRPr lang="en-US" dirty="0"/>
          </a:p>
        </p:txBody>
      </p:sp>
      <p:sp>
        <p:nvSpPr>
          <p:cNvPr id="3" name="Content Placeholder 2"/>
          <p:cNvSpPr>
            <a:spLocks noGrp="1"/>
          </p:cNvSpPr>
          <p:nvPr>
            <p:ph idx="1"/>
          </p:nvPr>
        </p:nvSpPr>
        <p:spPr>
          <a:xfrm>
            <a:off x="838200" y="1509822"/>
            <a:ext cx="10515600" cy="5348177"/>
          </a:xfrm>
        </p:spPr>
        <p:txBody>
          <a:bodyPr>
            <a:normAutofit/>
          </a:bodyPr>
          <a:lstStyle/>
          <a:p>
            <a:pPr marL="0" indent="0">
              <a:buNone/>
            </a:pPr>
            <a:r>
              <a:rPr lang="en-US" sz="4400" i="1" u="sng" dirty="0" smtClean="0"/>
              <a:t>Points to consider </a:t>
            </a:r>
          </a:p>
          <a:p>
            <a:pPr lvl="1">
              <a:buFont typeface="Wingdings" panose="05000000000000000000" pitchFamily="2" charset="2"/>
              <a:buChar char="§"/>
            </a:pPr>
            <a:r>
              <a:rPr lang="en-US" sz="3600" dirty="0" smtClean="0"/>
              <a:t>Describe the learning that will result from an activity.</a:t>
            </a:r>
          </a:p>
          <a:p>
            <a:pPr marL="914400" lvl="2" indent="0">
              <a:buNone/>
            </a:pPr>
            <a:r>
              <a:rPr lang="en-US" sz="3200" dirty="0" smtClean="0"/>
              <a:t>Instead of </a:t>
            </a:r>
          </a:p>
          <a:p>
            <a:pPr marL="1371600" lvl="3" indent="0">
              <a:buNone/>
            </a:pPr>
            <a:r>
              <a:rPr lang="en-US" sz="3000" dirty="0" smtClean="0"/>
              <a:t>“You will read one journal article on trade flows”</a:t>
            </a:r>
          </a:p>
          <a:p>
            <a:pPr marL="914400" lvl="2" indent="0">
              <a:buNone/>
            </a:pPr>
            <a:r>
              <a:rPr lang="en-US" sz="3200" dirty="0" smtClean="0"/>
              <a:t>Write </a:t>
            </a:r>
          </a:p>
          <a:p>
            <a:pPr marL="1371600" lvl="3" indent="0">
              <a:buNone/>
            </a:pPr>
            <a:r>
              <a:rPr lang="en-US" sz="3000" dirty="0" smtClean="0"/>
              <a:t>“You will be able to apply the analysis presented in a journal on trade flows, and predict the effects that higher commodity prices will have on the US trade deficit.”</a:t>
            </a:r>
          </a:p>
          <a:p>
            <a:pPr marL="1371600" lvl="3" indent="0">
              <a:buNone/>
            </a:pPr>
            <a:endParaRPr lang="en-US" sz="2600" dirty="0" smtClean="0"/>
          </a:p>
          <a:p>
            <a:pPr marL="457200" lvl="1" indent="0">
              <a:buNone/>
            </a:pPr>
            <a:endParaRPr lang="en-US" sz="3600" dirty="0" smtClean="0"/>
          </a:p>
          <a:p>
            <a:pPr marL="457200" lvl="1" indent="0">
              <a:buNone/>
            </a:pPr>
            <a:endParaRPr lang="en-US" sz="3600" dirty="0" smtClean="0"/>
          </a:p>
          <a:p>
            <a:pPr lvl="1">
              <a:buFont typeface="Wingdings" panose="05000000000000000000" pitchFamily="2" charset="2"/>
              <a:buChar char="§"/>
            </a:pPr>
            <a:endParaRPr lang="en-US" sz="3600" dirty="0" smtClean="0"/>
          </a:p>
          <a:p>
            <a:pPr lvl="1">
              <a:buFont typeface="Wingdings" panose="05000000000000000000" pitchFamily="2" charset="2"/>
              <a:buChar char="§"/>
            </a:pPr>
            <a:endParaRPr lang="en-US" sz="3600" dirty="0"/>
          </a:p>
        </p:txBody>
      </p:sp>
    </p:spTree>
    <p:extLst>
      <p:ext uri="{BB962C8B-B14F-4D97-AF65-F5344CB8AC3E}">
        <p14:creationId xmlns:p14="http://schemas.microsoft.com/office/powerpoint/2010/main" val="3466258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21415"/>
          </a:xfrm>
        </p:spPr>
        <p:txBody>
          <a:bodyPr/>
          <a:lstStyle/>
          <a:p>
            <a:r>
              <a:rPr lang="en-US" dirty="0" smtClean="0"/>
              <a:t>Designing and writing CLOs</a:t>
            </a:r>
            <a:endParaRPr lang="en-US" dirty="0"/>
          </a:p>
        </p:txBody>
      </p:sp>
      <p:sp>
        <p:nvSpPr>
          <p:cNvPr id="3" name="Content Placeholder 2"/>
          <p:cNvSpPr>
            <a:spLocks noGrp="1"/>
          </p:cNvSpPr>
          <p:nvPr>
            <p:ph idx="1"/>
          </p:nvPr>
        </p:nvSpPr>
        <p:spPr>
          <a:xfrm>
            <a:off x="838200" y="1509823"/>
            <a:ext cx="10515600" cy="4667140"/>
          </a:xfrm>
        </p:spPr>
        <p:txBody>
          <a:bodyPr>
            <a:normAutofit/>
          </a:bodyPr>
          <a:lstStyle/>
          <a:p>
            <a:pPr marL="0" indent="0">
              <a:buNone/>
            </a:pPr>
            <a:r>
              <a:rPr lang="en-US" sz="4400" i="1" u="sng" dirty="0" smtClean="0"/>
              <a:t>Points to consider </a:t>
            </a:r>
          </a:p>
          <a:p>
            <a:pPr lvl="1">
              <a:buFont typeface="Wingdings" panose="05000000000000000000" pitchFamily="2" charset="2"/>
              <a:buChar char="§"/>
            </a:pPr>
            <a:r>
              <a:rPr lang="en-US" sz="3600" dirty="0" smtClean="0"/>
              <a:t>Look for redundant CLOs</a:t>
            </a:r>
          </a:p>
          <a:p>
            <a:pPr marL="914400" lvl="2" indent="0">
              <a:buNone/>
            </a:pPr>
            <a:r>
              <a:rPr lang="en-US" sz="4400" dirty="0" smtClean="0"/>
              <a:t>“Describe and explain …..” ‘describe’ is redundant if the student can explain the topic, he or she can certainly describe it.</a:t>
            </a:r>
          </a:p>
          <a:p>
            <a:pPr lvl="1">
              <a:buFont typeface="Wingdings" panose="05000000000000000000" pitchFamily="2" charset="2"/>
              <a:buChar char="§"/>
            </a:pPr>
            <a:r>
              <a:rPr lang="en-US" sz="3600" dirty="0" smtClean="0"/>
              <a:t>Avoid vague verbs such as understand, know, become familiar with, appreciate etc.</a:t>
            </a:r>
          </a:p>
          <a:p>
            <a:pPr lvl="1">
              <a:buFont typeface="Wingdings" panose="05000000000000000000" pitchFamily="2" charset="2"/>
              <a:buChar char="§"/>
            </a:pPr>
            <a:endParaRPr lang="en-US" sz="3600" dirty="0"/>
          </a:p>
        </p:txBody>
      </p:sp>
    </p:spTree>
    <p:extLst>
      <p:ext uri="{BB962C8B-B14F-4D97-AF65-F5344CB8AC3E}">
        <p14:creationId xmlns:p14="http://schemas.microsoft.com/office/powerpoint/2010/main" val="527002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–C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Mapping Course Learning Outcomes (CLOs) with the PLOs</a:t>
            </a:r>
          </a:p>
        </p:txBody>
      </p:sp>
      <p:graphicFrame>
        <p:nvGraphicFramePr>
          <p:cNvPr id="2" name="Table 1"/>
          <p:cNvGraphicFramePr>
            <a:graphicFrameLocks noGrp="1"/>
          </p:cNvGraphicFramePr>
          <p:nvPr>
            <p:extLst>
              <p:ext uri="{D42A27DB-BD31-4B8C-83A1-F6EECF244321}">
                <p14:modId xmlns:p14="http://schemas.microsoft.com/office/powerpoint/2010/main" val="3371241683"/>
              </p:ext>
            </p:extLst>
          </p:nvPr>
        </p:nvGraphicFramePr>
        <p:xfrm>
          <a:off x="244547" y="1892595"/>
          <a:ext cx="11610754" cy="4210492"/>
        </p:xfrm>
        <a:graphic>
          <a:graphicData uri="http://schemas.openxmlformats.org/drawingml/2006/table">
            <a:tbl>
              <a:tblPr firstRow="1" bandRow="1">
                <a:tableStyleId>{5C22544A-7EE6-4342-B048-85BDC9FD1C3A}</a:tableStyleId>
              </a:tblPr>
              <a:tblGrid>
                <a:gridCol w="2099425">
                  <a:extLst>
                    <a:ext uri="{9D8B030D-6E8A-4147-A177-3AD203B41FA5}">
                      <a16:colId xmlns:a16="http://schemas.microsoft.com/office/drawing/2014/main" val="943040582"/>
                    </a:ext>
                  </a:extLst>
                </a:gridCol>
                <a:gridCol w="1809884">
                  <a:extLst>
                    <a:ext uri="{9D8B030D-6E8A-4147-A177-3AD203B41FA5}">
                      <a16:colId xmlns:a16="http://schemas.microsoft.com/office/drawing/2014/main" val="1497077739"/>
                    </a:ext>
                  </a:extLst>
                </a:gridCol>
                <a:gridCol w="1490602">
                  <a:extLst>
                    <a:ext uri="{9D8B030D-6E8A-4147-A177-3AD203B41FA5}">
                      <a16:colId xmlns:a16="http://schemas.microsoft.com/office/drawing/2014/main" val="2176931729"/>
                    </a:ext>
                  </a:extLst>
                </a:gridCol>
                <a:gridCol w="1507165">
                  <a:extLst>
                    <a:ext uri="{9D8B030D-6E8A-4147-A177-3AD203B41FA5}">
                      <a16:colId xmlns:a16="http://schemas.microsoft.com/office/drawing/2014/main" val="2115515843"/>
                    </a:ext>
                  </a:extLst>
                </a:gridCol>
                <a:gridCol w="1772161">
                  <a:extLst>
                    <a:ext uri="{9D8B030D-6E8A-4147-A177-3AD203B41FA5}">
                      <a16:colId xmlns:a16="http://schemas.microsoft.com/office/drawing/2014/main" val="654717308"/>
                    </a:ext>
                  </a:extLst>
                </a:gridCol>
                <a:gridCol w="1739034">
                  <a:extLst>
                    <a:ext uri="{9D8B030D-6E8A-4147-A177-3AD203B41FA5}">
                      <a16:colId xmlns:a16="http://schemas.microsoft.com/office/drawing/2014/main" val="388490024"/>
                    </a:ext>
                  </a:extLst>
                </a:gridCol>
                <a:gridCol w="1192483">
                  <a:extLst>
                    <a:ext uri="{9D8B030D-6E8A-4147-A177-3AD203B41FA5}">
                      <a16:colId xmlns:a16="http://schemas.microsoft.com/office/drawing/2014/main" val="2313856389"/>
                    </a:ext>
                  </a:extLst>
                </a:gridCol>
              </a:tblGrid>
              <a:tr h="811661">
                <a:tc>
                  <a:txBody>
                    <a:bodyPr/>
                    <a:lstStyle/>
                    <a:p>
                      <a:pPr algn="ctr"/>
                      <a:r>
                        <a:rPr lang="en-US" sz="2800" dirty="0" smtClean="0"/>
                        <a:t>CLO</a:t>
                      </a:r>
                      <a:endParaRPr lang="en-US" sz="2800" dirty="0"/>
                    </a:p>
                  </a:txBody>
                  <a:tcPr/>
                </a:tc>
                <a:tc>
                  <a:txBody>
                    <a:bodyPr/>
                    <a:lstStyle/>
                    <a:p>
                      <a:pPr algn="ctr"/>
                      <a:r>
                        <a:rPr lang="en-US" sz="2800" dirty="0" smtClean="0"/>
                        <a:t>PLO1</a:t>
                      </a:r>
                      <a:endParaRPr lang="en-US" sz="2800" dirty="0"/>
                    </a:p>
                  </a:txBody>
                  <a:tcPr/>
                </a:tc>
                <a:tc>
                  <a:txBody>
                    <a:bodyPr/>
                    <a:lstStyle/>
                    <a:p>
                      <a:pPr algn="ctr"/>
                      <a:r>
                        <a:rPr lang="en-US" sz="2800" dirty="0" smtClean="0"/>
                        <a:t>PLO2</a:t>
                      </a:r>
                      <a:endParaRPr lang="en-US" sz="2800" dirty="0"/>
                    </a:p>
                  </a:txBody>
                  <a:tcPr/>
                </a:tc>
                <a:tc>
                  <a:txBody>
                    <a:bodyPr/>
                    <a:lstStyle/>
                    <a:p>
                      <a:pPr algn="ctr"/>
                      <a:r>
                        <a:rPr lang="en-US" sz="2800" dirty="0" smtClean="0"/>
                        <a:t>PLO3</a:t>
                      </a:r>
                      <a:endParaRPr lang="en-US" sz="2800" dirty="0"/>
                    </a:p>
                  </a:txBody>
                  <a:tcPr/>
                </a:tc>
                <a:tc>
                  <a:txBody>
                    <a:bodyPr/>
                    <a:lstStyle/>
                    <a:p>
                      <a:pPr algn="ctr"/>
                      <a:r>
                        <a:rPr lang="en-US" sz="2800" dirty="0" smtClean="0"/>
                        <a:t>PLO4</a:t>
                      </a:r>
                      <a:endParaRPr lang="en-US" sz="2800" dirty="0"/>
                    </a:p>
                  </a:txBody>
                  <a:tcPr/>
                </a:tc>
                <a:tc>
                  <a:txBody>
                    <a:bodyPr/>
                    <a:lstStyle/>
                    <a:p>
                      <a:pPr algn="ctr"/>
                      <a:r>
                        <a:rPr lang="en-US" sz="2800" dirty="0" smtClean="0"/>
                        <a:t>PLO5</a:t>
                      </a:r>
                      <a:endParaRPr lang="en-US" sz="2800" dirty="0"/>
                    </a:p>
                  </a:txBody>
                  <a:tcPr/>
                </a:tc>
                <a:tc>
                  <a:txBody>
                    <a:bodyPr/>
                    <a:lstStyle/>
                    <a:p>
                      <a:pPr algn="ctr"/>
                      <a:r>
                        <a:rPr lang="en-US" sz="2800" dirty="0" smtClean="0"/>
                        <a:t>..</a:t>
                      </a:r>
                      <a:endParaRPr lang="en-US" sz="2800" dirty="0"/>
                    </a:p>
                  </a:txBody>
                  <a:tcPr/>
                </a:tc>
                <a:extLst>
                  <a:ext uri="{0D108BD9-81ED-4DB2-BD59-A6C34878D82A}">
                    <a16:rowId xmlns:a16="http://schemas.microsoft.com/office/drawing/2014/main" val="448721881"/>
                  </a:ext>
                </a:extLst>
              </a:tr>
              <a:tr h="659475">
                <a:tc>
                  <a:txBody>
                    <a:bodyPr/>
                    <a:lstStyle/>
                    <a:p>
                      <a:pPr algn="ctr"/>
                      <a:r>
                        <a:rPr lang="en-US" sz="2800" dirty="0" smtClean="0"/>
                        <a:t>CLO1</a:t>
                      </a:r>
                      <a:endParaRPr lang="en-US" sz="2800" dirty="0"/>
                    </a:p>
                  </a:txBody>
                  <a:tcPr/>
                </a:tc>
                <a:tc>
                  <a:txBody>
                    <a:bodyPr/>
                    <a:lstStyle/>
                    <a:p>
                      <a:pPr algn="ctr"/>
                      <a:r>
                        <a:rPr lang="en-US" sz="2800" dirty="0" smtClean="0">
                          <a:solidFill>
                            <a:srgbClr val="FF0000"/>
                          </a:solidFill>
                        </a:rPr>
                        <a:t>3</a:t>
                      </a:r>
                      <a:endParaRPr lang="en-US" sz="2800" dirty="0">
                        <a:solidFill>
                          <a:srgbClr val="FF0000"/>
                        </a:solidFill>
                      </a:endParaRPr>
                    </a:p>
                  </a:txBody>
                  <a:tcPr/>
                </a:tc>
                <a:tc>
                  <a:txBody>
                    <a:bodyPr/>
                    <a:lstStyle/>
                    <a:p>
                      <a:pPr algn="ctr"/>
                      <a:r>
                        <a:rPr lang="en-US" sz="2800" dirty="0" smtClean="0">
                          <a:solidFill>
                            <a:srgbClr val="FF0000"/>
                          </a:solidFill>
                        </a:rPr>
                        <a:t>2</a:t>
                      </a: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3374186216"/>
                  </a:ext>
                </a:extLst>
              </a:tr>
              <a:tr h="646793">
                <a:tc>
                  <a:txBody>
                    <a:bodyPr/>
                    <a:lstStyle/>
                    <a:p>
                      <a:pPr algn="ctr"/>
                      <a:r>
                        <a:rPr lang="en-US" sz="2800" dirty="0" smtClean="0"/>
                        <a:t>CLO2</a:t>
                      </a:r>
                      <a:endParaRPr lang="en-US" sz="2800" dirty="0"/>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r>
                        <a:rPr lang="en-US" sz="2800" dirty="0" smtClean="0">
                          <a:solidFill>
                            <a:srgbClr val="FF0000"/>
                          </a:solidFill>
                        </a:rPr>
                        <a:t>3</a:t>
                      </a:r>
                      <a:endParaRPr lang="en-US" sz="2800" dirty="0">
                        <a:solidFill>
                          <a:srgbClr val="FF0000"/>
                        </a:solidFill>
                      </a:endParaRPr>
                    </a:p>
                  </a:txBody>
                  <a:tcPr/>
                </a:tc>
                <a:tc>
                  <a:txBody>
                    <a:bodyPr/>
                    <a:lstStyle/>
                    <a:p>
                      <a:pPr algn="ctr"/>
                      <a:r>
                        <a:rPr lang="en-US" sz="2800" dirty="0" smtClean="0">
                          <a:solidFill>
                            <a:srgbClr val="FF0000"/>
                          </a:solidFill>
                        </a:rPr>
                        <a:t>2</a:t>
                      </a:r>
                      <a:endParaRPr lang="en-US" sz="2800" dirty="0">
                        <a:solidFill>
                          <a:srgbClr val="FF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3295573595"/>
                  </a:ext>
                </a:extLst>
              </a:tr>
              <a:tr h="634109">
                <a:tc>
                  <a:txBody>
                    <a:bodyPr/>
                    <a:lstStyle/>
                    <a:p>
                      <a:pPr algn="ctr"/>
                      <a:r>
                        <a:rPr lang="en-US" sz="2800" dirty="0" smtClean="0"/>
                        <a:t>CLO3</a:t>
                      </a:r>
                      <a:endParaRPr lang="en-US" sz="2800" dirty="0"/>
                    </a:p>
                  </a:txBody>
                  <a:tcPr/>
                </a:tc>
                <a:tc>
                  <a:txBody>
                    <a:bodyPr/>
                    <a:lstStyle/>
                    <a:p>
                      <a:pPr algn="ctr"/>
                      <a:r>
                        <a:rPr lang="en-US" sz="2800" dirty="0" smtClean="0">
                          <a:solidFill>
                            <a:srgbClr val="FF0000"/>
                          </a:solidFill>
                        </a:rPr>
                        <a:t>1</a:t>
                      </a: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r>
                        <a:rPr lang="en-US" sz="2800" dirty="0" smtClean="0">
                          <a:solidFill>
                            <a:srgbClr val="FF0000"/>
                          </a:solidFill>
                        </a:rPr>
                        <a:t>3</a:t>
                      </a: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3398262496"/>
                  </a:ext>
                </a:extLst>
              </a:tr>
              <a:tr h="811661">
                <a:tc>
                  <a:txBody>
                    <a:bodyPr/>
                    <a:lstStyle/>
                    <a:p>
                      <a:pPr algn="ctr"/>
                      <a:r>
                        <a:rPr lang="en-US" sz="2800" dirty="0" smtClean="0"/>
                        <a:t>CLO4</a:t>
                      </a:r>
                      <a:endParaRPr lang="en-US" sz="2800" dirty="0"/>
                    </a:p>
                  </a:txBody>
                  <a:tcPr/>
                </a:tc>
                <a:tc>
                  <a:txBody>
                    <a:bodyPr/>
                    <a:lstStyle/>
                    <a:p>
                      <a:pPr algn="ctr"/>
                      <a:endParaRPr lang="en-US" sz="2800" dirty="0">
                        <a:solidFill>
                          <a:srgbClr val="FF0000"/>
                        </a:solidFill>
                      </a:endParaRPr>
                    </a:p>
                  </a:txBody>
                  <a:tcPr/>
                </a:tc>
                <a:tc>
                  <a:txBody>
                    <a:bodyPr/>
                    <a:lstStyle/>
                    <a:p>
                      <a:pPr algn="ctr"/>
                      <a:r>
                        <a:rPr lang="en-US" sz="2800" dirty="0" smtClean="0">
                          <a:solidFill>
                            <a:srgbClr val="FF0000"/>
                          </a:solidFill>
                        </a:rPr>
                        <a:t>3</a:t>
                      </a: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r>
                        <a:rPr lang="en-US" sz="2800" dirty="0" smtClean="0">
                          <a:solidFill>
                            <a:srgbClr val="FF0000"/>
                          </a:solidFill>
                        </a:rPr>
                        <a:t>2</a:t>
                      </a:r>
                      <a:endParaRPr lang="en-US" sz="2800" dirty="0">
                        <a:solidFill>
                          <a:srgbClr val="FF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4272268523"/>
                  </a:ext>
                </a:extLst>
              </a:tr>
              <a:tr h="646793">
                <a:tc>
                  <a:txBody>
                    <a:bodyPr/>
                    <a:lstStyle/>
                    <a:p>
                      <a:pPr algn="ctr"/>
                      <a:r>
                        <a:rPr lang="en-US" sz="2800" dirty="0" smtClean="0"/>
                        <a:t>CLO5</a:t>
                      </a:r>
                      <a:endParaRPr lang="en-US" sz="2800" dirty="0"/>
                    </a:p>
                  </a:txBody>
                  <a:tcPr/>
                </a:tc>
                <a:tc>
                  <a:txBody>
                    <a:bodyPr/>
                    <a:lstStyle/>
                    <a:p>
                      <a:pPr algn="ctr"/>
                      <a:r>
                        <a:rPr lang="en-US" sz="2800" dirty="0" smtClean="0">
                          <a:solidFill>
                            <a:srgbClr val="FF0000"/>
                          </a:solidFill>
                        </a:rPr>
                        <a:t>1</a:t>
                      </a: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endParaRPr lang="en-US" sz="2800" dirty="0">
                        <a:solidFill>
                          <a:srgbClr val="FF0000"/>
                        </a:solidFill>
                      </a:endParaRPr>
                    </a:p>
                  </a:txBody>
                  <a:tcPr/>
                </a:tc>
                <a:tc>
                  <a:txBody>
                    <a:bodyPr/>
                    <a:lstStyle/>
                    <a:p>
                      <a:pPr algn="ctr"/>
                      <a:r>
                        <a:rPr lang="en-US" sz="2800" dirty="0" smtClean="0">
                          <a:solidFill>
                            <a:srgbClr val="FF0000"/>
                          </a:solidFill>
                        </a:rPr>
                        <a:t>3</a:t>
                      </a:r>
                      <a:endParaRPr lang="en-US" sz="2800" dirty="0">
                        <a:solidFill>
                          <a:srgbClr val="FF0000"/>
                        </a:solidFill>
                      </a:endParaRPr>
                    </a:p>
                  </a:txBody>
                  <a:tcPr/>
                </a:tc>
                <a:tc>
                  <a:txBody>
                    <a:bodyPr/>
                    <a:lstStyle/>
                    <a:p>
                      <a:pPr algn="ctr"/>
                      <a:endParaRPr lang="en-US" sz="2800" dirty="0">
                        <a:solidFill>
                          <a:srgbClr val="FF0000"/>
                        </a:solidFill>
                      </a:endParaRPr>
                    </a:p>
                  </a:txBody>
                  <a:tcPr/>
                </a:tc>
                <a:extLst>
                  <a:ext uri="{0D108BD9-81ED-4DB2-BD59-A6C34878D82A}">
                    <a16:rowId xmlns:a16="http://schemas.microsoft.com/office/drawing/2014/main" val="154397355"/>
                  </a:ext>
                </a:extLst>
              </a:tr>
            </a:tbl>
          </a:graphicData>
        </a:graphic>
      </p:graphicFrame>
    </p:spTree>
    <p:extLst>
      <p:ext uri="{BB962C8B-B14F-4D97-AF65-F5344CB8AC3E}">
        <p14:creationId xmlns:p14="http://schemas.microsoft.com/office/powerpoint/2010/main" val="4863875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40242" y="244549"/>
            <a:ext cx="11578856" cy="644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786810" y="797442"/>
            <a:ext cx="10792046" cy="5592725"/>
          </a:xfrm>
          <a:prstGeom prst="rect">
            <a:avLst/>
          </a:prstGeom>
        </p:spPr>
      </p:pic>
      <p:sp>
        <p:nvSpPr>
          <p:cNvPr id="4" name="Rounded Rectangle 3"/>
          <p:cNvSpPr/>
          <p:nvPr/>
        </p:nvSpPr>
        <p:spPr>
          <a:xfrm>
            <a:off x="1116419" y="361507"/>
            <a:ext cx="6847367" cy="3296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Part: c</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09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40242" y="244549"/>
            <a:ext cx="11578856" cy="644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ounded Rectangle 3"/>
          <p:cNvSpPr/>
          <p:nvPr/>
        </p:nvSpPr>
        <p:spPr>
          <a:xfrm>
            <a:off x="1116419" y="361507"/>
            <a:ext cx="6847367" cy="3296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Part: c</a:t>
            </a:r>
            <a:endPar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2"/>
          <a:stretch>
            <a:fillRect/>
          </a:stretch>
        </p:blipFill>
        <p:spPr>
          <a:xfrm>
            <a:off x="954384" y="361507"/>
            <a:ext cx="10720165" cy="5677786"/>
          </a:xfrm>
          <a:prstGeom prst="rect">
            <a:avLst/>
          </a:prstGeom>
        </p:spPr>
      </p:pic>
    </p:spTree>
    <p:extLst>
      <p:ext uri="{BB962C8B-B14F-4D97-AF65-F5344CB8AC3E}">
        <p14:creationId xmlns:p14="http://schemas.microsoft.com/office/powerpoint/2010/main" val="675462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Part –A of the Revised Template </a:t>
            </a:r>
            <a:endParaRPr lang="en-US" sz="36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127591" y="1127052"/>
            <a:ext cx="11748977" cy="51567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bg1"/>
                </a:solidFill>
                <a:latin typeface="Times New Roman" panose="02020603050405020304" pitchFamily="18" charset="0"/>
                <a:cs typeface="Times New Roman" panose="02020603050405020304" pitchFamily="18" charset="0"/>
              </a:rPr>
              <a:t> </a:t>
            </a:r>
          </a:p>
          <a:p>
            <a:endParaRPr lang="en-US" sz="4000" dirty="0">
              <a:solidFill>
                <a:schemeClr val="bg1"/>
              </a:solidFill>
              <a:latin typeface="Times New Roman" panose="02020603050405020304" pitchFamily="18" charset="0"/>
              <a:cs typeface="Times New Roman" panose="02020603050405020304" pitchFamily="18" charset="0"/>
            </a:endParaRPr>
          </a:p>
          <a:p>
            <a:r>
              <a:rPr lang="en-US" sz="4000" dirty="0" smtClean="0">
                <a:solidFill>
                  <a:schemeClr val="bg1"/>
                </a:solidFill>
                <a:latin typeface="Times New Roman" panose="02020603050405020304" pitchFamily="18" charset="0"/>
                <a:cs typeface="Times New Roman" panose="02020603050405020304" pitchFamily="18" charset="0"/>
              </a:rPr>
              <a:t>4. Mission of the University </a:t>
            </a:r>
            <a:endParaRPr lang="en-US" sz="4000" dirty="0">
              <a:solidFill>
                <a:schemeClr val="bg1"/>
              </a:solidFill>
              <a:latin typeface="Times New Roman" panose="02020603050405020304" pitchFamily="18" charset="0"/>
              <a:cs typeface="Times New Roman" panose="02020603050405020304" pitchFamily="18" charset="0"/>
            </a:endParaRPr>
          </a:p>
          <a:p>
            <a:r>
              <a:rPr lang="en-US" sz="2800" dirty="0" smtClean="0">
                <a:solidFill>
                  <a:schemeClr val="bg1"/>
                </a:solidFill>
                <a:latin typeface="Times New Roman" panose="02020603050405020304" pitchFamily="18" charset="0"/>
                <a:cs typeface="Times New Roman" panose="02020603050405020304" pitchFamily="18" charset="0"/>
              </a:rPr>
              <a:t>M1:</a:t>
            </a:r>
            <a:r>
              <a:rPr lang="en-US" sz="2800" dirty="0">
                <a:solidFill>
                  <a:schemeClr val="bg1"/>
                </a:solidFill>
                <a:latin typeface="Times New Roman" panose="02020603050405020304" pitchFamily="18" charset="0"/>
                <a:cs typeface="Times New Roman" panose="02020603050405020304" pitchFamily="18" charset="0"/>
              </a:rPr>
              <a:t>To ensure a </a:t>
            </a:r>
            <a:r>
              <a:rPr lang="en-US" sz="2800" b="1" dirty="0">
                <a:solidFill>
                  <a:schemeClr val="bg1"/>
                </a:solidFill>
                <a:latin typeface="Times New Roman" panose="02020603050405020304" pitchFamily="18" charset="0"/>
                <a:cs typeface="Times New Roman" panose="02020603050405020304" pitchFamily="18" charset="0"/>
              </a:rPr>
              <a:t>world-class curriculum </a:t>
            </a:r>
            <a:r>
              <a:rPr lang="en-US" sz="2800" dirty="0">
                <a:solidFill>
                  <a:schemeClr val="bg1"/>
                </a:solidFill>
                <a:latin typeface="Times New Roman" panose="02020603050405020304" pitchFamily="18" charset="0"/>
                <a:cs typeface="Times New Roman" panose="02020603050405020304" pitchFamily="18" charset="0"/>
              </a:rPr>
              <a:t>with talented academicians and conducive academic and research environment for generation and dissemination of knowledge</a:t>
            </a:r>
            <a:r>
              <a:rPr lang="en-US" sz="2800" dirty="0" smtClean="0">
                <a:solidFill>
                  <a:schemeClr val="bg1"/>
                </a:solidFill>
                <a:latin typeface="Times New Roman" panose="02020603050405020304" pitchFamily="18" charset="0"/>
                <a:cs typeface="Times New Roman" panose="02020603050405020304" pitchFamily="18" charset="0"/>
              </a:rPr>
              <a:t>.</a:t>
            </a:r>
          </a:p>
          <a:p>
            <a:endParaRPr lang="en-US" sz="2800" dirty="0" smtClean="0">
              <a:solidFill>
                <a:schemeClr val="bg1"/>
              </a:solidFill>
              <a:latin typeface="Times New Roman" panose="02020603050405020304" pitchFamily="18" charset="0"/>
              <a:cs typeface="Times New Roman" panose="02020603050405020304" pitchFamily="18" charset="0"/>
            </a:endParaRPr>
          </a:p>
          <a:p>
            <a:r>
              <a:rPr lang="en-US" sz="2800" dirty="0" smtClean="0">
                <a:solidFill>
                  <a:schemeClr val="bg1"/>
                </a:solidFill>
                <a:latin typeface="Times New Roman" panose="02020603050405020304" pitchFamily="18" charset="0"/>
                <a:cs typeface="Times New Roman" panose="02020603050405020304" pitchFamily="18" charset="0"/>
              </a:rPr>
              <a:t>M2: </a:t>
            </a:r>
            <a:r>
              <a:rPr lang="en-US" sz="2800" dirty="0">
                <a:solidFill>
                  <a:schemeClr val="bg1"/>
                </a:solidFill>
                <a:latin typeface="Times New Roman" panose="02020603050405020304" pitchFamily="18" charset="0"/>
                <a:cs typeface="Times New Roman" panose="02020603050405020304" pitchFamily="18" charset="0"/>
              </a:rPr>
              <a:t>To maintain </a:t>
            </a:r>
            <a:r>
              <a:rPr lang="en-US" sz="2800" b="1" dirty="0">
                <a:solidFill>
                  <a:schemeClr val="bg1"/>
                </a:solidFill>
                <a:latin typeface="Times New Roman" panose="02020603050405020304" pitchFamily="18" charset="0"/>
                <a:cs typeface="Times New Roman" panose="02020603050405020304" pitchFamily="18" charset="0"/>
              </a:rPr>
              <a:t>international standards </a:t>
            </a:r>
            <a:r>
              <a:rPr lang="en-US" sz="2800" dirty="0">
                <a:solidFill>
                  <a:schemeClr val="bg1"/>
                </a:solidFill>
                <a:latin typeface="Times New Roman" panose="02020603050405020304" pitchFamily="18" charset="0"/>
                <a:cs typeface="Times New Roman" panose="02020603050405020304" pitchFamily="18" charset="0"/>
              </a:rPr>
              <a:t>in education with focus on both knowledge and skills, and humanitarian and ethical values to meet the needs of the society and state</a:t>
            </a:r>
            <a:r>
              <a:rPr lang="en-US" sz="2800" dirty="0" smtClean="0">
                <a:solidFill>
                  <a:schemeClr val="bg1"/>
                </a:solidFill>
                <a:latin typeface="Times New Roman" panose="02020603050405020304" pitchFamily="18" charset="0"/>
                <a:cs typeface="Times New Roman" panose="02020603050405020304" pitchFamily="18" charset="0"/>
              </a:rPr>
              <a:t>.</a:t>
            </a:r>
          </a:p>
          <a:p>
            <a:endParaRPr lang="en-US" sz="2800" dirty="0" smtClean="0">
              <a:solidFill>
                <a:schemeClr val="bg1"/>
              </a:solidFill>
              <a:latin typeface="Times New Roman" panose="02020603050405020304" pitchFamily="18" charset="0"/>
              <a:cs typeface="Times New Roman" panose="02020603050405020304" pitchFamily="18" charset="0"/>
            </a:endParaRPr>
          </a:p>
          <a:p>
            <a:r>
              <a:rPr lang="en-US" sz="2800" dirty="0" smtClean="0">
                <a:solidFill>
                  <a:schemeClr val="bg1"/>
                </a:solidFill>
                <a:latin typeface="Times New Roman" panose="02020603050405020304" pitchFamily="18" charset="0"/>
                <a:cs typeface="Times New Roman" panose="02020603050405020304" pitchFamily="18" charset="0"/>
              </a:rPr>
              <a:t>M3</a:t>
            </a:r>
            <a:r>
              <a:rPr lang="en-US" sz="2800" dirty="0">
                <a:solidFill>
                  <a:schemeClr val="bg1"/>
                </a:solidFill>
                <a:latin typeface="Times New Roman" panose="02020603050405020304" pitchFamily="18" charset="0"/>
                <a:cs typeface="Times New Roman" panose="02020603050405020304" pitchFamily="18" charset="0"/>
              </a:rPr>
              <a:t>: To develop </a:t>
            </a:r>
            <a:r>
              <a:rPr lang="en-US" sz="2800" b="1" dirty="0">
                <a:solidFill>
                  <a:schemeClr val="bg1"/>
                </a:solidFill>
                <a:latin typeface="Times New Roman" panose="02020603050405020304" pitchFamily="18" charset="0"/>
                <a:cs typeface="Times New Roman" panose="02020603050405020304" pitchFamily="18" charset="0"/>
              </a:rPr>
              <a:t>strategic partnerships </a:t>
            </a:r>
            <a:r>
              <a:rPr lang="en-US" sz="2800" dirty="0">
                <a:solidFill>
                  <a:schemeClr val="bg1"/>
                </a:solidFill>
                <a:latin typeface="Times New Roman" panose="02020603050405020304" pitchFamily="18" charset="0"/>
                <a:cs typeface="Times New Roman" panose="02020603050405020304" pitchFamily="18" charset="0"/>
              </a:rPr>
              <a:t>with leading national and international universities, and organizations for academic as well as </a:t>
            </a:r>
            <a:r>
              <a:rPr lang="en-US" sz="2800" b="1" dirty="0">
                <a:solidFill>
                  <a:schemeClr val="bg1"/>
                </a:solidFill>
                <a:latin typeface="Times New Roman" panose="02020603050405020304" pitchFamily="18" charset="0"/>
                <a:cs typeface="Times New Roman" panose="02020603050405020304" pitchFamily="18" charset="0"/>
              </a:rPr>
              <a:t>research collaborations.</a:t>
            </a:r>
          </a:p>
          <a:p>
            <a:endParaRPr lang="en-US" sz="4000" dirty="0" smtClean="0">
              <a:solidFill>
                <a:schemeClr val="bg1"/>
              </a:solidFill>
              <a:latin typeface="Times New Roman" panose="02020603050405020304" pitchFamily="18" charset="0"/>
              <a:cs typeface="Times New Roman" panose="02020603050405020304" pitchFamily="18" charset="0"/>
            </a:endParaRPr>
          </a:p>
          <a:p>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414670" y="6368902"/>
            <a:ext cx="11036595" cy="489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Mission should be numbered, not bulleted </a:t>
            </a:r>
            <a:endParaRPr lang="en-US" dirty="0">
              <a:solidFill>
                <a:schemeClr val="tx1"/>
              </a:solidFill>
            </a:endParaRPr>
          </a:p>
        </p:txBody>
      </p:sp>
    </p:spTree>
    <p:extLst>
      <p:ext uri="{BB962C8B-B14F-4D97-AF65-F5344CB8AC3E}">
        <p14:creationId xmlns:p14="http://schemas.microsoft.com/office/powerpoint/2010/main" val="158855621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–C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Mapping Course Learning Outcomes (CLOs) with the </a:t>
            </a:r>
            <a:r>
              <a:rPr kumimoji="0" lang="en-US" sz="2400" b="0" i="0" u="none" strike="noStrike" kern="1200" cap="none" spc="0" normalizeH="0" baseline="0" noProof="0" dirty="0" smtClean="0">
                <a:ln>
                  <a:noFill/>
                </a:ln>
                <a:solidFill>
                  <a:prstClr val="white"/>
                </a:solidFill>
                <a:effectLst/>
                <a:uLnTx/>
                <a:uFillTx/>
                <a:latin typeface="Calibri" panose="020F0502020204030204"/>
                <a:ea typeface="+mn-ea"/>
                <a:cs typeface="+mn-cs"/>
              </a:rPr>
              <a:t>Teaching-Learning</a:t>
            </a:r>
            <a:r>
              <a:rPr kumimoji="0" lang="en-US" sz="2400" b="0" i="0" u="none" strike="noStrike" kern="1200" cap="none" spc="0" normalizeH="0" baseline="0" noProof="0" dirty="0">
                <a:ln>
                  <a:noFill/>
                </a:ln>
                <a:solidFill>
                  <a:prstClr val="white"/>
                </a:solidFill>
                <a:effectLst/>
                <a:uLnTx/>
                <a:uFillTx/>
                <a:latin typeface="Calibri" panose="020F0502020204030204"/>
                <a:ea typeface="+mn-ea"/>
                <a:cs typeface="+mn-cs"/>
              </a:rPr>
              <a:t>&amp; Assessment Strategy</a:t>
            </a:r>
          </a:p>
        </p:txBody>
      </p:sp>
      <p:graphicFrame>
        <p:nvGraphicFramePr>
          <p:cNvPr id="2" name="Table 1"/>
          <p:cNvGraphicFramePr>
            <a:graphicFrameLocks noGrp="1"/>
          </p:cNvGraphicFramePr>
          <p:nvPr>
            <p:extLst>
              <p:ext uri="{D42A27DB-BD31-4B8C-83A1-F6EECF244321}">
                <p14:modId xmlns:p14="http://schemas.microsoft.com/office/powerpoint/2010/main" val="1570087747"/>
              </p:ext>
            </p:extLst>
          </p:nvPr>
        </p:nvGraphicFramePr>
        <p:xfrm>
          <a:off x="127592" y="1807535"/>
          <a:ext cx="11897832" cy="6245750"/>
        </p:xfrm>
        <a:graphic>
          <a:graphicData uri="http://schemas.openxmlformats.org/drawingml/2006/table">
            <a:tbl>
              <a:tblPr firstRow="1" bandRow="1">
                <a:tableStyleId>{5C22544A-7EE6-4342-B048-85BDC9FD1C3A}</a:tableStyleId>
              </a:tblPr>
              <a:tblGrid>
                <a:gridCol w="1294808">
                  <a:extLst>
                    <a:ext uri="{9D8B030D-6E8A-4147-A177-3AD203B41FA5}">
                      <a16:colId xmlns:a16="http://schemas.microsoft.com/office/drawing/2014/main" val="943040582"/>
                    </a:ext>
                  </a:extLst>
                </a:gridCol>
                <a:gridCol w="5783046">
                  <a:extLst>
                    <a:ext uri="{9D8B030D-6E8A-4147-A177-3AD203B41FA5}">
                      <a16:colId xmlns:a16="http://schemas.microsoft.com/office/drawing/2014/main" val="1497077739"/>
                    </a:ext>
                  </a:extLst>
                </a:gridCol>
                <a:gridCol w="2670074">
                  <a:extLst>
                    <a:ext uri="{9D8B030D-6E8A-4147-A177-3AD203B41FA5}">
                      <a16:colId xmlns:a16="http://schemas.microsoft.com/office/drawing/2014/main" val="654717308"/>
                    </a:ext>
                  </a:extLst>
                </a:gridCol>
                <a:gridCol w="2149904">
                  <a:extLst>
                    <a:ext uri="{9D8B030D-6E8A-4147-A177-3AD203B41FA5}">
                      <a16:colId xmlns:a16="http://schemas.microsoft.com/office/drawing/2014/main" val="2539441693"/>
                    </a:ext>
                  </a:extLst>
                </a:gridCol>
              </a:tblGrid>
              <a:tr h="671101">
                <a:tc>
                  <a:txBody>
                    <a:bodyPr/>
                    <a:lstStyle/>
                    <a:p>
                      <a:pPr algn="ctr"/>
                      <a:r>
                        <a:rPr lang="en-US" sz="2400" dirty="0" smtClean="0"/>
                        <a:t>Topic/</a:t>
                      </a:r>
                    </a:p>
                    <a:p>
                      <a:pPr algn="ctr"/>
                      <a:r>
                        <a:rPr lang="en-US" sz="2400" dirty="0" smtClean="0"/>
                        <a:t>Chapter</a:t>
                      </a:r>
                      <a:endParaRPr lang="en-US" sz="2400" dirty="0"/>
                    </a:p>
                  </a:txBody>
                  <a:tcPr/>
                </a:tc>
                <a:tc>
                  <a:txBody>
                    <a:bodyPr/>
                    <a:lstStyle/>
                    <a:p>
                      <a:pPr algn="ctr"/>
                      <a:r>
                        <a:rPr lang="en-US" sz="2400" dirty="0" smtClean="0"/>
                        <a:t>Teaching-Learning Strategies</a:t>
                      </a:r>
                      <a:endParaRPr lang="en-US" sz="2400" dirty="0"/>
                    </a:p>
                  </a:txBody>
                  <a:tcPr/>
                </a:tc>
                <a:tc>
                  <a:txBody>
                    <a:bodyPr/>
                    <a:lstStyle/>
                    <a:p>
                      <a:pPr algn="ctr"/>
                      <a:r>
                        <a:rPr lang="en-US" sz="2400" dirty="0" smtClean="0"/>
                        <a:t>Assessment Strategies</a:t>
                      </a:r>
                      <a:endParaRPr lang="en-US" sz="2400" dirty="0"/>
                    </a:p>
                  </a:txBody>
                  <a:tcPr/>
                </a:tc>
                <a:tc>
                  <a:txBody>
                    <a:bodyPr/>
                    <a:lstStyle/>
                    <a:p>
                      <a:pPr algn="ctr"/>
                      <a:r>
                        <a:rPr lang="en-US" sz="2800" dirty="0" smtClean="0"/>
                        <a:t>CLOs</a:t>
                      </a:r>
                      <a:endParaRPr lang="en-US" sz="2800" dirty="0"/>
                    </a:p>
                  </a:txBody>
                  <a:tcPr/>
                </a:tc>
                <a:extLst>
                  <a:ext uri="{0D108BD9-81ED-4DB2-BD59-A6C34878D82A}">
                    <a16:rowId xmlns:a16="http://schemas.microsoft.com/office/drawing/2014/main" val="448721881"/>
                  </a:ext>
                </a:extLst>
              </a:tr>
              <a:tr h="1176011">
                <a:tc>
                  <a:txBody>
                    <a:bodyPr/>
                    <a:lstStyle/>
                    <a:p>
                      <a:pPr algn="ctr"/>
                      <a:r>
                        <a:rPr lang="en-US" sz="2400" dirty="0" smtClean="0"/>
                        <a:t>Topic 1</a:t>
                      </a:r>
                      <a:endParaRPr lang="en-US" sz="2400" dirty="0"/>
                    </a:p>
                  </a:txBody>
                  <a:tcPr/>
                </a:tc>
                <a:tc>
                  <a:txBody>
                    <a:bodyPr/>
                    <a:lstStyle/>
                    <a:p>
                      <a:pPr algn="ctr"/>
                      <a:r>
                        <a:rPr lang="en-US" sz="2400" dirty="0" smtClean="0">
                          <a:solidFill>
                            <a:schemeClr val="tx1"/>
                          </a:solidFill>
                        </a:rPr>
                        <a:t>Interactive Lecture, Reading, Tutor Consultation, workshops, seminars</a:t>
                      </a:r>
                      <a:endParaRPr lang="en-US" sz="2400" dirty="0">
                        <a:solidFill>
                          <a:schemeClr val="tx1"/>
                        </a:solidFill>
                      </a:endParaRPr>
                    </a:p>
                  </a:txBody>
                  <a:tcPr/>
                </a:tc>
                <a:tc>
                  <a:txBody>
                    <a:bodyPr/>
                    <a:lstStyle/>
                    <a:p>
                      <a:pPr algn="ctr"/>
                      <a:r>
                        <a:rPr lang="en-US" sz="2400" dirty="0" smtClean="0">
                          <a:solidFill>
                            <a:schemeClr val="tx1"/>
                          </a:solidFill>
                        </a:rPr>
                        <a:t>Quiz/ Tutorial/Assignments/Class</a:t>
                      </a:r>
                      <a:r>
                        <a:rPr lang="en-US" sz="2400" baseline="0" dirty="0" smtClean="0">
                          <a:solidFill>
                            <a:schemeClr val="tx1"/>
                          </a:solidFill>
                        </a:rPr>
                        <a:t> participation /report writing </a:t>
                      </a:r>
                      <a:endParaRPr lang="en-US" sz="2400" dirty="0">
                        <a:solidFill>
                          <a:schemeClr val="tx1"/>
                        </a:solidFill>
                      </a:endParaRPr>
                    </a:p>
                  </a:txBody>
                  <a:tcPr/>
                </a:tc>
                <a:tc>
                  <a:txBody>
                    <a:bodyPr/>
                    <a:lstStyle/>
                    <a:p>
                      <a:pPr algn="ctr"/>
                      <a:r>
                        <a:rPr lang="en-US" sz="2400" dirty="0" smtClean="0"/>
                        <a:t>CLO1,CLO2</a:t>
                      </a:r>
                      <a:endParaRPr lang="en-US" sz="2400" dirty="0"/>
                    </a:p>
                  </a:txBody>
                  <a:tcPr/>
                </a:tc>
                <a:extLst>
                  <a:ext uri="{0D108BD9-81ED-4DB2-BD59-A6C34878D82A}">
                    <a16:rowId xmlns:a16="http://schemas.microsoft.com/office/drawing/2014/main" val="3374186216"/>
                  </a:ext>
                </a:extLst>
              </a:tr>
              <a:tr h="889523">
                <a:tc>
                  <a:txBody>
                    <a:bodyPr/>
                    <a:lstStyle/>
                    <a:p>
                      <a:pPr algn="ctr"/>
                      <a:r>
                        <a:rPr lang="en-US" sz="2400" dirty="0" smtClean="0"/>
                        <a:t>Topic</a:t>
                      </a:r>
                      <a:r>
                        <a:rPr lang="en-US" sz="2400" baseline="0" dirty="0" smtClean="0"/>
                        <a:t> </a:t>
                      </a:r>
                      <a:r>
                        <a:rPr lang="en-US" sz="2400" dirty="0" smtClean="0"/>
                        <a:t>2</a:t>
                      </a:r>
                      <a:endParaRPr lang="en-US" sz="2400" dirty="0"/>
                    </a:p>
                  </a:txBody>
                  <a:tcPr/>
                </a:tc>
                <a:tc>
                  <a:txBody>
                    <a:bodyPr/>
                    <a:lstStyle/>
                    <a:p>
                      <a:pPr algn="ctr"/>
                      <a:r>
                        <a:rPr lang="en-US" sz="2400" dirty="0" smtClean="0">
                          <a:solidFill>
                            <a:schemeClr val="tx1"/>
                          </a:solidFill>
                        </a:rPr>
                        <a:t>Lecture, Small</a:t>
                      </a:r>
                      <a:r>
                        <a:rPr lang="en-US" sz="2400" baseline="0" dirty="0" smtClean="0">
                          <a:solidFill>
                            <a:schemeClr val="tx1"/>
                          </a:solidFill>
                        </a:rPr>
                        <a:t> group d</a:t>
                      </a:r>
                      <a:r>
                        <a:rPr lang="en-US" sz="2400" dirty="0" smtClean="0">
                          <a:solidFill>
                            <a:schemeClr val="tx1"/>
                          </a:solidFill>
                        </a:rPr>
                        <a:t>iscussion, Case Study, online activities </a:t>
                      </a:r>
                      <a:endParaRPr lang="en-US" sz="2400" dirty="0">
                        <a:solidFill>
                          <a:schemeClr val="tx1"/>
                        </a:solidFill>
                      </a:endParaRPr>
                    </a:p>
                  </a:txBody>
                  <a:tcPr/>
                </a:tc>
                <a:tc>
                  <a:txBody>
                    <a:bodyPr/>
                    <a:lstStyle/>
                    <a:p>
                      <a:pPr algn="ctr"/>
                      <a:r>
                        <a:rPr lang="en-US" sz="2400" dirty="0" smtClean="0">
                          <a:solidFill>
                            <a:schemeClr val="tx1"/>
                          </a:solidFill>
                        </a:rPr>
                        <a:t>Exam/ Presentation </a:t>
                      </a:r>
                      <a:endParaRPr lang="en-US" sz="2400" dirty="0">
                        <a:solidFill>
                          <a:schemeClr val="tx1"/>
                        </a:solidFill>
                      </a:endParaRPr>
                    </a:p>
                  </a:txBody>
                  <a:tcPr/>
                </a:tc>
                <a:tc>
                  <a:txBody>
                    <a:bodyPr/>
                    <a:lstStyle/>
                    <a:p>
                      <a:pPr algn="ctr"/>
                      <a:r>
                        <a:rPr lang="en-US" sz="2400" dirty="0" smtClean="0"/>
                        <a:t>CLO2</a:t>
                      </a:r>
                      <a:endParaRPr lang="en-US" sz="2400" dirty="0"/>
                    </a:p>
                  </a:txBody>
                  <a:tcPr/>
                </a:tc>
                <a:extLst>
                  <a:ext uri="{0D108BD9-81ED-4DB2-BD59-A6C34878D82A}">
                    <a16:rowId xmlns:a16="http://schemas.microsoft.com/office/drawing/2014/main" val="3295573595"/>
                  </a:ext>
                </a:extLst>
              </a:tr>
              <a:tr h="889523">
                <a:tc>
                  <a:txBody>
                    <a:bodyPr/>
                    <a:lstStyle/>
                    <a:p>
                      <a:pPr algn="ctr"/>
                      <a:r>
                        <a:rPr lang="en-US" sz="2400" dirty="0" smtClean="0"/>
                        <a:t>Topic</a:t>
                      </a:r>
                      <a:r>
                        <a:rPr lang="en-US" sz="2400" baseline="0" dirty="0" smtClean="0"/>
                        <a:t> </a:t>
                      </a:r>
                      <a:r>
                        <a:rPr lang="en-US" sz="2400" dirty="0" smtClean="0"/>
                        <a:t>3</a:t>
                      </a:r>
                      <a:endParaRPr lang="en-US" sz="2400" dirty="0"/>
                    </a:p>
                  </a:txBody>
                  <a:tcPr/>
                </a:tc>
                <a:tc>
                  <a:txBody>
                    <a:bodyPr/>
                    <a:lstStyle/>
                    <a:p>
                      <a:pPr algn="ctr"/>
                      <a:r>
                        <a:rPr lang="en-US" sz="2400" dirty="0" smtClean="0">
                          <a:solidFill>
                            <a:schemeClr val="tx1"/>
                          </a:solidFill>
                        </a:rPr>
                        <a:t>Lecture , reading , Group Projects, Field</a:t>
                      </a:r>
                      <a:r>
                        <a:rPr lang="en-US" sz="2400" baseline="0" dirty="0" smtClean="0">
                          <a:solidFill>
                            <a:schemeClr val="tx1"/>
                          </a:solidFill>
                        </a:rPr>
                        <a:t> Work/Field Trip</a:t>
                      </a:r>
                      <a:endParaRPr lang="en-US" sz="2400" dirty="0">
                        <a:solidFill>
                          <a:schemeClr val="tx1"/>
                        </a:solidFill>
                      </a:endParaRPr>
                    </a:p>
                  </a:txBody>
                  <a:tcPr/>
                </a:tc>
                <a:tc>
                  <a:txBody>
                    <a:bodyPr/>
                    <a:lstStyle/>
                    <a:p>
                      <a:pPr algn="ctr"/>
                      <a:r>
                        <a:rPr lang="en-US" sz="2400" dirty="0" smtClean="0">
                          <a:solidFill>
                            <a:schemeClr val="tx1"/>
                          </a:solidFill>
                        </a:rPr>
                        <a:t>VIVA</a:t>
                      </a:r>
                      <a:r>
                        <a:rPr lang="en-US" sz="2400" baseline="0" dirty="0" smtClean="0">
                          <a:solidFill>
                            <a:schemeClr val="tx1"/>
                          </a:solidFill>
                        </a:rPr>
                        <a:t> VOCE/Mid semester exam/ Final exam/report </a:t>
                      </a:r>
                      <a:endParaRPr lang="en-US" sz="2400" dirty="0">
                        <a:solidFill>
                          <a:schemeClr val="tx1"/>
                        </a:solidFill>
                      </a:endParaRPr>
                    </a:p>
                  </a:txBody>
                  <a:tcPr/>
                </a:tc>
                <a:tc>
                  <a:txBody>
                    <a:bodyPr/>
                    <a:lstStyle/>
                    <a:p>
                      <a:pPr algn="ctr"/>
                      <a:r>
                        <a:rPr lang="en-US" sz="2400" dirty="0" smtClean="0"/>
                        <a:t>CLO3</a:t>
                      </a:r>
                      <a:endParaRPr lang="en-US" sz="2400" dirty="0"/>
                    </a:p>
                  </a:txBody>
                  <a:tcPr/>
                </a:tc>
                <a:extLst>
                  <a:ext uri="{0D108BD9-81ED-4DB2-BD59-A6C34878D82A}">
                    <a16:rowId xmlns:a16="http://schemas.microsoft.com/office/drawing/2014/main" val="3398262496"/>
                  </a:ext>
                </a:extLst>
              </a:tr>
              <a:tr h="889523">
                <a:tc>
                  <a:txBody>
                    <a:bodyPr/>
                    <a:lstStyle/>
                    <a:p>
                      <a:pPr algn="ctr"/>
                      <a:r>
                        <a:rPr lang="en-US" sz="2400" dirty="0" smtClean="0"/>
                        <a:t>Topic</a:t>
                      </a:r>
                      <a:r>
                        <a:rPr lang="en-US" sz="2400" baseline="0" dirty="0" smtClean="0"/>
                        <a:t> </a:t>
                      </a:r>
                      <a:r>
                        <a:rPr lang="en-US" sz="2400" dirty="0" smtClean="0"/>
                        <a:t>4</a:t>
                      </a:r>
                      <a:endParaRPr lang="en-US" sz="2400" dirty="0"/>
                    </a:p>
                  </a:txBody>
                  <a:tcPr/>
                </a:tc>
                <a:tc>
                  <a:txBody>
                    <a:bodyPr/>
                    <a:lstStyle/>
                    <a:p>
                      <a:pPr algn="ctr"/>
                      <a:r>
                        <a:rPr lang="en-US" sz="2400" dirty="0" smtClean="0">
                          <a:solidFill>
                            <a:schemeClr val="tx1"/>
                          </a:solidFill>
                        </a:rPr>
                        <a:t>Peer teaching</a:t>
                      </a:r>
                      <a:r>
                        <a:rPr lang="en-US" sz="2400" baseline="0" dirty="0" smtClean="0">
                          <a:solidFill>
                            <a:schemeClr val="tx1"/>
                          </a:solidFill>
                        </a:rPr>
                        <a:t> ( for large class)</a:t>
                      </a:r>
                      <a:endParaRPr lang="en-US" sz="2400" dirty="0">
                        <a:solidFill>
                          <a:schemeClr val="tx1"/>
                        </a:solidFill>
                      </a:endParaRPr>
                    </a:p>
                  </a:txBody>
                  <a:tcPr/>
                </a:tc>
                <a:tc>
                  <a:txBody>
                    <a:bodyPr/>
                    <a:lstStyle/>
                    <a:p>
                      <a:pPr algn="ctr"/>
                      <a:r>
                        <a:rPr lang="en-US" sz="2400" dirty="0" smtClean="0">
                          <a:solidFill>
                            <a:schemeClr val="tx1"/>
                          </a:solidFill>
                        </a:rPr>
                        <a:t>Peer review / report/assessment </a:t>
                      </a:r>
                      <a:endParaRPr lang="en-US" sz="2400" dirty="0">
                        <a:solidFill>
                          <a:schemeClr val="tx1"/>
                        </a:solidFill>
                      </a:endParaRPr>
                    </a:p>
                  </a:txBody>
                  <a:tcPr/>
                </a:tc>
                <a:tc>
                  <a:txBody>
                    <a:bodyPr/>
                    <a:lstStyle/>
                    <a:p>
                      <a:pPr algn="ctr"/>
                      <a:r>
                        <a:rPr lang="en-US" sz="2400" dirty="0" smtClean="0"/>
                        <a:t>CLO4</a:t>
                      </a:r>
                      <a:endParaRPr lang="en-US" sz="2400" dirty="0"/>
                    </a:p>
                  </a:txBody>
                  <a:tcPr/>
                </a:tc>
                <a:extLst>
                  <a:ext uri="{0D108BD9-81ED-4DB2-BD59-A6C34878D82A}">
                    <a16:rowId xmlns:a16="http://schemas.microsoft.com/office/drawing/2014/main" val="4272268523"/>
                  </a:ext>
                </a:extLst>
              </a:tr>
              <a:tr h="534784">
                <a:tc>
                  <a:txBody>
                    <a:bodyPr/>
                    <a:lstStyle/>
                    <a:p>
                      <a:pPr algn="ctr"/>
                      <a:r>
                        <a:rPr lang="en-US" sz="2400" dirty="0" smtClean="0"/>
                        <a:t>Topic</a:t>
                      </a:r>
                      <a:r>
                        <a:rPr lang="en-US" sz="2400" baseline="0" dirty="0" smtClean="0"/>
                        <a:t> </a:t>
                      </a:r>
                      <a:r>
                        <a:rPr lang="en-US" sz="2400" dirty="0" smtClean="0"/>
                        <a:t>5</a:t>
                      </a:r>
                      <a:endParaRPr lang="en-US" sz="2400" dirty="0"/>
                    </a:p>
                  </a:txBody>
                  <a:tcPr/>
                </a:tc>
                <a:tc>
                  <a:txBody>
                    <a:bodyPr/>
                    <a:lstStyle/>
                    <a:p>
                      <a:pPr algn="ctr"/>
                      <a:r>
                        <a:rPr lang="en-US" sz="2400" dirty="0" smtClean="0">
                          <a:solidFill>
                            <a:schemeClr val="tx1"/>
                          </a:solidFill>
                        </a:rPr>
                        <a:t>Laboratory </a:t>
                      </a:r>
                      <a:endParaRPr lang="en-US" sz="2400" dirty="0">
                        <a:solidFill>
                          <a:schemeClr val="tx1"/>
                        </a:solidFill>
                      </a:endParaRPr>
                    </a:p>
                  </a:txBody>
                  <a:tcPr/>
                </a:tc>
                <a:tc>
                  <a:txBody>
                    <a:bodyPr/>
                    <a:lstStyle/>
                    <a:p>
                      <a:pPr algn="ctr"/>
                      <a:r>
                        <a:rPr lang="en-US" sz="2400" dirty="0" smtClean="0">
                          <a:solidFill>
                            <a:schemeClr val="tx1"/>
                          </a:solidFill>
                        </a:rPr>
                        <a:t>Lab Report</a:t>
                      </a:r>
                      <a:endParaRPr lang="en-US" sz="2400" dirty="0">
                        <a:solidFill>
                          <a:schemeClr val="tx1"/>
                        </a:solidFill>
                      </a:endParaRPr>
                    </a:p>
                  </a:txBody>
                  <a:tcPr/>
                </a:tc>
                <a:tc>
                  <a:txBody>
                    <a:bodyPr/>
                    <a:lstStyle/>
                    <a:p>
                      <a:pPr algn="ctr"/>
                      <a:r>
                        <a:rPr lang="en-US" sz="2400" dirty="0" smtClean="0"/>
                        <a:t>CLO5</a:t>
                      </a:r>
                      <a:endParaRPr lang="en-US" sz="2400" dirty="0"/>
                    </a:p>
                  </a:txBody>
                  <a:tcPr/>
                </a:tc>
                <a:extLst>
                  <a:ext uri="{0D108BD9-81ED-4DB2-BD59-A6C34878D82A}">
                    <a16:rowId xmlns:a16="http://schemas.microsoft.com/office/drawing/2014/main" val="154397355"/>
                  </a:ext>
                </a:extLst>
              </a:tr>
            </a:tbl>
          </a:graphicData>
        </a:graphic>
      </p:graphicFrame>
    </p:spTree>
    <p:extLst>
      <p:ext uri="{BB962C8B-B14F-4D97-AF65-F5344CB8AC3E}">
        <p14:creationId xmlns:p14="http://schemas.microsoft.com/office/powerpoint/2010/main" val="36286060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–C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44549" y="1009650"/>
            <a:ext cx="10770781" cy="6177716"/>
          </a:xfrm>
          <a:prstGeom prst="rect">
            <a:avLst/>
          </a:prstGeom>
        </p:spPr>
      </p:pic>
    </p:spTree>
    <p:extLst>
      <p:ext uri="{BB962C8B-B14F-4D97-AF65-F5344CB8AC3E}">
        <p14:creationId xmlns:p14="http://schemas.microsoft.com/office/powerpoint/2010/main" val="5693437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–C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591014" y="1962615"/>
            <a:ext cx="6646127" cy="4014439"/>
          </a:xfrm>
          <a:prstGeom prst="rect">
            <a:avLst/>
          </a:prstGeom>
        </p:spPr>
      </p:pic>
      <p:sp>
        <p:nvSpPr>
          <p:cNvPr id="3" name="Rectangle 2"/>
          <p:cNvSpPr/>
          <p:nvPr/>
        </p:nvSpPr>
        <p:spPr>
          <a:xfrm>
            <a:off x="245327" y="1031358"/>
            <a:ext cx="11780097" cy="7305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a:t>Effect of rest or change of activity on learning</a:t>
            </a:r>
          </a:p>
        </p:txBody>
      </p:sp>
      <p:sp>
        <p:nvSpPr>
          <p:cNvPr id="6" name="Rectangle 5"/>
          <p:cNvSpPr/>
          <p:nvPr/>
        </p:nvSpPr>
        <p:spPr>
          <a:xfrm>
            <a:off x="7482468" y="5586761"/>
            <a:ext cx="4627756" cy="1003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Source: Bligh </a:t>
            </a:r>
            <a:r>
              <a:rPr lang="en-US" sz="3600" dirty="0"/>
              <a:t>(1972)</a:t>
            </a:r>
          </a:p>
        </p:txBody>
      </p:sp>
    </p:spTree>
    <p:extLst>
      <p:ext uri="{BB962C8B-B14F-4D97-AF65-F5344CB8AC3E}">
        <p14:creationId xmlns:p14="http://schemas.microsoft.com/office/powerpoint/2010/main" val="16813768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–C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45327" y="1031358"/>
            <a:ext cx="11780097" cy="73053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3200" dirty="0"/>
              <a:t>Effect of consolidation at end of lecture on retention</a:t>
            </a:r>
          </a:p>
        </p:txBody>
      </p:sp>
      <p:sp>
        <p:nvSpPr>
          <p:cNvPr id="6" name="Rectangle 5"/>
          <p:cNvSpPr/>
          <p:nvPr/>
        </p:nvSpPr>
        <p:spPr>
          <a:xfrm>
            <a:off x="7482468" y="5586761"/>
            <a:ext cx="4627756" cy="10036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Source: Bligh </a:t>
            </a:r>
            <a:r>
              <a:rPr lang="en-US" sz="3600" dirty="0"/>
              <a:t>(1972)</a:t>
            </a:r>
          </a:p>
        </p:txBody>
      </p:sp>
      <p:pic>
        <p:nvPicPr>
          <p:cNvPr id="5" name="Picture 4"/>
          <p:cNvPicPr>
            <a:picLocks noChangeAspect="1"/>
          </p:cNvPicPr>
          <p:nvPr/>
        </p:nvPicPr>
        <p:blipFill>
          <a:blip r:embed="rId3"/>
          <a:stretch>
            <a:fillRect/>
          </a:stretch>
        </p:blipFill>
        <p:spPr>
          <a:xfrm>
            <a:off x="457201" y="1945758"/>
            <a:ext cx="6568068" cy="4365832"/>
          </a:xfrm>
          <a:prstGeom prst="rect">
            <a:avLst/>
          </a:prstGeom>
        </p:spPr>
      </p:pic>
    </p:spTree>
    <p:extLst>
      <p:ext uri="{BB962C8B-B14F-4D97-AF65-F5344CB8AC3E}">
        <p14:creationId xmlns:p14="http://schemas.microsoft.com/office/powerpoint/2010/main" val="15340416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–D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02019" y="1222744"/>
            <a:ext cx="11738344" cy="5114261"/>
          </a:xfrm>
          <a:prstGeom prst="rect">
            <a:avLst/>
          </a:prstGeom>
        </p:spPr>
      </p:pic>
    </p:spTree>
    <p:extLst>
      <p:ext uri="{BB962C8B-B14F-4D97-AF65-F5344CB8AC3E}">
        <p14:creationId xmlns:p14="http://schemas.microsoft.com/office/powerpoint/2010/main" val="1622487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A</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78466" y="1031358"/>
            <a:ext cx="11546958" cy="5707579"/>
          </a:xfrm>
          <a:prstGeom prst="rect">
            <a:avLst/>
          </a:prstGeom>
        </p:spPr>
      </p:pic>
    </p:spTree>
    <p:extLst>
      <p:ext uri="{BB962C8B-B14F-4D97-AF65-F5344CB8AC3E}">
        <p14:creationId xmlns:p14="http://schemas.microsoft.com/office/powerpoint/2010/main" val="1936704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A (continued)</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127591" y="1031358"/>
            <a:ext cx="11748976" cy="6181725"/>
          </a:xfrm>
          <a:prstGeom prst="rect">
            <a:avLst/>
          </a:prstGeom>
        </p:spPr>
      </p:pic>
    </p:spTree>
    <p:extLst>
      <p:ext uri="{BB962C8B-B14F-4D97-AF65-F5344CB8AC3E}">
        <p14:creationId xmlns:p14="http://schemas.microsoft.com/office/powerpoint/2010/main" val="41219437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5180" y="318978"/>
            <a:ext cx="11089759" cy="5964864"/>
          </a:xfrm>
          <a:prstGeom prst="rect">
            <a:avLst/>
          </a:prstGeom>
        </p:spPr>
      </p:pic>
      <p:sp>
        <p:nvSpPr>
          <p:cNvPr id="6" name="TextBox 5"/>
          <p:cNvSpPr txBox="1"/>
          <p:nvPr/>
        </p:nvSpPr>
        <p:spPr>
          <a:xfrm>
            <a:off x="372141" y="6124353"/>
            <a:ext cx="1051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Source: Teaching for Quality Learning at University by John Biggs and Catherine Tang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3135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B</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33916" y="839972"/>
            <a:ext cx="11132289" cy="3455582"/>
          </a:xfrm>
          <a:prstGeom prst="rect">
            <a:avLst/>
          </a:prstGeom>
        </p:spPr>
      </p:pic>
      <p:pic>
        <p:nvPicPr>
          <p:cNvPr id="6" name="Picture 5"/>
          <p:cNvPicPr>
            <a:picLocks noChangeAspect="1"/>
          </p:cNvPicPr>
          <p:nvPr/>
        </p:nvPicPr>
        <p:blipFill>
          <a:blip r:embed="rId4"/>
          <a:stretch>
            <a:fillRect/>
          </a:stretch>
        </p:blipFill>
        <p:spPr>
          <a:xfrm>
            <a:off x="382771" y="3442180"/>
            <a:ext cx="10845209" cy="3152775"/>
          </a:xfrm>
          <a:prstGeom prst="rect">
            <a:avLst/>
          </a:prstGeom>
        </p:spPr>
      </p:pic>
    </p:spTree>
    <p:extLst>
      <p:ext uri="{BB962C8B-B14F-4D97-AF65-F5344CB8AC3E}">
        <p14:creationId xmlns:p14="http://schemas.microsoft.com/office/powerpoint/2010/main" val="28147887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C</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350874" y="1031358"/>
            <a:ext cx="10951535" cy="5273749"/>
          </a:xfrm>
          <a:prstGeom prst="rect">
            <a:avLst/>
          </a:prstGeom>
        </p:spPr>
      </p:pic>
    </p:spTree>
    <p:extLst>
      <p:ext uri="{BB962C8B-B14F-4D97-AF65-F5344CB8AC3E}">
        <p14:creationId xmlns:p14="http://schemas.microsoft.com/office/powerpoint/2010/main" val="4148410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Times New Roman" panose="02020603050405020304" pitchFamily="18" charset="0"/>
                <a:cs typeface="Times New Roman" panose="02020603050405020304" pitchFamily="18" charset="0"/>
              </a:rPr>
              <a:t>Part –A of the Revised Template </a:t>
            </a:r>
            <a:endParaRPr lang="en-US" sz="3600" dirty="0">
              <a:latin typeface="Times New Roman" panose="02020603050405020304" pitchFamily="18" charset="0"/>
              <a:cs typeface="Times New Roman" panose="02020603050405020304" pitchFamily="18" charset="0"/>
            </a:endParaRPr>
          </a:p>
        </p:txBody>
      </p:sp>
      <p:sp>
        <p:nvSpPr>
          <p:cNvPr id="5" name="Rounded Rectangle 4"/>
          <p:cNvSpPr/>
          <p:nvPr/>
        </p:nvSpPr>
        <p:spPr>
          <a:xfrm>
            <a:off x="318977" y="1031358"/>
            <a:ext cx="11748977" cy="58266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bg1"/>
                </a:solidFill>
                <a:latin typeface="Times New Roman" panose="02020603050405020304" pitchFamily="18" charset="0"/>
                <a:cs typeface="Times New Roman" panose="02020603050405020304" pitchFamily="18" charset="0"/>
              </a:rPr>
              <a:t> </a:t>
            </a:r>
          </a:p>
          <a:p>
            <a:endParaRPr lang="en-US" sz="4000" dirty="0">
              <a:solidFill>
                <a:schemeClr val="bg1"/>
              </a:solidFill>
              <a:latin typeface="Times New Roman" panose="02020603050405020304" pitchFamily="18" charset="0"/>
              <a:cs typeface="Times New Roman" panose="02020603050405020304" pitchFamily="18" charset="0"/>
            </a:endParaRPr>
          </a:p>
          <a:p>
            <a:endParaRPr lang="en-US" sz="4000" dirty="0" smtClean="0">
              <a:solidFill>
                <a:schemeClr val="bg1"/>
              </a:solidFill>
              <a:latin typeface="Times New Roman" panose="02020603050405020304" pitchFamily="18" charset="0"/>
              <a:cs typeface="Times New Roman" panose="02020603050405020304" pitchFamily="18" charset="0"/>
            </a:endParaRPr>
          </a:p>
          <a:p>
            <a:endParaRPr lang="en-US" sz="4000"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69851" y="1265274"/>
            <a:ext cx="11047228" cy="5326912"/>
          </a:xfrm>
          <a:prstGeom prst="rect">
            <a:avLst/>
          </a:prstGeom>
        </p:spPr>
      </p:pic>
    </p:spTree>
    <p:extLst>
      <p:ext uri="{BB962C8B-B14F-4D97-AF65-F5344CB8AC3E}">
        <p14:creationId xmlns:p14="http://schemas.microsoft.com/office/powerpoint/2010/main" val="29500464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C</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6" name="TextBox 5"/>
          <p:cNvSpPr txBox="1"/>
          <p:nvPr/>
        </p:nvSpPr>
        <p:spPr>
          <a:xfrm>
            <a:off x="329609" y="1169581"/>
            <a:ext cx="11695815" cy="4401205"/>
          </a:xfrm>
          <a:prstGeom prst="rect">
            <a:avLst/>
          </a:prstGeom>
          <a:noFill/>
        </p:spPr>
        <p:txBody>
          <a:bodyPr wrap="square" rtlCol="0">
            <a:spAutoFit/>
          </a:bodyPr>
          <a:lstStyle/>
          <a:p>
            <a:pPr marL="571500" indent="-571500">
              <a:buFont typeface="Wingdings" panose="05000000000000000000" pitchFamily="2" charset="2"/>
              <a:buChar char="q"/>
            </a:pPr>
            <a:r>
              <a:rPr lang="en-US" sz="4000" dirty="0"/>
              <a:t>Formative assessment </a:t>
            </a:r>
          </a:p>
          <a:p>
            <a:r>
              <a:rPr lang="en-US" sz="4000" dirty="0" smtClean="0"/>
              <a:t>---provided </a:t>
            </a:r>
            <a:r>
              <a:rPr lang="en-US" sz="4000" dirty="0"/>
              <a:t>during learning, telling students how well they are doing and what might need </a:t>
            </a:r>
            <a:r>
              <a:rPr lang="en-US" sz="4000" dirty="0" smtClean="0"/>
              <a:t>improving. </a:t>
            </a:r>
          </a:p>
          <a:p>
            <a:endParaRPr lang="en-US" sz="4000" dirty="0" smtClean="0"/>
          </a:p>
          <a:p>
            <a:pPr marL="571500" indent="-571500">
              <a:buFont typeface="Wingdings" panose="05000000000000000000" pitchFamily="2" charset="2"/>
              <a:buChar char="q"/>
            </a:pPr>
            <a:r>
              <a:rPr lang="en-US" sz="4000" dirty="0" smtClean="0"/>
              <a:t>Summative</a:t>
            </a:r>
            <a:r>
              <a:rPr lang="en-US" sz="4000" dirty="0">
                <a:solidFill>
                  <a:prstClr val="black"/>
                </a:solidFill>
              </a:rPr>
              <a:t> </a:t>
            </a:r>
            <a:r>
              <a:rPr lang="en-US" sz="4000" dirty="0" smtClean="0">
                <a:solidFill>
                  <a:prstClr val="black"/>
                </a:solidFill>
              </a:rPr>
              <a:t>assessment</a:t>
            </a:r>
          </a:p>
          <a:p>
            <a:r>
              <a:rPr lang="en-US" sz="4000" dirty="0" smtClean="0"/>
              <a:t>---after </a:t>
            </a:r>
            <a:r>
              <a:rPr lang="en-US" sz="4000" dirty="0"/>
              <a:t>learning, informing how well students have learned what they were supposed to have learned</a:t>
            </a:r>
          </a:p>
        </p:txBody>
      </p:sp>
    </p:spTree>
    <p:extLst>
      <p:ext uri="{BB962C8B-B14F-4D97-AF65-F5344CB8AC3E}">
        <p14:creationId xmlns:p14="http://schemas.microsoft.com/office/powerpoint/2010/main" val="24068126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C</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93406" y="1222744"/>
            <a:ext cx="11536324" cy="5156791"/>
          </a:xfrm>
          <a:prstGeom prst="rect">
            <a:avLst/>
          </a:prstGeom>
        </p:spPr>
      </p:pic>
    </p:spTree>
    <p:extLst>
      <p:ext uri="{BB962C8B-B14F-4D97-AF65-F5344CB8AC3E}">
        <p14:creationId xmlns:p14="http://schemas.microsoft.com/office/powerpoint/2010/main" val="2152524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C</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202019" y="1031357"/>
            <a:ext cx="11376837" cy="5730949"/>
          </a:xfrm>
          <a:prstGeom prst="rect">
            <a:avLst/>
          </a:prstGeom>
        </p:spPr>
      </p:pic>
    </p:spTree>
    <p:extLst>
      <p:ext uri="{BB962C8B-B14F-4D97-AF65-F5344CB8AC3E}">
        <p14:creationId xmlns:p14="http://schemas.microsoft.com/office/powerpoint/2010/main" val="19563621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Template of Course Outline: Part D</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46568" y="1446028"/>
            <a:ext cx="9721370" cy="4954772"/>
          </a:xfrm>
          <a:prstGeom prst="rect">
            <a:avLst/>
          </a:prstGeom>
        </p:spPr>
      </p:pic>
    </p:spTree>
    <p:extLst>
      <p:ext uri="{BB962C8B-B14F-4D97-AF65-F5344CB8AC3E}">
        <p14:creationId xmlns:p14="http://schemas.microsoft.com/office/powerpoint/2010/main" val="35341523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90918" y="1861073"/>
            <a:ext cx="8509298"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smtClean="0">
                <a:ln>
                  <a:noFill/>
                </a:ln>
                <a:solidFill>
                  <a:prstClr val="black"/>
                </a:solidFill>
                <a:effectLst/>
                <a:uLnTx/>
                <a:uFillTx/>
                <a:latin typeface="Brush Script MT" panose="03060802040406070304" pitchFamily="66" charset="0"/>
                <a:ea typeface="+mn-ea"/>
                <a:cs typeface="+mn-cs"/>
              </a:rPr>
              <a:t>Thank you </a:t>
            </a:r>
            <a:endParaRPr kumimoji="0" lang="en-US" sz="8800" b="0" i="0" u="none" strike="noStrike" kern="1200" cap="none" spc="0" normalizeH="0" baseline="0" noProof="0" dirty="0">
              <a:ln>
                <a:noFill/>
              </a:ln>
              <a:solidFill>
                <a:prstClr val="black"/>
              </a:solidFill>
              <a:effectLst/>
              <a:uLnTx/>
              <a:uFillTx/>
              <a:latin typeface="Brush Script MT" panose="03060802040406070304" pitchFamily="66" charset="0"/>
              <a:ea typeface="+mn-ea"/>
              <a:cs typeface="+mn-cs"/>
            </a:endParaRPr>
          </a:p>
        </p:txBody>
      </p:sp>
    </p:spTree>
    <p:extLst>
      <p:ext uri="{BB962C8B-B14F-4D97-AF65-F5344CB8AC3E}">
        <p14:creationId xmlns:p14="http://schemas.microsoft.com/office/powerpoint/2010/main" val="27346663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11. Graduate Attributes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ounded Rectangle 1"/>
          <p:cNvSpPr/>
          <p:nvPr/>
        </p:nvSpPr>
        <p:spPr>
          <a:xfrm>
            <a:off x="0" y="1988288"/>
            <a:ext cx="12025424" cy="30196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What are Graduate Attributes?</a:t>
            </a:r>
          </a:p>
          <a:p>
            <a:pPr algn="ctr"/>
            <a:r>
              <a:rPr lang="en-US" sz="4000" dirty="0" smtClean="0"/>
              <a:t>“Graduate </a:t>
            </a:r>
            <a:r>
              <a:rPr lang="en-US" sz="4000" dirty="0"/>
              <a:t>attributes are generally understood as ‘the qualities, skills and </a:t>
            </a:r>
            <a:r>
              <a:rPr lang="en-US" sz="4000" dirty="0" smtClean="0"/>
              <a:t>understandings </a:t>
            </a:r>
            <a:r>
              <a:rPr lang="en-US" sz="4000" dirty="0"/>
              <a:t>a university community agrees its students would desirably develop during their time at the </a:t>
            </a:r>
            <a:r>
              <a:rPr lang="en-US" sz="4000" dirty="0" smtClean="0"/>
              <a:t>institution</a:t>
            </a:r>
            <a:r>
              <a:rPr lang="en-US" dirty="0" smtClean="0"/>
              <a:t>”</a:t>
            </a:r>
            <a:r>
              <a:rPr lang="da-DK" dirty="0"/>
              <a:t> </a:t>
            </a:r>
            <a:r>
              <a:rPr lang="da-DK" dirty="0" smtClean="0"/>
              <a:t> </a:t>
            </a:r>
            <a:r>
              <a:rPr lang="da-DK" sz="2000" dirty="0"/>
              <a:t>(Bowden et al., 2000, p. 3)</a:t>
            </a:r>
            <a:endParaRPr lang="en-US" sz="2000" dirty="0"/>
          </a:p>
        </p:txBody>
      </p:sp>
      <p:sp>
        <p:nvSpPr>
          <p:cNvPr id="5" name="Rounded Rectangle 4"/>
          <p:cNvSpPr/>
          <p:nvPr/>
        </p:nvSpPr>
        <p:spPr>
          <a:xfrm>
            <a:off x="127591" y="5337544"/>
            <a:ext cx="11748976" cy="118021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Other terms:  </a:t>
            </a:r>
            <a:r>
              <a:rPr lang="en-US" sz="2800" dirty="0"/>
              <a:t>graduate </a:t>
            </a:r>
            <a:r>
              <a:rPr lang="en-US" sz="2800" dirty="0" smtClean="0"/>
              <a:t>outcomes, </a:t>
            </a:r>
            <a:r>
              <a:rPr lang="en-US" sz="2800" dirty="0"/>
              <a:t>graduate skills, graduate qualities and graduate capabilities</a:t>
            </a:r>
          </a:p>
        </p:txBody>
      </p:sp>
    </p:spTree>
    <p:extLst>
      <p:ext uri="{BB962C8B-B14F-4D97-AF65-F5344CB8AC3E}">
        <p14:creationId xmlns:p14="http://schemas.microsoft.com/office/powerpoint/2010/main" val="1415718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11. Graduate Attributes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ounded Rectangle 1"/>
          <p:cNvSpPr/>
          <p:nvPr/>
        </p:nvSpPr>
        <p:spPr>
          <a:xfrm>
            <a:off x="127591" y="1988288"/>
            <a:ext cx="11897833" cy="4731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t>What are Graduate Attributes?</a:t>
            </a:r>
          </a:p>
          <a:p>
            <a:endParaRPr lang="en-US" sz="4000" dirty="0" smtClean="0"/>
          </a:p>
          <a:p>
            <a:pPr algn="ctr"/>
            <a:r>
              <a:rPr lang="en-US" sz="4000" dirty="0" smtClean="0"/>
              <a:t>“For </a:t>
            </a:r>
            <a:r>
              <a:rPr lang="en-US" sz="4000" dirty="0"/>
              <a:t>students, graduate attributes are meant to indicate the range of skills and</a:t>
            </a:r>
          </a:p>
          <a:p>
            <a:pPr algn="ctr"/>
            <a:r>
              <a:rPr lang="en-US" sz="4000" dirty="0"/>
              <a:t>qualities that they should develop by graduation, </a:t>
            </a:r>
            <a:r>
              <a:rPr lang="en-US" sz="4000" dirty="0">
                <a:solidFill>
                  <a:schemeClr val="tx1"/>
                </a:solidFill>
              </a:rPr>
              <a:t>regardless of their degree </a:t>
            </a:r>
            <a:r>
              <a:rPr lang="en-US" sz="4000" dirty="0" smtClean="0">
                <a:solidFill>
                  <a:schemeClr val="tx1"/>
                </a:solidFill>
              </a:rPr>
              <a:t>discipline” </a:t>
            </a:r>
            <a:endParaRPr lang="en-US" sz="4000" dirty="0">
              <a:solidFill>
                <a:schemeClr val="tx1"/>
              </a:solidFill>
            </a:endParaRPr>
          </a:p>
          <a:p>
            <a:pPr algn="ctr"/>
            <a:r>
              <a:rPr lang="en-US" sz="4000" dirty="0"/>
              <a:t>(Barrie, 2004),</a:t>
            </a:r>
            <a:endParaRPr lang="en-US" sz="4000" dirty="0" smtClean="0"/>
          </a:p>
        </p:txBody>
      </p:sp>
    </p:spTree>
    <p:extLst>
      <p:ext uri="{BB962C8B-B14F-4D97-AF65-F5344CB8AC3E}">
        <p14:creationId xmlns:p14="http://schemas.microsoft.com/office/powerpoint/2010/main" val="20674446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7591" y="116958"/>
            <a:ext cx="11897833"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Part –A of the Revised Template </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 name="Rounded Rectangle 2"/>
          <p:cNvSpPr/>
          <p:nvPr/>
        </p:nvSpPr>
        <p:spPr>
          <a:xfrm>
            <a:off x="127591" y="1127051"/>
            <a:ext cx="11897833" cy="765544"/>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white"/>
                </a:solidFill>
                <a:effectLst/>
                <a:uLnTx/>
                <a:uFillTx/>
                <a:latin typeface="Calibri" panose="020F0502020204030204"/>
                <a:ea typeface="+mn-ea"/>
                <a:cs typeface="+mn-cs"/>
              </a:rPr>
              <a:t>11. Graduate Attributes </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ounded Rectangle 1"/>
          <p:cNvSpPr/>
          <p:nvPr/>
        </p:nvSpPr>
        <p:spPr>
          <a:xfrm>
            <a:off x="127591" y="1988288"/>
            <a:ext cx="11897833" cy="47314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smtClean="0"/>
          </a:p>
        </p:txBody>
      </p:sp>
      <p:sp>
        <p:nvSpPr>
          <p:cNvPr id="5" name="Rounded Rectangle 4"/>
          <p:cNvSpPr/>
          <p:nvPr/>
        </p:nvSpPr>
        <p:spPr>
          <a:xfrm>
            <a:off x="352425" y="2147777"/>
            <a:ext cx="11258549" cy="4667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bg1"/>
                </a:solidFill>
              </a:rPr>
              <a:t>Why Are Graduate Attributes Important? </a:t>
            </a:r>
          </a:p>
          <a:p>
            <a:pPr marL="342900" indent="-342900">
              <a:buFont typeface="Wingdings" panose="05000000000000000000" pitchFamily="2" charset="2"/>
              <a:buChar char="§"/>
            </a:pPr>
            <a:r>
              <a:rPr lang="en-US" sz="3200" dirty="0">
                <a:solidFill>
                  <a:schemeClr val="bg1"/>
                </a:solidFill>
              </a:rPr>
              <a:t>L</a:t>
            </a:r>
            <a:r>
              <a:rPr lang="en-US" sz="3200" dirty="0" smtClean="0">
                <a:solidFill>
                  <a:schemeClr val="bg1"/>
                </a:solidFill>
              </a:rPr>
              <a:t>ink between graduate attributes and </a:t>
            </a:r>
            <a:r>
              <a:rPr lang="en-US" sz="3200" dirty="0" smtClean="0">
                <a:solidFill>
                  <a:schemeClr val="tx1"/>
                </a:solidFill>
              </a:rPr>
              <a:t>employability </a:t>
            </a:r>
          </a:p>
          <a:p>
            <a:pPr marL="342900" indent="-342900">
              <a:buFont typeface="Wingdings" panose="05000000000000000000" pitchFamily="2" charset="2"/>
              <a:buChar char="§"/>
            </a:pPr>
            <a:r>
              <a:rPr lang="en-US" sz="3200" dirty="0" smtClean="0">
                <a:solidFill>
                  <a:schemeClr val="bg1"/>
                </a:solidFill>
              </a:rPr>
              <a:t> </a:t>
            </a:r>
            <a:r>
              <a:rPr lang="en-US" sz="3200" dirty="0">
                <a:solidFill>
                  <a:schemeClr val="bg1"/>
                </a:solidFill>
              </a:rPr>
              <a:t>I</a:t>
            </a:r>
            <a:r>
              <a:rPr lang="en-US" sz="3200" dirty="0" smtClean="0">
                <a:solidFill>
                  <a:schemeClr val="bg1"/>
                </a:solidFill>
              </a:rPr>
              <a:t>ncreasing evidence of </a:t>
            </a:r>
            <a:r>
              <a:rPr lang="en-US" sz="3200" dirty="0" smtClean="0">
                <a:solidFill>
                  <a:schemeClr val="tx1"/>
                </a:solidFill>
              </a:rPr>
              <a:t>demand from business and employer</a:t>
            </a:r>
            <a:r>
              <a:rPr lang="en-US" sz="3200" dirty="0" smtClean="0">
                <a:solidFill>
                  <a:schemeClr val="bg1"/>
                </a:solidFill>
              </a:rPr>
              <a:t> organizations for graduates to possess generic attributes</a:t>
            </a:r>
          </a:p>
          <a:p>
            <a:pPr marL="342900" indent="-342900">
              <a:buFont typeface="Wingdings" panose="05000000000000000000" pitchFamily="2" charset="2"/>
              <a:buChar char="§"/>
            </a:pPr>
            <a:r>
              <a:rPr lang="en-US" sz="3200" dirty="0" smtClean="0">
                <a:solidFill>
                  <a:schemeClr val="bg1"/>
                </a:solidFill>
              </a:rPr>
              <a:t>Recent </a:t>
            </a:r>
            <a:r>
              <a:rPr lang="en-US" sz="3200" dirty="0" smtClean="0">
                <a:solidFill>
                  <a:schemeClr val="tx1"/>
                </a:solidFill>
              </a:rPr>
              <a:t>economic and technological developments</a:t>
            </a:r>
          </a:p>
          <a:p>
            <a:pPr marL="342900" indent="-342900">
              <a:buFont typeface="Wingdings" panose="05000000000000000000" pitchFamily="2" charset="2"/>
              <a:buChar char="§"/>
            </a:pPr>
            <a:r>
              <a:rPr lang="en-US" sz="3200" dirty="0" smtClean="0">
                <a:solidFill>
                  <a:schemeClr val="bg1"/>
                </a:solidFill>
              </a:rPr>
              <a:t>Ongoing long-term </a:t>
            </a:r>
            <a:r>
              <a:rPr lang="en-US" sz="3200" dirty="0" smtClean="0">
                <a:solidFill>
                  <a:schemeClr val="tx1"/>
                </a:solidFill>
              </a:rPr>
              <a:t>shift to a service economy </a:t>
            </a:r>
            <a:r>
              <a:rPr lang="en-US" sz="3200" dirty="0" smtClean="0">
                <a:solidFill>
                  <a:schemeClr val="bg1"/>
                </a:solidFill>
              </a:rPr>
              <a:t>where information and social skills are increasingly important </a:t>
            </a:r>
          </a:p>
          <a:p>
            <a:pPr marL="342900" indent="-342900">
              <a:buFont typeface="Wingdings" panose="05000000000000000000" pitchFamily="2" charset="2"/>
              <a:buChar char="§"/>
            </a:pPr>
            <a:r>
              <a:rPr lang="en-US" sz="3200" dirty="0" smtClean="0">
                <a:solidFill>
                  <a:schemeClr val="bg1"/>
                </a:solidFill>
              </a:rPr>
              <a:t>Shift to </a:t>
            </a:r>
            <a:r>
              <a:rPr lang="en-US" sz="3200" dirty="0" smtClean="0">
                <a:solidFill>
                  <a:schemeClr val="tx1"/>
                </a:solidFill>
              </a:rPr>
              <a:t>a knowledge-based economy </a:t>
            </a:r>
            <a:r>
              <a:rPr lang="en-US" sz="3200" dirty="0" smtClean="0">
                <a:solidFill>
                  <a:schemeClr val="bg1"/>
                </a:solidFill>
              </a:rPr>
              <a:t>that demand highly-skilled </a:t>
            </a:r>
            <a:r>
              <a:rPr lang="en-US" sz="3200" dirty="0" err="1" smtClean="0">
                <a:solidFill>
                  <a:schemeClr val="bg1"/>
                </a:solidFill>
              </a:rPr>
              <a:t>labour</a:t>
            </a:r>
            <a:endParaRPr lang="en-US" sz="3200" dirty="0" smtClean="0">
              <a:solidFill>
                <a:schemeClr val="bg1"/>
              </a:solidFill>
            </a:endParaRPr>
          </a:p>
          <a:p>
            <a:endParaRPr lang="en-US" sz="2400" dirty="0">
              <a:solidFill>
                <a:schemeClr val="tx1"/>
              </a:solidFill>
            </a:endParaRPr>
          </a:p>
        </p:txBody>
      </p:sp>
    </p:spTree>
    <p:extLst>
      <p:ext uri="{BB962C8B-B14F-4D97-AF65-F5344CB8AC3E}">
        <p14:creationId xmlns:p14="http://schemas.microsoft.com/office/powerpoint/2010/main" val="3184055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3510</TotalTime>
  <Words>3512</Words>
  <Application>Microsoft Office PowerPoint</Application>
  <PresentationFormat>Widescreen</PresentationFormat>
  <Paragraphs>582</Paragraphs>
  <Slides>64</Slides>
  <Notes>57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64</vt:i4>
      </vt:variant>
    </vt:vector>
  </HeadingPairs>
  <TitlesOfParts>
    <vt:vector size="80" baseType="lpstr">
      <vt:lpstr>ＭＳ Ｐゴシック</vt:lpstr>
      <vt:lpstr>Arial</vt:lpstr>
      <vt:lpstr>Arial</vt:lpstr>
      <vt:lpstr>Brush Script MT</vt:lpstr>
      <vt:lpstr>Calibri</vt:lpstr>
      <vt:lpstr>Calibri Light</vt:lpstr>
      <vt:lpstr>Futura</vt:lpstr>
      <vt:lpstr>Kalpurush</vt:lpstr>
      <vt:lpstr>Montserrat</vt:lpstr>
      <vt:lpstr>Noto Sans</vt:lpstr>
      <vt:lpstr>Open Sans</vt:lpstr>
      <vt:lpstr>Source Sans Pro</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Designing and writing CLOs</vt:lpstr>
      <vt:lpstr>Designing and writing CLOs</vt:lpstr>
      <vt:lpstr>Designing and writing CLOs</vt:lpstr>
      <vt:lpstr>Designing and writing CLOs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406</cp:revision>
  <cp:lastPrinted>2022-08-21T10:57:47Z</cp:lastPrinted>
  <dcterms:created xsi:type="dcterms:W3CDTF">2022-06-12T11:06:50Z</dcterms:created>
  <dcterms:modified xsi:type="dcterms:W3CDTF">2023-07-30T03:38:56Z</dcterms:modified>
</cp:coreProperties>
</file>