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65" r:id="rId2"/>
    <p:sldId id="352" r:id="rId3"/>
    <p:sldId id="353" r:id="rId4"/>
    <p:sldId id="354" r:id="rId5"/>
    <p:sldId id="355" r:id="rId6"/>
    <p:sldId id="362" r:id="rId7"/>
    <p:sldId id="363" r:id="rId8"/>
    <p:sldId id="364" r:id="rId9"/>
    <p:sldId id="356" r:id="rId10"/>
    <p:sldId id="357" r:id="rId11"/>
    <p:sldId id="358" r:id="rId12"/>
    <p:sldId id="359" r:id="rId13"/>
    <p:sldId id="360" r:id="rId14"/>
    <p:sldId id="361" r:id="rId15"/>
    <p:sldId id="307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18603FDC-E32A-4AB5-989C-0864C3EAD2B8}" styleName="Themed Style 2 - Accent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548" autoAdjust="0"/>
    <p:restoredTop sz="84889" autoAdjust="0"/>
  </p:normalViewPr>
  <p:slideViewPr>
    <p:cSldViewPr snapToGrid="0">
      <p:cViewPr varScale="1">
        <p:scale>
          <a:sx n="65" d="100"/>
          <a:sy n="65" d="100"/>
        </p:scale>
        <p:origin x="1123" y="53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64" d="100"/>
          <a:sy n="64" d="100"/>
        </p:scale>
        <p:origin x="3115" y="7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package" Target="../embeddings/Microsoft_Excel_Worksheet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2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2400"/>
              <a:t>Percentage of CLO Attainment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Sheet2!$I$3:$I$7</c:f>
              <c:strCache>
                <c:ptCount val="5"/>
                <c:pt idx="0">
                  <c:v>CLO1</c:v>
                </c:pt>
                <c:pt idx="1">
                  <c:v>CLO2</c:v>
                </c:pt>
                <c:pt idx="2">
                  <c:v>CLO3</c:v>
                </c:pt>
                <c:pt idx="3">
                  <c:v>CLO4</c:v>
                </c:pt>
                <c:pt idx="4">
                  <c:v>CLO5</c:v>
                </c:pt>
              </c:strCache>
            </c:strRef>
          </c:cat>
          <c:val>
            <c:numRef>
              <c:f>Sheet2!$J$3:$J$7</c:f>
              <c:numCache>
                <c:formatCode>0.0</c:formatCode>
                <c:ptCount val="5"/>
                <c:pt idx="0">
                  <c:v>83.5</c:v>
                </c:pt>
                <c:pt idx="1">
                  <c:v>58.5</c:v>
                </c:pt>
                <c:pt idx="2">
                  <c:v>83</c:v>
                </c:pt>
                <c:pt idx="3">
                  <c:v>75</c:v>
                </c:pt>
                <c:pt idx="4">
                  <c:v>58.5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8CC-48DD-9155-D9E4A26335A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512631504"/>
        <c:axId val="1512614448"/>
      </c:barChart>
      <c:catAx>
        <c:axId val="151263150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512614448"/>
        <c:crosses val="autoZero"/>
        <c:auto val="1"/>
        <c:lblAlgn val="ctr"/>
        <c:lblOffset val="100"/>
        <c:noMultiLvlLbl val="0"/>
      </c:catAx>
      <c:valAx>
        <c:axId val="1512614448"/>
        <c:scaling>
          <c:orientation val="minMax"/>
          <c:max val="100"/>
        </c:scaling>
        <c:delete val="0"/>
        <c:axPos val="l"/>
        <c:numFmt formatCode="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51263150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image" Target="../media/image7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745F040-79F0-4199-B4FD-C19A4430666B}" type="datetimeFigureOut">
              <a:rPr lang="en-US" smtClean="0"/>
              <a:t>7/19/2023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C67B97-E19C-4449-A168-90CE28BCDA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38358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C67B97-E19C-4449-A168-90CE28BCDA98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121457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Wingdings" panose="05000000000000000000" pitchFamily="2" charset="2"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C67B97-E19C-4449-A168-90CE28BCDA98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234112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Wingdings" panose="05000000000000000000" pitchFamily="2" charset="2"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C67B97-E19C-4449-A168-90CE28BCDA98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782729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Wingdings" panose="05000000000000000000" pitchFamily="2" charset="2"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C67B97-E19C-4449-A168-90CE28BCDA98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779295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Wingdings" panose="05000000000000000000" pitchFamily="2" charset="2"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C67B97-E19C-4449-A168-90CE28BCDA98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971584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C67B97-E19C-4449-A168-90CE28BCDA98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95219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i="0" dirty="0" smtClean="0">
                <a:solidFill>
                  <a:srgbClr val="595959"/>
                </a:solidFill>
                <a:effectLst/>
                <a:latin typeface="Hind Siliguri"/>
              </a:rPr>
              <a:t>Formative assessments take place during a course. </a:t>
            </a:r>
          </a:p>
          <a:p>
            <a:pPr algn="l"/>
            <a:r>
              <a:rPr lang="en-US" b="1" i="0" dirty="0" smtClean="0">
                <a:solidFill>
                  <a:srgbClr val="595959"/>
                </a:solidFill>
                <a:effectLst/>
                <a:latin typeface="Hind Siliguri"/>
              </a:rPr>
              <a:t>Formative assessments are evaluations of someone’s learning progress in a classroom.</a:t>
            </a:r>
            <a:r>
              <a:rPr lang="en-US" b="0" i="0" dirty="0" smtClean="0">
                <a:solidFill>
                  <a:srgbClr val="595959"/>
                </a:solidFill>
                <a:effectLst/>
                <a:latin typeface="Hind Siliguri"/>
              </a:rPr>
              <a:t> Common formative assessments include: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b="0" i="0" dirty="0" smtClean="0">
                <a:solidFill>
                  <a:srgbClr val="595959"/>
                </a:solidFill>
                <a:effectLst/>
                <a:latin typeface="Hind Siliguri"/>
              </a:rPr>
              <a:t>Quizzes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b="0" i="0" smtClean="0">
                <a:solidFill>
                  <a:srgbClr val="595959"/>
                </a:solidFill>
                <a:effectLst/>
                <a:latin typeface="Hind Siliguri"/>
              </a:rPr>
              <a:t>Projects</a:t>
            </a:r>
            <a:endParaRPr lang="en-US" b="0" i="0" dirty="0" smtClean="0">
              <a:solidFill>
                <a:srgbClr val="595959"/>
              </a:solidFill>
              <a:effectLst/>
              <a:latin typeface="Hind Siliguri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en-US" b="0" i="0" dirty="0" smtClean="0">
                <a:solidFill>
                  <a:srgbClr val="595959"/>
                </a:solidFill>
                <a:effectLst/>
                <a:latin typeface="Hind Siliguri"/>
              </a:rPr>
              <a:t>Presentations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b="0" i="0" dirty="0" smtClean="0">
                <a:solidFill>
                  <a:srgbClr val="595959"/>
                </a:solidFill>
                <a:effectLst/>
                <a:latin typeface="Hind Siliguri"/>
              </a:rPr>
              <a:t>Group activities</a:t>
            </a:r>
          </a:p>
          <a:p>
            <a:endParaRPr lang="en-US" b="0" i="0" dirty="0" smtClean="0">
              <a:solidFill>
                <a:srgbClr val="595959"/>
              </a:solidFill>
              <a:effectLst/>
              <a:latin typeface="Hind Siliguri"/>
            </a:endParaRPr>
          </a:p>
          <a:p>
            <a:pPr algn="l"/>
            <a:r>
              <a:rPr lang="en-US" b="0" i="0" dirty="0" smtClean="0">
                <a:solidFill>
                  <a:srgbClr val="595959"/>
                </a:solidFill>
                <a:effectLst/>
                <a:latin typeface="Hind Siliguri"/>
              </a:rPr>
              <a:t>Summative assessments are the final evaluations at the course’s end. </a:t>
            </a:r>
            <a:r>
              <a:rPr lang="en-US" b="1" i="0" dirty="0" smtClean="0">
                <a:solidFill>
                  <a:srgbClr val="595959"/>
                </a:solidFill>
                <a:effectLst/>
                <a:latin typeface="Hind Siliguri"/>
              </a:rPr>
              <a:t>Summative assessments are evaluations of what someone has learned throughout a course. </a:t>
            </a:r>
            <a:endParaRPr lang="en-US" b="0" i="0" dirty="0" smtClean="0">
              <a:solidFill>
                <a:srgbClr val="595959"/>
              </a:solidFill>
              <a:effectLst/>
              <a:latin typeface="Hind Siliguri"/>
            </a:endParaRPr>
          </a:p>
          <a:p>
            <a:pPr algn="l"/>
            <a:r>
              <a:rPr lang="en-US" b="0" i="0" dirty="0" smtClean="0">
                <a:solidFill>
                  <a:srgbClr val="595959"/>
                </a:solidFill>
                <a:effectLst/>
                <a:latin typeface="Hind Siliguri"/>
              </a:rPr>
              <a:t>Common summative assessments include: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b="0" i="0" dirty="0" smtClean="0">
                <a:solidFill>
                  <a:srgbClr val="595959"/>
                </a:solidFill>
                <a:effectLst/>
                <a:latin typeface="Hind Siliguri"/>
              </a:rPr>
              <a:t>Tests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b="0" i="0" dirty="0" smtClean="0">
                <a:solidFill>
                  <a:srgbClr val="595959"/>
                </a:solidFill>
                <a:effectLst/>
                <a:latin typeface="Hind Siliguri"/>
              </a:rPr>
              <a:t>Final exams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b="0" i="0" dirty="0" smtClean="0">
                <a:solidFill>
                  <a:srgbClr val="595959"/>
                </a:solidFill>
                <a:effectLst/>
                <a:latin typeface="Hind Siliguri"/>
              </a:rPr>
              <a:t>Reports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b="0" i="0" dirty="0" smtClean="0">
                <a:solidFill>
                  <a:srgbClr val="595959"/>
                </a:solidFill>
                <a:effectLst/>
                <a:latin typeface="Hind Siliguri"/>
              </a:rPr>
              <a:t>Papers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b="0" i="0" dirty="0" smtClean="0">
                <a:solidFill>
                  <a:srgbClr val="595959"/>
                </a:solidFill>
                <a:effectLst/>
                <a:latin typeface="Hind Siliguri"/>
              </a:rPr>
              <a:t>End-of-class projects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C67B97-E19C-4449-A168-90CE28BCDA98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427957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Rubrics are important because they clarify for students the qualities their work should have. </a:t>
            </a:r>
          </a:p>
          <a:p>
            <a:r>
              <a:rPr lang="en-US" dirty="0" smtClean="0"/>
              <a:t>How many criteria are there? </a:t>
            </a:r>
          </a:p>
          <a:p>
            <a:r>
              <a:rPr lang="en-US" dirty="0" smtClean="0"/>
              <a:t>What are the names of each criterion?</a:t>
            </a:r>
          </a:p>
          <a:p>
            <a:r>
              <a:rPr lang="en-US" dirty="0" smtClean="0"/>
              <a:t>Standards</a:t>
            </a:r>
            <a:r>
              <a:rPr lang="en-US" baseline="0" dirty="0" smtClean="0"/>
              <a:t> and criteria for marking assignment and presentation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C67B97-E19C-4449-A168-90CE28BCDA98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531144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Biggs and Tang (2011) Teaching for Quality Learning at University , Mc </a:t>
            </a:r>
            <a:r>
              <a:rPr lang="en-US" dirty="0" err="1" smtClean="0"/>
              <a:t>Graw</a:t>
            </a:r>
            <a:r>
              <a:rPr lang="en-US" dirty="0" smtClean="0"/>
              <a:t> Hill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C67B97-E19C-4449-A168-90CE28BCDA98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957041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UGC Template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C67B97-E19C-4449-A168-90CE28BCDA98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372538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UGC Template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C67B97-E19C-4449-A168-90CE28BCDA98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566749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C67B97-E19C-4449-A168-90CE28BCDA98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360859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Wingdings" panose="05000000000000000000" pitchFamily="2" charset="2"/>
              <a:buChar char="§"/>
            </a:pPr>
            <a:r>
              <a:rPr lang="en-US" b="0" i="0" dirty="0" smtClean="0">
                <a:solidFill>
                  <a:srgbClr val="444444"/>
                </a:solidFill>
                <a:effectLst/>
                <a:latin typeface="CustomFont"/>
              </a:rPr>
              <a:t> A peer review assignment enables students to provide feedback on another student's assignment 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en-US" b="0" i="0" dirty="0" smtClean="0">
                <a:solidFill>
                  <a:srgbClr val="444444"/>
                </a:solidFill>
                <a:effectLst/>
                <a:latin typeface="CustomFont"/>
              </a:rPr>
              <a:t> Allows communication between students 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en-US" b="0" i="0" dirty="0" smtClean="0">
                <a:solidFill>
                  <a:srgbClr val="444444"/>
                </a:solidFill>
                <a:effectLst/>
                <a:latin typeface="CustomFont"/>
              </a:rPr>
              <a:t> Help students master the concepts of a course and learn from each other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C67B97-E19C-4449-A168-90CE28BCDA98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329383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Wingdings" panose="05000000000000000000" pitchFamily="2" charset="2"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C67B97-E19C-4449-A168-90CE28BCDA98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3536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780546-93DF-4564-8E54-50FD88DF7ED6}" type="datetimeFigureOut">
              <a:rPr lang="en-US" smtClean="0"/>
              <a:t>7/19/2023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332ECE-0B44-4C15-91D8-C7F3763E2D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76576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780546-93DF-4564-8E54-50FD88DF7ED6}" type="datetimeFigureOut">
              <a:rPr lang="en-US" smtClean="0"/>
              <a:t>7/19/2023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332ECE-0B44-4C15-91D8-C7F3763E2D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43630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780546-93DF-4564-8E54-50FD88DF7ED6}" type="datetimeFigureOut">
              <a:rPr lang="en-US" smtClean="0"/>
              <a:t>7/19/2023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332ECE-0B44-4C15-91D8-C7F3763E2D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34136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780546-93DF-4564-8E54-50FD88DF7ED6}" type="datetimeFigureOut">
              <a:rPr lang="en-US" smtClean="0"/>
              <a:t>7/19/2023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332ECE-0B44-4C15-91D8-C7F3763E2D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89706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780546-93DF-4564-8E54-50FD88DF7ED6}" type="datetimeFigureOut">
              <a:rPr lang="en-US" smtClean="0"/>
              <a:t>7/19/2023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332ECE-0B44-4C15-91D8-C7F3763E2D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10049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780546-93DF-4564-8E54-50FD88DF7ED6}" type="datetimeFigureOut">
              <a:rPr lang="en-US" smtClean="0"/>
              <a:t>7/19/2023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332ECE-0B44-4C15-91D8-C7F3763E2D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15740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780546-93DF-4564-8E54-50FD88DF7ED6}" type="datetimeFigureOut">
              <a:rPr lang="en-US" smtClean="0"/>
              <a:t>7/19/2023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332ECE-0B44-4C15-91D8-C7F3763E2D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16635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780546-93DF-4564-8E54-50FD88DF7ED6}" type="datetimeFigureOut">
              <a:rPr lang="en-US" smtClean="0"/>
              <a:t>7/19/2023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332ECE-0B44-4C15-91D8-C7F3763E2D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5194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780546-93DF-4564-8E54-50FD88DF7ED6}" type="datetimeFigureOut">
              <a:rPr lang="en-US" smtClean="0"/>
              <a:t>7/19/2023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332ECE-0B44-4C15-91D8-C7F3763E2D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49715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780546-93DF-4564-8E54-50FD88DF7ED6}" type="datetimeFigureOut">
              <a:rPr lang="en-US" smtClean="0"/>
              <a:t>7/19/2023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332ECE-0B44-4C15-91D8-C7F3763E2D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39911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780546-93DF-4564-8E54-50FD88DF7ED6}" type="datetimeFigureOut">
              <a:rPr lang="en-US" smtClean="0"/>
              <a:t>7/19/2023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332ECE-0B44-4C15-91D8-C7F3763E2D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10449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780546-93DF-4564-8E54-50FD88DF7ED6}" type="datetimeFigureOut">
              <a:rPr lang="en-US" smtClean="0"/>
              <a:t>7/19/2023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332ECE-0B44-4C15-91D8-C7F3763E2D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62297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emf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emf"/><Relationship Id="rId3" Type="http://schemas.openxmlformats.org/officeDocument/2006/relationships/notesSlide" Target="../notesSlides/notesSlide10.xml"/><Relationship Id="rId7" Type="http://schemas.openxmlformats.org/officeDocument/2006/relationships/image" Target="../media/image8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7.emf"/><Relationship Id="rId4" Type="http://schemas.openxmlformats.org/officeDocument/2006/relationships/oleObject" Target="../embeddings/oleObject1.bin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10.emf"/><Relationship Id="rId4" Type="http://schemas.openxmlformats.org/officeDocument/2006/relationships/oleObject" Target="../embeddings/oleObject3.bin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1" y="106325"/>
            <a:ext cx="12191999" cy="654965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400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1180214" y="754911"/>
            <a:ext cx="9633098" cy="558209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/>
              <a:t>Revised OBE Curriculum Template </a:t>
            </a:r>
          </a:p>
          <a:p>
            <a:pPr algn="ctr"/>
            <a:r>
              <a:rPr lang="en-US" sz="3600" dirty="0" smtClean="0"/>
              <a:t>Template for Course File</a:t>
            </a:r>
          </a:p>
          <a:p>
            <a:pPr algn="ctr"/>
            <a:r>
              <a:rPr lang="en-US" sz="3600" dirty="0"/>
              <a:t>b</a:t>
            </a:r>
            <a:r>
              <a:rPr lang="en-US" sz="3600" dirty="0" smtClean="0"/>
              <a:t>y </a:t>
            </a:r>
          </a:p>
          <a:p>
            <a:pPr algn="ctr"/>
            <a:r>
              <a:rPr lang="en-US" sz="3600" dirty="0" smtClean="0"/>
              <a:t>Dr. Md. </a:t>
            </a:r>
            <a:r>
              <a:rPr lang="en-US" sz="3600" dirty="0" err="1" smtClean="0"/>
              <a:t>Abdur</a:t>
            </a:r>
            <a:r>
              <a:rPr lang="en-US" sz="3600" dirty="0" smtClean="0"/>
              <a:t> Rashid </a:t>
            </a:r>
            <a:r>
              <a:rPr lang="en-US" sz="3600" dirty="0" err="1" smtClean="0"/>
              <a:t>Sarker</a:t>
            </a:r>
            <a:endParaRPr lang="en-US" sz="3600" dirty="0" smtClean="0"/>
          </a:p>
          <a:p>
            <a:pPr algn="ctr"/>
            <a:r>
              <a:rPr lang="en-US" sz="3600" dirty="0" smtClean="0"/>
              <a:t>Professor</a:t>
            </a:r>
            <a:r>
              <a:rPr lang="en-US" sz="3600" dirty="0" smtClean="0"/>
              <a:t>, Department of Economics, RU</a:t>
            </a:r>
          </a:p>
          <a:p>
            <a:pPr algn="ctr"/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533134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233916" y="202019"/>
            <a:ext cx="11780875" cy="99946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smtClean="0"/>
              <a:t>Template for Course : 11. Attainment of CLO</a:t>
            </a:r>
            <a:endParaRPr lang="en-US" sz="4400" dirty="0"/>
          </a:p>
        </p:txBody>
      </p:sp>
      <p:sp>
        <p:nvSpPr>
          <p:cNvPr id="2" name="Rounded Rectangle 1"/>
          <p:cNvSpPr/>
          <p:nvPr/>
        </p:nvSpPr>
        <p:spPr>
          <a:xfrm>
            <a:off x="233917" y="1201479"/>
            <a:ext cx="11780874" cy="543323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465" y="1307805"/>
            <a:ext cx="6081823" cy="429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09145" y="1956392"/>
            <a:ext cx="5178056" cy="36469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7956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233916" y="202019"/>
            <a:ext cx="11780875" cy="99946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smtClean="0"/>
              <a:t>Template for Course File- CLO attainment </a:t>
            </a:r>
            <a:endParaRPr lang="en-US" sz="4400" dirty="0"/>
          </a:p>
        </p:txBody>
      </p:sp>
      <p:sp>
        <p:nvSpPr>
          <p:cNvPr id="4" name="Rounded Rectangle 3"/>
          <p:cNvSpPr/>
          <p:nvPr/>
        </p:nvSpPr>
        <p:spPr>
          <a:xfrm>
            <a:off x="233916" y="1286540"/>
            <a:ext cx="11578856" cy="531627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/>
          </a:p>
          <a:p>
            <a:pPr algn="ctr"/>
            <a:endParaRPr lang="en-US" sz="2800" dirty="0" smtClean="0"/>
          </a:p>
          <a:p>
            <a:pPr algn="ctr"/>
            <a:endParaRPr lang="en-US" sz="2800" dirty="0"/>
          </a:p>
          <a:p>
            <a:pPr algn="ctr"/>
            <a:endParaRPr lang="en-US" sz="2800" dirty="0" smtClean="0"/>
          </a:p>
          <a:p>
            <a:pPr algn="ctr"/>
            <a:endParaRPr lang="en-US" sz="2800" dirty="0"/>
          </a:p>
          <a:p>
            <a:pPr algn="ctr"/>
            <a:endParaRPr lang="en-US" sz="2800" dirty="0" smtClean="0"/>
          </a:p>
          <a:p>
            <a:pPr algn="ctr"/>
            <a:endParaRPr lang="en-US" sz="2800" dirty="0"/>
          </a:p>
          <a:p>
            <a:pPr algn="ctr"/>
            <a:endParaRPr lang="en-US" sz="2800" dirty="0" smtClean="0"/>
          </a:p>
          <a:p>
            <a:pPr algn="ctr"/>
            <a:endParaRPr lang="en-US" sz="2800" dirty="0"/>
          </a:p>
          <a:p>
            <a:pPr algn="ctr"/>
            <a:endParaRPr lang="en-US" sz="2800" dirty="0" smtClean="0"/>
          </a:p>
          <a:p>
            <a:pPr algn="ctr"/>
            <a:endParaRPr lang="en-US" sz="2800" dirty="0"/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14166135"/>
              </p:ext>
            </p:extLst>
          </p:nvPr>
        </p:nvGraphicFramePr>
        <p:xfrm>
          <a:off x="530409" y="1531087"/>
          <a:ext cx="4594483" cy="474212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04" name="Worksheet" r:id="rId4" imgW="3665176" imgH="1470863" progId="Excel.Sheet.12">
                  <p:embed/>
                </p:oleObj>
              </mc:Choice>
              <mc:Fallback>
                <p:oleObj name="Worksheet" r:id="rId4" imgW="3665176" imgH="1470863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530409" y="1531087"/>
                        <a:ext cx="4594483" cy="474212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29738531"/>
              </p:ext>
            </p:extLst>
          </p:nvPr>
        </p:nvGraphicFramePr>
        <p:xfrm>
          <a:off x="5491715" y="1531087"/>
          <a:ext cx="5954233" cy="246675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05" name="Worksheet" r:id="rId6" imgW="3055812" imgH="739237" progId="Excel.Sheet.12">
                  <p:embed/>
                </p:oleObj>
              </mc:Choice>
              <mc:Fallback>
                <p:oleObj name="Worksheet" r:id="rId6" imgW="3055812" imgH="739237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5491715" y="1531087"/>
                        <a:ext cx="5954233" cy="246675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1" name="Picture 1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491716" y="4082902"/>
            <a:ext cx="5970254" cy="21903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7045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233916" y="202019"/>
            <a:ext cx="11780875" cy="99946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smtClean="0"/>
              <a:t>Template for Course File- CLO attainment </a:t>
            </a:r>
            <a:endParaRPr lang="en-US" sz="4400" dirty="0"/>
          </a:p>
        </p:txBody>
      </p:sp>
      <p:sp>
        <p:nvSpPr>
          <p:cNvPr id="4" name="Rounded Rectangle 3"/>
          <p:cNvSpPr/>
          <p:nvPr/>
        </p:nvSpPr>
        <p:spPr>
          <a:xfrm>
            <a:off x="233916" y="1286540"/>
            <a:ext cx="11578856" cy="531627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/>
          </a:p>
          <a:p>
            <a:pPr algn="ctr"/>
            <a:endParaRPr lang="en-US" sz="2800" dirty="0" smtClean="0"/>
          </a:p>
          <a:p>
            <a:pPr algn="ctr"/>
            <a:endParaRPr lang="en-US" sz="2800" dirty="0"/>
          </a:p>
          <a:p>
            <a:pPr algn="ctr"/>
            <a:endParaRPr lang="en-US" sz="2800" dirty="0" smtClean="0"/>
          </a:p>
          <a:p>
            <a:pPr algn="ctr"/>
            <a:endParaRPr lang="en-US" sz="2800" dirty="0"/>
          </a:p>
          <a:p>
            <a:pPr algn="ctr"/>
            <a:endParaRPr lang="en-US" sz="2800" dirty="0" smtClean="0"/>
          </a:p>
          <a:p>
            <a:pPr algn="ctr"/>
            <a:endParaRPr lang="en-US" sz="2800" dirty="0"/>
          </a:p>
          <a:p>
            <a:pPr algn="ctr"/>
            <a:endParaRPr lang="en-US" sz="2800" dirty="0" smtClean="0"/>
          </a:p>
          <a:p>
            <a:pPr algn="ctr"/>
            <a:endParaRPr lang="en-US" sz="2800" dirty="0"/>
          </a:p>
          <a:p>
            <a:pPr algn="ctr"/>
            <a:endParaRPr lang="en-US" sz="2800" dirty="0" smtClean="0"/>
          </a:p>
          <a:p>
            <a:pPr algn="ctr"/>
            <a:endParaRPr lang="en-US" sz="2800" dirty="0"/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87667978"/>
              </p:ext>
            </p:extLst>
          </p:nvPr>
        </p:nvGraphicFramePr>
        <p:xfrm>
          <a:off x="233916" y="1552353"/>
          <a:ext cx="11068493" cy="4167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85" name="Worksheet" r:id="rId4" imgW="6644758" imgH="921905" progId="Excel.Sheet.12">
                  <p:embed/>
                </p:oleObj>
              </mc:Choice>
              <mc:Fallback>
                <p:oleObj name="Worksheet" r:id="rId4" imgW="6644758" imgH="921905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33916" y="1552353"/>
                        <a:ext cx="11068493" cy="41679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847982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233916" y="202019"/>
            <a:ext cx="11780875" cy="99946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smtClean="0"/>
              <a:t>Template for Course File- CLO attainment </a:t>
            </a:r>
            <a:endParaRPr lang="en-US" sz="4400" dirty="0"/>
          </a:p>
        </p:txBody>
      </p:sp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90613583"/>
              </p:ext>
            </p:extLst>
          </p:nvPr>
        </p:nvGraphicFramePr>
        <p:xfrm>
          <a:off x="1169581" y="1201479"/>
          <a:ext cx="9920177" cy="523121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080855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233916" y="202019"/>
            <a:ext cx="11780875" cy="99946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smtClean="0"/>
              <a:t>Template for Course File- CLO attainment </a:t>
            </a:r>
            <a:endParaRPr lang="en-US" sz="4400" dirty="0"/>
          </a:p>
        </p:txBody>
      </p:sp>
      <p:sp>
        <p:nvSpPr>
          <p:cNvPr id="2" name="Rounded Rectangle 1"/>
          <p:cNvSpPr/>
          <p:nvPr/>
        </p:nvSpPr>
        <p:spPr>
          <a:xfrm>
            <a:off x="318977" y="1392865"/>
            <a:ext cx="11621386" cy="444440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000" dirty="0" smtClean="0"/>
              <a:t>12. Improvement </a:t>
            </a:r>
            <a:r>
              <a:rPr lang="en-US" sz="4000" dirty="0"/>
              <a:t>plan for better attainment of </a:t>
            </a:r>
            <a:r>
              <a:rPr lang="en-US" sz="4000" dirty="0" smtClean="0"/>
              <a:t>CLOs</a:t>
            </a:r>
          </a:p>
          <a:p>
            <a:endParaRPr lang="en-US" sz="4000" dirty="0" smtClean="0"/>
          </a:p>
          <a:p>
            <a:r>
              <a:rPr lang="en-US" sz="4000" dirty="0" smtClean="0"/>
              <a:t>Here in this example, CLO2 and CLO5 need further improvement plan.  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2417536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290918" y="1861073"/>
            <a:ext cx="850929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800" dirty="0" smtClean="0">
                <a:latin typeface="Brush Script MT" panose="03060802040406070304" pitchFamily="66" charset="0"/>
              </a:rPr>
              <a:t>Thank you </a:t>
            </a:r>
            <a:endParaRPr lang="en-US" sz="8800" dirty="0">
              <a:latin typeface="Brush Script MT" panose="030608020404060703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7578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233916" y="202019"/>
            <a:ext cx="11780875" cy="99946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smtClean="0"/>
              <a:t>Template for Course File </a:t>
            </a:r>
            <a:endParaRPr lang="en-US" sz="4400" dirty="0"/>
          </a:p>
        </p:txBody>
      </p:sp>
      <p:sp>
        <p:nvSpPr>
          <p:cNvPr id="7" name="Rounded Rectangle 6"/>
          <p:cNvSpPr/>
          <p:nvPr/>
        </p:nvSpPr>
        <p:spPr>
          <a:xfrm>
            <a:off x="233916" y="1201479"/>
            <a:ext cx="11876568" cy="556082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 smtClean="0"/>
              <a:t>1. Course Outline</a:t>
            </a:r>
          </a:p>
          <a:p>
            <a:pPr lvl="1"/>
            <a:r>
              <a:rPr lang="en-US" sz="3200" dirty="0" smtClean="0"/>
              <a:t>An outline for the course/courses a teacher teaches at the program; bachelor or masters</a:t>
            </a:r>
            <a:r>
              <a:rPr lang="en-US" sz="3200" dirty="0" smtClean="0">
                <a:solidFill>
                  <a:srgbClr val="202124"/>
                </a:solidFill>
                <a:latin typeface="arial" panose="020B0604020202020204" pitchFamily="34" charset="0"/>
              </a:rPr>
              <a:t>.</a:t>
            </a:r>
            <a:endParaRPr lang="en-US" sz="3200" dirty="0" smtClean="0"/>
          </a:p>
          <a:p>
            <a:r>
              <a:rPr lang="en-US" sz="3200" dirty="0" smtClean="0"/>
              <a:t>2. Lecture Materials/Notes </a:t>
            </a:r>
          </a:p>
          <a:p>
            <a:pPr lvl="1"/>
            <a:r>
              <a:rPr lang="en-US" sz="3200" dirty="0"/>
              <a:t> </a:t>
            </a:r>
            <a:r>
              <a:rPr lang="en-US" sz="3200" dirty="0" smtClean="0"/>
              <a:t>Handout, Slides, Books </a:t>
            </a:r>
          </a:p>
          <a:p>
            <a:r>
              <a:rPr lang="en-US" sz="3200" dirty="0"/>
              <a:t>3. Attendance </a:t>
            </a:r>
            <a:r>
              <a:rPr lang="en-US" sz="3200" dirty="0" smtClean="0"/>
              <a:t>sheet</a:t>
            </a:r>
          </a:p>
          <a:p>
            <a:pPr lvl="1"/>
            <a:r>
              <a:rPr lang="en-US" sz="3200" dirty="0" smtClean="0"/>
              <a:t>Whole sheet, Number of classes, total class attended, and percentages, Marks (if any)</a:t>
            </a:r>
          </a:p>
          <a:p>
            <a:pPr marL="514350" indent="-514350">
              <a:buAutoNum type="arabicPeriod" startAt="4"/>
            </a:pPr>
            <a:r>
              <a:rPr lang="en-US" sz="3200" dirty="0" smtClean="0"/>
              <a:t>Assignment</a:t>
            </a:r>
          </a:p>
          <a:p>
            <a:r>
              <a:rPr lang="en-US" sz="3200" dirty="0"/>
              <a:t> </a:t>
            </a:r>
            <a:r>
              <a:rPr lang="en-US" sz="3200" dirty="0" smtClean="0"/>
              <a:t>      </a:t>
            </a:r>
            <a:r>
              <a:rPr lang="en-US" sz="3200" dirty="0"/>
              <a:t>C</a:t>
            </a:r>
            <a:r>
              <a:rPr lang="en-US" sz="3200" dirty="0" smtClean="0"/>
              <a:t>opies </a:t>
            </a:r>
            <a:r>
              <a:rPr lang="en-US" sz="3200" dirty="0"/>
              <a:t>of best, mediocre and </a:t>
            </a:r>
            <a:r>
              <a:rPr lang="en-US" sz="3200" dirty="0" smtClean="0"/>
              <a:t>poor for all assignments 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703486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233916" y="202019"/>
            <a:ext cx="11780875" cy="99946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smtClean="0"/>
              <a:t>Template for Course File </a:t>
            </a:r>
            <a:endParaRPr lang="en-US" sz="4400" dirty="0"/>
          </a:p>
        </p:txBody>
      </p:sp>
      <p:sp>
        <p:nvSpPr>
          <p:cNvPr id="7" name="Rounded Rectangle 6"/>
          <p:cNvSpPr/>
          <p:nvPr/>
        </p:nvSpPr>
        <p:spPr>
          <a:xfrm>
            <a:off x="233916" y="1201479"/>
            <a:ext cx="11876568" cy="556082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4000" dirty="0" smtClean="0"/>
          </a:p>
          <a:p>
            <a:r>
              <a:rPr lang="en-US" sz="4000" dirty="0"/>
              <a:t>5. Class test/quiz /mid-term test </a:t>
            </a:r>
            <a:r>
              <a:rPr lang="en-US" sz="4000" dirty="0" smtClean="0"/>
              <a:t>etc.</a:t>
            </a:r>
          </a:p>
          <a:p>
            <a:pPr lvl="1"/>
            <a:r>
              <a:rPr lang="en-US" sz="4000" dirty="0" smtClean="0"/>
              <a:t>  Preserve copies </a:t>
            </a:r>
            <a:r>
              <a:rPr lang="en-US" sz="4000" dirty="0"/>
              <a:t>of best, mediocre and </a:t>
            </a:r>
            <a:r>
              <a:rPr lang="en-US" sz="4000" dirty="0" smtClean="0"/>
              <a:t>poor</a:t>
            </a:r>
          </a:p>
          <a:p>
            <a:r>
              <a:rPr lang="en-US" sz="4000" dirty="0" smtClean="0"/>
              <a:t>6. Copies </a:t>
            </a:r>
            <a:r>
              <a:rPr lang="en-US" sz="4000" dirty="0"/>
              <a:t>of question papers/assessment </a:t>
            </a:r>
            <a:r>
              <a:rPr lang="en-US" sz="4000" dirty="0" smtClean="0"/>
              <a:t>tools</a:t>
            </a:r>
          </a:p>
          <a:p>
            <a:pPr lvl="1"/>
            <a:r>
              <a:rPr lang="en-US" sz="4000" dirty="0"/>
              <a:t> </a:t>
            </a:r>
            <a:r>
              <a:rPr lang="en-US" sz="4000" dirty="0" smtClean="0"/>
              <a:t> All types of questions: Class test,  Quiz,   Assignment/group discussions/internships/ and</a:t>
            </a:r>
          </a:p>
          <a:p>
            <a:pPr lvl="1"/>
            <a:r>
              <a:rPr lang="en-US" sz="4000" dirty="0"/>
              <a:t> </a:t>
            </a:r>
            <a:r>
              <a:rPr lang="en-US" sz="4000" dirty="0" smtClean="0"/>
              <a:t> Final questions at the end of the year/semester </a:t>
            </a:r>
          </a:p>
          <a:p>
            <a:pPr lvl="1"/>
            <a:endParaRPr lang="en-US" sz="3200" dirty="0"/>
          </a:p>
          <a:p>
            <a:pPr lvl="1"/>
            <a:endParaRPr lang="en-US" sz="3200" dirty="0" smtClean="0"/>
          </a:p>
          <a:p>
            <a:pPr lvl="1"/>
            <a:endParaRPr lang="en-US" sz="3200" dirty="0"/>
          </a:p>
          <a:p>
            <a:pPr lvl="1"/>
            <a:endParaRPr lang="en-US" sz="3200" dirty="0" smtClean="0"/>
          </a:p>
        </p:txBody>
      </p:sp>
    </p:spTree>
    <p:extLst>
      <p:ext uri="{BB962C8B-B14F-4D97-AF65-F5344CB8AC3E}">
        <p14:creationId xmlns:p14="http://schemas.microsoft.com/office/powerpoint/2010/main" val="1776758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233916" y="202019"/>
            <a:ext cx="11780875" cy="99946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smtClean="0"/>
              <a:t>Template for Course File </a:t>
            </a:r>
            <a:endParaRPr lang="en-US" sz="4400" dirty="0"/>
          </a:p>
        </p:txBody>
      </p:sp>
      <p:sp>
        <p:nvSpPr>
          <p:cNvPr id="7" name="Rounded Rectangle 6"/>
          <p:cNvSpPr/>
          <p:nvPr/>
        </p:nvSpPr>
        <p:spPr>
          <a:xfrm>
            <a:off x="233916" y="1201479"/>
            <a:ext cx="11919098" cy="556082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4000" dirty="0" smtClean="0"/>
          </a:p>
          <a:p>
            <a:pPr lvl="1"/>
            <a:endParaRPr lang="en-US" sz="3200" dirty="0"/>
          </a:p>
          <a:p>
            <a:pPr lvl="1"/>
            <a:endParaRPr lang="en-US" sz="3200" dirty="0" smtClean="0"/>
          </a:p>
          <a:p>
            <a:pPr lvl="1"/>
            <a:endParaRPr lang="en-US" sz="3200" dirty="0"/>
          </a:p>
          <a:p>
            <a:pPr lvl="1"/>
            <a:r>
              <a:rPr lang="en-US" sz="4800" dirty="0" smtClean="0"/>
              <a:t>7. Rubrics</a:t>
            </a:r>
          </a:p>
          <a:p>
            <a:pPr lvl="3"/>
            <a:r>
              <a:rPr lang="en-US" sz="4400" dirty="0"/>
              <a:t>A rubric is a </a:t>
            </a:r>
            <a:r>
              <a:rPr lang="en-US" sz="4400" dirty="0">
                <a:solidFill>
                  <a:schemeClr val="tx1"/>
                </a:solidFill>
              </a:rPr>
              <a:t>coherent set of criteria </a:t>
            </a:r>
            <a:r>
              <a:rPr lang="en-US" sz="4400" dirty="0"/>
              <a:t>for students’ work that includes descriptions of </a:t>
            </a:r>
            <a:r>
              <a:rPr lang="en-US" sz="4400" dirty="0">
                <a:solidFill>
                  <a:schemeClr val="tx1"/>
                </a:solidFill>
              </a:rPr>
              <a:t>levels of performance </a:t>
            </a:r>
            <a:r>
              <a:rPr lang="en-US" sz="4400" dirty="0"/>
              <a:t>quality on the </a:t>
            </a:r>
            <a:r>
              <a:rPr lang="en-US" sz="4400" dirty="0" smtClean="0"/>
              <a:t>criteria.</a:t>
            </a:r>
          </a:p>
          <a:p>
            <a:pPr lvl="3"/>
            <a:r>
              <a:rPr lang="en-US" sz="4400" dirty="0" smtClean="0"/>
              <a:t>Type of rubric: </a:t>
            </a:r>
            <a:r>
              <a:rPr lang="en-US" sz="4400" dirty="0" smtClean="0">
                <a:solidFill>
                  <a:schemeClr val="tx1"/>
                </a:solidFill>
              </a:rPr>
              <a:t>Analytic (problem-solving)</a:t>
            </a:r>
            <a:r>
              <a:rPr lang="en-US" sz="4400" dirty="0" smtClean="0"/>
              <a:t> and </a:t>
            </a:r>
            <a:r>
              <a:rPr lang="en-US" sz="4400" dirty="0" smtClean="0">
                <a:solidFill>
                  <a:schemeClr val="tx1"/>
                </a:solidFill>
              </a:rPr>
              <a:t>holistic (no single correct answer)</a:t>
            </a:r>
            <a:r>
              <a:rPr lang="en-US" sz="4400" dirty="0" smtClean="0">
                <a:solidFill>
                  <a:srgbClr val="FF0000"/>
                </a:solidFill>
              </a:rPr>
              <a:t> </a:t>
            </a:r>
          </a:p>
          <a:p>
            <a:pPr lvl="2"/>
            <a:endParaRPr lang="en-US" sz="4000" dirty="0" smtClean="0">
              <a:solidFill>
                <a:srgbClr val="000000"/>
              </a:solidFill>
              <a:latin typeface="georgia" panose="02040502050405020303" pitchFamily="18" charset="0"/>
            </a:endParaRPr>
          </a:p>
          <a:p>
            <a:pPr lvl="1"/>
            <a:endParaRPr lang="en-US" sz="3200" dirty="0">
              <a:solidFill>
                <a:srgbClr val="000000"/>
              </a:solidFill>
              <a:latin typeface="georgia" panose="02040502050405020303" pitchFamily="18" charset="0"/>
            </a:endParaRPr>
          </a:p>
          <a:p>
            <a:pPr lvl="1"/>
            <a:endParaRPr lang="en-US" sz="3200" dirty="0" smtClean="0">
              <a:solidFill>
                <a:srgbClr val="000000"/>
              </a:solidFill>
              <a:latin typeface="georgia" panose="02040502050405020303" pitchFamily="18" charset="0"/>
            </a:endParaRPr>
          </a:p>
          <a:p>
            <a:pPr lvl="1"/>
            <a:endParaRPr lang="en-US" sz="3200" dirty="0">
              <a:solidFill>
                <a:srgbClr val="000000"/>
              </a:solidFill>
              <a:latin typeface="georgia" panose="02040502050405020303" pitchFamily="18" charset="0"/>
            </a:endParaRPr>
          </a:p>
          <a:p>
            <a:pPr lvl="1"/>
            <a:endParaRPr lang="en-US" sz="3200" dirty="0" smtClean="0"/>
          </a:p>
        </p:txBody>
      </p:sp>
    </p:spTree>
    <p:extLst>
      <p:ext uri="{BB962C8B-B14F-4D97-AF65-F5344CB8AC3E}">
        <p14:creationId xmlns:p14="http://schemas.microsoft.com/office/powerpoint/2010/main" val="2594294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233916" y="202019"/>
            <a:ext cx="11780875" cy="99946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smtClean="0"/>
              <a:t>Template for Course File-A Sample Rubric </a:t>
            </a:r>
            <a:endParaRPr lang="en-US" sz="44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3916" y="1201479"/>
            <a:ext cx="11780875" cy="54651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0385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233916" y="202019"/>
            <a:ext cx="11780875" cy="99946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/>
              <a:t>Template for Course File- Rubric for Group/Individual Case Study </a:t>
            </a:r>
            <a:endParaRPr lang="en-US" sz="32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3915" y="1286540"/>
            <a:ext cx="11958085" cy="54428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5093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233916" y="202019"/>
            <a:ext cx="11780875" cy="99946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/>
              <a:t>Template for Course File- Rubric for Individual Presentation</a:t>
            </a:r>
            <a:endParaRPr lang="en-US" sz="32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8856" y="1201479"/>
            <a:ext cx="12043143" cy="56565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0821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3112" y="1"/>
            <a:ext cx="10839450" cy="645458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49853" y="6357769"/>
            <a:ext cx="105317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https://courses.dcs.wisc.edu/design-teaching/FacilitationManagement_Spring2016/facilitation-module/5_Course_Management_Strategies/images/holistic.jpg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390346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233916" y="202019"/>
            <a:ext cx="11780875" cy="99946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smtClean="0"/>
              <a:t>Template for Course File </a:t>
            </a:r>
            <a:endParaRPr lang="en-US" sz="4400" dirty="0"/>
          </a:p>
        </p:txBody>
      </p:sp>
      <p:sp>
        <p:nvSpPr>
          <p:cNvPr id="3" name="Rounded Rectangle 2"/>
          <p:cNvSpPr/>
          <p:nvPr/>
        </p:nvSpPr>
        <p:spPr>
          <a:xfrm>
            <a:off x="446567" y="1360967"/>
            <a:ext cx="11568224" cy="513552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400" dirty="0" smtClean="0"/>
              <a:t>8</a:t>
            </a:r>
            <a:r>
              <a:rPr lang="en-US" sz="4400" dirty="0"/>
              <a:t>. Course evaluation by course teacher considering feedback from the </a:t>
            </a:r>
            <a:r>
              <a:rPr lang="en-US" sz="4400" dirty="0" smtClean="0"/>
              <a:t>students</a:t>
            </a:r>
          </a:p>
          <a:p>
            <a:endParaRPr lang="en-US" sz="4400" dirty="0" smtClean="0"/>
          </a:p>
          <a:p>
            <a:r>
              <a:rPr lang="en-US" sz="4400" dirty="0" smtClean="0"/>
              <a:t>9. Feedback </a:t>
            </a:r>
            <a:r>
              <a:rPr lang="en-US" sz="4400" dirty="0"/>
              <a:t>from the students on the </a:t>
            </a:r>
            <a:r>
              <a:rPr lang="en-US" sz="4400" dirty="0" smtClean="0"/>
              <a:t>course</a:t>
            </a:r>
          </a:p>
          <a:p>
            <a:endParaRPr lang="en-US" sz="4400" dirty="0" smtClean="0"/>
          </a:p>
          <a:p>
            <a:r>
              <a:rPr lang="en-US" sz="4400" dirty="0" smtClean="0"/>
              <a:t>10</a:t>
            </a:r>
            <a:r>
              <a:rPr lang="en-US" sz="4400" dirty="0"/>
              <a:t>. </a:t>
            </a:r>
            <a:r>
              <a:rPr lang="en-US" sz="4400" dirty="0" smtClean="0"/>
              <a:t>Peer </a:t>
            </a:r>
            <a:r>
              <a:rPr lang="en-US" sz="4400" dirty="0"/>
              <a:t>review: </a:t>
            </a:r>
            <a:r>
              <a:rPr lang="en-US" sz="4400" dirty="0" smtClean="0"/>
              <a:t>Done </a:t>
            </a:r>
            <a:r>
              <a:rPr lang="en-US" sz="4400" smtClean="0"/>
              <a:t>/ not </a:t>
            </a:r>
            <a:r>
              <a:rPr lang="en-US" sz="4400" dirty="0" smtClean="0"/>
              <a:t>Done </a:t>
            </a:r>
          </a:p>
          <a:p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4002525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3431</TotalTime>
  <Words>452</Words>
  <Application>Microsoft Office PowerPoint</Application>
  <PresentationFormat>Widescreen</PresentationFormat>
  <Paragraphs>110</Paragraphs>
  <Slides>15</Slides>
  <Notes>14</Notes>
  <HiddenSlides>0</HiddenSlides>
  <MMClips>0</MMClips>
  <ScaleCrop>false</ScaleCrop>
  <HeadingPairs>
    <vt:vector size="8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7" baseType="lpstr">
      <vt:lpstr>arial</vt:lpstr>
      <vt:lpstr>arial</vt:lpstr>
      <vt:lpstr>Brush Script MT</vt:lpstr>
      <vt:lpstr>Calibri</vt:lpstr>
      <vt:lpstr>Calibri Light</vt:lpstr>
      <vt:lpstr>CustomFont</vt:lpstr>
      <vt:lpstr>georgia</vt:lpstr>
      <vt:lpstr>Hind Siliguri</vt:lpstr>
      <vt:lpstr>Kalpurush</vt:lpstr>
      <vt:lpstr>Wingdings</vt:lpstr>
      <vt:lpstr>Office Theme</vt:lpstr>
      <vt:lpstr>Worksheet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User</cp:lastModifiedBy>
  <cp:revision>348</cp:revision>
  <dcterms:created xsi:type="dcterms:W3CDTF">2022-06-12T11:06:50Z</dcterms:created>
  <dcterms:modified xsi:type="dcterms:W3CDTF">2023-07-19T12:48:53Z</dcterms:modified>
</cp:coreProperties>
</file>