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5" r:id="rId2"/>
    <p:sldId id="311" r:id="rId3"/>
    <p:sldId id="313" r:id="rId4"/>
    <p:sldId id="314" r:id="rId5"/>
    <p:sldId id="315" r:id="rId6"/>
    <p:sldId id="329" r:id="rId7"/>
    <p:sldId id="330" r:id="rId8"/>
    <p:sldId id="331" r:id="rId9"/>
    <p:sldId id="316" r:id="rId10"/>
    <p:sldId id="318" r:id="rId11"/>
    <p:sldId id="332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34" r:id="rId23"/>
    <p:sldId id="33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85995" autoAdjust="0"/>
  </p:normalViewPr>
  <p:slideViewPr>
    <p:cSldViewPr snapToGrid="0">
      <p:cViewPr varScale="1">
        <p:scale>
          <a:sx n="66" d="100"/>
          <a:sy n="66" d="100"/>
        </p:scale>
        <p:origin x="109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5F040-79F0-4199-B4FD-C19A4430666B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67B97-E19C-4449-A168-90CE28BCD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3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40 notional hrs./credit </a:t>
            </a:r>
          </a:p>
          <a:p>
            <a:endParaRPr lang="en-US" dirty="0" smtClean="0"/>
          </a:p>
          <a:p>
            <a:r>
              <a:rPr lang="en-US" b="0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time that the average student would need to attend all classes, study for tests and do assignments and homework</a:t>
            </a:r>
          </a:p>
          <a:p>
            <a:r>
              <a:rPr lang="en-US" b="1" i="0" dirty="0" smtClean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Learning time taken by average student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53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62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68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Others include academic guidance and counseling, </a:t>
            </a:r>
            <a:r>
              <a:rPr lang="en-US" baseline="0" dirty="0" smtClean="0"/>
              <a:t> a</a:t>
            </a:r>
            <a:r>
              <a:rPr lang="en-US" dirty="0" smtClean="0"/>
              <a:t> well-organized alumni association of the </a:t>
            </a:r>
            <a:r>
              <a:rPr lang="en-US" dirty="0" err="1" smtClean="0"/>
              <a:t>PoE</a:t>
            </a:r>
            <a:r>
              <a:rPr lang="en-US" dirty="0" smtClean="0"/>
              <a:t>, Student progress and achievement monitoring system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09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Others include academic guidance and counseling, </a:t>
            </a:r>
            <a:r>
              <a:rPr lang="en-US" baseline="0" dirty="0" smtClean="0"/>
              <a:t> a</a:t>
            </a:r>
            <a:r>
              <a:rPr lang="en-US" dirty="0" smtClean="0"/>
              <a:t> well-organized alumni association of the </a:t>
            </a:r>
            <a:r>
              <a:rPr lang="en-US" dirty="0" err="1" smtClean="0"/>
              <a:t>PoE</a:t>
            </a:r>
            <a:r>
              <a:rPr lang="en-US" dirty="0" smtClean="0"/>
              <a:t>, Student progress and achievement monitoring system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Others include academic guidance and counseling, </a:t>
            </a:r>
            <a:r>
              <a:rPr lang="en-US" baseline="0" dirty="0" smtClean="0"/>
              <a:t> a</a:t>
            </a:r>
            <a:r>
              <a:rPr lang="en-US" dirty="0" smtClean="0"/>
              <a:t> well-organized alumni association of the </a:t>
            </a:r>
            <a:r>
              <a:rPr lang="en-US" dirty="0" err="1" smtClean="0"/>
              <a:t>PoE</a:t>
            </a:r>
            <a:r>
              <a:rPr lang="en-US" dirty="0" smtClean="0"/>
              <a:t>, Student progress and achievement monitoring system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5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Others include academic guidance and counseling, </a:t>
            </a:r>
            <a:r>
              <a:rPr lang="en-US" baseline="0" dirty="0" smtClean="0"/>
              <a:t> a</a:t>
            </a:r>
            <a:r>
              <a:rPr lang="en-US" dirty="0" smtClean="0"/>
              <a:t> well-organized alumni association of the </a:t>
            </a:r>
            <a:r>
              <a:rPr lang="en-US" dirty="0" err="1" smtClean="0"/>
              <a:t>PoE</a:t>
            </a:r>
            <a:r>
              <a:rPr lang="en-US" dirty="0" smtClean="0"/>
              <a:t>, Student progress and achievement monitoring system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27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Others include academic guidance and counseling, </a:t>
            </a:r>
            <a:r>
              <a:rPr lang="en-US" baseline="0" dirty="0" smtClean="0"/>
              <a:t> a</a:t>
            </a:r>
            <a:r>
              <a:rPr lang="en-US" dirty="0" smtClean="0"/>
              <a:t> well-organized alumni association of the </a:t>
            </a:r>
            <a:r>
              <a:rPr lang="en-US" dirty="0" err="1" smtClean="0"/>
              <a:t>PoE</a:t>
            </a:r>
            <a:r>
              <a:rPr lang="en-US" dirty="0" smtClean="0"/>
              <a:t>, Student progress and achievement monitoring system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32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717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C67B97-E19C-4449-A168-90CE28BCDA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76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For 4 and 5 years Bachelor’s degree</a:t>
            </a:r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03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1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5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18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20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4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67B97-E19C-4449-A168-90CE28BCDA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6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5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6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1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0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7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6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9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4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80546-93DF-4564-8E54-50FD88DF7ED6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32ECE-0B44-4C15-91D8-C7F3763E2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2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" y="138223"/>
            <a:ext cx="12191999" cy="6549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অ্যাক্রেডিটেশন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বিধিমালা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, </a:t>
            </a:r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জুন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২০২২ </a:t>
            </a:r>
          </a:p>
          <a:p>
            <a:pPr algn="ctr"/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(</a:t>
            </a:r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বাংলাদেশ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অ্যাক্রেডিটেশন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কাউন্সিল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4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আইন</a:t>
            </a:r>
            <a:r>
              <a:rPr lang="en-US" sz="4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, ২০১৭)</a:t>
            </a:r>
            <a:endParaRPr lang="en-US" sz="4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180214" y="754912"/>
            <a:ext cx="9633098" cy="11695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Some Insights from BAC Act, BAC Standards and Criteria &amp; BNQF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313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Bangladesh Accreditation Standard: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287079" y="1382232"/>
            <a:ext cx="11837581" cy="7655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Standard </a:t>
            </a:r>
            <a:r>
              <a:rPr lang="en-US" sz="3200" dirty="0" smtClean="0"/>
              <a:t>1: Governance: Criterion </a:t>
            </a:r>
            <a:endParaRPr lang="en-US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262269" y="2317897"/>
            <a:ext cx="11685181" cy="988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1-1: Defined vision, mission and objectives of the </a:t>
            </a:r>
            <a:r>
              <a:rPr lang="en-US" sz="2800" dirty="0" err="1"/>
              <a:t>PoE</a:t>
            </a:r>
            <a:r>
              <a:rPr lang="en-US" sz="2800" dirty="0"/>
              <a:t> are in accordance of those of the HEI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62269" y="3391786"/>
            <a:ext cx="11685181" cy="108452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1-2: The </a:t>
            </a:r>
            <a:r>
              <a:rPr lang="en-US" sz="2800" dirty="0" err="1"/>
              <a:t>PoE</a:t>
            </a:r>
            <a:r>
              <a:rPr lang="en-US" sz="2800" dirty="0"/>
              <a:t> has well-communicated strategic plan that effectively guide its activities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2268" y="4561368"/>
            <a:ext cx="11685181" cy="10419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1-4: The </a:t>
            </a:r>
            <a:r>
              <a:rPr lang="en-US" sz="2800" dirty="0" err="1"/>
              <a:t>PoE</a:t>
            </a:r>
            <a:r>
              <a:rPr lang="en-US" sz="2800" dirty="0"/>
              <a:t> strictly maintains </a:t>
            </a:r>
            <a:r>
              <a:rPr lang="en-US" sz="2800" dirty="0">
                <a:solidFill>
                  <a:schemeClr val="tx1"/>
                </a:solidFill>
              </a:rPr>
              <a:t>the academic calendar </a:t>
            </a:r>
            <a:r>
              <a:rPr lang="en-US" sz="2800" dirty="0"/>
              <a:t>containing schedule of all academic activities under the academic program.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87080" y="5730950"/>
            <a:ext cx="11660370" cy="10526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1-5: The HEI/</a:t>
            </a:r>
            <a:r>
              <a:rPr lang="en-US" sz="2800" dirty="0" err="1"/>
              <a:t>PoE</a:t>
            </a:r>
            <a:r>
              <a:rPr lang="en-US" sz="2800" dirty="0"/>
              <a:t> has a documented </a:t>
            </a:r>
            <a:r>
              <a:rPr lang="en-US" sz="2800" b="1" dirty="0">
                <a:solidFill>
                  <a:schemeClr val="tx1"/>
                </a:solidFill>
              </a:rPr>
              <a:t>class size policy </a:t>
            </a:r>
            <a:r>
              <a:rPr lang="en-US" sz="2800" dirty="0"/>
              <a:t>and maintains class size that is appropriate for effective management of the teaching-learning-assessment</a:t>
            </a:r>
          </a:p>
        </p:txBody>
      </p:sp>
    </p:spTree>
    <p:extLst>
      <p:ext uri="{BB962C8B-B14F-4D97-AF65-F5344CB8AC3E}">
        <p14:creationId xmlns:p14="http://schemas.microsoft.com/office/powerpoint/2010/main" val="4345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Bangladesh Accreditation Standard: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2"/>
            <a:ext cx="11780874" cy="7655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Standard 2: Leadership, Responsibility and Autonomy: </a:t>
            </a:r>
            <a:r>
              <a:rPr lang="en-US" sz="3200" dirty="0" smtClean="0"/>
              <a:t>Criterion </a:t>
            </a:r>
            <a:endParaRPr lang="en-US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276447" y="2456121"/>
            <a:ext cx="11685181" cy="1244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Criterion 2.1: The HEI/</a:t>
            </a:r>
            <a:r>
              <a:rPr lang="en-US" sz="2400" dirty="0" err="1"/>
              <a:t>PoE</a:t>
            </a:r>
            <a:r>
              <a:rPr lang="en-US" sz="2400" dirty="0"/>
              <a:t> has an organizational structure with defined responsibilities in accordance with </a:t>
            </a:r>
            <a:r>
              <a:rPr lang="en-US" sz="2400" dirty="0">
                <a:solidFill>
                  <a:schemeClr val="tx1"/>
                </a:solidFill>
              </a:rPr>
              <a:t>the legal framework </a:t>
            </a:r>
            <a:r>
              <a:rPr lang="en-US" sz="2400" dirty="0"/>
              <a:t>under which the HEI is established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3786" y="3923414"/>
            <a:ext cx="11522149" cy="121211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2.2: The HEI/</a:t>
            </a:r>
            <a:r>
              <a:rPr lang="en-US" sz="2800" dirty="0" err="1"/>
              <a:t>PoE</a:t>
            </a:r>
            <a:r>
              <a:rPr lang="en-US" sz="2800" dirty="0"/>
              <a:t> maintains a set of values to </a:t>
            </a:r>
            <a:r>
              <a:rPr lang="en-US" sz="2800" dirty="0">
                <a:solidFill>
                  <a:schemeClr val="tx1"/>
                </a:solidFill>
              </a:rPr>
              <a:t>foster social responsibility, diversity and inclusivity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43786" y="5305647"/>
            <a:ext cx="11617842" cy="12652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Criterion 2.3: The </a:t>
            </a:r>
            <a:r>
              <a:rPr lang="en-US" sz="2400" dirty="0" err="1"/>
              <a:t>PoE</a:t>
            </a:r>
            <a:r>
              <a:rPr lang="en-US" sz="2400" dirty="0"/>
              <a:t> and Head of </a:t>
            </a:r>
            <a:r>
              <a:rPr lang="en-US" sz="2400" b="1" dirty="0">
                <a:solidFill>
                  <a:schemeClr val="tx1"/>
                </a:solidFill>
              </a:rPr>
              <a:t>the </a:t>
            </a:r>
            <a:r>
              <a:rPr lang="en-US" sz="2400" b="1" dirty="0" err="1">
                <a:solidFill>
                  <a:schemeClr val="tx1"/>
                </a:solidFill>
              </a:rPr>
              <a:t>PoE</a:t>
            </a:r>
            <a:r>
              <a:rPr lang="en-US" sz="2400" b="1" dirty="0">
                <a:solidFill>
                  <a:schemeClr val="tx1"/>
                </a:solidFill>
              </a:rPr>
              <a:t> have sufficient autonomy with financial support </a:t>
            </a:r>
            <a:r>
              <a:rPr lang="en-US" sz="2400" dirty="0"/>
              <a:t>to introduce innovative approaches for effective teaching-learning, research and management of the academic program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69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Standard 3: Institutional Integrity and </a:t>
            </a:r>
            <a:r>
              <a:rPr lang="en-US" sz="2800" dirty="0" smtClean="0"/>
              <a:t>Transparency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276447" y="2456121"/>
            <a:ext cx="4929962" cy="938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Criterion 3</a:t>
            </a:r>
            <a:r>
              <a:rPr lang="en-US" sz="2400" dirty="0" smtClean="0"/>
              <a:t>.1</a:t>
            </a:r>
            <a:r>
              <a:rPr lang="en-US" sz="2400" dirty="0"/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Fair /transparent recruitment policy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76447" y="3617727"/>
            <a:ext cx="4929962" cy="101806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</a:t>
            </a:r>
            <a:r>
              <a:rPr lang="en-US" sz="2800" dirty="0" smtClean="0"/>
              <a:t>3.2</a:t>
            </a:r>
            <a:r>
              <a:rPr lang="en-US" sz="2800" dirty="0"/>
              <a:t>: </a:t>
            </a:r>
            <a:r>
              <a:rPr lang="en-US" sz="2800" dirty="0" smtClean="0">
                <a:solidFill>
                  <a:schemeClr val="tx1"/>
                </a:solidFill>
              </a:rPr>
              <a:t>well defined code of conduct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6447" y="4747435"/>
            <a:ext cx="5050465" cy="1180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Criterion </a:t>
            </a:r>
            <a:r>
              <a:rPr lang="en-US" sz="2400" dirty="0" smtClean="0"/>
              <a:t>3.2: </a:t>
            </a:r>
            <a:r>
              <a:rPr lang="en-US" sz="2400" dirty="0" smtClean="0">
                <a:solidFill>
                  <a:schemeClr val="tx1"/>
                </a:solidFill>
              </a:rPr>
              <a:t>Transparent and fair admission process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19554" y="2456122"/>
            <a:ext cx="6078278" cy="824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Criterion 3.4 : HEI/</a:t>
            </a:r>
            <a:r>
              <a:rPr lang="en-US" sz="2400" dirty="0" err="1" smtClean="0"/>
              <a:t>PoE</a:t>
            </a:r>
            <a:r>
              <a:rPr lang="en-US" sz="2400" dirty="0" smtClean="0"/>
              <a:t> </a:t>
            </a:r>
            <a:r>
              <a:rPr lang="en-US" sz="2400" dirty="0"/>
              <a:t>regularly publishes and provides </a:t>
            </a:r>
            <a:r>
              <a:rPr lang="en-US" sz="2400" dirty="0">
                <a:solidFill>
                  <a:schemeClr val="tx1"/>
                </a:solidFill>
              </a:rPr>
              <a:t>student handbook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819553" y="3519372"/>
            <a:ext cx="6078279" cy="988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Criterion 3.5: </a:t>
            </a:r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>
                <a:solidFill>
                  <a:schemeClr val="tx1"/>
                </a:solidFill>
              </a:rPr>
              <a:t>well-designed and informative website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819553" y="4747435"/>
            <a:ext cx="6078279" cy="1180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Criterion3.6: To redress </a:t>
            </a:r>
            <a:r>
              <a:rPr lang="en-US" sz="2400" dirty="0"/>
              <a:t>student grievances and complaints on issues like abusive </a:t>
            </a:r>
            <a:r>
              <a:rPr lang="en-US" sz="2400" dirty="0" smtClean="0"/>
              <a:t>behavior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2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4: Curriculum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424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Criterion 4.1 The </a:t>
            </a:r>
            <a:r>
              <a:rPr lang="en-US" sz="2400" dirty="0"/>
              <a:t>curriculum of the program is designed and reviewed following a </a:t>
            </a:r>
            <a:r>
              <a:rPr lang="en-US" sz="2400" dirty="0" smtClean="0"/>
              <a:t>well-defined </a:t>
            </a:r>
            <a:r>
              <a:rPr lang="en-US" sz="2400" dirty="0"/>
              <a:t>procedure by a specific body or committee with representation from the industry/employers and alumni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76446" y="3912777"/>
            <a:ext cx="11621385" cy="2700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Criterion 4.7: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Bachelor degree </a:t>
            </a:r>
            <a:r>
              <a:rPr lang="en-US" sz="2400" dirty="0" err="1" smtClean="0">
                <a:solidFill>
                  <a:schemeClr val="tx1"/>
                </a:solidFill>
              </a:rPr>
              <a:t>programme</a:t>
            </a:r>
            <a:r>
              <a:rPr lang="en-US" sz="2400" dirty="0" smtClean="0">
                <a:solidFill>
                  <a:schemeClr val="tx1"/>
                </a:solidFill>
              </a:rPr>
              <a:t> includes   25% of the total credits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for general education courses aligned with PLOs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Masters degree program curriculum includes minimum 10% of total credits  </a:t>
            </a:r>
            <a:r>
              <a:rPr lang="en-US" sz="2400" dirty="0" smtClean="0"/>
              <a:t>for general education courses  mapped with PLOs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961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4: Curriculum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791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Criterion 4.8 : The </a:t>
            </a:r>
            <a:r>
              <a:rPr lang="en-US" sz="2800" dirty="0" err="1"/>
              <a:t>PoE</a:t>
            </a:r>
            <a:r>
              <a:rPr lang="en-US" sz="2800" dirty="0"/>
              <a:t> maintains documented </a:t>
            </a:r>
            <a:r>
              <a:rPr lang="en-US" sz="2800" dirty="0">
                <a:solidFill>
                  <a:schemeClr val="tx1"/>
                </a:solidFill>
              </a:rPr>
              <a:t>course file </a:t>
            </a:r>
            <a:r>
              <a:rPr lang="en-US" sz="2800" dirty="0"/>
              <a:t>with course plan specifying </a:t>
            </a:r>
            <a:r>
              <a:rPr lang="en-US" sz="2800" dirty="0" smtClean="0"/>
              <a:t>prerequisite </a:t>
            </a:r>
            <a:r>
              <a:rPr lang="en-US" sz="2800" dirty="0"/>
              <a:t>course(s) (if any), credit value, teaching learning &amp; assessment methods and facilities/resources that are mapped out as necessary to facilitate the attainment of course learning outcomes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02018" y="4359345"/>
            <a:ext cx="11621385" cy="1637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Criterion 4.9: Provisions </a:t>
            </a:r>
            <a:r>
              <a:rPr lang="en-US" sz="2800" dirty="0"/>
              <a:t>of </a:t>
            </a:r>
            <a:r>
              <a:rPr lang="en-US" sz="2800" b="1" dirty="0">
                <a:solidFill>
                  <a:schemeClr val="tx1"/>
                </a:solidFill>
              </a:rPr>
              <a:t>internship/project/dissertation/field work/work </a:t>
            </a:r>
            <a:r>
              <a:rPr lang="en-US" sz="2800" dirty="0"/>
              <a:t>integrated learning opportunities are included in the curriculum</a:t>
            </a:r>
            <a:endParaRPr lang="en-US" sz="28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6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5: Teaching-Learning &amp; Assessment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036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5-3: Course teachers strictly maintain class schedule, keep records of attendance, </a:t>
            </a:r>
            <a:r>
              <a:rPr lang="en-US" sz="3200" dirty="0">
                <a:solidFill>
                  <a:schemeClr val="tx1"/>
                </a:solidFill>
              </a:rPr>
              <a:t>records of missed classes </a:t>
            </a:r>
            <a:r>
              <a:rPr lang="en-US" sz="2800" dirty="0"/>
              <a:t>and </a:t>
            </a:r>
            <a:r>
              <a:rPr lang="en-US" sz="3200" dirty="0">
                <a:solidFill>
                  <a:schemeClr val="tx1"/>
                </a:solidFill>
              </a:rPr>
              <a:t>make up classes 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276446" y="3652277"/>
            <a:ext cx="11621385" cy="1621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5-4: Course plan/outlines are available to the students to make them well informed about the CLOs, topics to be discussed, teaching learning and </a:t>
            </a:r>
            <a:r>
              <a:rPr lang="en-US" sz="2800" dirty="0">
                <a:solidFill>
                  <a:schemeClr val="tx1"/>
                </a:solidFill>
              </a:rPr>
              <a:t>assessment strategy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chemeClr val="tx1"/>
                </a:solidFill>
              </a:rPr>
              <a:t>rubrics</a:t>
            </a:r>
            <a:r>
              <a:rPr lang="en-US" sz="2800" dirty="0" smtClean="0"/>
              <a:t> that </a:t>
            </a:r>
            <a:r>
              <a:rPr lang="en-US" sz="2800" dirty="0"/>
              <a:t>will be used to assess performance/attainment </a:t>
            </a:r>
            <a:r>
              <a:rPr lang="en-US" sz="2800" dirty="0" smtClean="0"/>
              <a:t>of </a:t>
            </a:r>
            <a:r>
              <a:rPr lang="en-US" sz="2800" dirty="0"/>
              <a:t>learning outcomes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71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6: Student Admission &amp; Support Services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036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6-1: The HEI/</a:t>
            </a:r>
            <a:r>
              <a:rPr lang="en-US" sz="2800" dirty="0" err="1"/>
              <a:t>PoE</a:t>
            </a:r>
            <a:r>
              <a:rPr lang="en-US" sz="2800" dirty="0"/>
              <a:t> maintains a clearly defined and well-communicated admission </a:t>
            </a:r>
            <a:r>
              <a:rPr lang="en-US" sz="2800" dirty="0" smtClean="0"/>
              <a:t>policy.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276446" y="3652277"/>
            <a:ext cx="11621385" cy="1621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6-2: The HEI/</a:t>
            </a:r>
            <a:r>
              <a:rPr lang="en-US" sz="2800" dirty="0" err="1"/>
              <a:t>PoE</a:t>
            </a:r>
            <a:r>
              <a:rPr lang="en-US" sz="2800" dirty="0"/>
              <a:t> maintains a separate administrative setup with a clearly defined and well-communicated comprehensive policy for the international </a:t>
            </a:r>
            <a:r>
              <a:rPr lang="en-US" sz="2800" dirty="0" smtClean="0"/>
              <a:t>students.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276446" y="5512980"/>
            <a:ext cx="11554045" cy="6432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6-3: A well-structured student affairs department/office at the HEI</a:t>
            </a:r>
          </a:p>
        </p:txBody>
      </p:sp>
    </p:spTree>
    <p:extLst>
      <p:ext uri="{BB962C8B-B14F-4D97-AF65-F5344CB8AC3E}">
        <p14:creationId xmlns:p14="http://schemas.microsoft.com/office/powerpoint/2010/main" val="133059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7: Faculty and Professional Staff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036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7-2: HEI is maintaining salary structure with incentives to retain the talented and experienced faculty and professional staff.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76446" y="3652277"/>
            <a:ext cx="11621385" cy="898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7-3: The HEI/</a:t>
            </a:r>
            <a:r>
              <a:rPr lang="en-US" sz="2800" dirty="0" err="1"/>
              <a:t>PoE</a:t>
            </a:r>
            <a:r>
              <a:rPr lang="en-US" sz="2800" dirty="0"/>
              <a:t> has policy to support the faculty for further enhancement of academic excellence through advanced studies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276446" y="4673008"/>
            <a:ext cx="11621385" cy="1802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7-4: HEI/</a:t>
            </a:r>
            <a:r>
              <a:rPr lang="en-US" sz="2800" dirty="0" err="1"/>
              <a:t>PoE</a:t>
            </a:r>
            <a:r>
              <a:rPr lang="en-US" sz="2800" dirty="0"/>
              <a:t> supports and motivates </a:t>
            </a:r>
            <a:r>
              <a:rPr lang="en-US" sz="2800" dirty="0">
                <a:solidFill>
                  <a:schemeClr val="tx1"/>
                </a:solidFill>
              </a:rPr>
              <a:t>faculty and professional staff to attend seminar, training workshop, conference, and academic visits at home and abroad </a:t>
            </a:r>
            <a:r>
              <a:rPr lang="en-US" sz="2800" dirty="0"/>
              <a:t>for professional development under a comprehensive faculty and professional staff development policy.</a:t>
            </a:r>
          </a:p>
        </p:txBody>
      </p:sp>
    </p:spTree>
    <p:extLst>
      <p:ext uri="{BB962C8B-B14F-4D97-AF65-F5344CB8AC3E}">
        <p14:creationId xmlns:p14="http://schemas.microsoft.com/office/powerpoint/2010/main" val="31658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7: Faculty and Professional Staff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036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7-6: The HEI/</a:t>
            </a:r>
            <a:r>
              <a:rPr lang="en-US" sz="2800" dirty="0" err="1"/>
              <a:t>PoE</a:t>
            </a:r>
            <a:r>
              <a:rPr lang="en-US" sz="2800" dirty="0"/>
              <a:t> maintains a workload distribution policy balancing teaching, research and administrative activities.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6446" y="3524687"/>
            <a:ext cx="11621385" cy="29505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7-8: The </a:t>
            </a:r>
            <a:r>
              <a:rPr lang="en-US" sz="2800" dirty="0" err="1"/>
              <a:t>PoE</a:t>
            </a:r>
            <a:r>
              <a:rPr lang="en-US" sz="2800" dirty="0"/>
              <a:t> maintains ideal combination of faculty with </a:t>
            </a:r>
            <a:r>
              <a:rPr lang="en-US" sz="2800" dirty="0">
                <a:solidFill>
                  <a:schemeClr val="tx1"/>
                </a:solidFill>
              </a:rPr>
              <a:t>10% Professor, 20% Associate Professor, 40% Assistant Professor and 30% Lecturer </a:t>
            </a:r>
            <a:r>
              <a:rPr lang="en-US" sz="2800" dirty="0"/>
              <a:t>with reasonable teacher student’s ratio, depending on the nature of discipline, as necessary for effective teaching learning in the academic program/discipline</a:t>
            </a:r>
          </a:p>
        </p:txBody>
      </p:sp>
    </p:spTree>
    <p:extLst>
      <p:ext uri="{BB962C8B-B14F-4D97-AF65-F5344CB8AC3E}">
        <p14:creationId xmlns:p14="http://schemas.microsoft.com/office/powerpoint/2010/main" val="26629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8: Facilities &amp; Resources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3450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8-1: The </a:t>
            </a:r>
            <a:r>
              <a:rPr lang="en-US" sz="2800" dirty="0" err="1"/>
              <a:t>PoE</a:t>
            </a:r>
            <a:r>
              <a:rPr lang="en-US" sz="2800" dirty="0"/>
              <a:t> maintains a policy for student enrollment in a class/semester on the basis of capacity in terms of free space, number and size of class room, common room, washroom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6446" y="3833035"/>
            <a:ext cx="11621385" cy="13131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8-2: The HEI/</a:t>
            </a:r>
            <a:r>
              <a:rPr lang="en-US" sz="2800" dirty="0" err="1"/>
              <a:t>PoE</a:t>
            </a:r>
            <a:r>
              <a:rPr lang="en-US" sz="2800" dirty="0"/>
              <a:t> has library managed by appropriate library management software and well-trained qualified library professionals with adequate space, </a:t>
            </a:r>
            <a:r>
              <a:rPr lang="en-US" sz="2800" dirty="0" smtClean="0"/>
              <a:t>workstation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343786" y="5257799"/>
            <a:ext cx="11554045" cy="510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Criterion 8-4: </a:t>
            </a:r>
            <a:r>
              <a:rPr lang="en-US" sz="2400" dirty="0">
                <a:solidFill>
                  <a:schemeClr val="tx1"/>
                </a:solidFill>
              </a:rPr>
              <a:t>Laboratory facilities, instructional technology &amp; software, IT learning facilities</a:t>
            </a:r>
          </a:p>
        </p:txBody>
      </p:sp>
    </p:spTree>
    <p:extLst>
      <p:ext uri="{BB962C8B-B14F-4D97-AF65-F5344CB8AC3E}">
        <p14:creationId xmlns:p14="http://schemas.microsoft.com/office/powerpoint/2010/main" val="28508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284" y="287079"/>
            <a:ext cx="11727711" cy="89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lpurush" panose="02000600000000000000" pitchFamily="2" charset="0"/>
                <a:ea typeface="+mn-ea"/>
                <a:cs typeface="Kalpurush" panose="02000600000000000000" pitchFamily="2" charset="0"/>
              </a:rPr>
              <a:t>অ্যাক্রেডিটেশন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lpurush" panose="02000600000000000000" pitchFamily="2" charset="0"/>
                <a:ea typeface="+mn-ea"/>
                <a:cs typeface="Kalpurush" panose="02000600000000000000" pitchFamily="2" charset="0"/>
              </a:rPr>
              <a:t>: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lpurush" panose="02000600000000000000" pitchFamily="2" charset="0"/>
                <a:ea typeface="+mn-ea"/>
                <a:cs typeface="Kalpurush" panose="02000600000000000000" pitchFamily="2" charset="0"/>
              </a:rPr>
              <a:t>আবেদনের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lpurush" panose="02000600000000000000" pitchFamily="2" charset="0"/>
                <a:ea typeface="+mn-ea"/>
                <a:cs typeface="Kalpurush" panose="02000600000000000000" pitchFamily="2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alpurush" panose="02000600000000000000" pitchFamily="2" charset="0"/>
                <a:ea typeface="+mn-ea"/>
                <a:cs typeface="Kalpurush" panose="02000600000000000000" pitchFamily="2" charset="0"/>
              </a:rPr>
              <a:t>শর্তসমুহ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alpurush" panose="02000600000000000000" pitchFamily="2" charset="0"/>
              <a:ea typeface="+mn-ea"/>
              <a:cs typeface="Kalpurush" panose="02000600000000000000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39106" y="1368360"/>
            <a:ext cx="11461898" cy="6698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ক।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স্থায়ী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কোয়ালিটি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অ্যাসুরেন্স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সেল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থাকতে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হবে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9106" y="2286000"/>
            <a:ext cx="11461898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খ।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প্রণীত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একাডেমিক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কারিকুলাম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BNQF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এর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সাথে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সঙ্গতিপূর্ণ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হতে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হবে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4670" y="3165262"/>
            <a:ext cx="11386334" cy="811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গ।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আবেদনের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সময়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অন্যূন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২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বছর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পূর্বে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কমপক্ষে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একটি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ব্যাচের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ডিগ্রী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প্রদান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নতুন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কারিকুলামে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সম্মন্ন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করতে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হবে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14670" y="4136065"/>
            <a:ext cx="11291777" cy="871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ঘ।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প্রতিষ্ঠানের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অ্যাক্রেডিটেশনের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জন্য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উক্ত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প্রতিষ্ঠানের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কমপক্ষে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২০%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কার্যক্রম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বা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প্রোগ্রাম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অ্যাক্রেডিটেশন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প্রাপ্ত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হতে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হবে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কমপক্ষে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তিনটি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প্রোগ্রাম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হতে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হবে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14670" y="5114260"/>
            <a:ext cx="11291777" cy="680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ঙ।কাউন্সিল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কর্তৃক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প্রদত্ত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প্রতিটি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মানদন্ডে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কমপক্ষে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৫০%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নম্বর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পেতে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হবে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6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9: Research &amp; Scholarly Activities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6446" y="2376378"/>
            <a:ext cx="11621385" cy="994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9-1: A comprehensive policy with budgetary provision is functional to develop capacity with appropriate measures to control plagiarism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6446" y="3833035"/>
            <a:ext cx="11621385" cy="13131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9-3: HEI/</a:t>
            </a:r>
            <a:r>
              <a:rPr lang="en-US" sz="2800" dirty="0" err="1"/>
              <a:t>PoE</a:t>
            </a:r>
            <a:r>
              <a:rPr lang="en-US" sz="2800" dirty="0"/>
              <a:t> maintains a policy and system to disseminate and transfer the research findings to the industry/community/stakeholders through extension services.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43786" y="5257799"/>
            <a:ext cx="11554045" cy="972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Criterion 9-4: The </a:t>
            </a:r>
            <a:r>
              <a:rPr lang="en-US" sz="2400" dirty="0" err="1"/>
              <a:t>PoE</a:t>
            </a:r>
            <a:r>
              <a:rPr lang="en-US" sz="2400" dirty="0"/>
              <a:t> produces high-quality intellectual contributions including </a:t>
            </a:r>
            <a:r>
              <a:rPr lang="en-US" sz="2800" dirty="0">
                <a:solidFill>
                  <a:schemeClr val="tx1"/>
                </a:solidFill>
              </a:rPr>
              <a:t>research publication in peer reviewed journal</a:t>
            </a:r>
          </a:p>
        </p:txBody>
      </p:sp>
    </p:spTree>
    <p:extLst>
      <p:ext uri="{BB962C8B-B14F-4D97-AF65-F5344CB8AC3E}">
        <p14:creationId xmlns:p14="http://schemas.microsoft.com/office/powerpoint/2010/main" val="9139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Accreditation Standard by BAC : At a glance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343786" y="1382231"/>
            <a:ext cx="11554046" cy="88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/>
              <a:t>Standard 10: Monitoring, Evaluation &amp; Continual </a:t>
            </a:r>
            <a:r>
              <a:rPr lang="en-US" sz="3200" dirty="0" smtClean="0"/>
              <a:t>Improvement</a:t>
            </a:r>
            <a:endParaRPr lang="en-US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276446" y="2376377"/>
            <a:ext cx="11621385" cy="1759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10-2: </a:t>
            </a:r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 err="1">
                <a:solidFill>
                  <a:schemeClr val="tx1"/>
                </a:solidFill>
              </a:rPr>
              <a:t>PoE</a:t>
            </a:r>
            <a:r>
              <a:rPr lang="en-US" sz="2800" dirty="0">
                <a:solidFill>
                  <a:schemeClr val="tx1"/>
                </a:solidFill>
              </a:rPr>
              <a:t> maintains a formal system of collection and management of stakeholder’s feedback, comments of the course teacher and student on the courses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/>
              <a:t>emerging changes in the industry and working life, effectiveness of the courses and academic program.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6446" y="4247705"/>
            <a:ext cx="11621385" cy="1398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Criterion 10-3: Using the feedback from the stakeholders the </a:t>
            </a:r>
            <a:r>
              <a:rPr lang="en-US" sz="2800" dirty="0" err="1"/>
              <a:t>PoE</a:t>
            </a:r>
            <a:r>
              <a:rPr lang="en-US" sz="2800" dirty="0"/>
              <a:t> continually and systematically monitor, evaluate and review the effectiveness of the programs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43786" y="5752213"/>
            <a:ext cx="11554045" cy="882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Criterion 10-4: The HEI/</a:t>
            </a:r>
            <a:r>
              <a:rPr lang="en-US" sz="2400" dirty="0" err="1"/>
              <a:t>PoE</a:t>
            </a:r>
            <a:r>
              <a:rPr lang="en-US" sz="2400" dirty="0"/>
              <a:t> maintains </a:t>
            </a:r>
            <a:r>
              <a:rPr lang="en-US" sz="2400" dirty="0">
                <a:solidFill>
                  <a:schemeClr val="tx1"/>
                </a:solidFill>
              </a:rPr>
              <a:t>university industry collaboration (UIC)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for mutual benefits and improvement. </a:t>
            </a:r>
          </a:p>
        </p:txBody>
      </p:sp>
    </p:spTree>
    <p:extLst>
      <p:ext uri="{BB962C8B-B14F-4D97-AF65-F5344CB8AC3E}">
        <p14:creationId xmlns:p14="http://schemas.microsoft.com/office/powerpoint/2010/main" val="95656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02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 accreditation process Flow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88" y="1118135"/>
            <a:ext cx="8831484" cy="562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2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0918" y="1861073"/>
            <a:ext cx="85092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Thank you 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5814" y="148856"/>
            <a:ext cx="11685181" cy="11589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অ্যাক্রেডিটেশনের</a:t>
            </a:r>
            <a:r>
              <a:rPr lang="en-US" sz="36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6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ধরন</a:t>
            </a:r>
            <a:r>
              <a:rPr lang="en-US" sz="36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lang="en-US" sz="36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2140" y="1520456"/>
            <a:ext cx="11472530" cy="49973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828" y="1637414"/>
            <a:ext cx="10260419" cy="463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5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4158" y="255181"/>
            <a:ext cx="11302409" cy="978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Bangladesh National Qualifications Framework: </a:t>
            </a:r>
            <a:r>
              <a:rPr lang="en-US" sz="3600" i="1" dirty="0" smtClean="0">
                <a:solidFill>
                  <a:schemeClr val="tx1"/>
                </a:solidFill>
              </a:rPr>
              <a:t>Bachelors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endParaRPr lang="en-US" sz="36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250195"/>
              </p:ext>
            </p:extLst>
          </p:nvPr>
        </p:nvGraphicFramePr>
        <p:xfrm>
          <a:off x="574157" y="1318438"/>
          <a:ext cx="10994065" cy="4965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610">
                  <a:extLst>
                    <a:ext uri="{9D8B030D-6E8A-4147-A177-3AD203B41FA5}">
                      <a16:colId xmlns:a16="http://schemas.microsoft.com/office/drawing/2014/main" val="544917148"/>
                    </a:ext>
                  </a:extLst>
                </a:gridCol>
                <a:gridCol w="4493536">
                  <a:extLst>
                    <a:ext uri="{9D8B030D-6E8A-4147-A177-3AD203B41FA5}">
                      <a16:colId xmlns:a16="http://schemas.microsoft.com/office/drawing/2014/main" val="2986111016"/>
                    </a:ext>
                  </a:extLst>
                </a:gridCol>
                <a:gridCol w="3498919">
                  <a:extLst>
                    <a:ext uri="{9D8B030D-6E8A-4147-A177-3AD203B41FA5}">
                      <a16:colId xmlns:a16="http://schemas.microsoft.com/office/drawing/2014/main" val="1246768869"/>
                    </a:ext>
                  </a:extLst>
                </a:gridCol>
              </a:tblGrid>
              <a:tr h="18405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Duration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Minimum Graduating Credits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Maximum duration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75708"/>
                  </a:ext>
                </a:extLst>
              </a:tr>
              <a:tr h="15624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5-year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r>
                        <a:rPr lang="en-US" sz="2400" baseline="0" dirty="0" smtClean="0"/>
                        <a:t>  Years 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1040"/>
                  </a:ext>
                </a:extLst>
              </a:tr>
              <a:tr h="1562448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4-year 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130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 Years 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289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4158" y="255181"/>
            <a:ext cx="11302409" cy="978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prstClr val="white"/>
                </a:solidFill>
              </a:rPr>
              <a:t>Bangladesh National Qualifications Framework</a:t>
            </a:r>
            <a:r>
              <a:rPr lang="en-US" sz="4400" dirty="0" smtClean="0"/>
              <a:t> : </a:t>
            </a:r>
            <a:r>
              <a:rPr lang="en-US" sz="4400" i="1" dirty="0" smtClean="0">
                <a:solidFill>
                  <a:schemeClr val="tx1"/>
                </a:solidFill>
              </a:rPr>
              <a:t>Masters</a:t>
            </a:r>
            <a:r>
              <a:rPr lang="en-US" sz="4400" i="1" dirty="0" smtClean="0">
                <a:solidFill>
                  <a:srgbClr val="FF0000"/>
                </a:solidFill>
              </a:rPr>
              <a:t> </a:t>
            </a:r>
            <a:endParaRPr lang="en-US" sz="44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294725"/>
              </p:ext>
            </p:extLst>
          </p:nvPr>
        </p:nvGraphicFramePr>
        <p:xfrm>
          <a:off x="574157" y="1456660"/>
          <a:ext cx="11164187" cy="4942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57">
                  <a:extLst>
                    <a:ext uri="{9D8B030D-6E8A-4147-A177-3AD203B41FA5}">
                      <a16:colId xmlns:a16="http://schemas.microsoft.com/office/drawing/2014/main" val="544917148"/>
                    </a:ext>
                  </a:extLst>
                </a:gridCol>
                <a:gridCol w="4563069">
                  <a:extLst>
                    <a:ext uri="{9D8B030D-6E8A-4147-A177-3AD203B41FA5}">
                      <a16:colId xmlns:a16="http://schemas.microsoft.com/office/drawing/2014/main" val="2986111016"/>
                    </a:ext>
                  </a:extLst>
                </a:gridCol>
                <a:gridCol w="3553061">
                  <a:extLst>
                    <a:ext uri="{9D8B030D-6E8A-4147-A177-3AD203B41FA5}">
                      <a16:colId xmlns:a16="http://schemas.microsoft.com/office/drawing/2014/main" val="1246768869"/>
                    </a:ext>
                  </a:extLst>
                </a:gridCol>
              </a:tblGrid>
              <a:tr h="13912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Duration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Minimum Graduating Credits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Maximum duration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75708"/>
                  </a:ext>
                </a:extLst>
              </a:tr>
              <a:tr h="11810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Taught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Year)</a:t>
                      </a:r>
                    </a:p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40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Years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1040"/>
                  </a:ext>
                </a:extLst>
              </a:tr>
              <a:tr h="11810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Mixed Mode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1.5 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18 credits plus dissertation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 Years</a:t>
                      </a: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289014"/>
                  </a:ext>
                </a:extLst>
              </a:tr>
              <a:tr h="1181036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Research</a:t>
                      </a: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(Thesis only)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years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89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0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4158" y="255181"/>
            <a:ext cx="11302409" cy="77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BNQF: Common Classification System for Subjects</a:t>
            </a:r>
            <a:endParaRPr lang="en-US" sz="4000" i="1" dirty="0">
              <a:solidFill>
                <a:srgbClr val="FF00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1628" y="1222744"/>
            <a:ext cx="11483163" cy="535880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628" y="1222744"/>
            <a:ext cx="11483163" cy="555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8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4158" y="255181"/>
            <a:ext cx="11302409" cy="77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000" dirty="0">
                <a:solidFill>
                  <a:prstClr val="white"/>
                </a:solidFill>
              </a:rPr>
              <a:t>BNQF: Common Classification System for Subjects</a:t>
            </a:r>
            <a:endParaRPr lang="en-US" sz="4000" i="1" dirty="0">
              <a:solidFill>
                <a:srgbClr val="FF00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1628" y="1222744"/>
            <a:ext cx="11483163" cy="535880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16" y="1116420"/>
            <a:ext cx="11068493" cy="558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4158" y="255181"/>
            <a:ext cx="11302409" cy="77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000" dirty="0">
                <a:solidFill>
                  <a:prstClr val="white"/>
                </a:solidFill>
              </a:rPr>
              <a:t>BNQF: Common Classification System for Subjects</a:t>
            </a:r>
            <a:endParaRPr lang="en-US" sz="4000" i="1" dirty="0">
              <a:solidFill>
                <a:srgbClr val="FF0000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1628" y="1222744"/>
            <a:ext cx="11483163" cy="535880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42" y="1222744"/>
            <a:ext cx="11079125" cy="535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3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447" y="106326"/>
            <a:ext cx="11915553" cy="1212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Bangladesh Accreditation Standard: At a glance </a:t>
            </a:r>
            <a:endParaRPr lang="en-US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276447" y="1541721"/>
            <a:ext cx="11717079" cy="5124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653" y="1626781"/>
            <a:ext cx="10928203" cy="5039833"/>
          </a:xfrm>
          <a:prstGeom prst="rect">
            <a:avLst/>
          </a:prstGeom>
        </p:spPr>
      </p:pic>
      <p:sp>
        <p:nvSpPr>
          <p:cNvPr id="2" name="Left Arrow 1"/>
          <p:cNvSpPr/>
          <p:nvPr/>
        </p:nvSpPr>
        <p:spPr>
          <a:xfrm>
            <a:off x="4104168" y="3179136"/>
            <a:ext cx="1010092" cy="2977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1334</Words>
  <Application>Microsoft Office PowerPoint</Application>
  <PresentationFormat>Widescreen</PresentationFormat>
  <Paragraphs>136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</vt:lpstr>
      <vt:lpstr>Brush Script MT</vt:lpstr>
      <vt:lpstr>Calibri</vt:lpstr>
      <vt:lpstr>Calibri Light</vt:lpstr>
      <vt:lpstr>Kalpurush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 accreditation process Flow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261</cp:revision>
  <dcterms:created xsi:type="dcterms:W3CDTF">2022-06-12T11:06:50Z</dcterms:created>
  <dcterms:modified xsi:type="dcterms:W3CDTF">2023-07-25T17:18:31Z</dcterms:modified>
</cp:coreProperties>
</file>