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71" r:id="rId2"/>
    <p:sldId id="268" r:id="rId3"/>
    <p:sldId id="257" r:id="rId4"/>
    <p:sldId id="274" r:id="rId5"/>
    <p:sldId id="295" r:id="rId6"/>
    <p:sldId id="296" r:id="rId7"/>
    <p:sldId id="294" r:id="rId8"/>
    <p:sldId id="297" r:id="rId9"/>
    <p:sldId id="259" r:id="rId10"/>
    <p:sldId id="298" r:id="rId11"/>
    <p:sldId id="275" r:id="rId12"/>
    <p:sldId id="299" r:id="rId13"/>
    <p:sldId id="262" r:id="rId14"/>
    <p:sldId id="300" r:id="rId15"/>
    <p:sldId id="270" r:id="rId16"/>
    <p:sldId id="301" r:id="rId17"/>
    <p:sldId id="264" r:id="rId18"/>
    <p:sldId id="302" r:id="rId19"/>
    <p:sldId id="266" r:id="rId20"/>
    <p:sldId id="303" r:id="rId21"/>
    <p:sldId id="304" r:id="rId22"/>
    <p:sldId id="276" r:id="rId23"/>
    <p:sldId id="305" r:id="rId24"/>
    <p:sldId id="277" r:id="rId25"/>
    <p:sldId id="306" r:id="rId26"/>
    <p:sldId id="307" r:id="rId27"/>
    <p:sldId id="278" r:id="rId28"/>
    <p:sldId id="308" r:id="rId29"/>
    <p:sldId id="279" r:id="rId30"/>
    <p:sldId id="309" r:id="rId31"/>
    <p:sldId id="280" r:id="rId32"/>
    <p:sldId id="310" r:id="rId33"/>
    <p:sldId id="281" r:id="rId34"/>
    <p:sldId id="311" r:id="rId35"/>
    <p:sldId id="312" r:id="rId36"/>
    <p:sldId id="282" r:id="rId37"/>
    <p:sldId id="313" r:id="rId38"/>
    <p:sldId id="283" r:id="rId39"/>
    <p:sldId id="314" r:id="rId40"/>
    <p:sldId id="284" r:id="rId41"/>
    <p:sldId id="315" r:id="rId42"/>
    <p:sldId id="285" r:id="rId43"/>
    <p:sldId id="316" r:id="rId44"/>
    <p:sldId id="286" r:id="rId45"/>
    <p:sldId id="317" r:id="rId46"/>
    <p:sldId id="287" r:id="rId47"/>
    <p:sldId id="319" r:id="rId48"/>
    <p:sldId id="318" r:id="rId49"/>
    <p:sldId id="288" r:id="rId50"/>
    <p:sldId id="320" r:id="rId51"/>
    <p:sldId id="289" r:id="rId52"/>
    <p:sldId id="324" r:id="rId53"/>
    <p:sldId id="323" r:id="rId54"/>
    <p:sldId id="290" r:id="rId55"/>
    <p:sldId id="325" r:id="rId56"/>
    <p:sldId id="291" r:id="rId57"/>
    <p:sldId id="326" r:id="rId58"/>
    <p:sldId id="292" r:id="rId59"/>
    <p:sldId id="327" r:id="rId60"/>
    <p:sldId id="328" r:id="rId61"/>
    <p:sldId id="293" r:id="rId62"/>
    <p:sldId id="329" r:id="rId63"/>
    <p:sldId id="330" r:id="rId64"/>
    <p:sldId id="272" r:id="rId65"/>
    <p:sldId id="273" r:id="rId6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EF2E-3718-41A8-9FA9-09EBA4373850}" type="datetimeFigureOut">
              <a:rPr lang="en-US" smtClean="0"/>
              <a:pPr/>
              <a:t>12-Nov-22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971568-DC9C-464D-AF77-9D3AF161C7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EF2E-3718-41A8-9FA9-09EBA4373850}" type="datetimeFigureOut">
              <a:rPr lang="en-US" smtClean="0"/>
              <a:pPr/>
              <a:t>12-Nov-22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971568-DC9C-464D-AF77-9D3AF161C7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EF2E-3718-41A8-9FA9-09EBA4373850}" type="datetimeFigureOut">
              <a:rPr lang="en-US" smtClean="0"/>
              <a:pPr/>
              <a:t>12-Nov-22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971568-DC9C-464D-AF77-9D3AF161C7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EF2E-3718-41A8-9FA9-09EBA4373850}" type="datetimeFigureOut">
              <a:rPr lang="en-US" smtClean="0"/>
              <a:pPr/>
              <a:t>12-Nov-22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971568-DC9C-464D-AF77-9D3AF161C7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EF2E-3718-41A8-9FA9-09EBA4373850}" type="datetimeFigureOut">
              <a:rPr lang="en-US" smtClean="0"/>
              <a:pPr/>
              <a:t>12-Nov-22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971568-DC9C-464D-AF77-9D3AF161C7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EF2E-3718-41A8-9FA9-09EBA4373850}" type="datetimeFigureOut">
              <a:rPr lang="en-US" smtClean="0"/>
              <a:pPr/>
              <a:t>12-Nov-22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971568-DC9C-464D-AF77-9D3AF161C7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EF2E-3718-41A8-9FA9-09EBA4373850}" type="datetimeFigureOut">
              <a:rPr lang="en-US" smtClean="0"/>
              <a:pPr/>
              <a:t>12-Nov-22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971568-DC9C-464D-AF77-9D3AF161C7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EF2E-3718-41A8-9FA9-09EBA4373850}" type="datetimeFigureOut">
              <a:rPr lang="en-US" smtClean="0"/>
              <a:pPr/>
              <a:t>12-Nov-22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971568-DC9C-464D-AF77-9D3AF161C7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EF2E-3718-41A8-9FA9-09EBA4373850}" type="datetimeFigureOut">
              <a:rPr lang="en-US" smtClean="0"/>
              <a:pPr/>
              <a:t>12-Nov-22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971568-DC9C-464D-AF77-9D3AF161C7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EF2E-3718-41A8-9FA9-09EBA4373850}" type="datetimeFigureOut">
              <a:rPr lang="en-US" smtClean="0"/>
              <a:pPr/>
              <a:t>12-Nov-22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971568-DC9C-464D-AF77-9D3AF161C7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EF2E-3718-41A8-9FA9-09EBA4373850}" type="datetimeFigureOut">
              <a:rPr lang="en-US" smtClean="0"/>
              <a:pPr/>
              <a:t>12-Nov-22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971568-DC9C-464D-AF77-9D3AF161C7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112EF2E-3718-41A8-9FA9-09EBA4373850}" type="datetimeFigureOut">
              <a:rPr lang="en-US" smtClean="0"/>
              <a:pPr/>
              <a:t>12-Nov-22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9971568-DC9C-464D-AF77-9D3AF161C7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r>
              <a:rPr lang="en-US" dirty="0" smtClean="0"/>
              <a:t>      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752600"/>
            <a:ext cx="8534400" cy="20574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bn-BD" sz="5400" baseline="-25000" dirty="0" smtClean="0">
                <a:solidFill>
                  <a:schemeClr val="tx1"/>
                </a:solidFill>
                <a:latin typeface="SutonnyOMJ" pitchFamily="2" charset="0"/>
                <a:cs typeface="SutonnyOMJ" pitchFamily="2" charset="0"/>
              </a:rPr>
              <a:t>সরকারি কর্মচারী (শৃঙ্খলা ও</a:t>
            </a:r>
            <a:r>
              <a:rPr lang="bn-BD" sz="5400" dirty="0" smtClean="0">
                <a:solidFill>
                  <a:schemeClr val="tx1"/>
                </a:solidFill>
                <a:latin typeface="SutonnyOMJ" pitchFamily="2" charset="0"/>
                <a:cs typeface="SutonnyOMJ" pitchFamily="2" charset="0"/>
              </a:rPr>
              <a:t> </a:t>
            </a:r>
            <a:r>
              <a:rPr lang="bn-BD" sz="5400" baseline="-25000" dirty="0" smtClean="0">
                <a:solidFill>
                  <a:schemeClr val="tx1"/>
                </a:solidFill>
                <a:latin typeface="SutonnyOMJ" pitchFamily="2" charset="0"/>
                <a:cs typeface="SutonnyOMJ" pitchFamily="2" charset="0"/>
              </a:rPr>
              <a:t>আপিল) বিধিমালা-২০১৮ সংক্রান্ত প্রশিক্ষণে</a:t>
            </a:r>
            <a:r>
              <a:rPr lang="en-US" sz="5400" baseline="-25000" dirty="0" smtClean="0">
                <a:solidFill>
                  <a:schemeClr val="tx1"/>
                </a:solidFill>
                <a:latin typeface="SutonnyOMJ" pitchFamily="2" charset="0"/>
                <a:cs typeface="SutonnyOMJ" pitchFamily="2" charset="0"/>
              </a:rPr>
              <a:t> </a:t>
            </a:r>
            <a:r>
              <a:rPr lang="en-US" sz="5400" baseline="-250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সবাইকে অভিনন্দন ও </a:t>
            </a:r>
            <a:r>
              <a:rPr lang="bn-BD" sz="5400" baseline="-25000" dirty="0" smtClean="0">
                <a:solidFill>
                  <a:schemeClr val="tx1"/>
                </a:solidFill>
                <a:latin typeface="SutonnyOMJ" pitchFamily="2" charset="0"/>
                <a:cs typeface="SutonnyOMJ" pitchFamily="2" charset="0"/>
              </a:rPr>
              <a:t> </a:t>
            </a:r>
            <a:r>
              <a:rPr lang="as-IN" sz="4800" dirty="0" smtClean="0">
                <a:solidFill>
                  <a:schemeClr val="tx1"/>
                </a:solidFill>
              </a:rPr>
              <a:t/>
            </a:r>
            <a:br>
              <a:rPr lang="as-IN" sz="4800" dirty="0" smtClean="0">
                <a:solidFill>
                  <a:schemeClr val="tx1"/>
                </a:solidFill>
              </a:rPr>
            </a:br>
            <a:endParaRPr lang="en-US" sz="4800" dirty="0">
              <a:solidFill>
                <a:schemeClr val="tx1"/>
              </a:solidFill>
            </a:endParaRPr>
          </a:p>
        </p:txBody>
      </p:sp>
      <p:pic>
        <p:nvPicPr>
          <p:cNvPr id="4" name="Content Placeholder 3" descr="downloa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800" y="228600"/>
            <a:ext cx="1295400" cy="1447800"/>
          </a:xfrm>
          <a:prstGeom prst="rect">
            <a:avLst/>
          </a:prstGeom>
        </p:spPr>
      </p:pic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533400" y="3886200"/>
            <a:ext cx="80010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270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hlink">
                    <a:alpha val="50195"/>
                  </a:schemeClr>
                </a:solidFill>
                <a:effectLst>
                  <a:outerShdw dist="63500" dir="3187806" algn="ctr" rotWithShape="0">
                    <a:srgbClr val="9999FF"/>
                  </a:outerShdw>
                </a:effectLst>
                <a:latin typeface="SutonnyMJ"/>
                <a:cs typeface="SutonnyMJ"/>
              </a:rPr>
              <a:t>¯^vMZg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260080" cy="556564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(L)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Am`vPi‡Yi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v‡q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†`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vlx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;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A_ev</a:t>
            </a:r>
            <a:endParaRPr lang="en-US" sz="3200" dirty="0" smtClean="0">
              <a:latin typeface="SutonnyMJ" pitchFamily="2" charset="0"/>
              <a:cs typeface="SutonnyMJ" pitchFamily="2" charset="0"/>
            </a:endParaRPr>
          </a:p>
          <a:p>
            <a:pPr>
              <a:lnSpc>
                <a:spcPct val="120000"/>
              </a:lnSpc>
            </a:pP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(M)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cjvq‡bi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v‡q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†`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vlx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;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A_ev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(N) `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ybx©wZ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civqY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A_ev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wb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ম্ন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ewY©Z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Kvi‡Y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ybx©wZ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civqY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ewjqv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hyw³msMZfv‡e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we‡ewPZ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nb</a:t>
            </a:r>
            <a:endParaRPr lang="bn-BD" sz="3200" dirty="0" smtClean="0">
              <a:latin typeface="SutonnyMJ" pitchFamily="2" charset="0"/>
              <a:cs typeface="SutonnyMJ" pitchFamily="2" charset="0"/>
            </a:endParaRPr>
          </a:p>
          <a:p>
            <a:pPr algn="just">
              <a:lnSpc>
                <a:spcPct val="120000"/>
              </a:lnSpc>
            </a:pP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	(A)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wZwb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Zvnvi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Di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wbf©ikxj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A_ev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¨ †h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e¨w³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Zvnvi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gva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¨‡g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Zvnvi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c‡ÿ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hw`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Zvnvi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ÁvZ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Av‡qi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Dr‡mi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mwnZ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AmvgÄm¨c~Y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©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A_©-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m¤ú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`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¨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m¤úwËi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hvnvi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hyw³msMZ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wnmve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w`‡Z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wZwb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Aÿg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)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AwaKvix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A_ev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"/>
            <a:ext cx="8229600" cy="6248400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	(Av) wZwb cÖKvk¨ Av‡qi mwnZ msMwZwenxb </a:t>
            </a:r>
            <a:r>
              <a:rPr lang="en-US" sz="28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Rxeb-hvcb</a:t>
            </a:r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pPr algn="just">
              <a:lnSpc>
                <a:spcPct val="120000"/>
              </a:lnSpc>
            </a:pPr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            </a:t>
            </a:r>
            <a:r>
              <a:rPr lang="en-US" sz="28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K‡ib</a:t>
            </a:r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; A_ev </a:t>
            </a:r>
          </a:p>
          <a:p>
            <a:pPr algn="just">
              <a:lnSpc>
                <a:spcPct val="120000"/>
              </a:lnSpc>
            </a:pPr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	(B) Zvnvi weiæ‡× `ybx©wZ civqYZvi Ae¨vnZ </a:t>
            </a:r>
            <a:r>
              <a:rPr lang="en-US" sz="28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KzL¨vwZ</a:t>
            </a:r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pPr algn="just">
              <a:lnSpc>
                <a:spcPct val="120000"/>
              </a:lnSpc>
            </a:pPr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            _v‡K; A_ev</a:t>
            </a:r>
          </a:p>
          <a:p>
            <a:pPr algn="just">
              <a:lnSpc>
                <a:spcPct val="120000"/>
              </a:lnSpc>
            </a:pPr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       (O) bvkKZvg~jK K‡g© wjß nb, ev wjß iwnqv‡Qb ewjqv m‡›`n Kwievi hyw³msMZ KviY _v‡K, A_ev bvkKZvg~jK Kv‡R wjß Ab¨vb¨ e¨w³i mwnZ RwoZ iwnqv‡Qb ewjqv m‡›`n Kwievi hyw³msMZ KviY _v‡K, Ges †mB Kvi‡Y Zvnv‡K PvKzix‡Z ivLv RvZxq wbivcËvi Rb¨ nvwbKi ewjqv we‡ewPZ nq; Zvnv nB‡j KZ©„cÿ, wewa 4 Gi Dc-wewa (6) Gi weavb mv‡c‡ÿ, Zvnvi Dci GK ev GKvwaK `Ð Av‡ivc Kwi‡Z cvwi‡e| 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41848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SutonnyMJ" pitchFamily="2" charset="0"/>
                <a:cs typeface="SutonnyMJ" pitchFamily="2" charset="0"/>
              </a:rPr>
              <a:t>4| `Ð|-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(1) GB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wewagvjvi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Aaxb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wbgœewY©Z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yB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ai‡bi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`Ð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Av‡ivc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hvB‡e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h_v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:-</a:t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latin typeface="SutonnyMJ" pitchFamily="2" charset="0"/>
                <a:cs typeface="SutonnyMJ" pitchFamily="2" charset="0"/>
              </a:rPr>
              <a:t>    (K)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jNy`Ð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;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latin typeface="SutonnyMJ" pitchFamily="2" charset="0"/>
                <a:cs typeface="SutonnyMJ" pitchFamily="2" charset="0"/>
              </a:rPr>
              <a:t>    (L) ¸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iæ`Ð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SutonnyMJ" pitchFamily="2" charset="0"/>
                <a:cs typeface="SutonnyMJ" pitchFamily="2" charset="0"/>
              </a:rPr>
              <a:t>(2) Dc-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wewa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(1) G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DwjøwLZ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jNy`Ðmg~n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nB‡e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wbgœi~c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h_v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:-</a:t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latin typeface="SutonnyMJ" pitchFamily="2" charset="0"/>
                <a:cs typeface="SutonnyMJ" pitchFamily="2" charset="0"/>
              </a:rPr>
              <a:t>   (K)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wZi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¯‹vi;</a:t>
            </a:r>
          </a:p>
          <a:p>
            <a:pPr algn="just"/>
            <a:r>
              <a:rPr lang="en-US" dirty="0" smtClean="0">
                <a:latin typeface="SutonnyMJ" pitchFamily="2" charset="0"/>
                <a:cs typeface="SutonnyMJ" pitchFamily="2" charset="0"/>
              </a:rPr>
              <a:t>   (L)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PvKzix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c`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m¤úwK©Z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wewa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Av‡`k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Abyhvqx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c‡`vbœwZ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Avw_©K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myweav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e„w×I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A‡hvM¨Zvi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ÿÎ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e¨ZxZ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wbw`©ó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gqv‡`i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c‡`vbœwZ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eZb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e„w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× ¯’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wMZ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ivLv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;</a:t>
            </a:r>
          </a:p>
          <a:p>
            <a:pPr algn="just">
              <a:lnSpc>
                <a:spcPct val="120000"/>
              </a:lnSpc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(M) KZ©‡e¨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Ae‡njv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miKvwi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Av‡`k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Kwievi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Kvi‡Y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msNwUZ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miKv‡ii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Avw_©K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ÿwZi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m¤ú~Y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Ask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Dnvi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Askwe‡kl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eZb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Avby‡ZvwlK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nB‡Z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Av`vq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;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A_ev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8077200" cy="5715000"/>
          </a:xfrm>
        </p:spPr>
        <p:txBody>
          <a:bodyPr>
            <a:normAutofit fontScale="92500" lnSpcReduction="20000"/>
          </a:bodyPr>
          <a:lstStyle/>
          <a:p>
            <a:pPr algn="l">
              <a:spcAft>
                <a:spcPts val="600"/>
              </a:spcAft>
            </a:pPr>
            <a:r>
              <a:rPr lang="en-US" sz="5800" b="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</a:t>
            </a:r>
            <a:r>
              <a:rPr lang="en-US" sz="4800" b="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(N) †eZb †</a:t>
            </a:r>
            <a:r>
              <a:rPr lang="en-US" sz="4800" b="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MÖ‡Wi</a:t>
            </a:r>
            <a:r>
              <a:rPr lang="en-US" sz="4800" b="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wbgœZi</a:t>
            </a:r>
            <a:r>
              <a:rPr lang="en-US" sz="48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av‡c</a:t>
            </a:r>
            <a:r>
              <a:rPr lang="en-US" sz="4800" b="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pPr algn="l">
              <a:spcAft>
                <a:spcPts val="600"/>
              </a:spcAft>
            </a:pPr>
            <a:r>
              <a:rPr lang="en-US" sz="48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      </a:t>
            </a:r>
            <a:r>
              <a:rPr lang="en-US" sz="4800" b="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AebwgZKiY</a:t>
            </a:r>
            <a:r>
              <a:rPr lang="en-US" sz="4800" b="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 </a:t>
            </a:r>
            <a:br>
              <a:rPr lang="en-US" sz="4800" b="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800" b="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(3) Dc-wewa (1) G DwjøwLZ ¸</a:t>
            </a:r>
            <a:r>
              <a:rPr lang="en-US" sz="4800" b="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iy`Ðmg~n</a:t>
            </a:r>
            <a:r>
              <a:rPr lang="en-US" sz="4800" b="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pPr algn="l">
              <a:spcAft>
                <a:spcPts val="600"/>
              </a:spcAft>
            </a:pPr>
            <a:r>
              <a:rPr lang="en-US" sz="48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       </a:t>
            </a:r>
            <a:r>
              <a:rPr lang="en-US" sz="4800" b="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wbgœi~c</a:t>
            </a:r>
            <a:r>
              <a:rPr lang="en-US" sz="4800" b="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, h_v :-</a:t>
            </a:r>
            <a:br>
              <a:rPr lang="en-US" sz="4800" b="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800" b="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 (K) wbgœc` ev wbgœ‡eZb †MÖ‡W </a:t>
            </a:r>
          </a:p>
          <a:p>
            <a:pPr algn="l">
              <a:spcAft>
                <a:spcPts val="600"/>
              </a:spcAft>
            </a:pPr>
            <a:r>
              <a:rPr lang="en-US" sz="48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       </a:t>
            </a:r>
            <a:r>
              <a:rPr lang="en-US" sz="4800" b="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AebwgZKiY</a:t>
            </a:r>
            <a:r>
              <a:rPr lang="en-US" sz="4800" b="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;</a:t>
            </a:r>
            <a:br>
              <a:rPr lang="en-US" sz="4800" b="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800" b="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 (L) eva¨Zvg~jK Aemi cÖ`vb;</a:t>
            </a:r>
            <a:br>
              <a:rPr lang="en-US" sz="4800" b="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800" b="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 (M) PvKzix nB‡Z AcmviY;</a:t>
            </a:r>
            <a:br>
              <a:rPr lang="en-US" sz="4800" b="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800" b="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 (N) PvKzix nB‡Z eiLv¯ÍKiY|</a:t>
            </a:r>
            <a:r>
              <a:rPr lang="en-US" sz="48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pPr algn="l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</a:t>
            </a:r>
          </a:p>
          <a:p>
            <a:pPr algn="l"/>
            <a:endParaRPr lang="en-US" sz="20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534400" cy="6324600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(4) Dc-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wewa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(3)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Aaxb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Kg©Pvixi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Dci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-</a:t>
            </a:r>
          </a:p>
          <a:p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    (K)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PvKzix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nB‡Z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Acmvi‡Yi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`Ð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Av‡ivc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nB‡j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wZwb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   </a:t>
            </a:r>
          </a:p>
          <a:p>
            <a:pPr>
              <a:buNone/>
            </a:pP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           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miKv‡ii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Aaxb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AvB‡bi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Øviv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AvB‡bi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Aaxb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cÖwZwôZ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mswewae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×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ms¯’vi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body corporate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)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PvKyix‡Z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wbhy³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nBevi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A‡hvM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nB‡eb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;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Ges</a:t>
            </a:r>
            <a:endParaRPr lang="en-US" sz="35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  (L)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PvKzix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nB‡Z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eiLv¯ÍKi‡Yi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`Ð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Av‡ivc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nB‡j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miKv‡ii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Aaxb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AvB‡bi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Øviv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AvB‡bi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Aaxb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cÖwZwôZ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mswewae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×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ms¯’vi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PvKzix‡Z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3500" dirty="0" smtClean="0">
                <a:latin typeface="SutonnyMJ" pitchFamily="2" charset="0"/>
                <a:cs typeface="SutonnyMJ" pitchFamily="2" charset="0"/>
              </a:rPr>
            </a:b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wbhy³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nBevi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A‡hvM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nB‡eb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 (5) GB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wewa‡Z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DwjøwLZ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Ðmg~n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wbgœi~cfv‡e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Av‡ivc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hvB‡e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h_v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:-</a:t>
            </a:r>
          </a:p>
          <a:p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   (K)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wewa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3 G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ewY©Z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A`ÿZvi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wZi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¯‹vi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PvKzix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nB‡Z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eiLv¯Í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e¨ZxZ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`Ð;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28600"/>
            <a:ext cx="9144000" cy="6400800"/>
          </a:xfrm>
        </p:spPr>
        <p:txBody>
          <a:bodyPr>
            <a:noAutofit/>
          </a:bodyPr>
          <a:lstStyle/>
          <a:p>
            <a:pPr algn="just"/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(6) †Kv‡bv miKvwi Kg©Pvixi wb‡qvMKvix KZ©„c‡ÿi Aa¯Íb †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pPr algn="just"/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   KZ©„cÿ GB wewagvjvi Aaxb †Kv‡bv ¸iy`Ð Av‡ivc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Kwi‡Z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pPr algn="just"/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   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cvwi‡e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bv| </a:t>
            </a:r>
          </a:p>
          <a:p>
            <a:pPr algn="just"/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(7) Dc-wewa (3) Gi `dv (M) I (N) Gi Aaxb ÒPvKzix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nB‡Z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pPr algn="just"/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   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AcmviYÓ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I ÒPvKzix nB‡Z eiLv¯ÍKiYÓ Awfe¨w³ A‡_©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GBi~c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pPr algn="just"/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    †Kvb e¨w³i PvKzix nB‡Z Ae¨vnwZ </a:t>
            </a:r>
            <a:r>
              <a:rPr lang="en-US" sz="32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(discharge) 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AšÍf©y³ </a:t>
            </a:r>
          </a:p>
          <a:p>
            <a:pPr algn="just"/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   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nB‡e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bv whwb-</a:t>
            </a:r>
          </a:p>
          <a:p>
            <a:pPr algn="just"/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  (K) wkÿvbwek wnmv‡e wb‡qvMcÖvß nBqv Zvnvi †gqv`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PjvKv‡j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pPr algn="just"/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   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Zvnvi cÖwZ cÖ‡hvR¨ wkÿvbwekKvj; A_ev</a:t>
            </a:r>
          </a:p>
          <a:p>
            <a:pPr algn="just"/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  (L) Pzw³ e¨ZxZ Ab¨ †h †Kv‡bv Dcv‡q †Kvb A¯’vqx Pzw³wfwËK </a:t>
            </a:r>
          </a:p>
          <a:p>
            <a:pPr algn="just"/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   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wb‡qvM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awiqv ivwLevi Rb¨, †mB wbhyw³Kvj †kl nB‡j; A_ev</a:t>
            </a:r>
          </a:p>
          <a:p>
            <a:pPr algn="just"/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(M) †Kvb Pzw³i Aax‡b wbhy³ nB‡j †mB Pzw³i kZ© †gvZv‡eK|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641080" cy="5794248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SutonnyMJ" pitchFamily="2" charset="0"/>
                <a:cs typeface="SutonnyMJ" pitchFamily="2" charset="0"/>
              </a:rPr>
              <a:t>5|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bvkKZvg~jK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Kvh©Kjv‡ci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ÿ‡Î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Z`‡šÍi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c×wZ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|- </a:t>
            </a:r>
          </a:p>
          <a:p>
            <a:r>
              <a:rPr lang="en-US" b="1" dirty="0" smtClean="0">
                <a:latin typeface="SutonnyMJ" pitchFamily="2" charset="0"/>
                <a:cs typeface="SutonnyMJ" pitchFamily="2" charset="0"/>
              </a:rPr>
              <a:t>   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(1)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miKvwi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Kg©Pvixi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weiy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‡×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wewa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3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(O) †Z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DwjøwLZ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Kvh©Kjv‡ci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Kvh©aviv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m~Pbv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Kwievi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ÿ‡Î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KZ©„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-</a:t>
            </a:r>
          </a:p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    (K)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mswkøó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miKvwi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Kg©Pvix‡K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wjwLZ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Av‡`k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Øviv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D³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Av‡`‡k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DwjøwLZ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ZvwiL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nB‡Z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cÖvc¨Zv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Abyhvqx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QzwU‡Z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hvBevi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   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wb‡`©k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cÖ`vb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Kwi‡Z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cvwi‡e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;</a:t>
            </a:r>
          </a:p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    (L)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Zvnvi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weiy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‡× †h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e¨e¯’v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MÖn‡Yi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cÖ¯Íve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Kwi‡e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e¨e¯’vi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wfwË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   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m¤ú‡K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Zvnv‡K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wjwLZfv‡e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AewnZ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Kwi‡e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;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Ges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    (M)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Awf‡hvM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Z`‡šÍi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 Dc-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wewa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(2)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Aaxb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Awf‡hvM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 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Z`‡šÍi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MwVZ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Z`šÍ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KwgwUi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wbKU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Zvnvi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weiy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‡×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cÖ¯ÍvweZ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e¨e¯’vi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wec‡ÿ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KviY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k©vBevi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Zvnv‡K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hyw³msMZ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my‡hvM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cÖ`vb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Kwi‡e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: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1000"/>
            <a:ext cx="8382000" cy="5791200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       Z‡e, kZ© _v‡K †h, †h †ÿ‡Î ivóªcwZ g‡b Kwi‡eb †h,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evsjv‡`‡ki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wbivcËvi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¯^v‡_© GBi~c my‡hvM cÖ`vb Kiv mgxPxb b‡n, †mB‡ÿ‡Î Zvnv‡K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GBi~c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my‡hvM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cÖ`vb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Kiv nB‡e bv|</a:t>
            </a:r>
          </a:p>
          <a:p>
            <a:pPr algn="l">
              <a:spcBef>
                <a:spcPts val="0"/>
              </a:spcBef>
            </a:pPr>
            <a:r>
              <a:rPr lang="en-US" sz="3200" b="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(2) †h †ÿ‡Î Dc-wewa (1) Gi `dv (M) Abymv‡i Z`šÍ KwgwU MVb Kiv cÖ‡qvRb </a:t>
            </a:r>
            <a:r>
              <a:rPr lang="en-US" sz="3200" b="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nq,†mB‡ÿ‡Î</a:t>
            </a:r>
            <a:r>
              <a:rPr lang="en-US" sz="3200" b="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wb‡qvMKvix KZ©„cÿ Awfhy³ miKvwi Kg©Pvixi c`gh©v`vi wb‡gœ b‡nb Ggb 3 (wZb) Rb †M‡R‡UW Kg©Pvix mgš^‡q GKwU Z`šÍ KwgwU MVb Kwi‡e|</a:t>
            </a:r>
          </a:p>
          <a:p>
            <a:pPr algn="l">
              <a:spcBef>
                <a:spcPts val="0"/>
              </a:spcBef>
            </a:pP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(3) Dc-wewa (2) Gi Aax‡b MwVZ Z`šÍ KwgwU Awf‡hv‡Mi Z`šÍ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Kwi‡e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Geswb‡qvMKvix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KZ©„c‡ÿi wbKU Z`‡šÍ cÖvß Z_¨vw` cÖwZ‡e`b AvKv‡i †ck Kwi‡e Ges wb‡qvMKvix KZ©„cÿ D³ Z_¨vw`i wfwË‡Z †hBi~c Dchy³ ewjqv g‡b Kwi‡e †mBi~c Av‡`k cÖ`vb Kwi‡e|</a:t>
            </a:r>
          </a:p>
          <a:p>
            <a:pPr algn="just"/>
            <a:endParaRPr lang="en-US" sz="2000" b="0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94248"/>
          </a:xfrm>
        </p:spPr>
        <p:txBody>
          <a:bodyPr>
            <a:normAutofit fontScale="92500" lnSpcReduction="10000"/>
          </a:bodyPr>
          <a:lstStyle/>
          <a:p>
            <a:r>
              <a:rPr lang="en-US" sz="3300" b="1" dirty="0" smtClean="0">
                <a:latin typeface="SutonnyMJ" pitchFamily="2" charset="0"/>
                <a:cs typeface="SutonnyMJ" pitchFamily="2" charset="0"/>
              </a:rPr>
              <a:t>6| </a:t>
            </a:r>
            <a:r>
              <a:rPr lang="en-US" sz="3300" b="1" dirty="0" err="1" smtClean="0">
                <a:latin typeface="SutonnyMJ" pitchFamily="2" charset="0"/>
                <a:cs typeface="SutonnyMJ" pitchFamily="2" charset="0"/>
              </a:rPr>
              <a:t>jNy`Ð</a:t>
            </a:r>
            <a:r>
              <a:rPr lang="en-US" sz="33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b="1" dirty="0" err="1" smtClean="0">
                <a:latin typeface="SutonnyMJ" pitchFamily="2" charset="0"/>
                <a:cs typeface="SutonnyMJ" pitchFamily="2" charset="0"/>
              </a:rPr>
              <a:t>Av‡iv‡ci</a:t>
            </a:r>
            <a:r>
              <a:rPr lang="en-US" sz="33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300" b="1" dirty="0" err="1" smtClean="0">
                <a:latin typeface="SutonnyMJ" pitchFamily="2" charset="0"/>
                <a:cs typeface="SutonnyMJ" pitchFamily="2" charset="0"/>
              </a:rPr>
              <a:t>ÿ‡Î</a:t>
            </a:r>
            <a:r>
              <a:rPr lang="en-US" sz="33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b="1" dirty="0" err="1" smtClean="0">
                <a:latin typeface="SutonnyMJ" pitchFamily="2" charset="0"/>
                <a:cs typeface="SutonnyMJ" pitchFamily="2" charset="0"/>
              </a:rPr>
              <a:t>Z`‡šÍi</a:t>
            </a:r>
            <a:r>
              <a:rPr lang="en-US" sz="33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b="1" dirty="0" err="1" smtClean="0">
                <a:latin typeface="SutonnyMJ" pitchFamily="2" charset="0"/>
                <a:cs typeface="SutonnyMJ" pitchFamily="2" charset="0"/>
              </a:rPr>
              <a:t>c×wZ</a:t>
            </a:r>
            <a:r>
              <a:rPr lang="en-US" sz="3300" b="1" dirty="0" smtClean="0">
                <a:latin typeface="SutonnyMJ" pitchFamily="2" charset="0"/>
                <a:cs typeface="SutonnyMJ" pitchFamily="2" charset="0"/>
              </a:rPr>
              <a:t>|― 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(1)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hLb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miKvwi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Kg©Pvixi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weiæ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‡×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wewa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3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dv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(K)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(L)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(M) †Z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ewY©Z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Kvi‡Y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Kvh©aviv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m~PK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Kwievi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cÖ‡qvRb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KZ…©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wKsev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, †h †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ÿ‡Î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ivóªcwZ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wb‡RB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KZ…©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, †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mB‡ÿ‡Î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D³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miKvwi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Kg©Pvix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†h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cÖkvmwbK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gš¿Yvjq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wefv‡Mi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Aaxb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mB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gš¿Yvjq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wefv‡Mi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mwPe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A_ev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†h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Kg©KZ©v‡K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KZ…©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wKsev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cÖkvmwbK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gš¿Yvjq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wefv‡Mi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mwPe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mvaviY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we‡kl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Av‡`k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Øviv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GZ`y‡Ï‡k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hvnv‡K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KZ…©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wn‡m‡e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wba©viY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Kwiqv‡Qb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wZwb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hw`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AwfgZ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cvlY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K‡ib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†h,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Zvnvi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weiy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‡×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Awf‡hvM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cÖgvwYZ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nB‡j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Awfhy‡³i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wZi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¯‹vi `Ð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A‡cÿv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K‡VviZi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`Ð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cÖ`vb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nB‡e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Zvnv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nB‡j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KZ…©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A_ev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, †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ÿÎgZ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cÖkvmwbK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gš¿Yvjq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wefv‡Mi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mwPe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A_ev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mswkøó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Kg©Pvix</a:t>
            </a:r>
            <a:r>
              <a:rPr lang="en-US" sz="3300" dirty="0" smtClean="0"/>
              <a:t>―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685800"/>
            <a:ext cx="8382000" cy="5791200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US" sz="39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(K) Awfhy³ e¨w³i weiæ‡× AvbxZ Awf‡hvMmg~n Zvnv‡K wjwLZfv‡e </a:t>
            </a:r>
            <a:r>
              <a:rPr lang="en-US" sz="39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AewnZ</a:t>
            </a:r>
            <a:r>
              <a:rPr lang="en-US" sz="39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9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Kwi‡e</a:t>
            </a:r>
            <a:r>
              <a:rPr lang="en-US" sz="39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9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sz="39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Awfhy³ e¨w³ KZ…©K Awf‡hvMbvgv cÖvwßi 10 (`k) Kvh©w`e‡mi g‡a¨ Zvnvi</a:t>
            </a:r>
            <a:br>
              <a:rPr lang="en-US" sz="39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9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AvPi‡Yi ˆKwdqZ cÖ`v‡bi Rb¨ Ges wZwb e¨w³MZfv‡e kybvwbi B”Qv †</a:t>
            </a:r>
            <a:r>
              <a:rPr lang="en-US" sz="39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cvlY</a:t>
            </a:r>
            <a:r>
              <a:rPr lang="en-US" sz="39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9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K‡ib</a:t>
            </a:r>
            <a:r>
              <a:rPr lang="en-US" sz="39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9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wKbv</a:t>
            </a:r>
            <a:r>
              <a:rPr lang="en-US" sz="39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, ZvnvI RvbvBevi Rb¨ wb‡`©k cÖ`vb Kwi‡Z cvwi‡e : </a:t>
            </a:r>
          </a:p>
          <a:p>
            <a:pPr algn="just"/>
            <a:r>
              <a:rPr lang="en-US" sz="3900" b="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Z‡e kZ© _v‡K †h, D³ wba©vwiZ mgqmxgv †kl nBevi c~‡e© Awfhy³ e¨w³ mgq e„w×i Av‡e`b Kwi‡j KZ…©cÿ A_ev, †ÿÎgZ, cÖkvmwbK gš¿Yvjq ev wefv‡Mi mwPe A_ev mswkøó Kg©Pvix Zvnv‡K e³e¨ `vwLj Kwievi my‡hvM cÖ`v‡bi Rb¨ AwZwi³ 7 (mvZ) Kvh©w`em ch©šÍ mgq ewa©Z Kwi‡Z cvwi‡e; Ges</a:t>
            </a:r>
            <a:endParaRPr lang="en-US" sz="2800" b="0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pPr algn="l"/>
            <a:r>
              <a:rPr lang="en-US" b="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</a:t>
            </a:r>
            <a:endParaRPr lang="en-US" sz="1800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bn-BD" sz="6000" kern="0" dirty="0" smtClean="0">
                <a:solidFill>
                  <a:srgbClr val="00B050"/>
                </a:solidFill>
                <a:latin typeface="Nikosh" pitchFamily="2" charset="0"/>
                <a:cs typeface="Nikosh" pitchFamily="2" charset="0"/>
              </a:rPr>
              <a:t>উপস্থাপনায়</a:t>
            </a:r>
            <a:endParaRPr lang="en-US" sz="6000" kern="0" dirty="0" smtClean="0">
              <a:solidFill>
                <a:srgbClr val="00B050"/>
              </a:solidFill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828800"/>
          </a:xfrm>
        </p:spPr>
        <p:txBody>
          <a:bodyPr>
            <a:noAutofit/>
          </a:bodyPr>
          <a:lstStyle/>
          <a:p>
            <a:pPr marR="45720" lvl="0">
              <a:spcBef>
                <a:spcPct val="0"/>
              </a:spcBef>
              <a:buClr>
                <a:schemeClr val="accent3"/>
              </a:buClr>
              <a:buSzPct val="95000"/>
              <a:defRPr/>
            </a:pPr>
            <a:r>
              <a:rPr lang="en-US" sz="4000" dirty="0" err="1" smtClean="0">
                <a:solidFill>
                  <a:schemeClr val="tx2"/>
                </a:solidFill>
                <a:latin typeface="Nikosh" pitchFamily="2" charset="0"/>
                <a:cs typeface="Nikosh" pitchFamily="2" charset="0"/>
              </a:rPr>
              <a:t>আবু</a:t>
            </a:r>
            <a:r>
              <a:rPr lang="en-US" sz="4000" dirty="0" smtClean="0">
                <a:solidFill>
                  <a:schemeClr val="tx2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Nikosh" pitchFamily="2" charset="0"/>
                <a:cs typeface="Nikosh" pitchFamily="2" charset="0"/>
              </a:rPr>
              <a:t>হায়াত</a:t>
            </a:r>
            <a:r>
              <a:rPr lang="en-US" sz="4000" dirty="0" smtClean="0">
                <a:solidFill>
                  <a:schemeClr val="tx2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bn-BD" sz="4000" dirty="0" smtClean="0">
                <a:solidFill>
                  <a:schemeClr val="tx2"/>
                </a:solidFill>
                <a:latin typeface="Nikosh" pitchFamily="2" charset="0"/>
                <a:cs typeface="Nikosh" pitchFamily="2" charset="0"/>
              </a:rPr>
              <a:t>মোঃ </a:t>
            </a:r>
            <a:r>
              <a:rPr lang="en-US" sz="4000" dirty="0" err="1" smtClean="0">
                <a:solidFill>
                  <a:schemeClr val="tx2"/>
                </a:solidFill>
                <a:latin typeface="Nikosh" pitchFamily="2" charset="0"/>
                <a:cs typeface="Nikosh" pitchFamily="2" charset="0"/>
              </a:rPr>
              <a:t>রহমতুল্লাহ্</a:t>
            </a:r>
            <a:r>
              <a:rPr lang="en-US" sz="4000" dirty="0" smtClean="0">
                <a:solidFill>
                  <a:schemeClr val="tx2"/>
                </a:solidFill>
                <a:latin typeface="Nikosh" pitchFamily="2" charset="0"/>
                <a:cs typeface="Nikosh" pitchFamily="2" charset="0"/>
              </a:rPr>
              <a:t>‌, </a:t>
            </a:r>
            <a:r>
              <a:rPr lang="en-US" sz="4000" dirty="0" err="1" smtClean="0">
                <a:solidFill>
                  <a:schemeClr val="tx2"/>
                </a:solidFill>
                <a:latin typeface="Nikosh" pitchFamily="2" charset="0"/>
                <a:cs typeface="Nikosh" pitchFamily="2" charset="0"/>
              </a:rPr>
              <a:t>পিএএ</a:t>
            </a:r>
            <a:endParaRPr lang="bn-BD" sz="4000" dirty="0" smtClean="0">
              <a:solidFill>
                <a:schemeClr val="tx2"/>
              </a:solidFill>
              <a:latin typeface="Nikosh" pitchFamily="2" charset="0"/>
              <a:cs typeface="Nikosh" pitchFamily="2" charset="0"/>
            </a:endParaRPr>
          </a:p>
          <a:p>
            <a:pPr marR="45720" lvl="0">
              <a:spcBef>
                <a:spcPct val="0"/>
              </a:spcBef>
              <a:buClr>
                <a:schemeClr val="accent3"/>
              </a:buClr>
              <a:buSzPct val="95000"/>
              <a:defRPr/>
            </a:pPr>
            <a:r>
              <a:rPr lang="en-US" sz="4000" dirty="0" err="1" smtClean="0">
                <a:solidFill>
                  <a:schemeClr val="accent2">
                    <a:lumMod val="75000"/>
                  </a:schemeClr>
                </a:solidFill>
                <a:latin typeface="Nikosh" pitchFamily="2" charset="0"/>
                <a:cs typeface="Nikosh" pitchFamily="2" charset="0"/>
              </a:rPr>
              <a:t>প্রধান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4000" dirty="0" err="1" smtClean="0">
                <a:solidFill>
                  <a:schemeClr val="accent2">
                    <a:lumMod val="75000"/>
                  </a:schemeClr>
                </a:solidFill>
                <a:latin typeface="Nikosh" pitchFamily="2" charset="0"/>
                <a:cs typeface="Nikosh" pitchFamily="2" charset="0"/>
              </a:rPr>
              <a:t>নির্বাহী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4000" dirty="0" err="1" smtClean="0">
                <a:solidFill>
                  <a:schemeClr val="accent2">
                    <a:lumMod val="75000"/>
                  </a:schemeClr>
                </a:solidFill>
                <a:latin typeface="Nikosh" pitchFamily="2" charset="0"/>
                <a:cs typeface="Nikosh" pitchFamily="2" charset="0"/>
              </a:rPr>
              <a:t>কর্মকর্তা</a:t>
            </a:r>
            <a:endParaRPr lang="bn-BD" sz="4000" dirty="0" smtClean="0">
              <a:solidFill>
                <a:schemeClr val="accent2">
                  <a:lumMod val="75000"/>
                </a:schemeClr>
              </a:solidFill>
              <a:latin typeface="Nikosh" pitchFamily="2" charset="0"/>
              <a:cs typeface="Nikosh" pitchFamily="2" charset="0"/>
            </a:endParaRPr>
          </a:p>
          <a:p>
            <a:pPr marR="45720" lvl="0">
              <a:spcBef>
                <a:spcPct val="0"/>
              </a:spcBef>
              <a:buClr>
                <a:schemeClr val="accent3"/>
              </a:buClr>
              <a:buSzPct val="95000"/>
              <a:defRPr/>
            </a:pPr>
            <a:r>
              <a:rPr lang="bn-BD" sz="4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Nikosh" pitchFamily="2" charset="0"/>
                <a:cs typeface="Nikosh" pitchFamily="2" charset="0"/>
              </a:rPr>
              <a:t>রাজশাহী উন্নয়ন কর্তৃপক্ষ</a:t>
            </a:r>
            <a:endParaRPr lang="en-US" sz="4000" dirty="0" smtClean="0">
              <a:solidFill>
                <a:schemeClr val="accent1">
                  <a:lumMod val="60000"/>
                  <a:lumOff val="40000"/>
                </a:schemeClr>
              </a:solidFill>
              <a:latin typeface="Nikosh" pitchFamily="2" charset="0"/>
              <a:cs typeface="Nikosh" pitchFamily="2" charset="0"/>
            </a:endParaRPr>
          </a:p>
          <a:p>
            <a:endParaRPr lang="en-US" sz="4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81000"/>
            <a:ext cx="8183880" cy="4187952"/>
          </a:xfrm>
        </p:spPr>
        <p:txBody>
          <a:bodyPr>
            <a:noAutofit/>
          </a:bodyPr>
          <a:lstStyle/>
          <a:p>
            <a:pPr algn="just"/>
            <a:r>
              <a:rPr lang="en-US" sz="3200" dirty="0" smtClean="0">
                <a:latin typeface="SutonnyMJ" pitchFamily="2" charset="0"/>
                <a:cs typeface="SutonnyMJ" pitchFamily="2" charset="0"/>
              </a:rPr>
              <a:t>(L) Awfhy³ e¨w³ `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dv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(K)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Aaxb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wba©vwiZ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ewa©Z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mg‡qi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g‡a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¨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ckK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…Z ˆ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KwdqZ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, hw` _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v‡K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we‡ePbv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Kwi‡eb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wZwb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hw` e¨w³MZfv‡e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kybvwbi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B”Qv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cvlY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Kwiqv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_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v‡Kb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Zvnv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nB‡j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e¨w³MZ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kybvwb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MÖnY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Kwi‡eb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A_ev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wba©vwiZ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mg‡qi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g‡a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¨ hw`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wZwb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ˆ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KwdqZ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†ck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Kwiqv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_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v‡Kb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Zvnv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nB‡j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GBi~c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mg‡qi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g‡a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Zvnv‡K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jNy`Ð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cÖ`vb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Kwi‡Z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cvwi‡e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:</a:t>
            </a:r>
          </a:p>
          <a:p>
            <a:pPr algn="just"/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  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Z‡e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© _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v‡K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†h, KZ…©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mwPe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mswkøó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Kg©Pvix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, †h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ÿ‡Î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whwb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, hyw³hy³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g‡b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Kwi‡j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Awf‡hvM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Z`šÍc~e©K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cÖwZ‡e`b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vwL‡ji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¨ Awfhy‡³i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c`gh©v`vi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wb‡gœ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b‡nb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Ggb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GKRb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Kg©Pvix‡K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Z`šÍ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Kg©KZ©v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wb‡qvM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Kwi‡Z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cvwi‡e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260080" cy="4651248"/>
          </a:xfrm>
        </p:spPr>
        <p:txBody>
          <a:bodyPr>
            <a:normAutofit lnSpcReduction="10000"/>
          </a:bodyPr>
          <a:lstStyle/>
          <a:p>
            <a:pPr algn="just"/>
            <a:endParaRPr lang="en-US" sz="3200" dirty="0" smtClean="0">
              <a:latin typeface="SutonnyMJ" pitchFamily="2" charset="0"/>
              <a:cs typeface="SutonnyMJ" pitchFamily="2" charset="0"/>
            </a:endParaRPr>
          </a:p>
          <a:p>
            <a:pPr algn="just"/>
            <a:r>
              <a:rPr lang="en-US" sz="3200" dirty="0" smtClean="0">
                <a:latin typeface="SutonnyMJ" pitchFamily="2" charset="0"/>
                <a:cs typeface="SutonnyMJ" pitchFamily="2" charset="0"/>
              </a:rPr>
              <a:t>(2)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Z`šÍKvix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Kg©KZ©vi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wbKU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nB‡Z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Z`šÍ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cÖwZ‡e`b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cÖvwßi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, KZ…©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,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ÿÎgZ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mwPe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A_ev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mswkøó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Kg©Pvix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Av‡`‡ki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c‡ÿ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hyw³ I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cÖgvY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D‡jøL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Kwiqv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P~ovšÍ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wm×všÍ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MÖnY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µ‡g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Dnv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Awfhy³ e¨w³‡K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AewnZ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Kwi‡e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A_ev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cÖ‡qvRb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Abyhvqx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cybtZ`šÍ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AwaKZi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Z`‡šÍi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Av‡`k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cÖ`vb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Kwi‡e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| </a:t>
            </a:r>
          </a:p>
          <a:p>
            <a:pPr algn="just"/>
            <a:r>
              <a:rPr lang="en-US" sz="3200" dirty="0" smtClean="0">
                <a:latin typeface="SutonnyMJ" pitchFamily="2" charset="0"/>
                <a:cs typeface="SutonnyMJ" pitchFamily="2" charset="0"/>
              </a:rPr>
              <a:t>(3) Dc-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wewa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(2)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Aaxb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Z`‡šÍi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Av‡`k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†`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Iqv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nB‡j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, KZ…©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,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ÿÎgZ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mwPe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A_ev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mswkøó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Kg©Pvix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P~ovšÍ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wm×všÍ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MÖnY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Kwi‡e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|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533400"/>
            <a:ext cx="8382000" cy="5715000"/>
          </a:xfrm>
        </p:spPr>
        <p:txBody>
          <a:bodyPr>
            <a:noAutofit/>
          </a:bodyPr>
          <a:lstStyle/>
          <a:p>
            <a:pPr algn="just"/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(4)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hLb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miKvwi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Kg©Pvixi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weiæ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‡×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wewa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3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dv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(K)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(L)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(M)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Aaxb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Kvh©aviv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m~Pbv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Dc-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wewa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(1) G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ewY©Z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KZ…©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cÿ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mwPe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A_ev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mswkøó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Kg©Pvix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hw`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GBi~c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AwfgZ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cvlY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K‡ib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†h,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Awf‡hvM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cÖgvwYZ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nB‡j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Awfhy³‡K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wZi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¯‹vi `Ð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cÖ`vb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hvB‡Z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cv‡i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Zvnv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nB‡j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, KZ…©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cÿ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ÿÎgZ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mwPe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A_ev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mswkøó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Kg©Pvix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Awfhy‡³i e¨w³MZ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kybvwb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MÖnYc~e©K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KviY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wjwce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×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Kwiqv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wZi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¯‹vi `Ð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Av‡ivc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Kwi‡Z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cvwi‡e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A_ev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Awfhy³ e¨w³MZ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kybvwbi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Rb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nvwRi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nB‡Z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e¨_©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nB‡j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Dcw¯’Z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nB‡Z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A¯^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xK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…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wZ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Ávcb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Kwi‡j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kybvwb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e¨wZ‡i‡KB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D³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wZi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¯‹vi `Ð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Av‡ivc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hvB‡e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A_ev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Dc-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wewa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(1)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nB‡Z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(3) G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ewY©Z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c×wZ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AbymiY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Kwiqv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Zvnvi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Dci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`Ð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Av‡ivc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hvB‡e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94248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4300" dirty="0" smtClean="0">
                <a:latin typeface="SutonnyMJ" pitchFamily="2" charset="0"/>
                <a:cs typeface="SutonnyMJ" pitchFamily="2" charset="0"/>
              </a:rPr>
              <a:t>(5) Dc-</a:t>
            </a:r>
            <a:r>
              <a:rPr lang="en-US" sz="4300" dirty="0" err="1" smtClean="0">
                <a:latin typeface="SutonnyMJ" pitchFamily="2" charset="0"/>
                <a:cs typeface="SutonnyMJ" pitchFamily="2" charset="0"/>
              </a:rPr>
              <a:t>wewa</a:t>
            </a:r>
            <a:r>
              <a:rPr lang="en-US" sz="4300" dirty="0" smtClean="0">
                <a:latin typeface="SutonnyMJ" pitchFamily="2" charset="0"/>
                <a:cs typeface="SutonnyMJ" pitchFamily="2" charset="0"/>
              </a:rPr>
              <a:t> (4) G </a:t>
            </a:r>
            <a:r>
              <a:rPr lang="en-US" sz="4300" dirty="0" err="1" smtClean="0">
                <a:latin typeface="SutonnyMJ" pitchFamily="2" charset="0"/>
                <a:cs typeface="SutonnyMJ" pitchFamily="2" charset="0"/>
              </a:rPr>
              <a:t>DwjøwLZ</a:t>
            </a:r>
            <a:r>
              <a:rPr lang="en-US" sz="43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300" dirty="0" err="1" smtClean="0">
                <a:latin typeface="SutonnyMJ" pitchFamily="2" charset="0"/>
                <a:cs typeface="SutonnyMJ" pitchFamily="2" charset="0"/>
              </a:rPr>
              <a:t>ÿ‡Î</a:t>
            </a:r>
            <a:r>
              <a:rPr lang="en-US" sz="4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300" dirty="0" err="1" smtClean="0">
                <a:latin typeface="SutonnyMJ" pitchFamily="2" charset="0"/>
                <a:cs typeface="SutonnyMJ" pitchFamily="2" charset="0"/>
              </a:rPr>
              <a:t>Awf‡hvM</a:t>
            </a:r>
            <a:r>
              <a:rPr lang="en-US" sz="4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300" dirty="0" err="1" smtClean="0">
                <a:latin typeface="SutonnyMJ" pitchFamily="2" charset="0"/>
                <a:cs typeface="SutonnyMJ" pitchFamily="2" charset="0"/>
              </a:rPr>
              <a:t>cÖgvwYZ</a:t>
            </a:r>
            <a:r>
              <a:rPr lang="en-US" sz="4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300" dirty="0" err="1" smtClean="0">
                <a:latin typeface="SutonnyMJ" pitchFamily="2" charset="0"/>
                <a:cs typeface="SutonnyMJ" pitchFamily="2" charset="0"/>
              </a:rPr>
              <a:t>nB‡j</a:t>
            </a:r>
            <a:r>
              <a:rPr lang="en-US" sz="4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300" dirty="0" err="1" smtClean="0">
                <a:latin typeface="SutonnyMJ" pitchFamily="2" charset="0"/>
                <a:cs typeface="SutonnyMJ" pitchFamily="2" charset="0"/>
              </a:rPr>
              <a:t>wZi</a:t>
            </a:r>
            <a:r>
              <a:rPr lang="en-US" sz="4300" dirty="0" smtClean="0">
                <a:latin typeface="SutonnyMJ" pitchFamily="2" charset="0"/>
                <a:cs typeface="SutonnyMJ" pitchFamily="2" charset="0"/>
              </a:rPr>
              <a:t>¯‹vi `Ð </a:t>
            </a:r>
            <a:r>
              <a:rPr lang="en-US" sz="4300" dirty="0" err="1" smtClean="0">
                <a:latin typeface="SutonnyMJ" pitchFamily="2" charset="0"/>
                <a:cs typeface="SutonnyMJ" pitchFamily="2" charset="0"/>
              </a:rPr>
              <a:t>A‡cÿv</a:t>
            </a:r>
            <a:r>
              <a:rPr lang="en-US" sz="4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300" dirty="0" err="1" smtClean="0">
                <a:latin typeface="SutonnyMJ" pitchFamily="2" charset="0"/>
                <a:cs typeface="SutonnyMJ" pitchFamily="2" charset="0"/>
              </a:rPr>
              <a:t>K‡VviZi</a:t>
            </a:r>
            <a:r>
              <a:rPr lang="en-US" sz="4300" dirty="0" smtClean="0">
                <a:latin typeface="SutonnyMJ" pitchFamily="2" charset="0"/>
                <a:cs typeface="SutonnyMJ" pitchFamily="2" charset="0"/>
              </a:rPr>
              <a:t> `Ð </a:t>
            </a:r>
            <a:r>
              <a:rPr lang="en-US" sz="4300" dirty="0" err="1" smtClean="0">
                <a:latin typeface="SutonnyMJ" pitchFamily="2" charset="0"/>
                <a:cs typeface="SutonnyMJ" pitchFamily="2" charset="0"/>
              </a:rPr>
              <a:t>Av‡ivc</a:t>
            </a:r>
            <a:r>
              <a:rPr lang="en-US" sz="4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300" dirty="0" err="1" smtClean="0">
                <a:latin typeface="SutonnyMJ" pitchFamily="2" charset="0"/>
                <a:cs typeface="SutonnyMJ" pitchFamily="2" charset="0"/>
              </a:rPr>
              <a:t>Kwi‡Z</a:t>
            </a:r>
            <a:r>
              <a:rPr lang="en-US" sz="4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300" dirty="0" err="1" smtClean="0">
                <a:latin typeface="SutonnyMJ" pitchFamily="2" charset="0"/>
                <a:cs typeface="SutonnyMJ" pitchFamily="2" charset="0"/>
              </a:rPr>
              <a:t>nB‡e</a:t>
            </a:r>
            <a:r>
              <a:rPr lang="en-US" sz="4300" dirty="0" smtClean="0">
                <a:latin typeface="SutonnyMJ" pitchFamily="2" charset="0"/>
                <a:cs typeface="SutonnyMJ" pitchFamily="2" charset="0"/>
              </a:rPr>
              <a:t>| </a:t>
            </a:r>
          </a:p>
          <a:p>
            <a:pPr algn="just"/>
            <a:r>
              <a:rPr lang="en-US" sz="4300" dirty="0" smtClean="0">
                <a:latin typeface="SutonnyMJ" pitchFamily="2" charset="0"/>
                <a:cs typeface="SutonnyMJ" pitchFamily="2" charset="0"/>
              </a:rPr>
              <a:t>(6) hw` Awfhy³ e¨w³ `</a:t>
            </a:r>
            <a:r>
              <a:rPr lang="en-US" sz="4300" dirty="0" err="1" smtClean="0">
                <a:latin typeface="SutonnyMJ" pitchFamily="2" charset="0"/>
                <a:cs typeface="SutonnyMJ" pitchFamily="2" charset="0"/>
              </a:rPr>
              <a:t>vwe</a:t>
            </a:r>
            <a:r>
              <a:rPr lang="en-US" sz="4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300" dirty="0" err="1" smtClean="0">
                <a:latin typeface="SutonnyMJ" pitchFamily="2" charset="0"/>
                <a:cs typeface="SutonnyMJ" pitchFamily="2" charset="0"/>
              </a:rPr>
              <a:t>K‡ib</a:t>
            </a:r>
            <a:r>
              <a:rPr lang="en-US" sz="4300" dirty="0" smtClean="0">
                <a:latin typeface="SutonnyMJ" pitchFamily="2" charset="0"/>
                <a:cs typeface="SutonnyMJ" pitchFamily="2" charset="0"/>
              </a:rPr>
              <a:t> †h, </a:t>
            </a:r>
            <a:r>
              <a:rPr lang="en-US" sz="4300" dirty="0" err="1" smtClean="0">
                <a:latin typeface="SutonnyMJ" pitchFamily="2" charset="0"/>
                <a:cs typeface="SutonnyMJ" pitchFamily="2" charset="0"/>
              </a:rPr>
              <a:t>Zvnvi</a:t>
            </a:r>
            <a:r>
              <a:rPr lang="en-US" sz="4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300" dirty="0" err="1" smtClean="0">
                <a:latin typeface="SutonnyMJ" pitchFamily="2" charset="0"/>
                <a:cs typeface="SutonnyMJ" pitchFamily="2" charset="0"/>
              </a:rPr>
              <a:t>weiæ</a:t>
            </a:r>
            <a:r>
              <a:rPr lang="en-US" sz="4300" dirty="0" smtClean="0">
                <a:latin typeface="SutonnyMJ" pitchFamily="2" charset="0"/>
                <a:cs typeface="SutonnyMJ" pitchFamily="2" charset="0"/>
              </a:rPr>
              <a:t>‡× </a:t>
            </a:r>
            <a:r>
              <a:rPr lang="en-US" sz="4300" dirty="0" err="1" smtClean="0">
                <a:latin typeface="SutonnyMJ" pitchFamily="2" charset="0"/>
                <a:cs typeface="SutonnyMJ" pitchFamily="2" charset="0"/>
              </a:rPr>
              <a:t>AvbxZ</a:t>
            </a:r>
            <a:r>
              <a:rPr lang="en-US" sz="4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300" dirty="0" err="1" smtClean="0">
                <a:latin typeface="SutonnyMJ" pitchFamily="2" charset="0"/>
                <a:cs typeface="SutonnyMJ" pitchFamily="2" charset="0"/>
              </a:rPr>
              <a:t>Awf‡hvM</a:t>
            </a:r>
            <a:r>
              <a:rPr lang="en-US" sz="4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300" dirty="0" err="1" smtClean="0">
                <a:latin typeface="SutonnyMJ" pitchFamily="2" charset="0"/>
                <a:cs typeface="SutonnyMJ" pitchFamily="2" charset="0"/>
              </a:rPr>
              <a:t>wjwLZfv‡e</a:t>
            </a:r>
            <a:r>
              <a:rPr lang="en-US" sz="4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300" dirty="0" err="1" smtClean="0">
                <a:latin typeface="SutonnyMJ" pitchFamily="2" charset="0"/>
                <a:cs typeface="SutonnyMJ" pitchFamily="2" charset="0"/>
              </a:rPr>
              <a:t>RvbvB‡Z</a:t>
            </a:r>
            <a:r>
              <a:rPr lang="en-US" sz="4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300" dirty="0" err="1" smtClean="0">
                <a:latin typeface="SutonnyMJ" pitchFamily="2" charset="0"/>
                <a:cs typeface="SutonnyMJ" pitchFamily="2" charset="0"/>
              </a:rPr>
              <a:t>nB‡e</a:t>
            </a:r>
            <a:r>
              <a:rPr lang="en-US" sz="43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4300" dirty="0" err="1" smtClean="0">
                <a:latin typeface="SutonnyMJ" pitchFamily="2" charset="0"/>
                <a:cs typeface="SutonnyMJ" pitchFamily="2" charset="0"/>
              </a:rPr>
              <a:t>Zvnv</a:t>
            </a:r>
            <a:r>
              <a:rPr lang="en-US" sz="4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300" dirty="0" err="1" smtClean="0">
                <a:latin typeface="SutonnyMJ" pitchFamily="2" charset="0"/>
                <a:cs typeface="SutonnyMJ" pitchFamily="2" charset="0"/>
              </a:rPr>
              <a:t>nB‡j</a:t>
            </a:r>
            <a:r>
              <a:rPr lang="en-US" sz="4300" dirty="0" smtClean="0">
                <a:latin typeface="SutonnyMJ" pitchFamily="2" charset="0"/>
                <a:cs typeface="SutonnyMJ" pitchFamily="2" charset="0"/>
              </a:rPr>
              <a:t> Dc-</a:t>
            </a:r>
            <a:r>
              <a:rPr lang="en-US" sz="4300" dirty="0" err="1" smtClean="0">
                <a:latin typeface="SutonnyMJ" pitchFamily="2" charset="0"/>
                <a:cs typeface="SutonnyMJ" pitchFamily="2" charset="0"/>
              </a:rPr>
              <a:t>wewa</a:t>
            </a:r>
            <a:r>
              <a:rPr lang="en-US" sz="4300" dirty="0" smtClean="0">
                <a:latin typeface="SutonnyMJ" pitchFamily="2" charset="0"/>
                <a:cs typeface="SutonnyMJ" pitchFamily="2" charset="0"/>
              </a:rPr>
              <a:t> (1) </a:t>
            </a:r>
            <a:r>
              <a:rPr lang="en-US" sz="4300" dirty="0" err="1" smtClean="0">
                <a:latin typeface="SutonnyMJ" pitchFamily="2" charset="0"/>
                <a:cs typeface="SutonnyMJ" pitchFamily="2" charset="0"/>
              </a:rPr>
              <a:t>nB‡Z</a:t>
            </a:r>
            <a:r>
              <a:rPr lang="en-US" sz="4300" dirty="0" smtClean="0">
                <a:latin typeface="SutonnyMJ" pitchFamily="2" charset="0"/>
                <a:cs typeface="SutonnyMJ" pitchFamily="2" charset="0"/>
              </a:rPr>
              <a:t> (3) G </a:t>
            </a:r>
            <a:r>
              <a:rPr lang="en-US" sz="4300" dirty="0" err="1" smtClean="0">
                <a:latin typeface="SutonnyMJ" pitchFamily="2" charset="0"/>
                <a:cs typeface="SutonnyMJ" pitchFamily="2" charset="0"/>
              </a:rPr>
              <a:t>ewY©Z</a:t>
            </a:r>
            <a:r>
              <a:rPr lang="en-US" sz="4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300" dirty="0" err="1" smtClean="0">
                <a:latin typeface="SutonnyMJ" pitchFamily="2" charset="0"/>
                <a:cs typeface="SutonnyMJ" pitchFamily="2" charset="0"/>
              </a:rPr>
              <a:t>c×wZ</a:t>
            </a:r>
            <a:r>
              <a:rPr lang="en-US" sz="4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300" dirty="0" err="1" smtClean="0">
                <a:latin typeface="SutonnyMJ" pitchFamily="2" charset="0"/>
                <a:cs typeface="SutonnyMJ" pitchFamily="2" charset="0"/>
              </a:rPr>
              <a:t>AbymiY</a:t>
            </a:r>
            <a:r>
              <a:rPr lang="en-US" sz="4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300" dirty="0" err="1" smtClean="0">
                <a:latin typeface="SutonnyMJ" pitchFamily="2" charset="0"/>
                <a:cs typeface="SutonnyMJ" pitchFamily="2" charset="0"/>
              </a:rPr>
              <a:t>Kwi‡Z</a:t>
            </a:r>
            <a:r>
              <a:rPr lang="en-US" sz="4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300" dirty="0" err="1" smtClean="0">
                <a:latin typeface="SutonnyMJ" pitchFamily="2" charset="0"/>
                <a:cs typeface="SutonnyMJ" pitchFamily="2" charset="0"/>
              </a:rPr>
              <a:t>nB‡e</a:t>
            </a:r>
            <a:r>
              <a:rPr lang="en-US" sz="4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3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4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300" dirty="0" err="1" smtClean="0">
                <a:latin typeface="SutonnyMJ" pitchFamily="2" charset="0"/>
                <a:cs typeface="SutonnyMJ" pitchFamily="2" charset="0"/>
              </a:rPr>
              <a:t>GB‡ÿ‡Î</a:t>
            </a:r>
            <a:r>
              <a:rPr lang="en-US" sz="4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300" dirty="0" err="1" smtClean="0">
                <a:latin typeface="SutonnyMJ" pitchFamily="2" charset="0"/>
                <a:cs typeface="SutonnyMJ" pitchFamily="2" charset="0"/>
              </a:rPr>
              <a:t>Awf‡hvM</a:t>
            </a:r>
            <a:r>
              <a:rPr lang="en-US" sz="4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300" dirty="0" err="1" smtClean="0">
                <a:latin typeface="SutonnyMJ" pitchFamily="2" charset="0"/>
                <a:cs typeface="SutonnyMJ" pitchFamily="2" charset="0"/>
              </a:rPr>
              <a:t>cÖgvwYZ</a:t>
            </a:r>
            <a:r>
              <a:rPr lang="en-US" sz="4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300" dirty="0" err="1" smtClean="0">
                <a:latin typeface="SutonnyMJ" pitchFamily="2" charset="0"/>
                <a:cs typeface="SutonnyMJ" pitchFamily="2" charset="0"/>
              </a:rPr>
              <a:t>nB‡j</a:t>
            </a:r>
            <a:r>
              <a:rPr lang="en-US" sz="4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300" dirty="0" err="1" smtClean="0">
                <a:latin typeface="SutonnyMJ" pitchFamily="2" charset="0"/>
                <a:cs typeface="SutonnyMJ" pitchFamily="2" charset="0"/>
              </a:rPr>
              <a:t>wZi</a:t>
            </a:r>
            <a:r>
              <a:rPr lang="en-US" sz="4300" dirty="0" smtClean="0">
                <a:latin typeface="SutonnyMJ" pitchFamily="2" charset="0"/>
                <a:cs typeface="SutonnyMJ" pitchFamily="2" charset="0"/>
              </a:rPr>
              <a:t>¯‹vi `Ð </a:t>
            </a:r>
            <a:r>
              <a:rPr lang="en-US" sz="4300" dirty="0" err="1" smtClean="0">
                <a:latin typeface="SutonnyMJ" pitchFamily="2" charset="0"/>
                <a:cs typeface="SutonnyMJ" pitchFamily="2" charset="0"/>
              </a:rPr>
              <a:t>A‡cÿv</a:t>
            </a:r>
            <a:r>
              <a:rPr lang="en-US" sz="4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300" dirty="0" err="1" smtClean="0">
                <a:latin typeface="SutonnyMJ" pitchFamily="2" charset="0"/>
                <a:cs typeface="SutonnyMJ" pitchFamily="2" charset="0"/>
              </a:rPr>
              <a:t>K‡VviZi</a:t>
            </a:r>
            <a:r>
              <a:rPr lang="en-US" sz="4300" dirty="0" smtClean="0">
                <a:latin typeface="SutonnyMJ" pitchFamily="2" charset="0"/>
                <a:cs typeface="SutonnyMJ" pitchFamily="2" charset="0"/>
              </a:rPr>
              <a:t> `Ð </a:t>
            </a:r>
            <a:r>
              <a:rPr lang="en-US" sz="4300" dirty="0" err="1" smtClean="0">
                <a:latin typeface="SutonnyMJ" pitchFamily="2" charset="0"/>
                <a:cs typeface="SutonnyMJ" pitchFamily="2" charset="0"/>
              </a:rPr>
              <a:t>Av‡ivc</a:t>
            </a:r>
            <a:r>
              <a:rPr lang="en-US" sz="4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300" dirty="0" err="1" smtClean="0">
                <a:latin typeface="SutonnyMJ" pitchFamily="2" charset="0"/>
                <a:cs typeface="SutonnyMJ" pitchFamily="2" charset="0"/>
              </a:rPr>
              <a:t>Kwi‡Z</a:t>
            </a:r>
            <a:r>
              <a:rPr lang="en-US" sz="4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300" dirty="0" err="1" smtClean="0">
                <a:latin typeface="SutonnyMJ" pitchFamily="2" charset="0"/>
                <a:cs typeface="SutonnyMJ" pitchFamily="2" charset="0"/>
              </a:rPr>
              <a:t>nB‡e</a:t>
            </a:r>
            <a:r>
              <a:rPr lang="en-US" sz="43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685800"/>
            <a:ext cx="7924800" cy="57912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35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7| ¸iy`Ð Av‡iv‡ci †ÿ‡Î Z`‡šÍi c×wZ|― </a:t>
            </a:r>
            <a:r>
              <a:rPr lang="en-US" sz="35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(1) †h †ÿ‡Î wewa 3 Gi `dv (K) ev (L) ev (M) ev (N) Gi Aaxb †Kv‡bv Kvh©aviv m~Pbv Kiv nq Ges KZ…©cÿ hw` g‡b K‡i †h, Awf‡hvM cÖgvwYZ nB‡j †Kv‡bv ¸iy`Ð Av‡ivc Kiv cÖ‡qvRb nB‡Z cv‡i, †h †ÿ‡Î KZ…©cÿ― </a:t>
            </a:r>
          </a:p>
          <a:p>
            <a:pPr algn="just"/>
            <a:r>
              <a:rPr lang="en-US" sz="35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(K) Awf‡hvMbvgv cÖYqb Kwi‡e I Dnv‡Z cÖ¯ÍvweZ `‡Ði welq D‡jøL Kwi‡e, Ges †h mKj Awf‡hv‡Mi wfwË‡Z Awf‡hvMbvgvwU cÖYxZ nBqv‡Q, Dnvi weeiY Ges KZ…©cÿ Av‡`k cÖ`vbKv‡j Ab¨ †h mKj cvwicvwk¦©K Ae¯’v we‡ePbv Kwievi B”Qv †cvlY K‡ib Dnvmn Awf‡hvMbvgvwU D³ Kg©Pvix‡K AewnZ Kwi‡e; </a:t>
            </a:r>
          </a:p>
          <a:p>
            <a:pPr algn="just"/>
            <a:r>
              <a:rPr lang="en-US" sz="20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</a:t>
            </a:r>
            <a:endParaRPr lang="en-US" sz="2000" dirty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336280" cy="548944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3900" dirty="0" smtClean="0">
                <a:latin typeface="SutonnyMJ" pitchFamily="2" charset="0"/>
                <a:cs typeface="SutonnyMJ" pitchFamily="2" charset="0"/>
              </a:rPr>
              <a:t>(L) Awfhy³ e¨w³‡K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Awf‡hvMbvgv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cÖvwßi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10 (`k)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Kvh©w`e‡mi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g‡a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AvZ¥cÿ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mg_©‡b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wjwLZ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e³e¨ `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vwLj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Kwi‡Z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ewj‡eb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mB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m‡½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cÖ¯ÍvweZ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`Ð †Kb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Zvnvi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Dci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Av‡ivc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nB‡e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Dnvi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KviY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k©vB‡Z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ewj‡e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wZwb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e¨w³MZfv‡e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kybvwbi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B”Qv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cvlY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K‡ib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wKbv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ZvnvI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D‡jøL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Kwi‡e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: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Z‡e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kZ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© _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v‡K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†h,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wba©vwiZ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mgqmxgv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kl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nBevi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c~‡e© Awfhy³ e¨w³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mgq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e„w×i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Av‡e`b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Kwi‡j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KZ…©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Zvnv‡K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e³e¨ `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vwLj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Kwievi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my‡hvM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cÖ`v‡bi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¨ AwZwi³ 10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Kvh©w`em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ch©šÍ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mgq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ewa©Z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Kwi‡Z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900" dirty="0" err="1" smtClean="0">
                <a:latin typeface="SutonnyMJ" pitchFamily="2" charset="0"/>
                <a:cs typeface="SutonnyMJ" pitchFamily="2" charset="0"/>
              </a:rPr>
              <a:t>cvwi‡e</a:t>
            </a:r>
            <a:r>
              <a:rPr lang="en-US" sz="39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412480" cy="602284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3600" dirty="0" smtClean="0">
                <a:latin typeface="SutonnyMJ" pitchFamily="2" charset="0"/>
                <a:cs typeface="SutonnyMJ" pitchFamily="2" charset="0"/>
              </a:rPr>
              <a:t>(2) †h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ÿ‡Î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Awfhy³ e¨w³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wba©vwiZ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ewa©Z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mg‡qi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g‡a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AvZ¥cÿ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mg_©‡b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wjwLZ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e³e¨ `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vwLj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Kwi‡j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hw`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wZwb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e¨w³MZ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kybvwb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cvBevi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B”Qv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cvlY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K‡ib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Zvnv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nB‡j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e¨w³MZfv‡e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kybvwbi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KZ…©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Awf‡hv‡Mi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mwnZ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mswkøó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mKj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welqmn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vwLjK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…Z e³e¨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we‡ePbv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Kwi‡e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Abyi~c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we‡ePbvi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KZ…©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hw`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g‡b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K‡ib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†h,―</a:t>
            </a:r>
          </a:p>
          <a:p>
            <a:pPr algn="just"/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  (K) Awfhy³ e¨w³i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weiæ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‡×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m~wPZ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Kvh©avivwU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AMÖmi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nBevi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g‡Zv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Dchy³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wfwË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bvB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Zvnv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nB‡j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Awf‡hvM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cÖZ¨vnvi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Kwi‡e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Z`bymv‡i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D³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Kvh©aviv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wb®úwË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nB‡e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;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685800"/>
            <a:ext cx="7924800" cy="5562600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(L) Awfhy³ e¨w³ kZ©nxbfv‡e mKj Awf‡hvM ¯^xKvi K‡ib Ges KZ…©cÿ hw` g‡b K‡ib †h,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</a:t>
            </a:r>
            <a:r>
              <a:rPr lang="en-US" sz="2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ভি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‡hv‡Mi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MyiyZ¡ we‡ePbvq jNy`Ð Av‡ivc‡hvM¨ nB‡e, Zvnv nB‡j, †h †Kv‡bv jNy`Ð Av‡ivc Kwi‡e, Z‡e ¸iy`Ð Av‡ivc‡hvM¨ nB‡e ewjqv aviYv Kiv nB‡j KZ…©cÿ `dv (N) Abyhvqx Z`šÍ Kg©KZ©v ev Z`šÍ †evW© wb‡qvM Kwi‡e; </a:t>
            </a:r>
          </a:p>
          <a:p>
            <a:pPr algn="just"/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(M) Awfhy³ e¨w³i weiy‡× Kvh©avivwU AMÖmi nBevi g‡Zv ch©vß wfwË iwnqv‡Q, wKš‘ Awf‡hvM cÖgvwYZ nB‡j jNy`Ð Av‡ivc‡hvM¨ nB‡e, Zvnv nB‡j Awfhy³ e¨w³‡K, e¨w³MZfv‡e ïbvwbi my‡hvM cÖ`vb Kwiqv †h †Kv‡bv jNy`Ð cÖ`vb Kwi‡Z cvwi‡e, A_ev jNy`Ð Av‡iv‡ci D‡Ï‡k¨ GKRb Z`šÍ Kg©KZ©v wb‡qvM Kwiqv wewa 6 G ewY©Z c×wZ AbymiY Kwi‡Z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cvwi‡e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;</a:t>
            </a:r>
            <a:r>
              <a:rPr lang="en-US" sz="20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endParaRPr lang="en-US" sz="2000" dirty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260080" cy="571804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3200" dirty="0" smtClean="0">
                <a:latin typeface="SutonnyMJ" pitchFamily="2" charset="0"/>
                <a:cs typeface="SutonnyMJ" pitchFamily="2" charset="0"/>
              </a:rPr>
              <a:t>(N) Awfhy³ e¨w³i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weiy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‡×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Kvh©avivwU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AMÖmi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nBevi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g‡Zv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ch©vß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wfwË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iwnqv‡Q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Awf‡hvM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cÖgvwYZ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nB‡j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Myi`Ð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Av‡ivc‡hvM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nB‡e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Zvnv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nB‡j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Awf‡hvMbvgvq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ewY©Z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Awf‡hvM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Z`‡šÍi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¨ Awfhy³ e¨w³i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c`gh©v`vi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wb‡gœ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b‡nb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GBi~c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GKRb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Z`šÍ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Kg©KZ©v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3 (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wZb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)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Kg©KZ©v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mgš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^‡q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Z`šÍ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evW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MVb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Kwi‡e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 algn="just"/>
            <a:r>
              <a:rPr lang="en-US" sz="3200" dirty="0" smtClean="0">
                <a:latin typeface="SutonnyMJ" pitchFamily="2" charset="0"/>
                <a:cs typeface="SutonnyMJ" pitchFamily="2" charset="0"/>
              </a:rPr>
              <a:t>(3) Awfhy³ e¨w³ hw`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wba©vwiZ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ewa©Z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mg‡qi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g‡a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AvZ¥cÿ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mg_©‡b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wjwLZ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e³e¨ `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vwLj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K‡ib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Zvnv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nB‡j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wba©vwiZ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ewa©Z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mgq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kl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nBevi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ZvwiL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nB‡Z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10 (`k)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Kvh©w`e‡mi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g‡a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¨ KZ…©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Awf‡hvMbvgvq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ewY©Z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Awf‡hvM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Z`šÍ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Kwievi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¨ Awfhy³ e¨w³i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c`gh©v`vi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wb‡gœ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b‡nb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GBi~c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GKRb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Z`šÍ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Kg©KZ©v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A_ev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3 (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wZb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)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Kg©KZ©v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mgš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^‡q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Z`šÍ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evW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wb‡qvM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Kwi‡e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1000"/>
            <a:ext cx="8305800" cy="6248400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(4) Z`‡šÍi Av‡`k cÖvwßi ZvwiL nB‡Z 7 (mvZ) Kvh©w`e‡mi g‡a¨, †ÿÎgZ, Z`šÍ Kg©KZ©v ev Z`šÍ †evW© Z`‡šÍi KvR Avi¤¢ Kwi‡e Ges wewa 11 G ewY©Z c×wZ Abymv‡i Z`šÍ cwiPvjbv Kwi‡e Ges KZ©„c‡ÿi wbKU Z`šÍ cÖwZ‡e`b `vwLj Kwi‡e| </a:t>
            </a:r>
          </a:p>
          <a:p>
            <a:pPr algn="just"/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(5) Z`šÍ Kg©KZ©v ev, †ÿÎgZ, Z`šÍ †ev‡W©i Z`šÍ cÖwZ‡e`b m¤ú‡K© wØg‡Zi Kvi‡Y wfbœ Z`šÍKvix Kg©KZ©v ev Z`šÍ †evW© wb‡qvM Kiv hvB‡e bv : Z‡e kZ© _v‡K †h, Z`šÍ PjvKv‡j wbgewY©Z Kvi‡Y b~Zb Z`šÍ Kg©KZ©v wb‡qvM ev Z`šÍ œ †evW© cybM©Vb Kiv hvB‡e, h_v :- </a:t>
            </a:r>
          </a:p>
          <a:p>
            <a:pPr algn="just"/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(K) Z`šÍ Kg©KZ©v ev Z`šÍ †ev‡W©i †Kv‡bv m`‡m¨i g„Zz¨ nB‡j; </a:t>
            </a:r>
          </a:p>
          <a:p>
            <a:pPr algn="just"/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(L) Z`šÍ Kg©KZ©v ev Z`šÍ †ev‡W©i †Kv‡bv m`m¨ PvKzix nB‡Z c`Z¨vM Kwi‡j; </a:t>
            </a:r>
          </a:p>
          <a:p>
            <a:pPr algn="just"/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(M) Z`šÍ Kg©KZ©v ev Z`šÍ †ev‡W©i †Kv‡bv m`m¨ PvKzix nB‡Z Aemi MÖnY Kwi‡j; ev </a:t>
            </a:r>
          </a:p>
          <a:p>
            <a:pPr algn="just"/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(N) Z`šÍ Kg©KZ©v ev Z`šÍ †ev‡W©i †Kv‡bv m`m¨ PvKzix‡Z `xN© Abycw¯’wZi Kvi‡Y Z`šÍ Kvh© m¤úv`‡b Amg_© ewjqv cÖZxqgvb nB‡j| 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8600"/>
            <a:ext cx="7848600" cy="533400"/>
          </a:xfrm>
        </p:spPr>
        <p:txBody>
          <a:bodyPr>
            <a:noAutofit/>
          </a:bodyPr>
          <a:lstStyle/>
          <a:p>
            <a:r>
              <a:rPr lang="bn-BD" sz="3600" dirty="0" smtClean="0">
                <a:latin typeface="Nikosh" pitchFamily="2" charset="0"/>
                <a:cs typeface="Nikosh" pitchFamily="2" charset="0"/>
              </a:rPr>
              <a:t>সরকারি কর্মচারী (শৃঙ্খলা ও আপিল) বিধিমালা ২০১৮</a:t>
            </a:r>
            <a:endParaRPr lang="en-US" sz="3600" dirty="0"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762000"/>
            <a:ext cx="8610600" cy="5867400"/>
          </a:xfrm>
        </p:spPr>
        <p:txBody>
          <a:bodyPr>
            <a:noAutofit/>
          </a:bodyPr>
          <a:lstStyle/>
          <a:p>
            <a:pPr algn="just"/>
            <a:r>
              <a:rPr lang="en-US" sz="28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1| </a:t>
            </a:r>
            <a:r>
              <a:rPr lang="en-US" sz="2800" b="1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mswÿß</a:t>
            </a:r>
            <a:r>
              <a:rPr lang="en-US" sz="28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wk‡ivbvg</a:t>
            </a:r>
            <a:r>
              <a:rPr lang="en-US" sz="28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2800" b="1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cÖ‡qvM</a:t>
            </a:r>
            <a:r>
              <a:rPr lang="en-US" sz="28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|- </a:t>
            </a:r>
            <a:r>
              <a:rPr lang="en-US" sz="2800" b="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(1) GB </a:t>
            </a:r>
            <a:r>
              <a:rPr lang="en-US" sz="2800" b="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wewagvjv</a:t>
            </a:r>
            <a:r>
              <a:rPr lang="en-US" sz="2800" b="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miKvwi</a:t>
            </a:r>
            <a:r>
              <a:rPr lang="en-US" sz="2800" b="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Kg©Pvix</a:t>
            </a:r>
            <a:r>
              <a:rPr lang="en-US" sz="2800" b="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(k„•</a:t>
            </a:r>
            <a:r>
              <a:rPr lang="en-US" sz="2800" b="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Ljv</a:t>
            </a:r>
            <a:r>
              <a:rPr lang="en-US" sz="2800" b="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2800" b="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Avwcj</a:t>
            </a:r>
            <a:r>
              <a:rPr lang="en-US" sz="2800" b="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) </a:t>
            </a:r>
            <a:r>
              <a:rPr lang="en-US" sz="2800" b="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wewagvjv</a:t>
            </a:r>
            <a:r>
              <a:rPr lang="en-US" sz="2800" b="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, 2018 </a:t>
            </a:r>
            <a:r>
              <a:rPr lang="en-US" sz="2800" b="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bv‡g</a:t>
            </a:r>
            <a:r>
              <a:rPr lang="en-US" sz="2800" b="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AwfwnZ</a:t>
            </a:r>
            <a:r>
              <a:rPr lang="en-US" sz="2800" b="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nB‡e</a:t>
            </a:r>
            <a:r>
              <a:rPr lang="en-US" sz="2800" b="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 algn="just"/>
            <a:r>
              <a:rPr lang="en-US" sz="2800" b="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(2) GB wewagvjv wbgœewY©Z e¨w³ ev Kg©Pvix e¨ZxZ Ab¨vb¨ mKj miKvwi Kg©Pvixi †ÿ‡Î cÖ‡hvR¨ nB‡e, h_v :-</a:t>
            </a:r>
          </a:p>
          <a:p>
            <a:pPr algn="l"/>
            <a:r>
              <a:rPr lang="en-US" sz="2800" b="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(K) †ijI‡q ms¯’vcb †KvW cÖ‡hvR¨ nq Ggb e¨w³;</a:t>
            </a:r>
            <a:br>
              <a:rPr lang="en-US" sz="2800" b="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800" b="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(L) †g‡UªvcwjUvb cywj‡ki Aa¯Íb Kg©Pvix;</a:t>
            </a:r>
            <a:br>
              <a:rPr lang="en-US" sz="2800" b="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800" b="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(M) cywjk cwi`k©‡Ki wbgœ c`gh©v`vi cywjk evwnbxi Ab¨ †Kv‡bv m`m¨;</a:t>
            </a:r>
          </a:p>
          <a:p>
            <a:pPr algn="just"/>
            <a:r>
              <a:rPr lang="en-US" sz="2800" b="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(N) eW©vi MvW© evsjv‡`k Gi Aa¯Íb Kg©KZ©v, ivB‡djg¨vb I wmMb¨vjg¨vb;</a:t>
            </a:r>
          </a:p>
          <a:p>
            <a:pPr algn="just"/>
            <a:r>
              <a:rPr lang="en-US" sz="2800" b="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(O) †Rjvi Gi wbgœ c`gh©v`vi evsjv‡`k †R‡ji Aa¯Íb Kg©Pvix;</a:t>
            </a:r>
          </a:p>
          <a:p>
            <a:pPr algn="just"/>
            <a:r>
              <a:rPr lang="en-US" sz="2800" b="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(P) miKvi KZ…©K, miKvwi †M‡R‡U cÖÁvcb Øviv wbw`©óK…Z †Kv‡bv PvKzix ev c‡`AwawôZ e¨w³MY; Ges</a:t>
            </a:r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pPr algn="just"/>
            <a:r>
              <a:rPr lang="en-US" sz="2800" b="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(Q) Ggb †Kvb e¨w³ hvnvi PvKyixi kZ©vewj, †eZb, fvZvw`, †cbkb, k„•Ljv I AvPiY ev GZ`msµvšÍ †h †Kvb wel‡q Pzw³i gva¨‡g we‡kl weavb Kiv nBqv‡Q|</a:t>
            </a:r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700" dirty="0" smtClean="0"/>
              <a:t/>
            </a:r>
            <a:br>
              <a:rPr lang="en-US" sz="700" dirty="0" smtClean="0"/>
            </a:br>
            <a:endParaRPr lang="en-US" sz="7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81000"/>
            <a:ext cx="8260080" cy="6096000"/>
          </a:xfrm>
        </p:spPr>
        <p:txBody>
          <a:bodyPr>
            <a:noAutofit/>
          </a:bodyPr>
          <a:lstStyle/>
          <a:p>
            <a:pPr algn="just"/>
            <a:r>
              <a:rPr lang="en-US" sz="3200" dirty="0" smtClean="0">
                <a:latin typeface="SutonnyMJ" pitchFamily="2" charset="0"/>
                <a:cs typeface="SutonnyMJ" pitchFamily="2" charset="0"/>
              </a:rPr>
              <a:t>(6) Dc-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wewa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(5)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weavb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Abyhvqx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b~Zb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Z`šÍ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Kg©KZ©v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wb‡qvM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Z`šÍ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evW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cybM©Vb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nB‡j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b~Zb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Z`šÍ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Kg©KZ©v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cybM©wVZ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Z`šÍ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evW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© c~‡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e©i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Amgvß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Z`‡šÍi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avivevwnKZvq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Z`‡šÍi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Amgvß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KvR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m¤úbœ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Kwi‡e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| </a:t>
            </a:r>
          </a:p>
          <a:p>
            <a:pPr algn="just"/>
            <a:r>
              <a:rPr lang="en-US" sz="3200" dirty="0" smtClean="0">
                <a:latin typeface="SutonnyMJ" pitchFamily="2" charset="0"/>
                <a:cs typeface="SutonnyMJ" pitchFamily="2" charset="0"/>
              </a:rPr>
              <a:t>(7)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Z`šÍKvix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Kg©KZ©v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,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ÿÎgZ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Z`šÍ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ev‡W©i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cÖwZ‡e`b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cÖvwßi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KZ…©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Dnv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we‡ePbv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Kwiqv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Awf‡hv‡Mi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wel‡q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mwVK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wm×v‡šÍ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DcbxZ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nBevi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¨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mywbw`©ó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wel‡q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cybtZ`‡šÍi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cÖ‡qvRbxqZv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g‡b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Kwi‡j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, GKB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Z`šÍKvix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Kg©KZ©v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Z`šÍ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evW‡K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mywbw`©ó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welq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Z_¨mg~n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D‡jøL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Kwiqv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Awf‡hvM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cybtZ`‡šÍi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Av‡`k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w`‡Z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cvwi‡e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|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57200"/>
            <a:ext cx="7924800" cy="5715000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(8) Z`šÍ Kg©KZ©v ev Z`šÍ †ev‡W©i Z`šÍ cÖwZ‡e`b ev cybtZ`šÍ cÖwZ‡e`b cÖvwßi ci KZ…©cÿ Dnv we‡ePbv Kwi‡e, Awf‡hvM wel‡q Dnvi wm×všÍ wjwce× Kwi‡e Ges D³ wm×všÍ, Z`šÍ cÖwZ‡e`‡bi Kwcmn, Awfhy³ e¨w³‡K AewnZ Kwi‡e| </a:t>
            </a:r>
          </a:p>
          <a:p>
            <a:pPr algn="just"/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(9) KZ…©cÿ hw` Dc-wewa (8) Gi Aax‡b ¸iy`Ð cÖ`v‡bi wm×všÍ MÖnY K‡i, Zvnv nB‡j cÖ¯ÍvweZ `Ð †Kb Awfhy³ e¨w³i Dci Av‡ivc Kiv nB‡e bv †m m¤ú‡K© Awfhy³ e¨w³‡K 7(mvZ) Kvh©w`e‡mi g‡a¨ KviY `k©vBevi wb‡`©k cÖ`vb Kwi‡e| </a:t>
            </a:r>
          </a:p>
          <a:p>
            <a:pPr algn="just"/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(10) ¸iy`Ð cÖ`v‡bi Rb¨ †h mKj †ÿ‡Î Kwgk‡bi mwnZ civgk© Kiv cÖ‡qvRb, †mB mKj †ÿ‡Î KZ…©cÿ, Dc-wewa (9) G ewY©Z mgq mxgvi g‡a¨ †Kv‡bv KviY `k©v‡bv nB‡j Dnvmn m~wPZ Kvh©avivi KvMRcÎ Kwgk‡bi wbKU civg‡k©i Rb¨ †cÖiY Kwi‡e| 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336280" cy="5641848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>
                <a:latin typeface="SutonnyMJ" pitchFamily="2" charset="0"/>
                <a:cs typeface="SutonnyMJ" pitchFamily="2" charset="0"/>
              </a:rPr>
              <a:t>(11)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wefvMxq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Kvh©avivq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- </a:t>
            </a:r>
          </a:p>
          <a:p>
            <a:pPr algn="just"/>
            <a:r>
              <a:rPr lang="en-US" dirty="0" smtClean="0">
                <a:latin typeface="SutonnyMJ" pitchFamily="2" charset="0"/>
                <a:cs typeface="SutonnyMJ" pitchFamily="2" charset="0"/>
              </a:rPr>
              <a:t>   (K) †h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ÿ‡Î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Kwgk‡bi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mwnZ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civg‡k©i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cÖ‡qvRb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bvB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mB‡ÿ‡Î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Dc-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wewa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(9) G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ewY©Z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mgqmxgvi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g‡a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 Awfhy³ e¨w³ KZ…©K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KviY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k©v‡bv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nB‡j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Dnv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we‡ePbvi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pPr algn="just"/>
            <a:r>
              <a:rPr lang="en-US" dirty="0" smtClean="0">
                <a:latin typeface="SutonnyMJ" pitchFamily="2" charset="0"/>
                <a:cs typeface="SutonnyMJ" pitchFamily="2" charset="0"/>
              </a:rPr>
              <a:t>   (L) †h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ÿ‡Î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Kwgk‡bi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mwnZ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civg‡k©i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cÖ‡qvRb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Av‡Q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mB‡ÿ‡Î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Awfhy³ e¨w³ KZ…©K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KviY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k©v‡bv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nB‡j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Dnv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Kwgkb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cÖ`Ë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civgk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we‡ePbvi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KZ…©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P~ovšÍ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wm×všÍ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MÖnY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Kwi‡e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Dnv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Awfhy³ e¨w³‡K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AewnZ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Kwi‡e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</a:t>
            </a:r>
          </a:p>
          <a:p>
            <a:pPr algn="just"/>
            <a:r>
              <a:rPr lang="en-US" dirty="0" smtClean="0">
                <a:latin typeface="SutonnyMJ" pitchFamily="2" charset="0"/>
                <a:cs typeface="SutonnyMJ" pitchFamily="2" charset="0"/>
              </a:rPr>
              <a:t>(12) GB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wewai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Aaxb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Z`šÍ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Kvh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©µg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ÿ‡Î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Z`šÍ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Kg©KZ©v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Z`šÍ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evW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wb‡qvM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mB‡ÿ‡Î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Z`šÍ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Kg©KZ©v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Z`šÍ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ev‡W©i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cÖwZ‡e`b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cÖwZ‡e`‡b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cÖ`Ë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gZvg‡Zi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wfwË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ch©vß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mvÿ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cÖgvYvw`i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wfwË‡Z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nB‡Z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nB‡e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1000"/>
            <a:ext cx="7924800" cy="5791200"/>
          </a:xfrm>
        </p:spPr>
        <p:txBody>
          <a:bodyPr>
            <a:noAutofit/>
          </a:bodyPr>
          <a:lstStyle/>
          <a:p>
            <a:pPr algn="just"/>
            <a:r>
              <a:rPr lang="en-US" sz="40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8| †bvwUk Rvwii c×wZ|- </a:t>
            </a:r>
            <a:r>
              <a:rPr lang="en-US" sz="40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(1) GB wewagvjvi wewa 5, 6 ev 7 Gi Aaxb Awfhy³ e¨w³i eive‡i †bvwUk Rvwi Kwi‡Z nB‡e| </a:t>
            </a:r>
          </a:p>
          <a:p>
            <a:pPr algn="just"/>
            <a:r>
              <a:rPr lang="en-US" sz="40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(2) Dc-wewa (1) Gi Aaxb †bvwUk Rvwii †ÿ‡Î Awfhy‡³i eZ©gvb ev ¯’vqx wVKvbvq †`Iqvwb Kvh©wewa, 1908 Gi Av‡`k 5 Gi wewa 1 nB‡Z 30 AbymiYµ‡g †bvwUk Rvwi Kiv nB‡j ev Awfhy‡³i B-†gBj wVKvbvq †bvwUk †cÖiY Kiv nB‡jI Dnv h_vh_fv‡e Rvwi nBqv‡Q ewjqv MY¨ nB‡e| </a:t>
            </a: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81000"/>
            <a:ext cx="8031480" cy="6019800"/>
          </a:xfrm>
        </p:spPr>
        <p:txBody>
          <a:bodyPr>
            <a:noAutofit/>
          </a:bodyPr>
          <a:lstStyle/>
          <a:p>
            <a:pPr algn="just"/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9|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e¨wZµg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|- 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†h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ÿ‡Î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Awfhy³ e¨w³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Zvnvi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AvPi‡Yi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¨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dŠR`vwi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Aciv‡a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mvRvcÖvwßi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Kvi‡Y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PvKzix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nB‡Z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eiLv¯Í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PvKzix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nB‡Z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AcmvwiZ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A_ev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c`vebwZ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;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A_ev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ÿ‡Î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Awfhy³‡K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PvKzix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nB‡Z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eiLv¯Í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A_ev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PvKzix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nB‡Z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AcmvwiZ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A_ev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c`vebwgZ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Kwievi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¨ Dchy³ KZ…©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GB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g‡g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mš‘ó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†h, Awfhy³ e¨w³‡K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KviY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k©vBevi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my‡hvM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cÖ`vb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hyw³hy³fv‡e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ev¯Íem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¤§Z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b‡n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KZ…©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Bnvi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¯^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c‡ÿ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KviY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wjwce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×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K‡ib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,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mB‡ÿ‡Î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wewa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6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7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weavbvewji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wKQzB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cÖ‡hvR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nB‡e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|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991600" cy="67056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SutonnyMJ" pitchFamily="2" charset="0"/>
                <a:cs typeface="SutonnyMJ" pitchFamily="2" charset="0"/>
              </a:rPr>
              <a:t>10| </a:t>
            </a:r>
            <a:r>
              <a:rPr lang="en-US" sz="3200" b="1" dirty="0" err="1" smtClean="0">
                <a:latin typeface="SutonnyMJ" pitchFamily="2" charset="0"/>
                <a:cs typeface="SutonnyMJ" pitchFamily="2" charset="0"/>
              </a:rPr>
              <a:t>kvixwiK</a:t>
            </a:r>
            <a:r>
              <a:rPr lang="en-US" sz="32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2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latin typeface="SutonnyMJ" pitchFamily="2" charset="0"/>
                <a:cs typeface="SutonnyMJ" pitchFamily="2" charset="0"/>
              </a:rPr>
              <a:t>gvbwmK</a:t>
            </a:r>
            <a:r>
              <a:rPr lang="en-US" sz="32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latin typeface="SutonnyMJ" pitchFamily="2" charset="0"/>
                <a:cs typeface="SutonnyMJ" pitchFamily="2" charset="0"/>
              </a:rPr>
              <a:t>Amg</a:t>
            </a:r>
            <a:r>
              <a:rPr lang="en-US" sz="3200" b="1" dirty="0" smtClean="0">
                <a:latin typeface="SutonnyMJ" pitchFamily="2" charset="0"/>
                <a:cs typeface="SutonnyMJ" pitchFamily="2" charset="0"/>
              </a:rPr>
              <a:t>_©¨</a:t>
            </a:r>
            <a:r>
              <a:rPr lang="en-US" sz="3200" b="1" dirty="0" err="1" smtClean="0">
                <a:latin typeface="SutonnyMJ" pitchFamily="2" charset="0"/>
                <a:cs typeface="SutonnyMJ" pitchFamily="2" charset="0"/>
              </a:rPr>
              <a:t>Zv</a:t>
            </a:r>
            <a:r>
              <a:rPr lang="en-US" sz="32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latin typeface="SutonnyMJ" pitchFamily="2" charset="0"/>
                <a:cs typeface="SutonnyMJ" pitchFamily="2" charset="0"/>
              </a:rPr>
              <a:t>m¤ú‡K</a:t>
            </a:r>
            <a:r>
              <a:rPr lang="en-US" sz="3200" b="1" dirty="0" smtClean="0">
                <a:latin typeface="SutonnyMJ" pitchFamily="2" charset="0"/>
                <a:cs typeface="SutonnyMJ" pitchFamily="2" charset="0"/>
              </a:rPr>
              <a:t>© ¯^v¯’¨ </a:t>
            </a:r>
            <a:r>
              <a:rPr lang="en-US" sz="3200" b="1" dirty="0" err="1" smtClean="0">
                <a:latin typeface="SutonnyMJ" pitchFamily="2" charset="0"/>
                <a:cs typeface="SutonnyMJ" pitchFamily="2" charset="0"/>
              </a:rPr>
              <a:t>cixÿvi</a:t>
            </a:r>
            <a:r>
              <a:rPr lang="en-US" sz="32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sz="3200" b="1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200" b="1" dirty="0" err="1" smtClean="0">
                <a:latin typeface="SutonnyMJ" pitchFamily="2" charset="0"/>
                <a:cs typeface="SutonnyMJ" pitchFamily="2" charset="0"/>
              </a:rPr>
              <a:t>Av‡`k</a:t>
            </a:r>
            <a:r>
              <a:rPr lang="en-US" sz="3200" b="1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3200" b="1" dirty="0" err="1" smtClean="0">
                <a:latin typeface="SutonnyMJ" pitchFamily="2" charset="0"/>
                <a:cs typeface="SutonnyMJ" pitchFamily="2" charset="0"/>
              </a:rPr>
              <a:t>v‡bi</a:t>
            </a:r>
            <a:r>
              <a:rPr lang="en-US" sz="32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latin typeface="SutonnyMJ" pitchFamily="2" charset="0"/>
                <a:cs typeface="SutonnyMJ" pitchFamily="2" charset="0"/>
              </a:rPr>
              <a:t>ÿgZv</a:t>
            </a:r>
            <a:r>
              <a:rPr lang="en-US" sz="3200" b="1" dirty="0" smtClean="0">
                <a:latin typeface="SutonnyMJ" pitchFamily="2" charset="0"/>
                <a:cs typeface="SutonnyMJ" pitchFamily="2" charset="0"/>
              </a:rPr>
              <a:t>|- 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(1) †h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ÿ‡Î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gvbwmK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kvixwiK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Amg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_©¨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Kvi‡Y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A`ÿZvi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¨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miKvwi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Kg©Pvixi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weiæ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‡×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wefvMxq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Kvh©aviv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m~Pbv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Kwievi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cÖ¯Íve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,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mB‡ÿ‡Î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KZ…©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D³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Kvh©avivi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ch©v‡q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D³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miKvwi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Kg©Pvix‡K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gwW‡Kj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evW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wmwfj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mvR©b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Øviv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, †h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ÿ‡Î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KZ…©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hBiƒc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wb‡`©k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w`‡eb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, ¯^v¯’¨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cixÿvi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wb‡`©k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w`‡Z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cvwi‡e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gwW‡Kj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evW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wmwfj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mvR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©‡bi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cÖwZ‡e`b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wefvMxq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Kvh©avivi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Ask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ewjqv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MY¨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nB‡e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|  (2)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miKvwi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Kg©Pvix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hw` D³ ¯^v¯’¨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cixÿvq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Dcw¯’Z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nB‡Z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A¯^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xK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…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Ávcb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K‡ib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Zvnv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nB‡j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Dcw¯’Z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nBevi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¯^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c‡ÿ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Zvnvi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cÖ`Ë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e¨vL¨v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mv‡c‡ÿ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, D³ A¯^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xK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…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wZ‡K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Zvnvi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weiæ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‡× GB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g‡g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we‡ePbv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hvB‡e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†h,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Abyiƒc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cixÿvi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djvdj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Zvnvi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AbyK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~‡j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hvB‡e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g‡g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wZwb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wek^vm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K‡ib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| </a:t>
            </a:r>
          </a:p>
          <a:p>
            <a:endParaRPr lang="en-US" sz="3200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229600" cy="5943600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32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11| Z`šÍ Kg©KZ©v KZ…©K AbymiYxq c×wZ|- 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(1) Z`šÍKvix Kg©KZ©v GKvav‡i cÖwZw`b †Kv‡bv Kvh©avivi ïbvwb MÖnY Kwi‡eb Ges KviY wjwce× bv Kwiqv D³ ïbvwb gyjZwe Kwi‡eb bv| </a:t>
            </a:r>
          </a:p>
          <a:p>
            <a:pPr algn="just"/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(2) Z`šÍKvix Kg©KZ©v KZ…©K cwiPvwjZ Z`‡šÍ- </a:t>
            </a:r>
          </a:p>
          <a:p>
            <a:pPr algn="just"/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 (K) Awfhy³ e¨w³ †h mKj Awf‡hvM A¯^xKvi K‡ib †mB mKj Awf‡hvM m¤ú‡K©, †gŠwLK ¯^vÿ¨ MÖnY Kiv nB‡e Ges Dfq cÿ‡K Awf‡hvM m¤úwK©Z cÖvmw½K ev ¸iæZ¡c~Y© `vwjwjK mvÿ¨ Dc¯’vc‡bi hyw³msMZ my‡hvM cÖ`vb Kwi‡Z nB‡e Ges GBiƒc †Kvb ¯^vÿ¨ Dc¯’vwcZ nB‡j Dnv we‡ePbv Kwi‡Z nB‡e; </a:t>
            </a:r>
          </a:p>
          <a:p>
            <a:pPr algn="just"/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 (L) Awfhy³ e¨w³ cÖwZc‡ÿi mvÿxMY‡K †Riv Kivq, e¨w³MZfv‡e mvÿ¨ cÖ`vb Kwievi Ges Zvnvi cÿ mg_©bKvix †Kv‡bv e¨w³‡K mvÿx wnmv‡e Dc¯’vcb Kwievi AwaKvix nB‡eb; </a:t>
            </a:r>
          </a:p>
          <a:p>
            <a:pPr algn="just"/>
            <a:r>
              <a:rPr lang="en-US" sz="20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 </a:t>
            </a:r>
            <a:endParaRPr lang="en-US" sz="2000" dirty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18048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>
                <a:latin typeface="SutonnyMJ" pitchFamily="2" charset="0"/>
                <a:cs typeface="SutonnyMJ" pitchFamily="2" charset="0"/>
              </a:rPr>
              <a:t>(M)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Awf‡hv‡Mi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mg_©‡b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m~wPZ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Kvh©aviv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Dc¯’vcbKvix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e¨w³ Awfhy³ e¨w³‡K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Zvnvi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mvÿxMY‡K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Riv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Kwievi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AwaKvix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nB‡eb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;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pPr algn="just"/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   (N) Awfhy³ e¨w³ cÖvmw½K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bw_c‡Îi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Aby‡iva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Kwi‡Z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cvwi‡eb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Z‡e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Zvnv‡K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bw_i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UvKvi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Ask †`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wL‡Z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†`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Iqv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nB‡e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| </a:t>
            </a:r>
          </a:p>
          <a:p>
            <a:pPr algn="just"/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 (3)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Z`šÍKvix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Kg©KZ©v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KviY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wjwce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×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Kwiqv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wbw`©ó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mvÿx‡K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Zje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Kwi‡Z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mgb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w`‡Z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¯^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vÿ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MÖnY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Kwi‡Z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A¯^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xKvi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Kwi‡Z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cvwi‡eb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|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57200"/>
            <a:ext cx="8382000" cy="61722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39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12 | mvgwqK eiLv¯Í|- </a:t>
            </a:r>
            <a:r>
              <a:rPr lang="en-US" sz="39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(1) †Kv‡bv miKvwi Kg©Pvixi weiæ‡× wewa 3 Gi Aby‡”Q` (L) ev (M) ev (N) Gi Aax‡b Kvh©µg MÖn‡Yi cÖ¯Íve Kiv nB‡j KZ©„cÿ mgxPxb g‡b Kwi‡j D³ Kg©Pvix‡K mvgwqKfv‡e eiLv¯Í Kwi‡Z cvwi‡e : </a:t>
            </a:r>
          </a:p>
          <a:p>
            <a:pPr algn="just"/>
            <a:r>
              <a:rPr lang="en-US" sz="39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   Z‡e kZ© _v‡K †h, KZ©„cÿ AwaKZi mgxPxb g‡b Kwi‡j, D³ miKvwi Kg©Pvix‡K mvgwqKfv‡e eiLv¯Í Kwievi cwie‡Z© wjwLZ Av‡`k Øviv Av‡`‡k DwjøwLZ ZvwiL nB‡Z, Zvnvi QzwUi cÖvc¨Zv mv‡c‡ÿ Zvnv‡K QzwU‡Z hvBevi wb‡`©k cÖ`vb Kwi‡Z cvwi‡e| </a:t>
            </a:r>
          </a:p>
          <a:p>
            <a:pPr algn="just"/>
            <a:r>
              <a:rPr lang="en-US" sz="20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</a:t>
            </a:r>
            <a:endParaRPr lang="en-US" sz="2000" dirty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305800" cy="6096000"/>
          </a:xfrm>
        </p:spPr>
        <p:txBody>
          <a:bodyPr>
            <a:normAutofit fontScale="92500"/>
          </a:bodyPr>
          <a:lstStyle/>
          <a:p>
            <a:r>
              <a:rPr lang="en-US" sz="3500" dirty="0" smtClean="0">
                <a:latin typeface="SutonnyMJ" pitchFamily="2" charset="0"/>
                <a:cs typeface="SutonnyMJ" pitchFamily="2" charset="0"/>
              </a:rPr>
              <a:t>(2) †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miKvwi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Kg©Pvixi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weiæ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‡×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PvKzix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nB‡Z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eiLv¯Í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AcmviY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eva¨Zvg~jK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Aemi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`‡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Ði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Av‡`k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hw` †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Av`vjZ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cÖkvmwbK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UªvBey¨bvj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KZ©„K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iwnZ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evwZj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AKvh©Ki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NvwlZ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hw` KZ©„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†h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Awf‡hv‡Mi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wfwË‡Z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PvKzix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nB‡Z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eiLv¯Í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AcmviY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eva¨Zvg~jK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Aemi`v‡bi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`Ð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Av‡iv‡ci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wm×všÍ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MÖnY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KwiqvwQ‡jb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, †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mB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Awf‡hv‡Mi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Dci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m~wPZ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Kvh©avivi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cÖÿvcU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we‡Pbvc~e©K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cybtZ`‡šÍi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wm×všÍ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MÖnY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K‡ib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Zvnv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nB‡j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†h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ZvwiL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nB‡Z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cÖ_g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PvKzix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nB‡Z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eiLv¯Í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AcmviY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eva¨Zvg~jK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Aem‡ii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`Ð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Av‡ivc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nBqvwQj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, H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ZvwiL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nB‡Z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miKvwi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Kg©Pvix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mvgwqKfv‡e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eiLv¯Í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iwnqv‡Qb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ewjqv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MY¨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nB‡eb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cybiv‡`k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†`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Iqv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ch©šÍ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GB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mvgwqK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eiLv¯Í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Ae¨vnZ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_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vwK‡e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1000"/>
            <a:ext cx="7924800" cy="6172200"/>
          </a:xfrm>
        </p:spPr>
        <p:txBody>
          <a:bodyPr>
            <a:noAutofit/>
          </a:bodyPr>
          <a:lstStyle/>
          <a:p>
            <a:pPr algn="just"/>
            <a:r>
              <a:rPr lang="en-US" sz="36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2| msÁv| 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GB wewagvjvq, welq ev cÖm‡½i cwicwš’ †Kvb wKQz bv _vwK‡j-</a:t>
            </a:r>
          </a:p>
          <a:p>
            <a:pPr algn="just"/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(K) ÒAwfhy³Ó A_© GBi~c †Kv‡bv miKvwi Kg©Pvix hvnvi weiæ‡× GB wewagvjvi Aaxb †Kv‡bv Kvh©µg </a:t>
            </a:r>
            <a:r>
              <a:rPr lang="en-US" sz="36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(Aaction) 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MÖnY Kiv nBqv‡Q;</a:t>
            </a:r>
          </a:p>
          <a:p>
            <a:pPr algn="just"/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(L) ÒAm`vPiYÓ A_© AmsMZ AvPiY ev PvKzix k„•Ljvi Rb¨ nvwbKi AvPiY, A_ev miKvwi Kg©Pvix‡`i AvPiY msµvšÍ we`¨gvb wewagvjvi †Kv‡bv weav‡bi cwicwš’ †Kv‡bv Kvh©, A_ev †Kv‡bv miKvwi Kg©Pvixi c‡ÿ wkóvPvi ewnf‚©Z †Kv‡bv AvPiY, Ges wbgewY©Z AvPiYmg~nI Bnvi AšÍfz©³ 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nB‡e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,</a:t>
            </a:r>
          </a:p>
          <a:p>
            <a:pPr algn="just"/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     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57200"/>
            <a:ext cx="7924800" cy="5715000"/>
          </a:xfrm>
        </p:spPr>
        <p:txBody>
          <a:bodyPr>
            <a:noAutofit/>
          </a:bodyPr>
          <a:lstStyle/>
          <a:p>
            <a:pPr algn="just"/>
            <a:r>
              <a:rPr lang="en-US" sz="32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13| PvKzix nB‡Z eva¨Zvg~jKfv‡e AemicÖvß, AcmvwiZ A_ev eiLv¯ÍK…Z miKvwi Kg©PvixM‡Yi ÿwZc~iY AemifvZv, Avby‡ZvwlK, BZ¨vw`|- 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(1) ÿwZc~iY, Aemi fvZv ev Avby‡Zvwl‡Ki cwigvY m¤ú‡K© ivóªcwZi †h †Kv‡bv Av‡`k mv‡c‡ÿ, GKRb eva¨Zvg~jKfv‡e AemicÖvß miKvwi Kg©Pvix, AZtci ewY©Z weav‡bi †ÿÎ e¨ZxZ, GBi~c ÿwZc~iY AemifvZv ev Avby‡ZvwlK ev fwel¨ Znwej myweavw` cÖvc¨ nB‡eb †mBi~‡c, wZwb hw` †Kv‡bv weKí Dchy³ PvKzixi e¨e¯’v e¨ZxZ Zvnvi c` wejywßi Kvi‡Y PvKzixPz¨Z nB‡Zb Zvnv nB‡j, Zvnvi PvKzix ev c‡`i cÖwZ cÖ‡hvR¨ wewamg~‡ni Aax‡b Aemi MÖnY Zvwi‡L †hBiƒc cÖvc¨ nB‡Zb : </a:t>
            </a: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3248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>
                <a:latin typeface="SutonnyMJ" pitchFamily="2" charset="0"/>
                <a:cs typeface="SutonnyMJ" pitchFamily="2" charset="0"/>
              </a:rPr>
              <a:t>Z‡e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_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v‡K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†h,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wewa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12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Aax‡b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mvgwqK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eiLv¯ÍKv‡ji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eva¨Zvg~jK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Aemi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cÖ`v‡bi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ÿ‡Î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D³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ÿwZc~iY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Aemi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fvZv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Avby‡ZvwlK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fwel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Znwej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myweavw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`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mvgwqK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eiLv¯ÍKvj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`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w`qv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Kej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PvKzixKv‡ji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cÖvc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nB‡eb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: </a:t>
            </a:r>
          </a:p>
          <a:p>
            <a:pPr algn="just"/>
            <a:r>
              <a:rPr lang="en-US" dirty="0" err="1" smtClean="0">
                <a:latin typeface="SutonnyMJ" pitchFamily="2" charset="0"/>
                <a:cs typeface="SutonnyMJ" pitchFamily="2" charset="0"/>
              </a:rPr>
              <a:t>Av‡iv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_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v‡K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†h, †h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ÿ‡Î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A¯’vqx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miKvwi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Kg©Pvix‡K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gvbwmK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kvixwiK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Amvg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‡_©¨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Kvi‡Y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A`ÿZv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nZz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Aemi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cÖ`vb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mB‡ÿ‡Î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wZwb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evsjv‡`k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mvwf©m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iæjm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wewa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321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Aax‡b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AemiKvjxb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myweavw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`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cvB‡eb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</a:t>
            </a:r>
          </a:p>
          <a:p>
            <a:pPr algn="just"/>
            <a:r>
              <a:rPr lang="en-US" dirty="0" smtClean="0">
                <a:latin typeface="SutonnyMJ" pitchFamily="2" charset="0"/>
                <a:cs typeface="SutonnyMJ" pitchFamily="2" charset="0"/>
              </a:rPr>
              <a:t>(2)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ivóªcwZ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KZ©„K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KiæYvekZ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cÖ`Ë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Av‡`k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e¨ZxZ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PvKzwi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nB‡Z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AcmvwiZ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eiLv¯ÍK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…Z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miKvwi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Kg©Pvix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ÿwZc~iY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Aemi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fvZv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Avby‡ZvwlK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A_ev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AskcÖ`vqK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fwel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Znwe‡j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miKv‡ii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Puv`v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nB‡Z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D™¢~Z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myweavw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`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cvB‡eb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1000"/>
            <a:ext cx="8458200" cy="5867400"/>
          </a:xfrm>
        </p:spPr>
        <p:txBody>
          <a:bodyPr>
            <a:noAutofit/>
          </a:bodyPr>
          <a:lstStyle/>
          <a:p>
            <a:pPr algn="just"/>
            <a:r>
              <a:rPr lang="en-US" sz="36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14| cybe©nvj|- 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(1) wewa 5 Gi Dc-wewa (1) Gi Aby‡”Q` (K) Gi Aaxb cÖ`Ë Av‡`k Abyhvqx QywU‡Z †cÖwiZ †Kv‡bv miKvwi Kg©Pvix‡K hw` eiLv¯Í, AcmviY, wbgœc‡` c`vebwgZ ev eva¨Zvg~jK Aemi cÖ`vb Kiv bv nq, Zvnv nB‡j, †ÿÎgZ, Zvnv‡K PvKzix‡Z cybe©nvj Kiv nB‡e, A_ev Zvnv‡K Zvnvi c`gh©v`vq Avmxb ev mgc` gh©v`v cÖ`vb Kiv nB‡e Ges Zvnvi D³ QzwUKvj c~Y© †eZ‡b KZ©e¨Kvj ewjqv MY¨ nB‡e| </a:t>
            </a:r>
          </a:p>
          <a:p>
            <a:pPr algn="just"/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(2) mvgwqK eiLv‡¯Íi ci cybe©nvj msµvšÍ welqvw` evsjv‡`k mvwf©m iæjm Øviv wbqwš¿Z 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nB‡e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</a:t>
            </a: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9496"/>
            <a:ext cx="8183880" cy="593750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15| ¯’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vbxq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KZ©„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BZ¨vw`‡Z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b¨¯Í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Kg©KZ©vM‡Yi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weiæ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‡×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Z`‡šÍi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c×wZ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|- 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(1) †h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miKvwi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Kg©Pvix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cÖwZ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GB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wewagvjv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cÖ‡hvR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Zvnvi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PvKzix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¯’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vbxq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Ab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¨ †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KZ©„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cÿ‡K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AZtci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GB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wewa‡Z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nvIjvZ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MÖnxZv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KZ©„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smtClean="0">
                <a:latin typeface="Nikosh" pitchFamily="2" charset="0"/>
                <a:cs typeface="Nikosh" pitchFamily="2" charset="0"/>
              </a:rPr>
              <a:t>(borrowing authority)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ewjqv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DwjøwLZ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nvIjvZ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†`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Iqv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nB‡j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, GB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wewagvjvi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Aaxb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Zvnvi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weiæ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‡×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Kvh©aviv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m~Pbv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Kwievi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D‡Ï‡k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¨ KZ©„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c‡ÿi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ÿgZv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nvIjvZ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MÖnxZ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KZ©„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c‡ÿi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_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vwK‡e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: </a:t>
            </a:r>
          </a:p>
          <a:p>
            <a:pPr algn="just"/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  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Z‡e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kZ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© _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v‡K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†h,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nvIjvZ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MÖnxZv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KZ©„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D³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miKvwi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Kg©Pvixi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PvKzix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nvIjvZ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cÖ`vbKvix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KZ©„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cÿ‡K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3400" dirty="0" smtClean="0">
                <a:latin typeface="Segoe UI" pitchFamily="34" charset="0"/>
                <a:cs typeface="Segoe UI" pitchFamily="34" charset="0"/>
              </a:rPr>
              <a:t>lending authority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AZtci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GB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wewa‡Z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nvIjvZ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cÖ`vbKvix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KZ©„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wnmv‡e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DwjøwLZ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, †h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cwiw¯’wZ‡Z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Kvh©aviv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ïiæ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nBqv‡Q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Zvnv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Awej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‡¤^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AewnZ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Kwi‡e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| </a:t>
            </a:r>
          </a:p>
          <a:p>
            <a:pPr algn="just"/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 (2)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nvIjvZ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MÖnxZv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KZ©„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nvIjvZ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wnmv‡e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M„nxZ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miKvwi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Kg©Pvixi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weiæ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‡× †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Kvbv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Awf‡hv‡Mi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cÖv_wgK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Z`šÍ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Kwiqv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wefvMxq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Kvh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©µg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MÖnY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Kwievi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g‡Zv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ch©vß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KviY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iwnqv‡Q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ewjqv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g‡b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Kwi‡j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wb‡Riv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wefvMxq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Kvh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©µg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MÖnY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Kwiqv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mgy`q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iKW©cÎ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I Z_¨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nvIjvZ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cÖ`vbKvix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KZ©„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c‡ÿi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wbKU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GB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wewai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Aax‡b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wefvMxq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Kvh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©µg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MÖnY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Kwievi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¨ †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cÖiY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Kwi‡Z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cvwi‡e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534400" cy="60960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39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  (3) Dc-wewa (2) Gi Aaxb mgy`q †iKW©cÎ I Z_¨ cÖvwßi ci nvIjvZ cÖ`vbKvix KZ©„cÿ mvgwMÖK welqwU we‡ePbv Kwiqv wefvMxq Kvh©µg MÖnY Kwievi Rb¨ ch©vß KviY iwnqv‡Q ewjqv g‡b Kwi‡j nvIjvZ wnmv‡e cÖ`Ë mswkøó Kg©Pvixi weiy‡× GB wewai Aax‡b wefvMxq Kvh©µg MÖnY Kwi‡e Ges wewa †gvZv‡eK welqwU wb®úwË Kwi‡e| </a:t>
            </a:r>
          </a:p>
          <a:p>
            <a:pPr algn="just"/>
            <a:r>
              <a:rPr lang="en-US" sz="39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  (4) Dc-wewa (1) Abymv‡i †Kv‡bv miKvwi Kg©Pvixi weiy‡× `v‡qiK…Z gvgjvi Z`‡šÍi djvd‡ji wfwË‡Z nvIjvZ MÖnxZv KZ©„cÿ g‡b K‡i †h, Zvnvi Dci `Ð Av‡ivc Kiv DwPr Zvnv nB‡j nvIjvZ MÖnxZv KZ©„cÿ nvIjvZ cÖ`vbKvix KZ©„c‡ÿi wbKU D³ gvgjvi mgy`q †iKW©cÖÎ †cÖiY Kwi‡e| </a:t>
            </a:r>
          </a:p>
          <a:p>
            <a:pPr algn="just"/>
            <a:r>
              <a:rPr lang="en-US" sz="20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  </a:t>
            </a:r>
            <a:endParaRPr lang="en-US" sz="2000" dirty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457200"/>
            <a:ext cx="8336280" cy="59436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sz="4600" dirty="0" smtClean="0">
                <a:latin typeface="SutonnyMJ" pitchFamily="2" charset="0"/>
                <a:cs typeface="SutonnyMJ" pitchFamily="2" charset="0"/>
              </a:rPr>
              <a:t>(5) Dc-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wewa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(4)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Aaxb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mgy`q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iKW©cÖÎ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cÖvwßi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ci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nvIjvZ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cÖ`vbKvix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KZ©„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wb‡R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Ð`v‡bi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Dchy³ KZ©„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nB‡j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hBiƒc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cÖ‡qvRb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g‡b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Kwi‡e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mBiƒc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Av‡`k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cÖ`vb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Kwi‡Z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cvwi‡e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A_ev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, hw`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wb‡R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KZ©„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nb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Zvnv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nB‡j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gvgjvwU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Ð`v‡bi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hvM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¨ KZ©„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c‡ÿi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wbKU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cÖ‡qvRbxq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Av‡`k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v‡bi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Dc¯’vcb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Kwi‡e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| </a:t>
            </a:r>
          </a:p>
          <a:p>
            <a:pPr algn="just"/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    (6) GB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wewai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Aax‡b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KZ©„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nvIjvZ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MÖnxZv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KZ©„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KZ©„K †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cÖwiZ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Z`šÍ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iK‡W©i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Dci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A_ev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wZwb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hBiƒc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cÖ‡qvRb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g‡b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Kwi‡e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mBiƒc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AwaKZi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Z`šÍ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Abyôv‡bi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ci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Av‡`k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cÖ`vb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Kwi‡Z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cvwi‡e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GBiƒc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Av‡`k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cÖ`v‡bi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ÿ‡Î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wewa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7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Dc-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wewa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(9) I (10)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weavbmg~n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AbymiY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Kwi‡Z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600" dirty="0" err="1" smtClean="0">
                <a:latin typeface="SutonnyMJ" pitchFamily="2" charset="0"/>
                <a:cs typeface="SutonnyMJ" pitchFamily="2" charset="0"/>
              </a:rPr>
              <a:t>nB‡e</a:t>
            </a:r>
            <a:r>
              <a:rPr lang="en-US" sz="4600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457200"/>
            <a:ext cx="8686800" cy="59436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36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16| Av‡`‡ki weiæ‡× Avwcj|- 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(1) †Kv‡bv miKvwi Kg©Pvix GB D‡Ï‡k¨ miKv‡ii mvaviY ev we‡kl Av‡`k Øviv wba©vwiZ KZ©„c‡ÿi wbKU, A_ev †h †ÿ‡Î GBiƒc †Kv‡bv KZ©„cÿ wba©vwiZ bvB, †mB‡ÿ‡Î Av‡`k`vbKvix KZ©„c‡ÿi cieZx© EaŸ©Zb KZ©„c‡ÿi wbKU, A_ev †h †ÿ‡Î wb‡qvMKvix KZ©„c‡ÿi Aa¯Íb †Kv‡bv KZ©„cÿ Av‡`k`vb Kwiqv‡Qb, †mB‡ÿ‡Î wb‡qvMKvix KZ©„c‡ÿi wbKU, wbgewY©Z †h †Kv‡bv Av‡`‡ki weiæ‡× Avwcj `v‡qi Kwi‡Z cvwi‡eb, h_v :- </a:t>
            </a:r>
          </a:p>
          <a:p>
            <a:pPr algn="just"/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 (K) Zvnvi Dci †h †Kv‡bv `Ð Av‡iv‡ci Av‡`‡ki weiæ‡×; </a:t>
            </a:r>
          </a:p>
          <a:p>
            <a:pPr algn="just"/>
            <a:r>
              <a:rPr lang="en-US" sz="20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 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458200" cy="6096000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>
                <a:latin typeface="SutonnyMJ" pitchFamily="2" charset="0"/>
                <a:cs typeface="SutonnyMJ" pitchFamily="2" charset="0"/>
              </a:rPr>
              <a:t>(L) Pzw³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wfwË‡Z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wbhy³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nBqv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Pzw³i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kZ©vbymv‡i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PvKzixi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Aemv‡bi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mgq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ch©šÍ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GKbvMv‡i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5 (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cuvP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)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erm‡ii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AwaKKvj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PvKzix‡Z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wb‡qvwRZ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_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vwK‡j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, D³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ÿ‡Î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PvKzixi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Ae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স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vb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NUv‡bvi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Av‡`‡ki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weiæ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‡×; </a:t>
            </a:r>
          </a:p>
          <a:p>
            <a:pPr algn="just"/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   (M)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Zvnvi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eZb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fvZvw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`,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cbkb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PvKzixi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Ab¨vb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kZ©vewj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hvnv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PvKzixi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wewa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Pzw³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Øviv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wbqwš¿Z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Zvnvi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¯^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v‡_©i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cÖwZK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~‡j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cwieZ©b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i`e`j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AMÖvn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Kwievi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Av‡`‡ki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weiæ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‡×;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A_ev</a:t>
            </a:r>
            <a:endParaRPr lang="en-US" sz="3200" dirty="0" smtClean="0">
              <a:latin typeface="SutonnyMJ" pitchFamily="2" charset="0"/>
              <a:cs typeface="SutonnyMJ" pitchFamily="2" charset="0"/>
            </a:endParaRPr>
          </a:p>
          <a:p>
            <a:pPr algn="just"/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  (N)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PvKzixi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†h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wewa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Pzw³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Øviv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Zvnvi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eZb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fvZvw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`,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cbkb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PvKzixi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Ab¨vb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kZ©vewj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wbqwš¿Z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Dnvi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weav‡b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Zvnvi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¯^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v‡_©i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cÖwZK~j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e¨vL¨v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msewjZ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Av‡`‡ki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weiæ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‡×|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0352"/>
            <a:ext cx="8153400" cy="587044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17|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Avwcj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v‡q‡ii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mgqmxgv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|- 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†h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Av‡`‡ki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weiæ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‡×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Avwcj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nB‡e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, D³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Av‡`k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m¤ú‡K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AvwcjKvix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AewnZ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nBevi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Zvwi‡Li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3 (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wZb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)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gv‡mi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g‡a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Avwcj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v‡qi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nB‡j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GB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wewagvjvi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Aax‡b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Avwcj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MÖnY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nB‡e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: </a:t>
            </a:r>
          </a:p>
          <a:p>
            <a:pPr algn="just"/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   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Z‡e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© _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v‡K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†h, hw`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Avwcj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KZ©„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mš‘ó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†h,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h_vmg‡q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AvwcjKvixi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Avwcj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v‡qi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Kwi‡Z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cvwievi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ch©vq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KviY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iwnqv‡Q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Zvnv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nB‡j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Avwcj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KZ©„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Dc‡ivwjøwLZ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gqv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`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AwZevwnZ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nIqv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m‡Ë¡I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cieZx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© 3 (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wZb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)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gv‡mi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g‡a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¨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Avwcj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we‡ePbvi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MÖnY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Kwi‡Z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cvwi‡e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|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57200"/>
            <a:ext cx="8458200" cy="5715000"/>
          </a:xfrm>
        </p:spPr>
        <p:txBody>
          <a:bodyPr>
            <a:noAutofit/>
          </a:bodyPr>
          <a:lstStyle/>
          <a:p>
            <a:pPr algn="just"/>
            <a:r>
              <a:rPr lang="en-US" sz="28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18| Avwcj `v‡q‡ii ixwZ I c×wZ|- </a:t>
            </a:r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(1) GB wewagvjvi Aaxb Avwcj `v‡qi Kwi‡Z nB‡j cÖ‡Z¨K e¨w³‡K c„_Kfv‡e Ges ¯^xq bv‡g Avwcj `v‡qi Kwi‡Z nB‡e| </a:t>
            </a:r>
          </a:p>
          <a:p>
            <a:pPr algn="just"/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(2) Dc-wewa (1) Gi Aaxb Avwcj KZ©„cÿ‡K m‡¤^vab Kwiqv `v‡qiK…Z cÖwZwU Avwcj Av‡e`b AvwcjKvix KZ©„K Zvi ¯^c‡ÿ MyiyZ¡c~Y© I hyw³ wbf©i Z_©mg~n AšÍf©yw³µ‡g ¯^qsm¤ú~Y©i~‡c `v‡qi Kwi‡Z nB‡e Ges Dnv‡Z †Kv‡bv Am¤§vbRbK ev A‡kvfb fvlv e¨envi Kiv hvB‡e bv| </a:t>
            </a:r>
          </a:p>
          <a:p>
            <a:pPr algn="just"/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(3) cÖwZwU Avwcj Av‡e`b AvwcjKvix †h Awd‡m Kg©iZ Av‡Qb †mB Awd‡mi Awdm cÖav‡bi gva¨‡g A_ev, wZwb PvKzixiZ bv _vwK‡j, me©‡kl †h Awd‡m PvKzixiZ wQ‡jb †mB Awd‡mi Awdm cÖav‡bi gva¨‡g Ges †h KZ©„c‡ÿi Av‡`‡ki weiy‡× Avwcj Kiv nB‡Z‡Q, D³ KZ…©c‡ÿi gva¨‡g `v‡qi Kwi‡Z nB‡e : Z‡e kZ© _v‡K †h, Avwcj Av‡e`‡bi GKwU AwMÖg Kwc Avwcj KZ©„c‡ÿi wbKU mivmwi `vwLj Kiv </a:t>
            </a:r>
            <a:r>
              <a:rPr lang="en-US" sz="28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hvB‡e</a:t>
            </a:r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382000" cy="63246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sz="4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        </a:t>
            </a:r>
            <a:r>
              <a:rPr lang="bn-BD" sz="4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(</a:t>
            </a:r>
            <a:r>
              <a:rPr lang="bn-BD" sz="4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১) </a:t>
            </a:r>
            <a:r>
              <a:rPr lang="en-US" sz="4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ঊ</a:t>
            </a:r>
            <a:r>
              <a:rPr lang="bn-BD" sz="4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র্ধ্বতন কর্মকর্তার আইন সংগত আদেশ </a:t>
            </a:r>
            <a:endParaRPr lang="en-US" sz="4200" dirty="0" smtClean="0">
              <a:solidFill>
                <a:schemeClr val="tx1">
                  <a:lumMod val="95000"/>
                  <a:lumOff val="5000"/>
                </a:schemeClr>
              </a:solidFill>
              <a:latin typeface="Nikosh" pitchFamily="2" charset="0"/>
              <a:cs typeface="Nikosh" pitchFamily="2" charset="0"/>
            </a:endParaRPr>
          </a:p>
          <a:p>
            <a:pPr algn="just">
              <a:buNone/>
            </a:pPr>
            <a:r>
              <a:rPr lang="en-US" sz="4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                </a:t>
            </a:r>
            <a:r>
              <a:rPr lang="bn-BD" sz="4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অমান্যকরণ;</a:t>
            </a:r>
            <a:endParaRPr lang="en-US" sz="4200" dirty="0" smtClean="0">
              <a:solidFill>
                <a:schemeClr val="tx1">
                  <a:lumMod val="95000"/>
                  <a:lumOff val="5000"/>
                </a:schemeClr>
              </a:solidFill>
              <a:latin typeface="Nikosh" pitchFamily="2" charset="0"/>
              <a:cs typeface="Nikosh" pitchFamily="2" charset="0"/>
            </a:endParaRPr>
          </a:p>
          <a:p>
            <a:pPr algn="just"/>
            <a:r>
              <a:rPr lang="bn-BD" sz="4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     </a:t>
            </a:r>
            <a:r>
              <a:rPr lang="en-US" sz="4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    </a:t>
            </a:r>
            <a:r>
              <a:rPr lang="bn-BD" sz="4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(২) কর্তব্যে চরম অবহেলা প্রদর্শন;</a:t>
            </a:r>
          </a:p>
          <a:p>
            <a:pPr algn="just"/>
            <a:r>
              <a:rPr lang="bn-BD" sz="4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     </a:t>
            </a:r>
            <a:r>
              <a:rPr lang="en-US" sz="4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    </a:t>
            </a:r>
            <a:r>
              <a:rPr lang="bn-BD" sz="4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(৩) সরকারের কোন আদেশ, পরিপত্র এবং </a:t>
            </a:r>
            <a:r>
              <a:rPr lang="en-US" sz="4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 </a:t>
            </a:r>
          </a:p>
          <a:p>
            <a:pPr algn="just">
              <a:buNone/>
            </a:pPr>
            <a:r>
              <a:rPr lang="en-US" sz="4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                 </a:t>
            </a:r>
            <a:r>
              <a:rPr lang="bn-BD" sz="4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নিদের্শাবলী আইন সংগত </a:t>
            </a:r>
            <a:r>
              <a:rPr lang="en-US" sz="4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bn-BD" sz="4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কারণ  ব্যতিরেকে </a:t>
            </a:r>
            <a:endParaRPr lang="en-US" sz="4200" dirty="0" smtClean="0">
              <a:solidFill>
                <a:schemeClr val="tx1">
                  <a:lumMod val="95000"/>
                  <a:lumOff val="5000"/>
                </a:schemeClr>
              </a:solidFill>
              <a:latin typeface="Nikosh" pitchFamily="2" charset="0"/>
              <a:cs typeface="Nikosh" pitchFamily="2" charset="0"/>
            </a:endParaRPr>
          </a:p>
          <a:p>
            <a:pPr algn="just">
              <a:buNone/>
            </a:pPr>
            <a:r>
              <a:rPr lang="en-US" sz="4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                 </a:t>
            </a:r>
            <a:r>
              <a:rPr lang="bn-BD" sz="4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অবজ্ঞাকরণ; এবং</a:t>
            </a:r>
          </a:p>
          <a:p>
            <a:pPr algn="just"/>
            <a:r>
              <a:rPr lang="bn-BD" sz="4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     </a:t>
            </a:r>
            <a:r>
              <a:rPr lang="en-US" sz="4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     </a:t>
            </a:r>
            <a:r>
              <a:rPr lang="bn-BD" sz="4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(৪)কোন কর্তৃপক্ষের নিকট কোন সরকারী </a:t>
            </a:r>
            <a:endParaRPr lang="en-US" sz="4200" dirty="0" smtClean="0">
              <a:solidFill>
                <a:schemeClr val="tx1">
                  <a:lumMod val="95000"/>
                  <a:lumOff val="5000"/>
                </a:schemeClr>
              </a:solidFill>
              <a:latin typeface="Nikosh" pitchFamily="2" charset="0"/>
              <a:cs typeface="Nikosh" pitchFamily="2" charset="0"/>
            </a:endParaRPr>
          </a:p>
          <a:p>
            <a:pPr algn="just">
              <a:buNone/>
            </a:pPr>
            <a:r>
              <a:rPr lang="en-US" sz="4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                </a:t>
            </a:r>
            <a:r>
              <a:rPr lang="bn-BD" sz="4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কর্মচারীর</a:t>
            </a:r>
            <a:r>
              <a:rPr lang="en-US" sz="4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bn-BD" sz="4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বিরুদ্ধে</a:t>
            </a:r>
            <a:r>
              <a:rPr lang="en-US" sz="4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bn-BD" sz="4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নগ্ন,হয়রানিমূলক, মিথ্যা </a:t>
            </a:r>
            <a:endParaRPr lang="en-US" sz="4200" dirty="0" smtClean="0">
              <a:solidFill>
                <a:schemeClr val="tx1">
                  <a:lumMod val="95000"/>
                  <a:lumOff val="5000"/>
                </a:schemeClr>
              </a:solidFill>
              <a:latin typeface="Nikosh" pitchFamily="2" charset="0"/>
              <a:cs typeface="Nikosh" pitchFamily="2" charset="0"/>
            </a:endParaRPr>
          </a:p>
          <a:p>
            <a:pPr algn="just">
              <a:buNone/>
            </a:pPr>
            <a:r>
              <a:rPr lang="en-US" sz="4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                </a:t>
            </a:r>
            <a:r>
              <a:rPr lang="bn-BD" sz="4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অথবা তুচ্ছ</a:t>
            </a:r>
            <a:r>
              <a:rPr lang="en-US" sz="4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bn-BD" sz="4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অভিযোগ সম্বলিত দরখাস্ত দাখিল;</a:t>
            </a:r>
            <a:endParaRPr lang="en-US" sz="4200" dirty="0" smtClean="0">
              <a:solidFill>
                <a:schemeClr val="tx1">
                  <a:lumMod val="95000"/>
                  <a:lumOff val="5000"/>
                </a:schemeClr>
              </a:solidFill>
              <a:latin typeface="Nikosh" pitchFamily="2" charset="0"/>
              <a:cs typeface="Nikosh" pitchFamily="2" charset="0"/>
            </a:endParaRPr>
          </a:p>
          <a:p>
            <a:pPr algn="just"/>
            <a:r>
              <a:rPr lang="en-US" sz="4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          (৫) </a:t>
            </a:r>
            <a:r>
              <a:rPr lang="en-US" sz="4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অন্য</a:t>
            </a:r>
            <a:r>
              <a:rPr lang="en-US" sz="4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4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কোনো</a:t>
            </a:r>
            <a:r>
              <a:rPr lang="en-US" sz="4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4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আইন</a:t>
            </a:r>
            <a:r>
              <a:rPr lang="en-US" sz="4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4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অনুযায়ী</a:t>
            </a:r>
            <a:r>
              <a:rPr lang="en-US" sz="4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4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অসদাচরণ</a:t>
            </a:r>
            <a:r>
              <a:rPr lang="en-US" sz="4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4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বলে</a:t>
            </a:r>
            <a:r>
              <a:rPr lang="en-US" sz="4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 </a:t>
            </a:r>
          </a:p>
          <a:p>
            <a:pPr algn="just">
              <a:buNone/>
            </a:pPr>
            <a:r>
              <a:rPr lang="en-US" sz="4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                  </a:t>
            </a:r>
            <a:r>
              <a:rPr lang="en-US" sz="4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গণ্য</a:t>
            </a:r>
            <a:r>
              <a:rPr lang="en-US" sz="4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" pitchFamily="2" charset="0"/>
                <a:cs typeface="Nikosh" pitchFamily="2" charset="0"/>
              </a:rPr>
              <a:t> ;</a:t>
            </a:r>
            <a:endParaRPr lang="bn-BD" sz="4200" dirty="0" smtClean="0">
              <a:solidFill>
                <a:schemeClr val="tx1">
                  <a:lumMod val="95000"/>
                  <a:lumOff val="5000"/>
                </a:schemeClr>
              </a:solidFill>
              <a:latin typeface="Nikosh" pitchFamily="2" charset="0"/>
              <a:cs typeface="Nikosh" pitchFamily="2" charset="0"/>
            </a:endParaRPr>
          </a:p>
          <a:p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07680" cy="541324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3800" b="1" dirty="0" smtClean="0">
                <a:latin typeface="SutonnyMJ" pitchFamily="2" charset="0"/>
                <a:cs typeface="SutonnyMJ" pitchFamily="2" charset="0"/>
              </a:rPr>
              <a:t>19| </a:t>
            </a:r>
            <a:r>
              <a:rPr lang="en-US" sz="3800" b="1" dirty="0" err="1" smtClean="0">
                <a:latin typeface="SutonnyMJ" pitchFamily="2" charset="0"/>
                <a:cs typeface="SutonnyMJ" pitchFamily="2" charset="0"/>
              </a:rPr>
              <a:t>Avwcj</a:t>
            </a:r>
            <a:r>
              <a:rPr lang="en-US" sz="3800" b="1" dirty="0" smtClean="0">
                <a:latin typeface="SutonnyMJ" pitchFamily="2" charset="0"/>
                <a:cs typeface="SutonnyMJ" pitchFamily="2" charset="0"/>
              </a:rPr>
              <a:t> ¯’</a:t>
            </a:r>
            <a:r>
              <a:rPr lang="en-US" sz="3800" b="1" dirty="0" err="1" smtClean="0">
                <a:latin typeface="SutonnyMJ" pitchFamily="2" charset="0"/>
                <a:cs typeface="SutonnyMJ" pitchFamily="2" charset="0"/>
              </a:rPr>
              <a:t>wMZ</a:t>
            </a:r>
            <a:r>
              <a:rPr lang="en-US" sz="3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b="1" dirty="0" smtClean="0">
                <a:latin typeface="Nikosh" pitchFamily="2" charset="0"/>
                <a:cs typeface="Nikosh" pitchFamily="2" charset="0"/>
              </a:rPr>
              <a:t>(withheld) </a:t>
            </a:r>
            <a:r>
              <a:rPr lang="en-US" sz="3800" b="1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b="1" dirty="0" err="1" smtClean="0">
                <a:latin typeface="SutonnyMJ" pitchFamily="2" charset="0"/>
                <a:cs typeface="SutonnyMJ" pitchFamily="2" charset="0"/>
              </a:rPr>
              <a:t>AvUK</a:t>
            </a:r>
            <a:r>
              <a:rPr lang="en-US" sz="3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b="1" dirty="0" err="1" smtClean="0">
                <a:latin typeface="SutonnyMJ" pitchFamily="2" charset="0"/>
                <a:cs typeface="SutonnyMJ" pitchFamily="2" charset="0"/>
              </a:rPr>
              <a:t>ivLv</a:t>
            </a:r>
            <a:r>
              <a:rPr lang="en-US" sz="3800" b="1" dirty="0" smtClean="0">
                <a:latin typeface="SutonnyMJ" pitchFamily="2" charset="0"/>
                <a:cs typeface="SutonnyMJ" pitchFamily="2" charset="0"/>
              </a:rPr>
              <a:t>- 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(1) †h 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Av‡`‡ki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weiy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‡× 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Avwcj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v‡qi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nBqv‡Q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, †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mB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Av‡e`bKvix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 KZ©„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 D³ 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Avwcj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 ¯’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wMZ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ivwL‡Z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cvwi‡e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, hw` 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Dnv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-</a:t>
            </a:r>
          </a:p>
          <a:p>
            <a:pPr algn="just"/>
            <a:r>
              <a:rPr lang="en-US" sz="3800" dirty="0" smtClean="0">
                <a:latin typeface="SutonnyMJ" pitchFamily="2" charset="0"/>
                <a:cs typeface="SutonnyMJ" pitchFamily="2" charset="0"/>
              </a:rPr>
              <a:t>   (K) 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GBi~c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Av‡`‡ki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weiy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‡× `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v‡qi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nBqv‡Q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hvnvi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¨ †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Avwcj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v‡qi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hvq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; 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A_ev</a:t>
            </a:r>
            <a:endParaRPr lang="en-US" sz="3800" dirty="0" smtClean="0">
              <a:latin typeface="SutonnyMJ" pitchFamily="2" charset="0"/>
              <a:cs typeface="SutonnyMJ" pitchFamily="2" charset="0"/>
            </a:endParaRPr>
          </a:p>
          <a:p>
            <a:pPr algn="just"/>
            <a:r>
              <a:rPr lang="en-US" sz="3800" dirty="0" smtClean="0">
                <a:latin typeface="SutonnyMJ" pitchFamily="2" charset="0"/>
                <a:cs typeface="SutonnyMJ" pitchFamily="2" charset="0"/>
              </a:rPr>
              <a:t>   (L) 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wewa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 17 †Z 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wba©vwiZ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mgqmxgvi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g‡a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¨ `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v‡qi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nBqv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 _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v‡K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wej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‡¤^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i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KviY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k©v‡bv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nBqv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 _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v‡K</a:t>
            </a: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; </a:t>
            </a:r>
            <a:r>
              <a:rPr lang="en-US" sz="3800" dirty="0" err="1" smtClean="0">
                <a:latin typeface="SutonnyMJ" pitchFamily="2" charset="0"/>
                <a:cs typeface="SutonnyMJ" pitchFamily="2" charset="0"/>
              </a:rPr>
              <a:t>A_ev</a:t>
            </a:r>
            <a:endParaRPr lang="en-US" sz="3800" dirty="0" smtClean="0">
              <a:latin typeface="SutonnyMJ" pitchFamily="2" charset="0"/>
              <a:cs typeface="SutonnyMJ" pitchFamily="2" charset="0"/>
            </a:endParaRPr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57200"/>
            <a:ext cx="8153400" cy="6019800"/>
          </a:xfrm>
        </p:spPr>
        <p:txBody>
          <a:bodyPr>
            <a:noAutofit/>
          </a:bodyPr>
          <a:lstStyle/>
          <a:p>
            <a:pPr algn="just"/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(M) </a:t>
            </a:r>
            <a:r>
              <a:rPr lang="en-US" sz="36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wewa</a:t>
            </a:r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18 G </a:t>
            </a:r>
            <a:r>
              <a:rPr lang="en-US" sz="36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ewY©Z</a:t>
            </a:r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sz="36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weavb</a:t>
            </a:r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cvjb</a:t>
            </a:r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bv</a:t>
            </a:r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nBqv</a:t>
            </a:r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_</a:t>
            </a:r>
            <a:r>
              <a:rPr lang="en-US" sz="36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v‡K</a:t>
            </a:r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; </a:t>
            </a:r>
            <a:r>
              <a:rPr lang="en-US" sz="36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A_ev</a:t>
            </a:r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pPr algn="just"/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(N) c~‡</a:t>
            </a:r>
            <a:r>
              <a:rPr lang="en-US" sz="36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e©i</a:t>
            </a:r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Avwc‡ji</a:t>
            </a:r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cybive„wË</a:t>
            </a:r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†h </a:t>
            </a:r>
            <a:r>
              <a:rPr lang="en-US" sz="36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Avwcj</a:t>
            </a:r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KZ©„</a:t>
            </a:r>
            <a:r>
              <a:rPr lang="en-US" sz="36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cÿ</a:t>
            </a:r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KZ©„K </a:t>
            </a:r>
            <a:r>
              <a:rPr lang="en-US" sz="36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Abyiyc</a:t>
            </a:r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Avwc‡j</a:t>
            </a:r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BZtc</a:t>
            </a:r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~‡e© </a:t>
            </a:r>
            <a:r>
              <a:rPr lang="en-US" sz="36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wm×všÍ</a:t>
            </a:r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cÖ`vb</a:t>
            </a:r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nBqv‡Q</a:t>
            </a:r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mB</a:t>
            </a:r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GKB </a:t>
            </a:r>
            <a:r>
              <a:rPr lang="en-US" sz="36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Avwcj</a:t>
            </a:r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KZ©„</a:t>
            </a:r>
            <a:r>
              <a:rPr lang="en-US" sz="36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c‡ÿi</a:t>
            </a:r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wbKU</a:t>
            </a:r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sz="36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v‡qi</a:t>
            </a:r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nBqv</a:t>
            </a:r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_</a:t>
            </a:r>
            <a:r>
              <a:rPr lang="en-US" sz="36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v‡K</a:t>
            </a:r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gvgjvwU</a:t>
            </a:r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cybwe</a:t>
            </a:r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©‡</a:t>
            </a:r>
            <a:r>
              <a:rPr lang="en-US" sz="36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ePbvi</a:t>
            </a:r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KviY</a:t>
            </a:r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wnmv‡e</a:t>
            </a:r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b~Zb</a:t>
            </a:r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Z_¨ </a:t>
            </a:r>
            <a:r>
              <a:rPr lang="en-US" sz="36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cwiw¯’wZ</a:t>
            </a:r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D™¢e </a:t>
            </a:r>
            <a:r>
              <a:rPr lang="en-US" sz="36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nBqv</a:t>
            </a:r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_</a:t>
            </a:r>
            <a:r>
              <a:rPr lang="en-US" sz="36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v‡K</a:t>
            </a:r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: </a:t>
            </a:r>
          </a:p>
          <a:p>
            <a:pPr algn="just"/>
            <a:r>
              <a:rPr lang="en-US" sz="36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   Z‡e kZ© _v‡K †h, Avwcj ¯’wMZ ivwLevi cÖwZwU †ÿ‡Î, D³ Z_¨ Ges ¯’wMZ ivwLevi KviY AvwcjKvix‡K AewnZ Kwi‡Z nB‡e : 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7955280" cy="587044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Z‡e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AviI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kZ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© _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v‡K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†h, †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Kej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wewa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18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weavbmg~n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cvj‡b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e¨_©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nBevi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Kvi‡Y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¯’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wMZ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ivLv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Avwcj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, ¯’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wMZ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ivLv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m¤ú‡K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AvwcjKvix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AewnZ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nBevi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ZvwiL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nB‡Z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GK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gv‡mi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g‡a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¨ †h †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mgq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cybivq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v‡qi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Kwi‡Z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cvwi‡e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D³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weavbmg~n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cvjbc~e©K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cybivq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v‡qi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nB‡j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Avwcj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Av‡e`bwU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AvUK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ivLv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hvB‡e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| </a:t>
            </a:r>
          </a:p>
          <a:p>
            <a:pPr algn="just"/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  (2) Dchy³ KZ©„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†hŠw³K †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Kvi‡Y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Avwcj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¯’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wMZ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ivwL‡j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Dnvi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weiy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‡×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Avwcj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hvB‡e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| </a:t>
            </a:r>
          </a:p>
          <a:p>
            <a:pPr algn="just"/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  (3) GB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wewai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Aax‡b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KZ©„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KZ©„K ¯’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wMZ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ivLv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Avwcj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Av‡e`bmg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~‡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ni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ZvwjKv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, ¯’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wMZ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ivwLevi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KviYmn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, D³ KZ©„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Avwcj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KZ©„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c‡ÿi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wbKU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cÖwZ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3 (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wZb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)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gv‡m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GKevi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Kwiqv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cÖiY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dirty="0" err="1" smtClean="0">
                <a:latin typeface="SutonnyMJ" pitchFamily="2" charset="0"/>
                <a:cs typeface="SutonnyMJ" pitchFamily="2" charset="0"/>
              </a:rPr>
              <a:t>Kwi‡e</a:t>
            </a: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457200"/>
            <a:ext cx="8031480" cy="5791200"/>
          </a:xfrm>
        </p:spPr>
        <p:txBody>
          <a:bodyPr>
            <a:normAutofit/>
          </a:bodyPr>
          <a:lstStyle/>
          <a:p>
            <a:pPr algn="just"/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20|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Avwcj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AMÖvqb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|- 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(1) †h KZ©„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c‡ÿi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Av‡`‡ki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weiy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‡×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Avwcj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v‡qi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nBqv‡Q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KZ©„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wewa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19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Aax‡b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¯’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wMZ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ivLv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bvB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GBi~c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cÖwZwU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Avwcj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gšÍe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¨ I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mswkøó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iKW©cÎmn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Avwcj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KZ©„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c‡ÿi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wbKU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AMÖvqb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Kwi‡e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| </a:t>
            </a:r>
          </a:p>
          <a:p>
            <a:pPr algn="just"/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   (2)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Avwcj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KZ©„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wewa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19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Aax‡b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¯’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wMZ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ivLv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Avwcj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Av‡e`b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Zje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Kwi‡Z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cvwi‡e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Dnv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nB‡j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D³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Avwcj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Dnvi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¯’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wMZKvix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KZ©„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c‡ÿi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gšÍe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¨ I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mswkøó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iKW©cÎmn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Avwcj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KZ©„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c‡ÿi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wbKU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h_vixwZ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AMÖvqb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Kwi‡Z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nB‡e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| 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381000"/>
            <a:ext cx="8839200" cy="6248400"/>
          </a:xfrm>
        </p:spPr>
        <p:txBody>
          <a:bodyPr>
            <a:noAutofit/>
          </a:bodyPr>
          <a:lstStyle/>
          <a:p>
            <a:pPr algn="just"/>
            <a:r>
              <a:rPr lang="en-US" sz="28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21| Avwcj wb®úwË|- </a:t>
            </a:r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(1) †Kv‡bv `Ð Av‡iv‡ci Av‡`‡ki weiy‡× Avwc‡ji †ÿ‡Î, Avwcj KZ©„cÿ wbgewY©Z welq¸wj we‡ePbv Kwi‡e Ges †hBi~c Av‡`k </a:t>
            </a:r>
            <a:r>
              <a:rPr lang="en-US" sz="28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cÖ`vb</a:t>
            </a:r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Dchy³ g‡b Kwi‡e †mBi~c Av‡`k cÖ`vb Kwi‡e- </a:t>
            </a:r>
          </a:p>
          <a:p>
            <a:pPr algn="just"/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     (K) GB wewagvjvq ewY©Z wba©vwiZ c×wZ Abym„Z nBqv‡Q wKbv Ges hw` nBqv _v‡K, Z‡e Abym„Z bv nIqvi Kvi‡Y b¨vqwePvi e¨vnZ nBqv‡Q wKbv;</a:t>
            </a:r>
          </a:p>
          <a:p>
            <a:pPr algn="just"/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    (L) Awf‡hv‡Mi Dci cÖvß Z_¨vw` h_v_© wKbv; Ges (M) Av‡ivwcZ `Ð gvÎvwZwi³, ch©vß ev Ach©vß wKbv|</a:t>
            </a:r>
          </a:p>
          <a:p>
            <a:pPr algn="just"/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(2) `Ðv‡`k e¨ZxZ Ab¨ †Kv‡bv Av‡`‡ki weiy‡× Avwc‡ji †ÿ‡Î, Avwcj KZ©„cÿ welqwU m¤úwK©Z Z_¨ I cwiw¯’wZ we‡ePbv Kwi‡e Ges †hBi~c Av‡`k cÖ`vb h_vh_ I b¨vqmsMZ ewjqv we‡ewPZ nB‡e †mBi~c Av‡`k cÖ`vb Kwi‡e|</a:t>
            </a:r>
          </a:p>
          <a:p>
            <a:pPr algn="just"/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(3) †h KZ…©c‡ÿi Av‡`‡ki weiy‡× Avwcj `v‡qi Kiv nBqv‡Q D³ KZ©„cÿ Avwcj KZ©„c‡ÿi Av‡`k cÖvwßi ZvwiL nB‡Z 30 (wÎk) Kvh©w`e‡mi g‡a¨ Avwcj KZ©„c‡ÿi Av‡`k Kvh©Ki </a:t>
            </a:r>
            <a:r>
              <a:rPr lang="en-US" sz="28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Kwi‡e</a:t>
            </a:r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031480" cy="5565648"/>
          </a:xfrm>
        </p:spPr>
        <p:txBody>
          <a:bodyPr>
            <a:normAutofit/>
          </a:bodyPr>
          <a:lstStyle/>
          <a:p>
            <a:pPr algn="just"/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22|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cybwe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©‡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ePbv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|- 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(1)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ivóªcwZ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KZ…©K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cÖ`Ë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Av‡`‡ki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Øviv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miKvwi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Kg©Pvix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msÿzä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nB‡j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wZwb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Av‡`kwU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cybwe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©‡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ePbvi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ivóªcwZi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wbKU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Av‡e`b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Kwi‡Z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cvwi‡eb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 algn="just"/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   (2)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Av‡e`bKvix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†h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Av‡`‡ki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Øviv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msÿzä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nBqv‡Qb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, D³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Av‡`k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ÁvZ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nBevi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ZvwiL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nB‡Z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3 (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wZb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)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gv‡mi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g‡a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cybwe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©‡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ePbvi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Av‡e`b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vwLj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Kwi‡j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Av‡e`bcÎ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cybwe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©‡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ePbvi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MÖnY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nB‡e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: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305800" cy="6019800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      Z‡e kZ© _v‡K †h, hw` ivóªcwZi wbKU m‡šÍvlRbKfv‡e cÖZxqgvb nq †h, Av‡e`bKvix KZ©„K h_vmg‡q Av‡e`b `vwLj Kwi‡Z bv cvwievi ch©vß KviY iwnqv‡Q, Zvnv nB‡j Dc‡ivwjøwLZ †gqv` AwZevwnZ m‡Ë¡I cieZ©x 3 (wZb) gv‡mi g‡a¨ †Kv‡bv Av‡e`b cybwe©‡ePbvi Rb¨ MÖnY Kwi‡Z cvwi‡e| </a:t>
            </a:r>
          </a:p>
          <a:p>
            <a:pPr algn="just"/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 (3) cÖ‡Z¨K e¨w³ cybwe©‡ePbvi Av‡e`b wbR bv‡g I c„_Kfv‡e `vwLj Kwi‡eb| </a:t>
            </a:r>
          </a:p>
          <a:p>
            <a:pPr algn="just"/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 (4) cybwe©‡ePbvi Rb¨ cÖ‡Z¨KwU Av‡e`b †h Awd‡m Av‡e`bKvix Kg©iZ Av‡Qb A_ev PvKzwiiZ bv _vwKevi †ÿ‡Î me©‡kl †h Awd‡m Kg©iZ wQ‡jb, †mB Awd‡mi Awdm cÖav‡bi gva¨‡g ivóªcwZi wbKU `vwLj Kwi‡Z nB‡e|</a:t>
            </a:r>
          </a:p>
          <a:p>
            <a:pPr algn="just"/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 (5) cybwe©‡ePbvi Av‡e`‡bi Dci ivóªcwZ †hBi~c Av‡`k cÖ`vb Dchy³ g‡b Kwi‡eb †mBi~c Av‡`k cÖ`vb Kwi‡e| 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07680" cy="587044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23|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cybixÿY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|-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ivóªcwZ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wbR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D‡`¨v‡M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wKsev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Ab¨fv‡e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mswkøó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gvgjvi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iKW©cÎ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Zje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Kwiqv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GB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wewagvjvi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Aax‡b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Avwc‡j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cÖ`Ë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Av‡`k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A_ev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hvnvi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weiy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‡×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Avwcj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bvB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GBi~c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Avwcj‡hvM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¨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Av‡`k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D³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Av‡`k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cÖ`v‡bi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ZvwiL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nB‡Z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GK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erm‡ii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g‡a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ms‡kvab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Kwi‡Z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cvwi‡eb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| </a:t>
            </a:r>
          </a:p>
          <a:p>
            <a:pPr algn="just"/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24|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ivóªcwZ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KZ©„K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cÖ`Ë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Av‡`k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Avwcj‡hvM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bq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|- 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GB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wewagvjvq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hvnv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wKQzB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_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vKzK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†Kb,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ivóªcwZ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KZ…©K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cÖ`Ë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Av‡`‡ki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weiy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‡×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Avwcj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v‡qi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hvB‡e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|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57200"/>
            <a:ext cx="8153400" cy="5867400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36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25| Av`vj‡Z wePvivaxb Kvh©aviv|- 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(1) †Kv‡bv miKvwi Kg©Pvixi weiy‡× †Kv‡bv Av`vj‡Z GKB wel‡qi Dci †dŠR`vwi Kvh©aviv ev AvBbMZ Kvh©aviv wePvivaxb _vwK‡j, Zvnvi weiy‡× wefvMxq Kvh©aviv wb®úwËi †ÿ‡Î †Kv‡bv evav _vwK‡e bv|</a:t>
            </a:r>
          </a:p>
          <a:p>
            <a:pPr algn="just"/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(2) </a:t>
            </a:r>
            <a:r>
              <a:rPr lang="en-US" sz="3600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The Public Servants (Dismissal on Conviction) Ordinance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, 1985 (1985 m‡bi 5bs Aa¨v‡`k) 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G ewY©Z Aciva e¨ZxZ Ab¨ †Kv‡bv Aciv‡ai `v‡q †Kv‡bv miKvwi Kg©Pvix Av`vjZ KZ©„K `ÐcÖvß nB‡j Zvnv‡K GB wewagvjvi Aax‡b `Ð cÖ`vb Kiv nB‡e wKbv Zrm¤ú‡K© KZ©„cÿ wm×všÍ MÖnY Kwi‡e| </a:t>
            </a:r>
          </a:p>
          <a:p>
            <a:pPr algn="just"/>
            <a:r>
              <a:rPr lang="en-US" sz="20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</a:t>
            </a:r>
            <a:endParaRPr lang="en-US" sz="2000" dirty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031480" cy="5413248"/>
          </a:xfrm>
        </p:spPr>
        <p:txBody>
          <a:bodyPr>
            <a:normAutofit/>
          </a:bodyPr>
          <a:lstStyle/>
          <a:p>
            <a:pPr algn="just"/>
            <a:r>
              <a:rPr lang="en-US" sz="3000" dirty="0" smtClean="0">
                <a:latin typeface="SutonnyMJ" pitchFamily="2" charset="0"/>
                <a:cs typeface="SutonnyMJ" pitchFamily="2" charset="0"/>
              </a:rPr>
              <a:t>(3) KZ©„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GB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wewagvjvi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Aax‡b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Zvnv‡K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`Ð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cÖ`v‡bi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wm×všÍ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MÖnY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Kwi‡j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welqwUi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cwiw¯’wZ‡Z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KZ©„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hBi~c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we‡ePbv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Kwi‡e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mBi~c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`Ð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Av‡ivc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Kwi‡Z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cvwi‡e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GBi~c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`Ð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Av‡iv‡ci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ÿ‡Î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Kvh©aviv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m~Pbv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Kwievi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cÖ‡qvRb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nB‡e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cÖ¯ÍvweZ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`‡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Ði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weiy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‡×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KviY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k©v‡bvi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miKvwi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Kg©Pvix‡K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my‡hvM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cÖ`v‡biI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cÖ‡qvRb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nB‡e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| </a:t>
            </a:r>
          </a:p>
          <a:p>
            <a:pPr algn="just"/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 (4) KZ©„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D³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miKvwi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Kg©Pvixi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Dci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`Ð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Av‡ivc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Kwievi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wm×všÍ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MÖnY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Kwi‡j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Zvnv‡K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PvKzwi‡Z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cybe©nvj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envj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ivwLevi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wb‡qvMKvix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KZ©„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c‡ÿi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Ae¨ewnZ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EaŸ©Zb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KZ©„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c‡ÿi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A_ev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ÿ‡Î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ivóªcwZ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wb‡RB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wb‡qvMKvix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KZ©„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mB‡ÿ‡Î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ivóªcwZi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Aby‡gv`b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MÖnY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Kwi‡Z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nB‡e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(M) ÒKZ…©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cÿÓ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A_©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wb‡qvMKvix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KZ…©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A_ev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miKvi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KZ…©K,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mgq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mgq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RvwiK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…Z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mvaviY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we‡kl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wb‡`©kbv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mv‡c‡ÿ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, GB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wewagvjvi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Aaxb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KZ…©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c‡ÿi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ÿgZv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cÖ‡qv‡Mi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wb‡qvwRZ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g‡bvbxZ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Kg©KZ©v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KZ…©‡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Z¡i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µ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gavivq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wb‡qvMKvix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KZ…©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c‡ÿi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EaŸ©Zb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Kg©KZ©vI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Bnvi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AšÍf©y³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nB‡e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; 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/>
          <a:lstStyle/>
          <a:p>
            <a:pPr algn="just"/>
            <a:endParaRPr lang="en-US" sz="4000" dirty="0" smtClean="0">
              <a:latin typeface="SutonnyMJ" pitchFamily="2" charset="0"/>
              <a:cs typeface="SutonnyMJ" pitchFamily="2" charset="0"/>
            </a:endParaRPr>
          </a:p>
          <a:p>
            <a:pPr algn="just"/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26|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Ab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¨ †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AvB‡bi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Aax‡b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cÖvc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AwaKvi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we‡kl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AwaKvi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ÿzYœ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|- 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GB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wewagvjvq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hvnv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wKQzB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_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vKzK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†Kb, †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e¨w³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we`¨gvb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AvBb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GB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wewagvjv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cÖeZ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©‡bi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Ae¨ewnZ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c~‡e© D³ e¨w³ I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miKv‡ii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g‡a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we`¨gvb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Pzw³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mg‡SvZvi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Aax‡b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wKQz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cÖvc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nB‡j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wZwb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D³i~c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AwaKvi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we‡kl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AwaKvi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nB‡Z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ewÂZ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nB‡eb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|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458200" cy="5562600"/>
          </a:xfrm>
        </p:spPr>
        <p:txBody>
          <a:bodyPr>
            <a:normAutofit/>
          </a:bodyPr>
          <a:lstStyle/>
          <a:p>
            <a:pPr algn="just"/>
            <a:r>
              <a:rPr lang="en-US" sz="44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27| Av‡`k Rvwii Kvh©KiZv|- </a:t>
            </a:r>
            <a:r>
              <a:rPr lang="en-US" sz="44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(1) GB wewagvjvi Aax‡b †Kv‡bv Av‡`k cÖ`vb Kiv nB‡j Dnv Av‡`k Rvwii ZvwiL nB‡Z Kvh©Ki nB‡e|</a:t>
            </a:r>
          </a:p>
          <a:p>
            <a:pPr algn="just"/>
            <a:r>
              <a:rPr lang="en-US" sz="44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  (2) wewa 2 G DwjøwLZ cjvq‡bi Kvi‡Y †Kvb Kg©Pvixi weiy‡× wewa 3 I 4 Gi Aaxb †Kvb `Ð Av‡ivc Kiv nB‡j Dnv cjvq‡bi ZvwiL nB‡Z Kvh©Ki Kiv </a:t>
            </a:r>
            <a:r>
              <a:rPr lang="en-US" sz="44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hvB‡e</a:t>
            </a:r>
            <a:r>
              <a:rPr lang="en-US" sz="44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sz="4400" dirty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305800" cy="55626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28|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iwnZKiY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I †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ndvRZ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|- </a:t>
            </a:r>
            <a:r>
              <a:rPr lang="en-US" sz="3600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The Government Servants (Discipline and Appeal) Rules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, 1985,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AZtci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iwnZ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wewagvjv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ewjqv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DwjøwLZ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GZÏ¦viv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iwnZ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nBj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 algn="just"/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  (2) Dc-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wewa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(1)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Aaxb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iwnZ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nIqv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m‡Z¡I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iwnZ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wewagvjvi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Aaxb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-</a:t>
            </a:r>
          </a:p>
          <a:p>
            <a:pPr algn="just"/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     (K) K…Z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KvRKg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M„nxZ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e¨e¯’v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GB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wewagvjvi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Aaxb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K…Z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M„nxZ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nBqv‡Q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ewjqv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MY¨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nB‡e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;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04800"/>
            <a:ext cx="8107680" cy="5791200"/>
          </a:xfrm>
        </p:spPr>
        <p:txBody>
          <a:bodyPr>
            <a:normAutofit/>
          </a:bodyPr>
          <a:lstStyle/>
          <a:p>
            <a:pPr algn="just"/>
            <a:endParaRPr lang="en-US" sz="3600" dirty="0" smtClean="0">
              <a:latin typeface="SutonnyMJ" pitchFamily="2" charset="0"/>
              <a:cs typeface="SutonnyMJ" pitchFamily="2" charset="0"/>
            </a:endParaRPr>
          </a:p>
          <a:p>
            <a:pPr algn="just"/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     (L)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M„nxZ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m~wPZ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Kvh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Kvh©aviv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Awb®úbœ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_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vwK‡j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Dnv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Ae¨vnZ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_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vwK‡e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GB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wewagvjvi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weavb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Abymv‡i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wb®úbœ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Kwi‡Z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nB‡e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;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Ges</a:t>
            </a:r>
            <a:endParaRPr lang="en-US" sz="3600" dirty="0" smtClean="0">
              <a:latin typeface="SutonnyMJ" pitchFamily="2" charset="0"/>
              <a:cs typeface="SutonnyMJ" pitchFamily="2" charset="0"/>
            </a:endParaRPr>
          </a:p>
          <a:p>
            <a:pPr algn="just"/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     (M) KZ©„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c‡ÿi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ÿgZv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cÖ‡qv‡Mi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ivóªcwZ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KZ©„K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g‡bvbxZ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KZ©„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Kg©KZ©v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A_ev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ivóªcwZ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KZ…©K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g‡bvbxZ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KZ©„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ewjqv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MY¨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KZ©„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Kg©KZ©v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,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ÿÎgZ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, GB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wewagvjvi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Aax‡b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KZ©„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Kg©KZ©v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ewjqv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MY¨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nB‡e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|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3525" cy="6858000"/>
          </a:xfr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94798294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Hp 2\Desktop\flowe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1450" y="609600"/>
            <a:ext cx="330835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304800" y="3505200"/>
            <a:ext cx="8382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0" tIns="45703" rIns="91410" bIns="45703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defTabSz="912877">
              <a:defRPr/>
            </a:pPr>
            <a:r>
              <a:rPr lang="en-US" sz="138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ea typeface="+mj-ea"/>
                <a:cs typeface="ArhialkhanMJ" pitchFamily="2" charset="0"/>
              </a:rPr>
              <a:t>ab¨ev</a:t>
            </a:r>
            <a:r>
              <a:rPr lang="en-US" sz="13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ea typeface="+mj-ea"/>
                <a:cs typeface="ArhialkhanMJ" pitchFamily="2" charset="0"/>
              </a:rPr>
              <a:t>`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2484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(N)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ÒKwgkbÓ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A_©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evsjv‡`k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miKvix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Kg©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Kwgkb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; </a:t>
            </a:r>
          </a:p>
          <a:p>
            <a:pPr algn="just">
              <a:buNone/>
            </a:pP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(O) Ò`ÐÓ A_© GB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wewagvjvi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Aaxb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Av‡ivc‡hvM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¨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`Ð; </a:t>
            </a:r>
          </a:p>
          <a:p>
            <a:pPr algn="just">
              <a:buNone/>
            </a:pP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(P)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Òcjvqb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(desertion)” 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A_©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webv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AbygwZ‡Z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PvKzwi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Z¨vM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A_ev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60 (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lvU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)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w`b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Z`~aŸ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mgq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webv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AbygwZ‡Z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Kg©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nB‡Z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Abycw¯’Z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_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vKv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A_ev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Kg©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nB‡Z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Aby‡gvw`Z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Abycw¯’wZi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avivevwnKZvq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Aby‡gvw`Z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mg‡qi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AwZwi³ 60 (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lvU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)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w`b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Z`~aŸ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mgq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cybtAbygwZ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MÖnY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e¨wZ‡i‡K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Abycw¯’Z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_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vKv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A_ev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webv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AbygwZ‡Z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†`k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Z¨vM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30 (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wÎk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)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w`b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Z`~aŸ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mgq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we‡`‡k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Ae¯’vb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A_ev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AbygwZmn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†`k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Z¨vM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Kwievi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Aby‡gvw`Z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mg‡qi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AwZwi³ 60 (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lvU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)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w`b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Z`~aŸ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mgq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Abby‡gvw`Zfv‡e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we‡`‡k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Ae¯’vb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;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pPr algn="just"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800" dirty="0" smtClean="0">
                <a:latin typeface="SutonnyMJ" pitchFamily="2" charset="0"/>
                <a:cs typeface="SutonnyMJ" pitchFamily="2" charset="0"/>
              </a:rPr>
              <a:t>(Q)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ÒmiKvwi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Kg©PvixÓ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A_©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cÖRvZ‡š¿i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K‡g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© wbhy³ †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e¨w³,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ˆ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e‡`wkK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PvKzwi‡Z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wb‡qvwRZ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A_ev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¯’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vbxq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KZ…©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Ab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¨ †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KZ©„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cÿ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we‡`wk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miKvi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ms¯’vq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A¯’vqx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wfwË‡Z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b¨¯ÍK…Z †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e¨w³|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"/>
            <a:ext cx="7772400" cy="5791200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3|`‡Ði wfwË|- </a:t>
            </a:r>
            <a:r>
              <a:rPr lang="en-US" sz="2800" b="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KZ…©c‡ÿi g‡Z †h †ÿ‡Î †Kv‡bv </a:t>
            </a:r>
            <a:r>
              <a:rPr lang="en-US" sz="2800" b="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miKvwi</a:t>
            </a:r>
            <a:r>
              <a:rPr lang="en-US" sz="2800" b="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Kg©Pvix</a:t>
            </a:r>
            <a:r>
              <a:rPr lang="en-US" sz="2800" b="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-</a:t>
            </a:r>
            <a:br>
              <a:rPr lang="en-US" sz="2800" b="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200" b="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(K) kvixwiK ev gvbwmK Amvg_©Zv, A_ev mvaviY `ÿZv eRvq ivLv ev e„w×i Rb¨ wba©vwiZ wefvMxq cixÿvq ci ci `yB ev Z‡ZvwaKevi AK…ZKvh©Zv, A_ev hyw³msMZ KviY e¨wZ‡i‡K D³ cixÿvq AskMÖnY Kwi‡Z e¨_© nIqv, A_ev hyw³msMZ KviY e¨wZ‡i‡K GB wewagvjvi Aax‡b Z`šÍ Kg©KZ©v wnmv‡e wb‡qvM cÖvß nBqv Z`šÍ Kvh©µg wba©vwiZ mg‡qi g‡a¨ Avi¤¢ Kwi‡Z wKsev Z`šÍ cÖwZ‡e`b `vwLj Kwi‡Z e¨_© nIqvi Kvi‡Y A`ÿ nb, A_ev `ÿZv nvivb Ges Zuvnvi D³i~c `ÿZv cybivq AR©‡bi †Kv‡bv m¤¢vebv bv _v‡K; </a:t>
            </a:r>
            <a:r>
              <a:rPr lang="en-US" sz="3200" b="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A_ev</a:t>
            </a:r>
            <a:endParaRPr lang="en-US" sz="3200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448</TotalTime>
  <Words>7014</Words>
  <Application>Microsoft Office PowerPoint</Application>
  <PresentationFormat>On-screen Show (4:3)</PresentationFormat>
  <Paragraphs>208</Paragraphs>
  <Slides>65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66" baseType="lpstr">
      <vt:lpstr>Aspect</vt:lpstr>
      <vt:lpstr>        </vt:lpstr>
      <vt:lpstr>উপস্থাপনায়</vt:lpstr>
      <vt:lpstr>সরকারি কর্মচারী (শৃঙ্খলা ও আপিল) বিধিমালা ২০১৮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User</cp:lastModifiedBy>
  <cp:revision>188</cp:revision>
  <dcterms:created xsi:type="dcterms:W3CDTF">2019-11-06T09:33:16Z</dcterms:created>
  <dcterms:modified xsi:type="dcterms:W3CDTF">2022-11-12T15:20:43Z</dcterms:modified>
</cp:coreProperties>
</file>