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34"/>
  </p:handoutMasterIdLst>
  <p:sldIdLst>
    <p:sldId id="256" r:id="rId2"/>
    <p:sldId id="257" r:id="rId3"/>
    <p:sldId id="266" r:id="rId4"/>
    <p:sldId id="288" r:id="rId5"/>
    <p:sldId id="276" r:id="rId6"/>
    <p:sldId id="272" r:id="rId7"/>
    <p:sldId id="261" r:id="rId8"/>
    <p:sldId id="277" r:id="rId9"/>
    <p:sldId id="289" r:id="rId10"/>
    <p:sldId id="278" r:id="rId11"/>
    <p:sldId id="262" r:id="rId12"/>
    <p:sldId id="279" r:id="rId13"/>
    <p:sldId id="263" r:id="rId14"/>
    <p:sldId id="286" r:id="rId15"/>
    <p:sldId id="280" r:id="rId16"/>
    <p:sldId id="264" r:id="rId17"/>
    <p:sldId id="281" r:id="rId18"/>
    <p:sldId id="287" r:id="rId19"/>
    <p:sldId id="282" r:id="rId20"/>
    <p:sldId id="267" r:id="rId21"/>
    <p:sldId id="290" r:id="rId22"/>
    <p:sldId id="283" r:id="rId23"/>
    <p:sldId id="291" r:id="rId24"/>
    <p:sldId id="268" r:id="rId25"/>
    <p:sldId id="293" r:id="rId26"/>
    <p:sldId id="284" r:id="rId27"/>
    <p:sldId id="292" r:id="rId28"/>
    <p:sldId id="270" r:id="rId29"/>
    <p:sldId id="294" r:id="rId30"/>
    <p:sldId id="285" r:id="rId31"/>
    <p:sldId id="274" r:id="rId32"/>
    <p:sldId id="27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3AD8"/>
    <a:srgbClr val="5630E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453D9B-5A27-40A1-9DD5-9869347C1A43}" type="datetimeFigureOut">
              <a:rPr lang="en-US" smtClean="0"/>
              <a:pPr/>
              <a:t>12-Nov-22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9340D5-7E62-40C7-93D6-25CB7620646E}"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12-Nov-22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12-Nov-22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2362200"/>
          </a:xfrm>
        </p:spPr>
        <p:txBody>
          <a:bodyPr/>
          <a:lstStyle/>
          <a:p>
            <a:r>
              <a:rPr lang="en-US" dirty="0" err="1" smtClean="0">
                <a:solidFill>
                  <a:srgbClr val="00B0F0"/>
                </a:solidFill>
                <a:latin typeface="Nikosh" pitchFamily="2" charset="0"/>
                <a:cs typeface="Nikosh" pitchFamily="2" charset="0"/>
              </a:rPr>
              <a:t>সরকারী</a:t>
            </a:r>
            <a:r>
              <a:rPr lang="en-US" dirty="0" smtClean="0">
                <a:solidFill>
                  <a:srgbClr val="00B0F0"/>
                </a:solidFill>
                <a:latin typeface="Nikosh" pitchFamily="2" charset="0"/>
                <a:cs typeface="Nikosh" pitchFamily="2" charset="0"/>
              </a:rPr>
              <a:t> </a:t>
            </a:r>
            <a:r>
              <a:rPr lang="en-US" dirty="0" err="1" smtClean="0">
                <a:solidFill>
                  <a:srgbClr val="00B0F0"/>
                </a:solidFill>
                <a:latin typeface="Nikosh" pitchFamily="2" charset="0"/>
                <a:cs typeface="Nikosh" pitchFamily="2" charset="0"/>
              </a:rPr>
              <a:t>কর্মচারী</a:t>
            </a:r>
            <a:r>
              <a:rPr lang="en-US" dirty="0" smtClean="0">
                <a:solidFill>
                  <a:srgbClr val="00B0F0"/>
                </a:solidFill>
                <a:latin typeface="Nikosh" pitchFamily="2" charset="0"/>
                <a:cs typeface="Nikosh" pitchFamily="2" charset="0"/>
              </a:rPr>
              <a:t> (</a:t>
            </a:r>
            <a:r>
              <a:rPr lang="en-US" dirty="0" err="1" smtClean="0">
                <a:solidFill>
                  <a:srgbClr val="00B0F0"/>
                </a:solidFill>
                <a:latin typeface="Nikosh" pitchFamily="2" charset="0"/>
                <a:cs typeface="Nikosh" pitchFamily="2" charset="0"/>
              </a:rPr>
              <a:t>আচরণ</a:t>
            </a:r>
            <a:r>
              <a:rPr lang="en-US" dirty="0" smtClean="0">
                <a:solidFill>
                  <a:srgbClr val="00B0F0"/>
                </a:solidFill>
                <a:latin typeface="Nikosh" pitchFamily="2" charset="0"/>
                <a:cs typeface="Nikosh" pitchFamily="2" charset="0"/>
              </a:rPr>
              <a:t>) বিধিমালা,১৯৭৯</a:t>
            </a:r>
            <a:br>
              <a:rPr lang="en-US" dirty="0" smtClean="0">
                <a:solidFill>
                  <a:srgbClr val="00B0F0"/>
                </a:solidFill>
                <a:latin typeface="Nikosh" pitchFamily="2" charset="0"/>
                <a:cs typeface="Nikosh" pitchFamily="2" charset="0"/>
              </a:rPr>
            </a:br>
            <a:endParaRPr lang="en-GB" dirty="0">
              <a:solidFill>
                <a:srgbClr val="00B0F0"/>
              </a:solidFill>
              <a:latin typeface="Nikosh" pitchFamily="2" charset="0"/>
              <a:cs typeface="Nikosh" pitchFamily="2" charset="0"/>
            </a:endParaRPr>
          </a:p>
        </p:txBody>
      </p:sp>
      <p:sp>
        <p:nvSpPr>
          <p:cNvPr id="3" name="Subtitle 2"/>
          <p:cNvSpPr>
            <a:spLocks noGrp="1"/>
          </p:cNvSpPr>
          <p:nvPr>
            <p:ph type="subTitle" idx="1"/>
          </p:nvPr>
        </p:nvSpPr>
        <p:spPr>
          <a:xfrm>
            <a:off x="1524000" y="3733800"/>
            <a:ext cx="6400800" cy="1981200"/>
          </a:xfrm>
        </p:spPr>
        <p:txBody>
          <a:bodyPr>
            <a:normAutofit/>
          </a:bodyPr>
          <a:lstStyle/>
          <a:p>
            <a:pPr marR="45720" lvl="0">
              <a:spcBef>
                <a:spcPct val="0"/>
              </a:spcBef>
              <a:buClr>
                <a:schemeClr val="accent3"/>
              </a:buClr>
              <a:buSzPct val="95000"/>
              <a:defRPr/>
            </a:pPr>
            <a:r>
              <a:rPr lang="en-US" sz="2800" dirty="0" err="1" smtClean="0">
                <a:solidFill>
                  <a:schemeClr val="tx2"/>
                </a:solidFill>
                <a:latin typeface="Nikosh" pitchFamily="2" charset="0"/>
                <a:cs typeface="Nikosh" pitchFamily="2" charset="0"/>
              </a:rPr>
              <a:t>আবু</a:t>
            </a:r>
            <a:r>
              <a:rPr lang="en-US" sz="2800" dirty="0" smtClean="0">
                <a:solidFill>
                  <a:schemeClr val="tx2"/>
                </a:solidFill>
                <a:latin typeface="Nikosh" pitchFamily="2" charset="0"/>
                <a:cs typeface="Nikosh" pitchFamily="2" charset="0"/>
              </a:rPr>
              <a:t> </a:t>
            </a:r>
            <a:r>
              <a:rPr lang="en-US" sz="2800" dirty="0" err="1" smtClean="0">
                <a:solidFill>
                  <a:schemeClr val="tx2"/>
                </a:solidFill>
                <a:latin typeface="Nikosh" pitchFamily="2" charset="0"/>
                <a:cs typeface="Nikosh" pitchFamily="2" charset="0"/>
              </a:rPr>
              <a:t>হায়াত</a:t>
            </a:r>
            <a:r>
              <a:rPr lang="en-US" sz="2800" dirty="0" smtClean="0">
                <a:solidFill>
                  <a:schemeClr val="tx2"/>
                </a:solidFill>
                <a:latin typeface="Nikosh" pitchFamily="2" charset="0"/>
                <a:cs typeface="Nikosh" pitchFamily="2" charset="0"/>
              </a:rPr>
              <a:t> </a:t>
            </a:r>
            <a:r>
              <a:rPr lang="bn-BD" sz="2800" dirty="0" smtClean="0">
                <a:solidFill>
                  <a:schemeClr val="tx2"/>
                </a:solidFill>
                <a:latin typeface="Nikosh" pitchFamily="2" charset="0"/>
                <a:cs typeface="Nikosh" pitchFamily="2" charset="0"/>
              </a:rPr>
              <a:t>মোঃ </a:t>
            </a:r>
            <a:r>
              <a:rPr lang="en-US" sz="2800" dirty="0" err="1" smtClean="0">
                <a:solidFill>
                  <a:schemeClr val="tx2"/>
                </a:solidFill>
                <a:latin typeface="Nikosh" pitchFamily="2" charset="0"/>
                <a:cs typeface="Nikosh" pitchFamily="2" charset="0"/>
              </a:rPr>
              <a:t>রহমতুল্লাহ্</a:t>
            </a:r>
            <a:r>
              <a:rPr lang="en-US" sz="2800" dirty="0" smtClean="0">
                <a:solidFill>
                  <a:schemeClr val="tx2"/>
                </a:solidFill>
                <a:latin typeface="Nikosh" pitchFamily="2" charset="0"/>
                <a:cs typeface="Nikosh" pitchFamily="2" charset="0"/>
              </a:rPr>
              <a:t>‌, </a:t>
            </a:r>
            <a:r>
              <a:rPr lang="en-US" sz="2800" dirty="0" err="1" smtClean="0">
                <a:solidFill>
                  <a:schemeClr val="tx2"/>
                </a:solidFill>
                <a:latin typeface="Nikosh" pitchFamily="2" charset="0"/>
                <a:cs typeface="Nikosh" pitchFamily="2" charset="0"/>
              </a:rPr>
              <a:t>পিএএ</a:t>
            </a:r>
            <a:endParaRPr lang="bn-BD" sz="2800" dirty="0" smtClean="0">
              <a:solidFill>
                <a:schemeClr val="tx2"/>
              </a:solidFill>
              <a:latin typeface="Nikosh" pitchFamily="2" charset="0"/>
              <a:cs typeface="Nikosh" pitchFamily="2" charset="0"/>
            </a:endParaRPr>
          </a:p>
          <a:p>
            <a:pPr marR="45720" lvl="0">
              <a:spcBef>
                <a:spcPct val="0"/>
              </a:spcBef>
              <a:buClr>
                <a:schemeClr val="accent3"/>
              </a:buClr>
              <a:buSzPct val="95000"/>
              <a:defRPr/>
            </a:pPr>
            <a:r>
              <a:rPr lang="en-US" sz="2800" dirty="0" err="1" smtClean="0">
                <a:solidFill>
                  <a:schemeClr val="accent2">
                    <a:lumMod val="75000"/>
                  </a:schemeClr>
                </a:solidFill>
                <a:latin typeface="Nikosh" pitchFamily="2" charset="0"/>
                <a:cs typeface="Nikosh" pitchFamily="2" charset="0"/>
              </a:rPr>
              <a:t>প্রধান</a:t>
            </a:r>
            <a:r>
              <a:rPr lang="en-US" sz="2800" dirty="0" smtClean="0">
                <a:solidFill>
                  <a:schemeClr val="accent2">
                    <a:lumMod val="75000"/>
                  </a:schemeClr>
                </a:solidFill>
                <a:latin typeface="Nikosh" pitchFamily="2" charset="0"/>
                <a:cs typeface="Nikosh" pitchFamily="2" charset="0"/>
              </a:rPr>
              <a:t> </a:t>
            </a:r>
            <a:r>
              <a:rPr lang="en-US" sz="2800" dirty="0" err="1" smtClean="0">
                <a:solidFill>
                  <a:schemeClr val="accent2">
                    <a:lumMod val="75000"/>
                  </a:schemeClr>
                </a:solidFill>
                <a:latin typeface="Nikosh" pitchFamily="2" charset="0"/>
                <a:cs typeface="Nikosh" pitchFamily="2" charset="0"/>
              </a:rPr>
              <a:t>নির্বাহী</a:t>
            </a:r>
            <a:r>
              <a:rPr lang="en-US" sz="2800" dirty="0" smtClean="0">
                <a:solidFill>
                  <a:schemeClr val="accent2">
                    <a:lumMod val="75000"/>
                  </a:schemeClr>
                </a:solidFill>
                <a:latin typeface="Nikosh" pitchFamily="2" charset="0"/>
                <a:cs typeface="Nikosh" pitchFamily="2" charset="0"/>
              </a:rPr>
              <a:t> </a:t>
            </a:r>
            <a:r>
              <a:rPr lang="en-US" sz="2800" dirty="0" err="1" smtClean="0">
                <a:solidFill>
                  <a:schemeClr val="accent2">
                    <a:lumMod val="75000"/>
                  </a:schemeClr>
                </a:solidFill>
                <a:latin typeface="Nikosh" pitchFamily="2" charset="0"/>
                <a:cs typeface="Nikosh" pitchFamily="2" charset="0"/>
              </a:rPr>
              <a:t>কর্মকর্তা</a:t>
            </a:r>
            <a:r>
              <a:rPr lang="en-US" sz="2800" dirty="0" smtClean="0">
                <a:solidFill>
                  <a:schemeClr val="accent2">
                    <a:lumMod val="75000"/>
                  </a:schemeClr>
                </a:solidFill>
                <a:latin typeface="Nikosh" pitchFamily="2" charset="0"/>
                <a:cs typeface="Nikosh" pitchFamily="2" charset="0"/>
              </a:rPr>
              <a:t> (</a:t>
            </a:r>
            <a:r>
              <a:rPr lang="en-US" sz="2800" dirty="0" err="1" smtClean="0">
                <a:solidFill>
                  <a:schemeClr val="accent2">
                    <a:lumMod val="75000"/>
                  </a:schemeClr>
                </a:solidFill>
                <a:latin typeface="Nikosh" pitchFamily="2" charset="0"/>
                <a:cs typeface="Nikosh" pitchFamily="2" charset="0"/>
              </a:rPr>
              <a:t>উপসচিব</a:t>
            </a:r>
            <a:r>
              <a:rPr lang="en-US" sz="2800" dirty="0" smtClean="0">
                <a:solidFill>
                  <a:schemeClr val="accent2">
                    <a:lumMod val="75000"/>
                  </a:schemeClr>
                </a:solidFill>
                <a:latin typeface="Nikosh" pitchFamily="2" charset="0"/>
                <a:cs typeface="Nikosh" pitchFamily="2" charset="0"/>
              </a:rPr>
              <a:t>)</a:t>
            </a:r>
            <a:endParaRPr lang="bn-BD" sz="2800" dirty="0" smtClean="0">
              <a:solidFill>
                <a:schemeClr val="accent2">
                  <a:lumMod val="75000"/>
                </a:schemeClr>
              </a:solidFill>
              <a:latin typeface="Nikosh" pitchFamily="2" charset="0"/>
              <a:cs typeface="Nikosh" pitchFamily="2" charset="0"/>
            </a:endParaRPr>
          </a:p>
          <a:p>
            <a:pPr marR="45720" lvl="0">
              <a:spcBef>
                <a:spcPct val="0"/>
              </a:spcBef>
              <a:buClr>
                <a:schemeClr val="accent3"/>
              </a:buClr>
              <a:buSzPct val="95000"/>
              <a:defRPr/>
            </a:pPr>
            <a:r>
              <a:rPr lang="bn-BD" sz="2800" dirty="0" smtClean="0">
                <a:latin typeface="Nikosh" pitchFamily="2" charset="0"/>
                <a:cs typeface="Nikosh" pitchFamily="2" charset="0"/>
              </a:rPr>
              <a:t>রাজশাহী উন্নয়ন কর্তৃপক্ষ</a:t>
            </a:r>
            <a:endParaRPr lang="en-US" sz="2800" dirty="0" smtClean="0">
              <a:latin typeface="Nikosh" pitchFamily="2" charset="0"/>
              <a:cs typeface="Nikosh" pitchFamily="2" charset="0"/>
            </a:endParaRPr>
          </a:p>
          <a:p>
            <a:pPr marR="45720" lvl="0">
              <a:spcBef>
                <a:spcPct val="0"/>
              </a:spcBef>
              <a:buClr>
                <a:schemeClr val="accent3"/>
              </a:buClr>
              <a:buSzPct val="95000"/>
              <a:defRPr/>
            </a:pPr>
            <a:r>
              <a:rPr lang="bn-BD" sz="2800" dirty="0" smtClean="0">
                <a:solidFill>
                  <a:srgbClr val="0070C0"/>
                </a:solidFill>
                <a:latin typeface="Nikosh" pitchFamily="2" charset="0"/>
                <a:cs typeface="Nikosh" pitchFamily="2" charset="0"/>
              </a:rPr>
              <a:t>রাজশাহী</a:t>
            </a:r>
            <a:r>
              <a:rPr lang="en-US" sz="2800" dirty="0" smtClean="0">
                <a:solidFill>
                  <a:srgbClr val="0070C0"/>
                </a:solidFill>
                <a:latin typeface="Nikosh" pitchFamily="2" charset="0"/>
                <a:cs typeface="Nikosh" pitchFamily="2" charset="0"/>
              </a:rPr>
              <a:t>।</a:t>
            </a:r>
            <a:endParaRPr lang="en-GB" sz="2800"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05800" cy="6324600"/>
          </a:xfrm>
        </p:spPr>
        <p:txBody>
          <a:bodyPr>
            <a:noAutofit/>
          </a:bodyPr>
          <a:lstStyle/>
          <a:p>
            <a:pPr algn="just"/>
            <a:r>
              <a:rPr lang="bn-BD" sz="3600" b="1" u="sng" dirty="0" smtClean="0">
                <a:solidFill>
                  <a:srgbClr val="FF0000"/>
                </a:solidFill>
                <a:latin typeface="Nikosh" pitchFamily="2" charset="0"/>
                <a:cs typeface="Nikosh" pitchFamily="2" charset="0"/>
              </a:rPr>
              <a:t>বিধি-১৩:</a:t>
            </a:r>
            <a:r>
              <a:rPr lang="bn-BD" sz="3600" b="1" dirty="0" smtClean="0">
                <a:solidFill>
                  <a:srgbClr val="FF0000"/>
                </a:solidFill>
                <a:latin typeface="Nikosh" pitchFamily="2" charset="0"/>
                <a:cs typeface="Nikosh" pitchFamily="2" charset="0"/>
              </a:rPr>
              <a:t> </a:t>
            </a:r>
            <a:r>
              <a:rPr lang="bn-BD" sz="3600" b="1" dirty="0" smtClean="0">
                <a:solidFill>
                  <a:srgbClr val="4D3AD8"/>
                </a:solidFill>
                <a:latin typeface="Nikosh" pitchFamily="2" charset="0"/>
                <a:cs typeface="Nikosh" pitchFamily="2" charset="0"/>
              </a:rPr>
              <a:t>সম্পত্তির ঘোষণা</a:t>
            </a:r>
          </a:p>
          <a:p>
            <a:pPr algn="just"/>
            <a:r>
              <a:rPr lang="bn-BD" sz="3600" b="1" dirty="0" smtClean="0">
                <a:latin typeface="Nikosh" pitchFamily="2" charset="0"/>
                <a:cs typeface="Nikosh" pitchFamily="2" charset="0"/>
              </a:rPr>
              <a:t>* প্রত্যেক সরকারি কর্মচারী চাকরিতে প্রবেশের সময় যথাযথ কর্তৃপক্ষের মাধ্যমে সরকারের নিকট তার অথবা তার পরিবারের সদস্যদের মালিকানাধীন বা দখলে থাকা শেয়ার, সার্টিফিকেট, সিকিউরিটি, বীমা পলিসি এবং মোট ৫০,০০০/-</a:t>
            </a:r>
            <a:r>
              <a:rPr lang="en-US" sz="3600" b="1" dirty="0" smtClean="0">
                <a:latin typeface="Nikosh" pitchFamily="2" charset="0"/>
                <a:cs typeface="Nikosh" pitchFamily="2" charset="0"/>
              </a:rPr>
              <a:t> </a:t>
            </a:r>
            <a:r>
              <a:rPr lang="bn-BD" sz="3600" b="1" dirty="0" smtClean="0">
                <a:latin typeface="Nikosh" pitchFamily="2" charset="0"/>
                <a:cs typeface="Nikosh" pitchFamily="2" charset="0"/>
              </a:rPr>
              <a:t>(পঞ্চাশ হাজার) টাকা বা ততধিক মূল্যের অলংকারাদিসহ স্থাবর বা অস্থাবর সম্পত্তির ঘোষণা করবেন।</a:t>
            </a:r>
          </a:p>
          <a:p>
            <a:pPr algn="just"/>
            <a:r>
              <a:rPr lang="bn-BD" sz="3600" b="1" dirty="0" smtClean="0">
                <a:latin typeface="Nikosh" pitchFamily="2" charset="0"/>
                <a:cs typeface="Nikosh" pitchFamily="2" charset="0"/>
              </a:rPr>
              <a:t>* প্রত্যেক সরকারি কর্মচারী প্রতি ০৫</a:t>
            </a:r>
            <a:r>
              <a:rPr lang="en-US" sz="3600" b="1" dirty="0" smtClean="0">
                <a:latin typeface="Nikosh" pitchFamily="2" charset="0"/>
                <a:cs typeface="Nikosh" pitchFamily="2" charset="0"/>
              </a:rPr>
              <a:t> </a:t>
            </a:r>
            <a:r>
              <a:rPr lang="bn-BD" sz="3600" b="1" dirty="0" smtClean="0">
                <a:latin typeface="Nikosh" pitchFamily="2" charset="0"/>
                <a:cs typeface="Nikosh" pitchFamily="2" charset="0"/>
              </a:rPr>
              <a:t>(পাঁচ) বছর অন্তর প্রদর্শিত সম্পত্তির হ্রাস বৃদ্ধির হিসাব বিবরণী যথাযথ কর্তৃপক্ষের মাধ্যমে সরকারের নিকট দাখিল করবেন।</a:t>
            </a:r>
            <a:endParaRPr lang="en-US" sz="36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229600" cy="6172200"/>
          </a:xfrm>
        </p:spPr>
        <p:txBody>
          <a:bodyPr>
            <a:normAutofit/>
          </a:bodyPr>
          <a:lstStyle/>
          <a:p>
            <a:pPr algn="just"/>
            <a:r>
              <a:rPr lang="bn-BD" sz="3600" b="1" u="sng" dirty="0" smtClean="0">
                <a:solidFill>
                  <a:srgbClr val="FF0000"/>
                </a:solidFill>
                <a:latin typeface="Nikosh" pitchFamily="2" charset="0"/>
                <a:cs typeface="Nikosh" pitchFamily="2" charset="0"/>
              </a:rPr>
              <a:t>বিধি-১৪:</a:t>
            </a:r>
            <a:r>
              <a:rPr lang="bn-BD" sz="3600" b="1" dirty="0" smtClean="0">
                <a:solidFill>
                  <a:srgbClr val="FF0000"/>
                </a:solidFill>
                <a:latin typeface="Nikosh" pitchFamily="2" charset="0"/>
                <a:cs typeface="Nikosh" pitchFamily="2" charset="0"/>
              </a:rPr>
              <a:t> </a:t>
            </a:r>
            <a:r>
              <a:rPr lang="bn-BD" sz="3600" b="1" dirty="0" smtClean="0">
                <a:solidFill>
                  <a:srgbClr val="5630E2"/>
                </a:solidFill>
                <a:latin typeface="Nikosh" pitchFamily="2" charset="0"/>
                <a:cs typeface="Nikosh" pitchFamily="2" charset="0"/>
              </a:rPr>
              <a:t>নগদ টাকায় সহজে পরিবর্তনীয় সম্পদের হিসাব </a:t>
            </a:r>
            <a:r>
              <a:rPr lang="en-US" sz="3600" b="1" dirty="0" smtClean="0">
                <a:solidFill>
                  <a:srgbClr val="5630E2"/>
                </a:solidFill>
                <a:latin typeface="Nikosh" pitchFamily="2" charset="0"/>
                <a:cs typeface="Nikosh" pitchFamily="2" charset="0"/>
              </a:rPr>
              <a:t>        	</a:t>
            </a:r>
            <a:r>
              <a:rPr lang="bn-BD" sz="3600" b="1" dirty="0" smtClean="0">
                <a:solidFill>
                  <a:srgbClr val="5630E2"/>
                </a:solidFill>
                <a:latin typeface="Nikosh" pitchFamily="2" charset="0"/>
                <a:cs typeface="Nikosh" pitchFamily="2" charset="0"/>
              </a:rPr>
              <a:t>প্রকাশ</a:t>
            </a:r>
            <a:endParaRPr lang="bn-BD" sz="3600" b="1" u="sng" dirty="0" smtClean="0">
              <a:solidFill>
                <a:srgbClr val="5630E2"/>
              </a:solidFill>
              <a:latin typeface="Nikosh" pitchFamily="2" charset="0"/>
              <a:cs typeface="Nikosh" pitchFamily="2" charset="0"/>
            </a:endParaRPr>
          </a:p>
          <a:p>
            <a:pPr algn="just"/>
            <a:r>
              <a:rPr lang="bn-BD" sz="3600" b="1" dirty="0" smtClean="0">
                <a:solidFill>
                  <a:schemeClr val="tx1"/>
                </a:solidFill>
                <a:latin typeface="Nikosh" pitchFamily="2" charset="0"/>
                <a:cs typeface="Nikosh" pitchFamily="2" charset="0"/>
              </a:rPr>
              <a:t>সরকারের চাহিদা মোতাবেক প্রত্যেক সরকারি কর্মচারী তাঁর নগদ টাকায় সহজে পরিবর্তনীয় সম্পদের হিসাব প্রকাশ করবেন।</a:t>
            </a:r>
          </a:p>
          <a:p>
            <a:pPr algn="just"/>
            <a:r>
              <a:rPr lang="bn-BD" sz="3600" b="1" u="sng" dirty="0" smtClean="0">
                <a:solidFill>
                  <a:srgbClr val="FF0000"/>
                </a:solidFill>
                <a:latin typeface="Nikosh" pitchFamily="2" charset="0"/>
                <a:cs typeface="Nikosh" pitchFamily="2" charset="0"/>
              </a:rPr>
              <a:t>বিধি-১৫:</a:t>
            </a:r>
            <a:r>
              <a:rPr lang="bn-BD" sz="3600" b="1" dirty="0" smtClean="0">
                <a:solidFill>
                  <a:srgbClr val="FF0000"/>
                </a:solidFill>
                <a:latin typeface="Nikosh" pitchFamily="2" charset="0"/>
                <a:cs typeface="Nikosh" pitchFamily="2" charset="0"/>
              </a:rPr>
              <a:t> </a:t>
            </a:r>
            <a:r>
              <a:rPr lang="bn-BD" sz="3600" b="1" dirty="0" smtClean="0">
                <a:solidFill>
                  <a:srgbClr val="4D3AD8"/>
                </a:solidFill>
                <a:latin typeface="Nikosh" pitchFamily="2" charset="0"/>
                <a:cs typeface="Nikosh" pitchFamily="2" charset="0"/>
              </a:rPr>
              <a:t>ফটকাবাজি ও বিনিয়োগ</a:t>
            </a:r>
          </a:p>
          <a:p>
            <a:pPr algn="just"/>
            <a:r>
              <a:rPr lang="bn-BD" sz="3600" b="1" dirty="0" smtClean="0">
                <a:solidFill>
                  <a:schemeClr val="tx1"/>
                </a:solidFill>
                <a:latin typeface="Nikosh" pitchFamily="2" charset="0"/>
                <a:cs typeface="Nikosh" pitchFamily="2" charset="0"/>
              </a:rPr>
              <a:t>কোন সরকারি কর্মচারী ফটকা কারবারে বিনিয়োগে ফটকাবাজি করতে পারবেন না। মূল্য প্রতিনিয়ত উঠানামা করে , অভ্যাস</a:t>
            </a:r>
            <a:r>
              <a:rPr lang="en-US" sz="3600" b="1" dirty="0" smtClean="0">
                <a:solidFill>
                  <a:schemeClr val="tx1"/>
                </a:solidFill>
                <a:latin typeface="Nikosh" pitchFamily="2" charset="0"/>
                <a:cs typeface="Nikosh" pitchFamily="2" charset="0"/>
              </a:rPr>
              <a:t>ত</a:t>
            </a:r>
            <a:r>
              <a:rPr lang="bn-BD" sz="3600" b="1" dirty="0" smtClean="0">
                <a:solidFill>
                  <a:schemeClr val="tx1"/>
                </a:solidFill>
                <a:latin typeface="Nikosh" pitchFamily="2" charset="0"/>
                <a:cs typeface="Nikosh" pitchFamily="2" charset="0"/>
              </a:rPr>
              <a:t>ভাবে ঐ সমস্ত সিকিউরিটিস্ এর ক্রয় বিক্রয় বিনিয়োগে ফটকাবাজি হিসাবে গণ্য হবে।</a:t>
            </a:r>
            <a:endParaRPr lang="en-GB" sz="4400" b="1" dirty="0"/>
          </a:p>
        </p:txBody>
      </p:sp>
    </p:spTree>
  </p:cSld>
  <p:clrMapOvr>
    <a:masterClrMapping/>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Autofit/>
          </a:bodyPr>
          <a:lstStyle/>
          <a:p>
            <a:pPr algn="just"/>
            <a:endParaRPr lang="en-US" sz="3600" b="1" u="sng" dirty="0" smtClean="0">
              <a:solidFill>
                <a:srgbClr val="FF0000"/>
              </a:solidFill>
              <a:latin typeface="Nikosh" pitchFamily="2" charset="0"/>
              <a:cs typeface="Nikosh" pitchFamily="2" charset="0"/>
            </a:endParaRPr>
          </a:p>
          <a:p>
            <a:pPr algn="just"/>
            <a:r>
              <a:rPr lang="bn-BD" sz="3600" b="1" u="sng" dirty="0" smtClean="0">
                <a:solidFill>
                  <a:srgbClr val="FF0000"/>
                </a:solidFill>
                <a:latin typeface="Nikosh" pitchFamily="2" charset="0"/>
                <a:cs typeface="Nikosh" pitchFamily="2" charset="0"/>
              </a:rPr>
              <a:t>বিধি-১</a:t>
            </a:r>
            <a:r>
              <a:rPr lang="en-US" sz="3600" b="1" u="sng" dirty="0" smtClean="0">
                <a:solidFill>
                  <a:srgbClr val="FF0000"/>
                </a:solidFill>
                <a:latin typeface="Nikosh" pitchFamily="2" charset="0"/>
                <a:cs typeface="Nikosh" pitchFamily="2" charset="0"/>
              </a:rPr>
              <a:t>৬</a:t>
            </a:r>
            <a:r>
              <a:rPr lang="bn-BD" sz="3600" b="1" u="sng" dirty="0" smtClean="0">
                <a:solidFill>
                  <a:srgbClr val="FF0000"/>
                </a:solidFill>
                <a:latin typeface="Nikosh" pitchFamily="2" charset="0"/>
                <a:cs typeface="Nikosh" pitchFamily="2" charset="0"/>
              </a:rPr>
              <a:t>:</a:t>
            </a:r>
            <a:r>
              <a:rPr lang="bn-BD" sz="3600" b="1" dirty="0" smtClean="0">
                <a:solidFill>
                  <a:srgbClr val="FF0000"/>
                </a:solidFill>
                <a:latin typeface="Nikosh" pitchFamily="2" charset="0"/>
                <a:cs typeface="Nikosh" pitchFamily="2" charset="0"/>
              </a:rPr>
              <a:t> </a:t>
            </a:r>
            <a:r>
              <a:rPr lang="bn-BD" sz="3600" b="1" dirty="0" smtClean="0">
                <a:solidFill>
                  <a:srgbClr val="4D3AD8"/>
                </a:solidFill>
                <a:latin typeface="Nikosh" pitchFamily="2" charset="0"/>
                <a:cs typeface="Nikosh" pitchFamily="2" charset="0"/>
              </a:rPr>
              <a:t>কোম্পানী স্থাপন ব্যবস্থাপনা</a:t>
            </a:r>
          </a:p>
          <a:p>
            <a:pPr algn="just"/>
            <a:r>
              <a:rPr lang="bn-BD" sz="3600" b="1" dirty="0" smtClean="0">
                <a:latin typeface="Nikosh" pitchFamily="2" charset="0"/>
                <a:cs typeface="Nikosh" pitchFamily="2" charset="0"/>
              </a:rPr>
              <a:t>সরকারি কর্মচারী কোন ব্যাংক বা অন্য কোন কোম্পানী স্থাপন, নিবন্ধীকরণ বা ব্যবস্থাপনায় অংশগ্রহণ করতে পারবেন না।</a:t>
            </a:r>
          </a:p>
          <a:p>
            <a:pPr algn="just"/>
            <a:r>
              <a:rPr lang="bn-BD" sz="3600" b="1" u="sng" dirty="0" smtClean="0">
                <a:solidFill>
                  <a:srgbClr val="FF0000"/>
                </a:solidFill>
                <a:latin typeface="Nikosh" pitchFamily="2" charset="0"/>
                <a:cs typeface="Nikosh" pitchFamily="2" charset="0"/>
              </a:rPr>
              <a:t>বিধি-১৭:</a:t>
            </a:r>
            <a:r>
              <a:rPr lang="bn-BD" sz="3600" b="1" dirty="0" smtClean="0">
                <a:solidFill>
                  <a:srgbClr val="FF0000"/>
                </a:solidFill>
                <a:latin typeface="Nikosh" pitchFamily="2" charset="0"/>
                <a:cs typeface="Nikosh" pitchFamily="2" charset="0"/>
              </a:rPr>
              <a:t> </a:t>
            </a:r>
            <a:r>
              <a:rPr lang="bn-BD" sz="3600" b="1" dirty="0" smtClean="0">
                <a:solidFill>
                  <a:srgbClr val="4D3AD8"/>
                </a:solidFill>
                <a:latin typeface="Nikosh" pitchFamily="2" charset="0"/>
                <a:cs typeface="Nikosh" pitchFamily="2" charset="0"/>
              </a:rPr>
              <a:t>ব্যক্তিগত ব্যবসা বা চাকরি</a:t>
            </a:r>
          </a:p>
          <a:p>
            <a:pPr algn="just"/>
            <a:r>
              <a:rPr lang="bn-BD" sz="3600" b="1" dirty="0" smtClean="0">
                <a:latin typeface="Nikosh" pitchFamily="2" charset="0"/>
                <a:cs typeface="Nikosh" pitchFamily="2" charset="0"/>
              </a:rPr>
              <a:t>কোন সরকারি কর্মচারী সরকারের পূর্বানুমোদন ব্যতিরেকে সরকারি কার্য ব্যতীত অন্য কোন ব্যবসায়ে জড়িত হতে অথবা অন্য কোন চাকরি বা কার্য গ্রহণ করতে পারবেন না। </a:t>
            </a:r>
            <a:endParaRPr lang="en-US" sz="3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610600" cy="6172200"/>
          </a:xfrm>
        </p:spPr>
        <p:txBody>
          <a:bodyPr>
            <a:normAutofit/>
          </a:bodyPr>
          <a:lstStyle/>
          <a:p>
            <a:pPr algn="just"/>
            <a:r>
              <a:rPr lang="bn-BD" sz="4400" b="1" u="sng" dirty="0" smtClean="0">
                <a:solidFill>
                  <a:srgbClr val="FF0000"/>
                </a:solidFill>
                <a:latin typeface="Nikosh" pitchFamily="2" charset="0"/>
                <a:cs typeface="Nikosh" pitchFamily="2" charset="0"/>
              </a:rPr>
              <a:t>বিধি-১৮:</a:t>
            </a:r>
            <a:r>
              <a:rPr lang="bn-BD" sz="4400" b="1" dirty="0" smtClean="0">
                <a:solidFill>
                  <a:srgbClr val="FF0000"/>
                </a:solidFill>
                <a:latin typeface="Nikosh" pitchFamily="2" charset="0"/>
                <a:cs typeface="Nikosh" pitchFamily="2" charset="0"/>
              </a:rPr>
              <a:t> </a:t>
            </a:r>
            <a:r>
              <a:rPr lang="bn-BD" sz="4400" b="1" dirty="0" smtClean="0">
                <a:solidFill>
                  <a:srgbClr val="4D3AD8"/>
                </a:solidFill>
                <a:latin typeface="Nikosh" pitchFamily="2" charset="0"/>
                <a:cs typeface="Nikosh" pitchFamily="2" charset="0"/>
              </a:rPr>
              <a:t>দেউলিয়াত্ত্ব ও অভ্যাসগত ঋণগ্রস্থতা</a:t>
            </a:r>
          </a:p>
          <a:p>
            <a:pPr algn="just"/>
            <a:r>
              <a:rPr lang="bn-BD" sz="4400" b="1" dirty="0" smtClean="0">
                <a:solidFill>
                  <a:schemeClr val="tx1"/>
                </a:solidFill>
                <a:latin typeface="Nikosh" pitchFamily="2" charset="0"/>
                <a:cs typeface="Nikosh" pitchFamily="2" charset="0"/>
              </a:rPr>
              <a:t>সরকারি কর্মচারী অবশ্যই অভ্যাসগত ঋণগ্রস্থতাকে পরিহার করবে। যদি কোন সরকারি কর্মচারী দেউলিয়া হিসেবে বিবেচিত বা ঘোষিত হন তাহলে তিনি সে সম্পর্কে তৎক্ষনাৎ প্রযোজ্য ক্ষেত্রে অফিস প্রধান বা বিভাগীয় প্রধান বা মন্ত্রণালয়ের সচিবের নিকট রিপোর্ট করবেন।</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algn="just"/>
            <a:r>
              <a:rPr lang="bn-BD" sz="3600" u="sng" dirty="0" smtClean="0">
                <a:solidFill>
                  <a:srgbClr val="FF0000"/>
                </a:solidFill>
                <a:latin typeface="Nikosh" pitchFamily="2" charset="0"/>
                <a:cs typeface="Nikosh" pitchFamily="2" charset="0"/>
              </a:rPr>
              <a:t>বিধি-১৯:</a:t>
            </a:r>
            <a:r>
              <a:rPr lang="bn-BD" sz="3600" dirty="0" smtClean="0">
                <a:solidFill>
                  <a:srgbClr val="FF0000"/>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সরকারি দলিলাদি বা তথ্যের আদান প্রদান</a:t>
            </a:r>
          </a:p>
          <a:p>
            <a:pPr algn="just"/>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bn-BD" sz="3600" dirty="0" smtClean="0">
                <a:latin typeface="Nikosh" pitchFamily="2" charset="0"/>
                <a:cs typeface="Nikosh" pitchFamily="2" charset="0"/>
              </a:rPr>
              <a:t>সরকারি কর্মচারী সরকা</a:t>
            </a:r>
            <a:r>
              <a:rPr lang="en-US" sz="3600" dirty="0" err="1" smtClean="0">
                <a:latin typeface="Nikosh" pitchFamily="2" charset="0"/>
                <a:cs typeface="Nikosh" pitchFamily="2" charset="0"/>
              </a:rPr>
              <a:t>রি</a:t>
            </a:r>
            <a:r>
              <a:rPr lang="en-US" sz="3600" dirty="0" smtClean="0">
                <a:latin typeface="Nikosh" pitchFamily="2" charset="0"/>
                <a:cs typeface="Nikosh" pitchFamily="2" charset="0"/>
              </a:rPr>
              <a:t> </a:t>
            </a:r>
            <a:r>
              <a:rPr lang="bn-BD" sz="3600" dirty="0" smtClean="0">
                <a:latin typeface="Nikosh" pitchFamily="2" charset="0"/>
                <a:cs typeface="Nikosh" pitchFamily="2" charset="0"/>
              </a:rPr>
              <a:t>সাধারণ বা বিশেষভাবে ক্ষমতাপ্রাপ্ত না হয়ে সরকারি দায়িত্ব </a:t>
            </a:r>
            <a:r>
              <a:rPr lang="en-US" sz="3600" dirty="0" err="1" smtClean="0">
                <a:latin typeface="Nikosh" pitchFamily="2" charset="0"/>
                <a:cs typeface="Nikosh" pitchFamily="2" charset="0"/>
              </a:rPr>
              <a:t>পালনকালে</a:t>
            </a:r>
            <a:r>
              <a:rPr lang="en-US" sz="3600" dirty="0" smtClean="0">
                <a:latin typeface="Nikosh" pitchFamily="2" charset="0"/>
                <a:cs typeface="Nikosh" pitchFamily="2" charset="0"/>
              </a:rPr>
              <a:t> </a:t>
            </a:r>
            <a:r>
              <a:rPr lang="bn-BD" sz="3600" dirty="0" smtClean="0">
                <a:latin typeface="Nikosh" pitchFamily="2" charset="0"/>
                <a:cs typeface="Nikosh" pitchFamily="2" charset="0"/>
              </a:rPr>
              <a:t>সরকারি উৎস হতে বা অন্য কোনভাবে তাঁর দখলে এসেছে অথবা সরকারি কর্তব্য সম্পাদনকালে </a:t>
            </a:r>
            <a:r>
              <a:rPr lang="en-US" sz="3600" dirty="0" err="1" smtClean="0">
                <a:latin typeface="Nikosh" pitchFamily="2" charset="0"/>
                <a:cs typeface="Nikosh" pitchFamily="2" charset="0"/>
              </a:rPr>
              <a:t>তার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কর্তৃক</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প্রস্তুত</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সংগৃহীত</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হয়েছে</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এরুপ</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সরকারি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দলিলের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বিষয়বস্তু</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তথ্য</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প্রত্যক্ষ</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পরোক্ষভাবে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অন্য</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মন্ত্রণালয়</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বিভাগ</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সংযুক্ত</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দপ্তরে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কর্মরত</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সরকারি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কর্মচারীর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নিকট</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অন্য</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বেসরকারি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ব্যক্তির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নিকট</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সংবাদ</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মাধ্যমের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নিকট</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প্রকাশ</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করতে</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পারবেন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না</a:t>
            </a:r>
            <a:r>
              <a:rPr lang="en-US" sz="3600" dirty="0" smtClean="0">
                <a:latin typeface="Nikosh" pitchFamily="2" charset="0"/>
                <a:cs typeface="Nikosh" pitchFamily="2" charset="0"/>
              </a:rPr>
              <a:t>।</a:t>
            </a:r>
            <a:endParaRPr lang="en-GB" sz="3600"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92500" lnSpcReduction="10000"/>
          </a:bodyPr>
          <a:lstStyle/>
          <a:p>
            <a:pPr algn="just"/>
            <a:r>
              <a:rPr lang="bn-BD" sz="3600" u="sng" dirty="0" smtClean="0">
                <a:solidFill>
                  <a:srgbClr val="FF0000"/>
                </a:solidFill>
                <a:latin typeface="Nikosh" pitchFamily="2" charset="0"/>
                <a:cs typeface="Nikosh" pitchFamily="2" charset="0"/>
              </a:rPr>
              <a:t>বিধি-২০:</a:t>
            </a:r>
            <a:r>
              <a:rPr lang="bn-BD" sz="3600" dirty="0" smtClean="0">
                <a:solidFill>
                  <a:srgbClr val="FF0000"/>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কোন অনুরোধ বা প্রস্তাব </a:t>
            </a:r>
            <a:r>
              <a:rPr lang="en-US" sz="3600" dirty="0" err="1" smtClean="0">
                <a:solidFill>
                  <a:srgbClr val="4D3AD8"/>
                </a:solidFill>
                <a:latin typeface="Nikosh" pitchFamily="2" charset="0"/>
                <a:cs typeface="Nikosh" pitchFamily="2" charset="0"/>
              </a:rPr>
              <a:t>নিয়ে</a:t>
            </a:r>
            <a:r>
              <a:rPr lang="en-US" sz="3600" dirty="0" smtClean="0">
                <a:solidFill>
                  <a:srgbClr val="4D3AD8"/>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সংসদ সদস্য, ইত্যাদির দ্বারস্থ হওয়া</a:t>
            </a:r>
          </a:p>
          <a:p>
            <a:pPr algn="just"/>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bn-BD" sz="3600" dirty="0" smtClean="0">
                <a:latin typeface="Nikosh" pitchFamily="2" charset="0"/>
                <a:cs typeface="Nikosh" pitchFamily="2" charset="0"/>
              </a:rPr>
              <a:t>সরকারি কর্মচারী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তাঁর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পক্ষে</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হস্তক্ষেপ</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করার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জন্য</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অনুরোধ</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প্রস্তাব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নিয়ে</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প্রত্যক্ষ</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পরোক্ষভাবে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সংসদ</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সদস্য</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অন্য</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কোন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বেসরকারি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ব্যক্তির</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দ্বারস্থ</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হতে</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পারবেন</a:t>
            </a:r>
            <a:r>
              <a:rPr lang="en-US" sz="3600" dirty="0" smtClean="0">
                <a:latin typeface="Nikosh" pitchFamily="2" charset="0"/>
                <a:cs typeface="Nikosh" pitchFamily="2" charset="0"/>
              </a:rPr>
              <a:t> </a:t>
            </a:r>
            <a:r>
              <a:rPr lang="en-US" sz="3600" dirty="0" err="1" smtClean="0">
                <a:latin typeface="Nikosh" pitchFamily="2" charset="0"/>
                <a:cs typeface="Nikosh" pitchFamily="2" charset="0"/>
              </a:rPr>
              <a:t>না</a:t>
            </a:r>
            <a:r>
              <a:rPr lang="en-US" sz="3600" dirty="0" smtClean="0">
                <a:latin typeface="Nikosh" pitchFamily="2" charset="0"/>
                <a:cs typeface="Nikosh" pitchFamily="2" charset="0"/>
              </a:rPr>
              <a:t>।</a:t>
            </a:r>
          </a:p>
          <a:p>
            <a:pPr algn="just">
              <a:buNone/>
            </a:pPr>
            <a:endParaRPr lang="en-US" sz="3600" u="sng" dirty="0" smtClean="0">
              <a:solidFill>
                <a:srgbClr val="FF0000"/>
              </a:solidFill>
              <a:latin typeface="Nikosh" pitchFamily="2" charset="0"/>
              <a:cs typeface="Nikosh" pitchFamily="2" charset="0"/>
            </a:endParaRPr>
          </a:p>
          <a:p>
            <a:pPr algn="just"/>
            <a:r>
              <a:rPr lang="bn-BD" sz="3600" u="sng" dirty="0" smtClean="0">
                <a:solidFill>
                  <a:srgbClr val="FF0000"/>
                </a:solidFill>
                <a:latin typeface="Nikosh" pitchFamily="2" charset="0"/>
                <a:cs typeface="Nikosh" pitchFamily="2" charset="0"/>
              </a:rPr>
              <a:t>বিধি-২১:</a:t>
            </a:r>
            <a:r>
              <a:rPr lang="bn-BD" sz="3600" dirty="0" smtClean="0">
                <a:solidFill>
                  <a:srgbClr val="FF0000"/>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সংবাদপত্র বা সমায়িকীর ব্যবস্থাপনা</a:t>
            </a:r>
          </a:p>
          <a:p>
            <a:pPr algn="just"/>
            <a:r>
              <a:rPr lang="bn-BD" sz="3600" dirty="0" smtClean="0">
                <a:latin typeface="Nikosh" pitchFamily="2" charset="0"/>
                <a:cs typeface="Nikosh" pitchFamily="2" charset="0"/>
              </a:rPr>
              <a:t>সরকারি কর্মচারী সরকারের পূর্বানুমোদন ব্যতিরেকে যে কোন সংবাদপত্র বা সমায়িকীর সম্পূর্ণ বা আংশিক মালিক হতে বা পরিচালনা করতে অথবা সম্পাদনায় বা ব্যবস্থাপনায় অংশগ্রহণ করতে পারবেন না।</a:t>
            </a:r>
            <a:endParaRPr lang="en-US" sz="3600" dirty="0" smtClean="0">
              <a:latin typeface="Nikosh" pitchFamily="2" charset="0"/>
              <a:cs typeface="Nikosh" pitchFamily="2" charset="0"/>
            </a:endParaRP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228600"/>
            <a:ext cx="8610600" cy="6400800"/>
          </a:xfrm>
        </p:spPr>
        <p:txBody>
          <a:bodyPr>
            <a:noAutofit/>
          </a:bodyPr>
          <a:lstStyle/>
          <a:p>
            <a:pPr algn="just">
              <a:buFont typeface="Arial" pitchFamily="34" charset="0"/>
              <a:buChar char="•"/>
            </a:pPr>
            <a:endParaRPr lang="en-US" sz="3200" u="sng" dirty="0" smtClean="0">
              <a:solidFill>
                <a:srgbClr val="FF0000"/>
              </a:solidFill>
              <a:latin typeface="Nikosh" pitchFamily="2" charset="0"/>
              <a:cs typeface="Nikosh" pitchFamily="2" charset="0"/>
            </a:endParaRPr>
          </a:p>
          <a:p>
            <a:pPr algn="just">
              <a:buFont typeface="Arial" pitchFamily="34" charset="0"/>
              <a:buChar char="•"/>
            </a:pPr>
            <a:r>
              <a:rPr lang="bn-BD" sz="3200" u="sng" dirty="0" smtClean="0">
                <a:solidFill>
                  <a:srgbClr val="FF0000"/>
                </a:solidFill>
                <a:latin typeface="Nikosh" pitchFamily="2" charset="0"/>
                <a:cs typeface="Nikosh" pitchFamily="2" charset="0"/>
              </a:rPr>
              <a:t>বিধি-২২:</a:t>
            </a:r>
            <a:r>
              <a:rPr lang="bn-BD" sz="3200" dirty="0" smtClean="0">
                <a:solidFill>
                  <a:srgbClr val="FF0000"/>
                </a:solidFill>
                <a:latin typeface="Nikosh" pitchFamily="2" charset="0"/>
                <a:cs typeface="Nikosh" pitchFamily="2" charset="0"/>
              </a:rPr>
              <a:t> </a:t>
            </a:r>
            <a:r>
              <a:rPr lang="bn-BD" sz="3200" dirty="0" smtClean="0">
                <a:solidFill>
                  <a:srgbClr val="4D3AD8"/>
                </a:solidFill>
                <a:latin typeface="Nikosh" pitchFamily="2" charset="0"/>
                <a:cs typeface="Nikosh" pitchFamily="2" charset="0"/>
              </a:rPr>
              <a:t>বেতার সম্প্রচারে অংশগ্রহণ এবং সংবাদ মাধ্যমের সংগে </a:t>
            </a:r>
            <a:r>
              <a:rPr lang="en-US" sz="3200" dirty="0" smtClean="0">
                <a:solidFill>
                  <a:srgbClr val="4D3AD8"/>
                </a:solidFill>
                <a:latin typeface="Nikosh" pitchFamily="2" charset="0"/>
                <a:cs typeface="Nikosh" pitchFamily="2" charset="0"/>
              </a:rPr>
              <a:t> </a:t>
            </a:r>
          </a:p>
          <a:p>
            <a:pPr algn="just"/>
            <a:r>
              <a:rPr lang="en-US" sz="3200" dirty="0" smtClean="0">
                <a:solidFill>
                  <a:srgbClr val="4D3AD8"/>
                </a:solidFill>
                <a:latin typeface="Nikosh" pitchFamily="2" charset="0"/>
                <a:cs typeface="Nikosh" pitchFamily="2" charset="0"/>
              </a:rPr>
              <a:t>            </a:t>
            </a:r>
            <a:r>
              <a:rPr lang="bn-BD" sz="3200" dirty="0" smtClean="0">
                <a:solidFill>
                  <a:srgbClr val="4D3AD8"/>
                </a:solidFill>
                <a:latin typeface="Nikosh" pitchFamily="2" charset="0"/>
                <a:cs typeface="Nikosh" pitchFamily="2" charset="0"/>
              </a:rPr>
              <a:t>যোগাযোগ</a:t>
            </a:r>
          </a:p>
          <a:p>
            <a:pPr algn="just"/>
            <a:r>
              <a:rPr lang="bn-BD" sz="3200" dirty="0" smtClean="0">
                <a:solidFill>
                  <a:schemeClr val="tx1"/>
                </a:solidFill>
                <a:latin typeface="Nikosh" pitchFamily="2" charset="0"/>
                <a:cs typeface="Nikosh" pitchFamily="2" charset="0"/>
              </a:rPr>
              <a:t>সরকারি কর্মচারী বিভাগীয় প্রধানের পূর্বানুমোদন ব্যতিরেকে বেতার কিংবা টেলিভিশন সম্প্রচারে অংশগ্রহণ করতে বা কোন সংবাদপত্র বা সাময়িকীতে নিজ নামে বা বেনামে বা অন্যের নামে কোন নিবন্ধ বা পত্র লিখতে পারবে না।</a:t>
            </a:r>
          </a:p>
          <a:p>
            <a:pPr algn="just">
              <a:buFont typeface="Arial" pitchFamily="34" charset="0"/>
              <a:buChar char="•"/>
            </a:pPr>
            <a:r>
              <a:rPr lang="bn-BD" sz="3200" u="sng" dirty="0" smtClean="0">
                <a:solidFill>
                  <a:srgbClr val="FF0000"/>
                </a:solidFill>
                <a:latin typeface="Nikosh" pitchFamily="2" charset="0"/>
                <a:cs typeface="Nikosh" pitchFamily="2" charset="0"/>
              </a:rPr>
              <a:t>বিধি-২৩:</a:t>
            </a:r>
            <a:r>
              <a:rPr lang="bn-BD" sz="3200" dirty="0" smtClean="0">
                <a:solidFill>
                  <a:srgbClr val="FF0000"/>
                </a:solidFill>
                <a:latin typeface="Nikosh" pitchFamily="2" charset="0"/>
                <a:cs typeface="Nikosh" pitchFamily="2" charset="0"/>
              </a:rPr>
              <a:t> </a:t>
            </a:r>
            <a:r>
              <a:rPr lang="bn-BD" sz="3200" dirty="0" smtClean="0">
                <a:solidFill>
                  <a:srgbClr val="4D3AD8"/>
                </a:solidFill>
                <a:latin typeface="Nikosh" pitchFamily="2" charset="0"/>
                <a:cs typeface="Nikosh" pitchFamily="2" charset="0"/>
              </a:rPr>
              <a:t>সরকারের সমালোচনা এবং বিদেশী রাষ্ট্র সম্পর্কীত তথ্য </a:t>
            </a:r>
            <a:endParaRPr lang="en-US" sz="3200" dirty="0" smtClean="0">
              <a:solidFill>
                <a:srgbClr val="4D3AD8"/>
              </a:solidFill>
              <a:latin typeface="Nikosh" pitchFamily="2" charset="0"/>
              <a:cs typeface="Nikosh" pitchFamily="2" charset="0"/>
            </a:endParaRPr>
          </a:p>
          <a:p>
            <a:pPr algn="just"/>
            <a:r>
              <a:rPr lang="en-US" sz="3200" dirty="0" smtClean="0">
                <a:solidFill>
                  <a:srgbClr val="4D3AD8"/>
                </a:solidFill>
                <a:latin typeface="Nikosh" pitchFamily="2" charset="0"/>
                <a:cs typeface="Nikosh" pitchFamily="2" charset="0"/>
              </a:rPr>
              <a:t>            </a:t>
            </a:r>
            <a:r>
              <a:rPr lang="bn-BD" sz="3200" dirty="0" smtClean="0">
                <a:solidFill>
                  <a:srgbClr val="4D3AD8"/>
                </a:solidFill>
                <a:latin typeface="Nikosh" pitchFamily="2" charset="0"/>
                <a:cs typeface="Nikosh" pitchFamily="2" charset="0"/>
              </a:rPr>
              <a:t>বা মতামত প্রকাশ</a:t>
            </a:r>
          </a:p>
          <a:p>
            <a:pPr algn="just"/>
            <a:r>
              <a:rPr lang="bn-BD" sz="3200" dirty="0" smtClean="0">
                <a:solidFill>
                  <a:schemeClr val="tx1"/>
                </a:solidFill>
                <a:latin typeface="Nikosh" pitchFamily="2" charset="0"/>
                <a:cs typeface="Nikosh" pitchFamily="2" charset="0"/>
              </a:rPr>
              <a:t>সরকারি কর্মচারী নিজ নামে প্রকাশিত কোন লেখায় বা তাঁর কর্তৃক জনসম্মুখে প্রদত্ত বক্তব্যে অথবা বেতার বা টেলিভিশনে সম্প্রচারে কোন বক্তব্যে এমন কোন বিবৃত্তি বা মতামত প্রকাশ করতে পারবেন না যা সরকারকে অস্বিস্তকর অবস্থায় ফেলতে সক্ষম।</a:t>
            </a:r>
            <a:endParaRPr lang="en-GB" sz="4800"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6324600"/>
          </a:xfrm>
        </p:spPr>
        <p:txBody>
          <a:bodyPr>
            <a:noAutofit/>
          </a:bodyPr>
          <a:lstStyle/>
          <a:p>
            <a:pPr algn="just"/>
            <a:endParaRPr lang="en-US" sz="3200" u="sng" dirty="0" smtClean="0">
              <a:solidFill>
                <a:srgbClr val="FF0000"/>
              </a:solidFill>
              <a:latin typeface="Nikosh" pitchFamily="2" charset="0"/>
              <a:cs typeface="Nikosh" pitchFamily="2" charset="0"/>
            </a:endParaRPr>
          </a:p>
          <a:p>
            <a:pPr algn="just"/>
            <a:r>
              <a:rPr lang="bn-BD" sz="3200" u="sng" dirty="0" smtClean="0">
                <a:solidFill>
                  <a:srgbClr val="FF0000"/>
                </a:solidFill>
                <a:latin typeface="Nikosh" pitchFamily="2" charset="0"/>
                <a:cs typeface="Nikosh" pitchFamily="2" charset="0"/>
              </a:rPr>
              <a:t>বিধি-২</a:t>
            </a:r>
            <a:r>
              <a:rPr lang="en-US" sz="3200" u="sng" dirty="0" smtClean="0">
                <a:solidFill>
                  <a:srgbClr val="FF0000"/>
                </a:solidFill>
                <a:latin typeface="Nikosh" pitchFamily="2" charset="0"/>
                <a:cs typeface="Nikosh" pitchFamily="2" charset="0"/>
              </a:rPr>
              <a:t>৪</a:t>
            </a:r>
            <a:r>
              <a:rPr lang="bn-BD" sz="3200" u="sng" dirty="0" smtClean="0">
                <a:solidFill>
                  <a:srgbClr val="FF0000"/>
                </a:solidFill>
                <a:latin typeface="Nikosh" pitchFamily="2" charset="0"/>
                <a:cs typeface="Nikosh" pitchFamily="2" charset="0"/>
              </a:rPr>
              <a:t>:</a:t>
            </a:r>
            <a:r>
              <a:rPr lang="bn-BD" sz="3200" dirty="0" smtClean="0">
                <a:solidFill>
                  <a:srgbClr val="FF0000"/>
                </a:solidFill>
                <a:latin typeface="Nikosh" pitchFamily="2" charset="0"/>
                <a:cs typeface="Nikosh" pitchFamily="2" charset="0"/>
              </a:rPr>
              <a:t> </a:t>
            </a:r>
            <a:r>
              <a:rPr lang="bn-BD" sz="3200" dirty="0" smtClean="0">
                <a:solidFill>
                  <a:srgbClr val="4D3AD8"/>
                </a:solidFill>
                <a:latin typeface="Nikosh" pitchFamily="2" charset="0"/>
                <a:cs typeface="Nikosh" pitchFamily="2" charset="0"/>
              </a:rPr>
              <a:t>কমিটির নিকট সাক্ষ্য প্রদান</a:t>
            </a:r>
          </a:p>
          <a:p>
            <a:pPr algn="just"/>
            <a:r>
              <a:rPr lang="bn-BD" sz="3200" dirty="0" smtClean="0">
                <a:latin typeface="Nikosh" pitchFamily="2" charset="0"/>
                <a:cs typeface="Nikosh" pitchFamily="2" charset="0"/>
              </a:rPr>
              <a:t>সরকারি কর্মচারী সরকারের পূর্বানুমোদন ব্যতিরেকে কোন পাবলিক কমিটির নিকট সাক্ষ্য প্রদান করতে পারবেন না।</a:t>
            </a:r>
            <a:endParaRPr lang="en-US" sz="3200" dirty="0" smtClean="0">
              <a:latin typeface="Nikosh" pitchFamily="2" charset="0"/>
              <a:cs typeface="Nikosh" pitchFamily="2" charset="0"/>
            </a:endParaRPr>
          </a:p>
          <a:p>
            <a:pPr algn="just"/>
            <a:endParaRPr lang="en-US" sz="3200" u="sng" dirty="0" smtClean="0">
              <a:solidFill>
                <a:srgbClr val="FF0000"/>
              </a:solidFill>
              <a:latin typeface="Nikosh" pitchFamily="2" charset="0"/>
              <a:cs typeface="Nikosh" pitchFamily="2" charset="0"/>
            </a:endParaRPr>
          </a:p>
          <a:p>
            <a:pPr algn="just"/>
            <a:r>
              <a:rPr lang="bn-BD" sz="3200" u="sng" dirty="0" smtClean="0">
                <a:solidFill>
                  <a:srgbClr val="FF0000"/>
                </a:solidFill>
                <a:latin typeface="Nikosh" pitchFamily="2" charset="0"/>
                <a:cs typeface="Nikosh" pitchFamily="2" charset="0"/>
              </a:rPr>
              <a:t>বিধি-২</a:t>
            </a:r>
            <a:r>
              <a:rPr lang="en-US" sz="3200" u="sng" dirty="0" smtClean="0">
                <a:solidFill>
                  <a:srgbClr val="FF0000"/>
                </a:solidFill>
                <a:latin typeface="Nikosh" pitchFamily="2" charset="0"/>
                <a:cs typeface="Nikosh" pitchFamily="2" charset="0"/>
              </a:rPr>
              <a:t>৫</a:t>
            </a:r>
            <a:r>
              <a:rPr lang="bn-BD" sz="3200" u="sng" dirty="0" smtClean="0">
                <a:solidFill>
                  <a:srgbClr val="FF0000"/>
                </a:solidFill>
                <a:latin typeface="Nikosh" pitchFamily="2" charset="0"/>
                <a:cs typeface="Nikosh" pitchFamily="2" charset="0"/>
              </a:rPr>
              <a:t>:</a:t>
            </a:r>
            <a:r>
              <a:rPr lang="en-US" sz="3200" dirty="0" smtClean="0">
                <a:solidFill>
                  <a:srgbClr val="FF0000"/>
                </a:solidFill>
                <a:latin typeface="Nikosh" pitchFamily="2" charset="0"/>
                <a:cs typeface="Nikosh" pitchFamily="2" charset="0"/>
              </a:rPr>
              <a:t> </a:t>
            </a:r>
            <a:r>
              <a:rPr lang="en-US" sz="3200" dirty="0" err="1" smtClean="0">
                <a:solidFill>
                  <a:srgbClr val="4D3AD8"/>
                </a:solidFill>
                <a:latin typeface="Nikosh" pitchFamily="2" charset="0"/>
                <a:cs typeface="Nikosh" pitchFamily="2" charset="0"/>
              </a:rPr>
              <a:t>রাজনীতি</a:t>
            </a:r>
            <a:r>
              <a:rPr lang="en-US" sz="3200" dirty="0" smtClean="0">
                <a:solidFill>
                  <a:srgbClr val="4D3AD8"/>
                </a:solidFill>
                <a:latin typeface="Nikosh" pitchFamily="2" charset="0"/>
                <a:cs typeface="Nikosh" pitchFamily="2" charset="0"/>
              </a:rPr>
              <a:t> </a:t>
            </a:r>
            <a:r>
              <a:rPr lang="en-US" sz="3200" dirty="0" err="1" smtClean="0">
                <a:solidFill>
                  <a:srgbClr val="4D3AD8"/>
                </a:solidFill>
                <a:latin typeface="Nikosh" pitchFamily="2" charset="0"/>
                <a:cs typeface="Nikosh" pitchFamily="2" charset="0"/>
              </a:rPr>
              <a:t>এবং</a:t>
            </a:r>
            <a:r>
              <a:rPr lang="en-US" sz="3200" dirty="0" smtClean="0">
                <a:solidFill>
                  <a:srgbClr val="4D3AD8"/>
                </a:solidFill>
                <a:latin typeface="Nikosh" pitchFamily="2" charset="0"/>
                <a:cs typeface="Nikosh" pitchFamily="2" charset="0"/>
              </a:rPr>
              <a:t> </a:t>
            </a:r>
            <a:r>
              <a:rPr lang="en-US" sz="3200" dirty="0" err="1" smtClean="0">
                <a:solidFill>
                  <a:srgbClr val="4D3AD8"/>
                </a:solidFill>
                <a:latin typeface="Nikosh" pitchFamily="2" charset="0"/>
                <a:cs typeface="Nikosh" pitchFamily="2" charset="0"/>
              </a:rPr>
              <a:t>নির্বাচনে</a:t>
            </a:r>
            <a:r>
              <a:rPr lang="en-US" sz="3200" dirty="0" smtClean="0">
                <a:solidFill>
                  <a:srgbClr val="4D3AD8"/>
                </a:solidFill>
                <a:latin typeface="Nikosh" pitchFamily="2" charset="0"/>
                <a:cs typeface="Nikosh" pitchFamily="2" charset="0"/>
              </a:rPr>
              <a:t> </a:t>
            </a:r>
            <a:r>
              <a:rPr lang="en-US" sz="3200" dirty="0" err="1" smtClean="0">
                <a:solidFill>
                  <a:srgbClr val="4D3AD8"/>
                </a:solidFill>
                <a:latin typeface="Nikosh" pitchFamily="2" charset="0"/>
                <a:cs typeface="Nikosh" pitchFamily="2" charset="0"/>
              </a:rPr>
              <a:t>অংশগ্রহণ</a:t>
            </a:r>
            <a:endParaRPr lang="en-US" sz="3200" dirty="0" smtClean="0">
              <a:solidFill>
                <a:srgbClr val="4D3AD8"/>
              </a:solidFill>
              <a:latin typeface="Nikosh" pitchFamily="2" charset="0"/>
              <a:cs typeface="Nikosh" pitchFamily="2" charset="0"/>
            </a:endParaRPr>
          </a:p>
          <a:p>
            <a:pPr algn="just">
              <a:spcBef>
                <a:spcPts val="0"/>
              </a:spcBef>
            </a:pPr>
            <a:r>
              <a:rPr lang="bn-BD" sz="3200" dirty="0" smtClean="0">
                <a:latin typeface="Nikosh" pitchFamily="2" charset="0"/>
                <a:cs typeface="Nikosh" pitchFamily="2" charset="0"/>
              </a:rPr>
              <a:t>(১) সরকারি কর্মচারী কোন রাজনৈতিক দলের বা, রাজনৈতিক দলের কোন অংগ সংগঠনের সদস্য হতে বা অন্য কোনভাবে উহার সাথে যুক্ত হতে পারবেন না, অথবা বাংলাদেশে বা বিদেশে কোন রাজনৈতিক কর্মকান্ডে অংশগ্রহণ করতে বা কোন প্রকারেই সহায়তা করতে পারবেন না।</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a:bodyPr>
          <a:lstStyle/>
          <a:p>
            <a:r>
              <a:rPr lang="bn-BD" sz="3600" dirty="0" smtClean="0">
                <a:latin typeface="Nikosh" pitchFamily="2" charset="0"/>
                <a:cs typeface="Nikosh" pitchFamily="2" charset="0"/>
              </a:rPr>
              <a:t>(২) সরকারি কর্মচারী তাঁর  তত্ত্বাবধানের অধীন, নিয়ন্ত্রণাধীন বা তাঁর উপর নির্ভরশীল কোন ব্যক্তিকে প্রত্যক্ষ বা পরোক্ষভাবে বাংলাদেশে প্রচলিত কোন আইনে সরকারের বিরুদ্ধে নাশকতামূলক কাজ হিসেবে গণ্য, এরুপ কোন আন্দোলন বা কার্যক্রমে অংশগ্রহণ করতে বা যেকোন উপায়ে সহযোগিতা করার অনুমতি প্রদান করতে পারবেন না।</a:t>
            </a:r>
            <a:endParaRPr lang="en-US" sz="3600" dirty="0" smtClean="0">
              <a:latin typeface="Nikosh" pitchFamily="2" charset="0"/>
              <a:cs typeface="Nikosh" pitchFamily="2" charset="0"/>
            </a:endParaRPr>
          </a:p>
          <a:p>
            <a:pPr algn="just">
              <a:spcBef>
                <a:spcPts val="0"/>
              </a:spcBef>
            </a:pPr>
            <a:r>
              <a:rPr lang="bn-BD" sz="3600" dirty="0" smtClean="0">
                <a:latin typeface="Nikosh" pitchFamily="2" charset="0"/>
                <a:cs typeface="Nikosh" pitchFamily="2" charset="0"/>
              </a:rPr>
              <a:t>(৩) সরকারি কর্মচারী বাংলাদেশে জাতীয় সংসদ নির্বাচনে অথবা অন্যত্র কোন আইন সভার নির্বাচনে অংশগ্রহণ করতে অথবা নির্বাচনী প্রচারণায় অংশগ্রহণ করতে বা অন্য কোনভাবে হস্তক্ষেপ করতে বা প্রভাব খাটাতে পারবেন না।</a:t>
            </a:r>
          </a:p>
          <a:p>
            <a:pPr algn="just">
              <a:spcBef>
                <a:spcPts val="0"/>
              </a:spcBef>
            </a:pPr>
            <a:r>
              <a:rPr lang="bn-BD" sz="3600" dirty="0" smtClean="0">
                <a:latin typeface="Nikosh" pitchFamily="2" charset="0"/>
                <a:cs typeface="Nikosh" pitchFamily="2" charset="0"/>
              </a:rPr>
              <a:t>(৪) বিলুপ্ত।</a:t>
            </a:r>
          </a:p>
          <a:p>
            <a:endParaRPr lang="bn-BD" dirty="0" smtClean="0">
              <a:latin typeface="Nikosh" pitchFamily="2" charset="0"/>
              <a:cs typeface="Nikosh" pitchFamily="2" charset="0"/>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324600"/>
          </a:xfrm>
        </p:spPr>
        <p:txBody>
          <a:bodyPr>
            <a:normAutofit lnSpcReduction="10000"/>
          </a:bodyPr>
          <a:lstStyle/>
          <a:p>
            <a:pPr algn="just">
              <a:spcBef>
                <a:spcPts val="0"/>
              </a:spcBef>
            </a:pPr>
            <a:r>
              <a:rPr lang="bn-BD" sz="3600" dirty="0" smtClean="0">
                <a:latin typeface="Nikosh" pitchFamily="2" charset="0"/>
                <a:cs typeface="Nikosh" pitchFamily="2" charset="0"/>
              </a:rPr>
              <a:t>(৫) যদি কোন সরকারি কর্মচারী ভোটারদের উদ্দেশ্যে কোন বক্তৃতা দেন বা বিতরণ করেন অথবা অন্য কোন প্রকারে জাতীয় সংসদ নির্বাচনে নিজেকে প্রার্থী হিসাবে বা সম্ভাব্য প্রার্থী হিসাবে জনসম্মুখে ঘোষণা করেন বা ঘোষণা করার অনুমতি প্রদান করেন তবে তিনি উক্ত জাতীয় সংসদ নির্বাচনে অংশগ্রহণ করেছেন মর্মে গণ্য হবেন।</a:t>
            </a:r>
          </a:p>
          <a:p>
            <a:pPr algn="just">
              <a:spcBef>
                <a:spcPts val="0"/>
              </a:spcBef>
            </a:pPr>
            <a:r>
              <a:rPr lang="bn-BD" sz="3600" dirty="0" smtClean="0">
                <a:latin typeface="Nikosh" pitchFamily="2" charset="0"/>
                <a:cs typeface="Nikosh" pitchFamily="2" charset="0"/>
              </a:rPr>
              <a:t>(৬) স্থানীয় সংস্থা বা পরিষদের নির্বাচনে প্রার্থী হওয়ার জন্য একজন সরকারি কর্মচারীর ক্ষেত্রে কোন আইনের দ্বারা বা আওতায় বা সরকারের কোন আদেশে অনুমতি নেয়া সাপেক্ষে ঐ সংস্থা বা পরিষদসমূহরে নির্বাচনের ক্ষেত্রে উপবিধি(৩) ও (৫)- তে উল্লিখিত বিধানসমূহ যতটুকু প্রয়োগযোগ্য ততটুকু প্রযোজ্য হবে।</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990600"/>
          </a:xfrm>
        </p:spPr>
        <p:txBody>
          <a:bodyPr>
            <a:normAutofit fontScale="90000"/>
          </a:bodyPr>
          <a:lstStyle/>
          <a:p>
            <a:pPr algn="ctr"/>
            <a:r>
              <a:rPr lang="bn-BD" sz="2800" dirty="0" smtClean="0">
                <a:solidFill>
                  <a:srgbClr val="00B0F0"/>
                </a:solidFill>
                <a:latin typeface="Nikosh" pitchFamily="2" charset="0"/>
                <a:cs typeface="Nikosh" pitchFamily="2" charset="0"/>
              </a:rPr>
              <a:t>সরকারী</a:t>
            </a:r>
            <a:r>
              <a:rPr lang="en-US" sz="2800" dirty="0" err="1" smtClean="0">
                <a:solidFill>
                  <a:srgbClr val="00B0F0"/>
                </a:solidFill>
                <a:latin typeface="Nikosh" pitchFamily="2" charset="0"/>
                <a:cs typeface="Nikosh" pitchFamily="2" charset="0"/>
              </a:rPr>
              <a:t>কর্মচারী</a:t>
            </a:r>
            <a:r>
              <a:rPr lang="en-US" sz="2800" dirty="0" smtClean="0">
                <a:solidFill>
                  <a:srgbClr val="00B0F0"/>
                </a:solidFill>
                <a:latin typeface="Nikosh" pitchFamily="2" charset="0"/>
                <a:cs typeface="Nikosh" pitchFamily="2" charset="0"/>
              </a:rPr>
              <a:t> (</a:t>
            </a:r>
            <a:r>
              <a:rPr lang="en-US" sz="2800" dirty="0" err="1" smtClean="0">
                <a:solidFill>
                  <a:srgbClr val="00B0F0"/>
                </a:solidFill>
                <a:latin typeface="Nikosh" pitchFamily="2" charset="0"/>
                <a:cs typeface="Nikosh" pitchFamily="2" charset="0"/>
              </a:rPr>
              <a:t>আচরণ</a:t>
            </a:r>
            <a:r>
              <a:rPr lang="en-US" sz="2800" dirty="0" smtClean="0">
                <a:solidFill>
                  <a:srgbClr val="00B0F0"/>
                </a:solidFill>
                <a:latin typeface="Nikosh" pitchFamily="2" charset="0"/>
                <a:cs typeface="Nikosh" pitchFamily="2" charset="0"/>
              </a:rPr>
              <a:t>) </a:t>
            </a:r>
            <a:r>
              <a:rPr lang="en-US" sz="2800" dirty="0" err="1" smtClean="0">
                <a:solidFill>
                  <a:srgbClr val="00B0F0"/>
                </a:solidFill>
                <a:latin typeface="Nikosh" pitchFamily="2" charset="0"/>
                <a:cs typeface="Nikosh" pitchFamily="2" charset="0"/>
              </a:rPr>
              <a:t>বিধিমালা</a:t>
            </a:r>
            <a:r>
              <a:rPr lang="en-US" sz="2800" dirty="0" smtClean="0">
                <a:solidFill>
                  <a:srgbClr val="00B0F0"/>
                </a:solidFill>
                <a:latin typeface="Nikosh" pitchFamily="2" charset="0"/>
                <a:cs typeface="Nikosh" pitchFamily="2" charset="0"/>
              </a:rPr>
              <a:t>, ১৯৭৯ </a:t>
            </a:r>
            <a:br>
              <a:rPr lang="en-US" sz="2800" dirty="0" smtClean="0">
                <a:solidFill>
                  <a:srgbClr val="00B0F0"/>
                </a:solidFill>
                <a:latin typeface="Nikosh" pitchFamily="2" charset="0"/>
                <a:cs typeface="Nikosh" pitchFamily="2" charset="0"/>
              </a:rPr>
            </a:br>
            <a:r>
              <a:rPr lang="en-US" sz="2800" dirty="0" smtClean="0">
                <a:solidFill>
                  <a:srgbClr val="00B0F0"/>
                </a:solidFill>
                <a:latin typeface="Nikosh" pitchFamily="2" charset="0"/>
                <a:cs typeface="Nikosh" pitchFamily="2" charset="0"/>
              </a:rPr>
              <a:t>The Government Servants (conduct) rules, 1979</a:t>
            </a:r>
            <a:br>
              <a:rPr lang="en-US" sz="2800" dirty="0" smtClean="0">
                <a:solidFill>
                  <a:srgbClr val="00B0F0"/>
                </a:solidFill>
                <a:latin typeface="Nikosh" pitchFamily="2" charset="0"/>
                <a:cs typeface="Nikosh" pitchFamily="2" charset="0"/>
              </a:rPr>
            </a:br>
            <a:endParaRPr lang="en-GB" sz="2800" dirty="0">
              <a:latin typeface="Nikosh" pitchFamily="2" charset="0"/>
              <a:cs typeface="Nikosh" pitchFamily="2" charset="0"/>
            </a:endParaRPr>
          </a:p>
        </p:txBody>
      </p:sp>
      <p:sp>
        <p:nvSpPr>
          <p:cNvPr id="3" name="Subtitle 2"/>
          <p:cNvSpPr>
            <a:spLocks noGrp="1"/>
          </p:cNvSpPr>
          <p:nvPr>
            <p:ph type="subTitle" idx="1"/>
          </p:nvPr>
        </p:nvSpPr>
        <p:spPr>
          <a:xfrm>
            <a:off x="228600" y="609600"/>
            <a:ext cx="8763000" cy="6096000"/>
          </a:xfrm>
        </p:spPr>
        <p:txBody>
          <a:bodyPr>
            <a:noAutofit/>
          </a:bodyPr>
          <a:lstStyle/>
          <a:p>
            <a:pPr algn="just"/>
            <a:endParaRPr lang="en-US" sz="2400" u="sng" dirty="0" smtClean="0">
              <a:solidFill>
                <a:srgbClr val="FF0000"/>
              </a:solidFill>
              <a:latin typeface="Nikosh" pitchFamily="2" charset="0"/>
              <a:cs typeface="Nikosh" pitchFamily="2" charset="0"/>
            </a:endParaRPr>
          </a:p>
          <a:p>
            <a:pPr algn="just">
              <a:buFont typeface="Arial" pitchFamily="34" charset="0"/>
              <a:buChar char="•"/>
            </a:pPr>
            <a:r>
              <a:rPr lang="bn-BD" sz="2400" u="sng" dirty="0" smtClean="0">
                <a:solidFill>
                  <a:srgbClr val="FF0000"/>
                </a:solidFill>
                <a:latin typeface="Nikosh" pitchFamily="2" charset="0"/>
                <a:cs typeface="Nikosh" pitchFamily="2" charset="0"/>
              </a:rPr>
              <a:t>বিধি-২:</a:t>
            </a:r>
            <a:r>
              <a:rPr lang="bn-BD" sz="2400" dirty="0" smtClean="0">
                <a:solidFill>
                  <a:srgbClr val="FF0000"/>
                </a:solidFill>
                <a:latin typeface="Nikosh" pitchFamily="2" charset="0"/>
                <a:cs typeface="Nikosh" pitchFamily="2" charset="0"/>
              </a:rPr>
              <a:t> </a:t>
            </a:r>
            <a:r>
              <a:rPr lang="bn-BD" sz="2400" dirty="0" smtClean="0">
                <a:solidFill>
                  <a:srgbClr val="5630E2"/>
                </a:solidFill>
                <a:latin typeface="Nikosh" pitchFamily="2" charset="0"/>
                <a:cs typeface="Nikosh" pitchFamily="2" charset="0"/>
              </a:rPr>
              <a:t>প্রয়োগ</a:t>
            </a:r>
          </a:p>
          <a:p>
            <a:pPr algn="just">
              <a:buFont typeface="Wingdings" pitchFamily="2" charset="2"/>
              <a:buChar char="v"/>
            </a:pPr>
            <a:r>
              <a:rPr lang="bn-BD" sz="2400" dirty="0" smtClean="0">
                <a:solidFill>
                  <a:srgbClr val="5630E2"/>
                </a:solidFill>
                <a:latin typeface="Nikosh" pitchFamily="2" charset="0"/>
                <a:cs typeface="Nikosh" pitchFamily="2" charset="0"/>
              </a:rPr>
              <a:t>যাদের ক্ষেত্রে  এ বিধিমালা প্রযোজ্য হবে-</a:t>
            </a:r>
          </a:p>
          <a:p>
            <a:pPr algn="just"/>
            <a:r>
              <a:rPr lang="bn-BD" sz="2400" dirty="0" smtClean="0">
                <a:solidFill>
                  <a:srgbClr val="4D3AD8"/>
                </a:solidFill>
                <a:latin typeface="Nikosh" pitchFamily="2" charset="0"/>
                <a:cs typeface="Nikosh" pitchFamily="2" charset="0"/>
              </a:rPr>
              <a:t>       * </a:t>
            </a:r>
            <a:r>
              <a:rPr lang="bn-BD" sz="2400" dirty="0" smtClean="0">
                <a:solidFill>
                  <a:srgbClr val="002060"/>
                </a:solidFill>
                <a:latin typeface="Nikosh" pitchFamily="2" charset="0"/>
                <a:cs typeface="Nikosh" pitchFamily="2" charset="0"/>
              </a:rPr>
              <a:t>বাংলাদেশের অভ্যন্তরে বা বাহিরে বাংলাদেশ সরকারের অসামরিক চাকরিতে নিয়োজিত সকল সরকারী  কর্মচারীদের ক্ষেত্রে, তারা কর্মরত অবস্থায় থাকুন বা ছুটিতে থাকুন অথবা অন্য কোন সরকারী এজেন্সী বা কর্তৃপক্ষ বা প্রতিষ্ঠানে প্রেষণে নিয়োজিত থাকুন এ বিধিমালাটি </a:t>
            </a:r>
            <a:r>
              <a:rPr lang="bn-BD" sz="2400" dirty="0" smtClean="0">
                <a:solidFill>
                  <a:srgbClr val="002060"/>
                </a:solidFill>
                <a:latin typeface="Nikosh" pitchFamily="2" charset="0"/>
                <a:cs typeface="Nikosh" pitchFamily="2" charset="0"/>
              </a:rPr>
              <a:t>প্রযো</a:t>
            </a:r>
            <a:r>
              <a:rPr lang="en-US" sz="2400" dirty="0" err="1" smtClean="0">
                <a:solidFill>
                  <a:srgbClr val="002060"/>
                </a:solidFill>
                <a:latin typeface="Nikosh" pitchFamily="2" charset="0"/>
                <a:cs typeface="Nikosh" pitchFamily="2" charset="0"/>
              </a:rPr>
              <a:t>জ্য</a:t>
            </a:r>
            <a:r>
              <a:rPr lang="bn-BD" sz="2400" dirty="0" smtClean="0">
                <a:solidFill>
                  <a:srgbClr val="002060"/>
                </a:solidFill>
                <a:latin typeface="Nikosh" pitchFamily="2" charset="0"/>
                <a:cs typeface="Nikosh" pitchFamily="2" charset="0"/>
              </a:rPr>
              <a:t> </a:t>
            </a:r>
            <a:r>
              <a:rPr lang="bn-BD" sz="2400" dirty="0" smtClean="0">
                <a:solidFill>
                  <a:srgbClr val="002060"/>
                </a:solidFill>
                <a:latin typeface="Nikosh" pitchFamily="2" charset="0"/>
                <a:cs typeface="Nikosh" pitchFamily="2" charset="0"/>
              </a:rPr>
              <a:t>হবে।</a:t>
            </a:r>
          </a:p>
          <a:p>
            <a:pPr algn="just"/>
            <a:endParaRPr lang="bn-BD" sz="1100" dirty="0" smtClean="0">
              <a:latin typeface="Nikosh" pitchFamily="2" charset="0"/>
              <a:cs typeface="Nikosh" pitchFamily="2" charset="0"/>
            </a:endParaRPr>
          </a:p>
          <a:p>
            <a:pPr algn="just">
              <a:buFont typeface="Wingdings" pitchFamily="2" charset="2"/>
              <a:buChar char="v"/>
            </a:pPr>
            <a:r>
              <a:rPr lang="bn-BD" sz="2400" dirty="0" smtClean="0">
                <a:solidFill>
                  <a:srgbClr val="5630E2"/>
                </a:solidFill>
                <a:latin typeface="Nikosh" pitchFamily="2" charset="0"/>
                <a:cs typeface="Nikosh" pitchFamily="2" charset="0"/>
              </a:rPr>
              <a:t>যাদের ক্ষেত্রে প্রযোজ্য হবে না-</a:t>
            </a:r>
          </a:p>
          <a:p>
            <a:pPr algn="just"/>
            <a:r>
              <a:rPr lang="bn-BD" sz="2400" dirty="0" smtClean="0">
                <a:latin typeface="Nikosh" pitchFamily="2" charset="0"/>
                <a:cs typeface="Nikosh" pitchFamily="2" charset="0"/>
              </a:rPr>
              <a:t>       </a:t>
            </a:r>
            <a:r>
              <a:rPr lang="bn-BD" sz="2400" dirty="0" smtClean="0">
                <a:solidFill>
                  <a:schemeClr val="tx1"/>
                </a:solidFill>
                <a:latin typeface="Nikosh" pitchFamily="2" charset="0"/>
                <a:cs typeface="Nikosh" pitchFamily="2" charset="0"/>
              </a:rPr>
              <a:t>* যাদের ক্ষেত্রে রেলওয়ে সংস্থাপন কোড প্রযোজ্য।</a:t>
            </a:r>
          </a:p>
          <a:p>
            <a:pPr algn="just"/>
            <a:r>
              <a:rPr lang="bn-BD" sz="2400" dirty="0" smtClean="0">
                <a:solidFill>
                  <a:schemeClr val="tx1"/>
                </a:solidFill>
                <a:latin typeface="Nikosh" pitchFamily="2" charset="0"/>
                <a:cs typeface="Nikosh" pitchFamily="2" charset="0"/>
              </a:rPr>
              <a:t>       * মেট্রোপলিটন পুলিশেল অধঃস্তন কর্মকর্তাবৃন্দ।</a:t>
            </a:r>
          </a:p>
          <a:p>
            <a:pPr algn="just"/>
            <a:r>
              <a:rPr lang="bn-BD" sz="2400" dirty="0" smtClean="0">
                <a:solidFill>
                  <a:schemeClr val="tx1"/>
                </a:solidFill>
                <a:latin typeface="Nikosh" pitchFamily="2" charset="0"/>
                <a:cs typeface="Nikosh" pitchFamily="2" charset="0"/>
              </a:rPr>
              <a:t>       * অন্য যেকোন পুলিশ বাহিনীর পুলিশ পরিদর্শকের নিম্ন পদমর্যাদার সদস্যবৃন্দ।</a:t>
            </a:r>
          </a:p>
          <a:p>
            <a:pPr algn="just"/>
            <a:r>
              <a:rPr lang="bn-BD" sz="2400" dirty="0" smtClean="0">
                <a:solidFill>
                  <a:schemeClr val="tx1"/>
                </a:solidFill>
                <a:latin typeface="Nikosh" pitchFamily="2" charset="0"/>
                <a:cs typeface="Nikosh" pitchFamily="2" charset="0"/>
              </a:rPr>
              <a:t>       * বর্ডার গার্ড বাংলাদেশের অধঃস্তন কর্মকর্তা, রাইফেলম্যান ও সিগন্যালম্যান।</a:t>
            </a:r>
          </a:p>
          <a:p>
            <a:pPr algn="just"/>
            <a:r>
              <a:rPr lang="bn-BD" sz="2400" dirty="0" smtClean="0">
                <a:solidFill>
                  <a:schemeClr val="tx1"/>
                </a:solidFill>
                <a:latin typeface="Nikosh" pitchFamily="2" charset="0"/>
                <a:cs typeface="Nikosh" pitchFamily="2" charset="0"/>
              </a:rPr>
              <a:t>       * বাংলাদেশের জেলের ডেপুটি জেলর ও সার্জেন্ট ইনস্ট্রাকটরের পদমর্যাদার নিম্নের </a:t>
            </a:r>
            <a:endParaRPr lang="en-US" sz="2400" dirty="0" smtClean="0">
              <a:solidFill>
                <a:schemeClr val="tx1"/>
              </a:solidFill>
              <a:latin typeface="Nikosh" pitchFamily="2" charset="0"/>
              <a:cs typeface="Nikosh" pitchFamily="2" charset="0"/>
            </a:endParaRPr>
          </a:p>
          <a:p>
            <a:pPr algn="just"/>
            <a:r>
              <a:rPr lang="en-US" sz="2400" dirty="0" smtClean="0">
                <a:solidFill>
                  <a:schemeClr val="tx1"/>
                </a:solidFill>
                <a:latin typeface="Nikosh" pitchFamily="2" charset="0"/>
                <a:cs typeface="Nikosh" pitchFamily="2" charset="0"/>
              </a:rPr>
              <a:t>          </a:t>
            </a:r>
            <a:r>
              <a:rPr lang="bn-BD" sz="2400" dirty="0" smtClean="0">
                <a:solidFill>
                  <a:schemeClr val="tx1"/>
                </a:solidFill>
                <a:latin typeface="Nikosh" pitchFamily="2" charset="0"/>
                <a:cs typeface="Nikosh" pitchFamily="2" charset="0"/>
              </a:rPr>
              <a:t>অধঃস্তন কর্মকর্তাবৃন্দ এবং</a:t>
            </a:r>
          </a:p>
          <a:p>
            <a:pPr algn="just"/>
            <a:r>
              <a:rPr lang="bn-BD" sz="2400" dirty="0" smtClean="0">
                <a:solidFill>
                  <a:schemeClr val="tx1"/>
                </a:solidFill>
                <a:latin typeface="Nikosh" pitchFamily="2" charset="0"/>
                <a:cs typeface="Nikosh" pitchFamily="2" charset="0"/>
              </a:rPr>
              <a:t>       * গেজেটে বিজ্ঞপ্তির মাধ্যমে সরকার যে সকল চাকরির সদস্যদের অথবা যে সকল পদে </a:t>
            </a:r>
            <a:r>
              <a:rPr lang="en-US" sz="2400" dirty="0" smtClean="0">
                <a:solidFill>
                  <a:schemeClr val="tx1"/>
                </a:solidFill>
                <a:latin typeface="Nikosh" pitchFamily="2" charset="0"/>
                <a:cs typeface="Nikosh" pitchFamily="2" charset="0"/>
              </a:rPr>
              <a:t>  </a:t>
            </a:r>
          </a:p>
          <a:p>
            <a:pPr algn="just"/>
            <a:r>
              <a:rPr lang="en-US" sz="2400" dirty="0" smtClean="0">
                <a:solidFill>
                  <a:schemeClr val="tx1"/>
                </a:solidFill>
                <a:latin typeface="Nikosh" pitchFamily="2" charset="0"/>
                <a:cs typeface="Nikosh" pitchFamily="2" charset="0"/>
              </a:rPr>
              <a:t>          </a:t>
            </a:r>
            <a:r>
              <a:rPr lang="bn-BD" sz="2400" dirty="0" smtClean="0">
                <a:solidFill>
                  <a:schemeClr val="tx1"/>
                </a:solidFill>
                <a:latin typeface="Nikosh" pitchFamily="2" charset="0"/>
                <a:cs typeface="Nikosh" pitchFamily="2" charset="0"/>
              </a:rPr>
              <a:t>অধিষ্ঠিত  কর্মচারীদের নির্দিষ্ট করবে।</a:t>
            </a:r>
            <a:endParaRPr lang="en-GB" sz="2400" dirty="0">
              <a:solidFill>
                <a:schemeClr val="tx1"/>
              </a:solidFill>
              <a:latin typeface="Nikosh" pitchFamily="2" charset="0"/>
              <a:cs typeface="Nikosh" pitchFamily="2"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
            <a:ext cx="8305800" cy="6477000"/>
          </a:xfrm>
        </p:spPr>
        <p:txBody>
          <a:bodyPr>
            <a:noAutofit/>
          </a:bodyPr>
          <a:lstStyle/>
          <a:p>
            <a:pPr algn="just"/>
            <a:endParaRPr lang="bn-BD" sz="4800" u="sng" dirty="0" smtClean="0">
              <a:solidFill>
                <a:srgbClr val="FF0000"/>
              </a:solidFill>
              <a:latin typeface="Nikosh" pitchFamily="2" charset="0"/>
              <a:cs typeface="Nikosh" pitchFamily="2" charset="0"/>
            </a:endParaRPr>
          </a:p>
          <a:p>
            <a:pPr algn="just">
              <a:buFont typeface="Arial" pitchFamily="34" charset="0"/>
              <a:buChar char="•"/>
            </a:pPr>
            <a:r>
              <a:rPr lang="bn-BD" sz="4800" u="sng" dirty="0" smtClean="0">
                <a:solidFill>
                  <a:srgbClr val="FF0000"/>
                </a:solidFill>
                <a:latin typeface="Nikosh" pitchFamily="2" charset="0"/>
                <a:cs typeface="Nikosh" pitchFamily="2" charset="0"/>
              </a:rPr>
              <a:t>বিধি-২৬:</a:t>
            </a:r>
            <a:r>
              <a:rPr lang="en-US" sz="4800" dirty="0" smtClean="0">
                <a:solidFill>
                  <a:srgbClr val="FF0000"/>
                </a:solidFill>
                <a:latin typeface="Nikosh" pitchFamily="2" charset="0"/>
                <a:cs typeface="Nikosh" pitchFamily="2" charset="0"/>
              </a:rPr>
              <a:t> </a:t>
            </a:r>
            <a:r>
              <a:rPr lang="bn-BD" sz="4800" dirty="0" smtClean="0">
                <a:solidFill>
                  <a:srgbClr val="4D3AD8"/>
                </a:solidFill>
                <a:latin typeface="Nikosh" pitchFamily="2" charset="0"/>
                <a:cs typeface="Nikosh" pitchFamily="2" charset="0"/>
              </a:rPr>
              <a:t>উপদলীয় ধর্ম মতবাদ, ইত্যাদির </a:t>
            </a:r>
            <a:endParaRPr lang="en-US" sz="4800" dirty="0" smtClean="0">
              <a:solidFill>
                <a:srgbClr val="4D3AD8"/>
              </a:solidFill>
              <a:latin typeface="Nikosh" pitchFamily="2" charset="0"/>
              <a:cs typeface="Nikosh" pitchFamily="2" charset="0"/>
            </a:endParaRPr>
          </a:p>
          <a:p>
            <a:pPr algn="just"/>
            <a:r>
              <a:rPr lang="en-US" sz="4800" dirty="0" smtClean="0">
                <a:solidFill>
                  <a:srgbClr val="4D3AD8"/>
                </a:solidFill>
                <a:latin typeface="Nikosh" pitchFamily="2" charset="0"/>
                <a:cs typeface="Nikosh" pitchFamily="2" charset="0"/>
              </a:rPr>
              <a:t>              </a:t>
            </a:r>
            <a:r>
              <a:rPr lang="bn-BD" sz="4800" dirty="0" smtClean="0">
                <a:solidFill>
                  <a:srgbClr val="4D3AD8"/>
                </a:solidFill>
                <a:latin typeface="Nikosh" pitchFamily="2" charset="0"/>
                <a:cs typeface="Nikosh" pitchFamily="2" charset="0"/>
              </a:rPr>
              <a:t>প্রচারণা</a:t>
            </a:r>
          </a:p>
          <a:p>
            <a:pPr algn="just"/>
            <a:r>
              <a:rPr lang="bn-BD" sz="4800" dirty="0" smtClean="0">
                <a:solidFill>
                  <a:schemeClr val="tx1"/>
                </a:solidFill>
                <a:latin typeface="Nikosh" pitchFamily="2" charset="0"/>
                <a:cs typeface="Nikosh" pitchFamily="2" charset="0"/>
              </a:rPr>
              <a:t>সরকারি কর্মচারী কোন উপদলীয় ধর্মীয় মতবাদ প্রচার করতে বা উক্তরুপ উপদলীয় বির্তর্কিত বিষয়ে অংশগ্রহণ করতে বা উপদলীয় ধর্মীয় মতবাদের পক্ষপাতিত্ব এবং স্বজনপ্রীতিকে প্রশ্রয় দিতে পারবেন না।</a:t>
            </a:r>
          </a:p>
          <a:p>
            <a:pPr algn="just"/>
            <a:endParaRPr lang="bn-BD" sz="1000" dirty="0" smtClean="0">
              <a:solidFill>
                <a:srgbClr val="4D3AD8"/>
              </a:solidFill>
              <a:latin typeface="Nikosh" pitchFamily="2" charset="0"/>
              <a:cs typeface="Nikosh" pitchFamily="2" charset="0"/>
            </a:endParaRPr>
          </a:p>
          <a:p>
            <a:pPr algn="just"/>
            <a:endParaRPr lang="en-GB" sz="10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bn-BD" sz="3600" u="sng" dirty="0" smtClean="0">
                <a:solidFill>
                  <a:srgbClr val="FF0000"/>
                </a:solidFill>
                <a:latin typeface="Nikosh" pitchFamily="2" charset="0"/>
                <a:cs typeface="Nikosh" pitchFamily="2" charset="0"/>
              </a:rPr>
              <a:t>বিধি-২৭:</a:t>
            </a:r>
            <a:r>
              <a:rPr lang="en-US" sz="3600" dirty="0" smtClean="0">
                <a:solidFill>
                  <a:srgbClr val="FF0000"/>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স্বজনপ্রীতি, প্রিয়তোষণ ও বেআইনীভাবে ক্ষতিগ্রস্তকরণ,</a:t>
            </a:r>
            <a:r>
              <a:rPr lang="en-US" sz="3600" dirty="0" smtClean="0">
                <a:solidFill>
                  <a:srgbClr val="4D3AD8"/>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ইত্যাদি</a:t>
            </a:r>
          </a:p>
          <a:p>
            <a:pPr algn="just"/>
            <a:r>
              <a:rPr lang="bn-BD" sz="3600" dirty="0" smtClean="0">
                <a:latin typeface="Nikosh" pitchFamily="2" charset="0"/>
                <a:cs typeface="Nikosh" pitchFamily="2" charset="0"/>
              </a:rPr>
              <a:t>সরকারি কর্মচারী সংকীর্ণতা, প্রিয়তোষণ ও বেআইনীভাবে ক্ষতিগ্রস্তকরণ এবং ইচ্ছাকৃতভাবে ক্ষমতার অপব্যবহার করতে পারবেন না।</a:t>
            </a:r>
          </a:p>
          <a:p>
            <a:pPr algn="just"/>
            <a:r>
              <a:rPr lang="bn-BD" sz="3600" u="sng" dirty="0" smtClean="0">
                <a:solidFill>
                  <a:srgbClr val="FF0000"/>
                </a:solidFill>
                <a:latin typeface="Nikosh" pitchFamily="2" charset="0"/>
                <a:cs typeface="Nikosh" pitchFamily="2" charset="0"/>
              </a:rPr>
              <a:t>বিধি-২৭এ:</a:t>
            </a:r>
            <a:r>
              <a:rPr lang="bn-BD" sz="3600" dirty="0" smtClean="0">
                <a:solidFill>
                  <a:srgbClr val="4D3AD8"/>
                </a:solidFill>
                <a:latin typeface="Nikosh" pitchFamily="2" charset="0"/>
                <a:cs typeface="Nikosh" pitchFamily="2" charset="0"/>
              </a:rPr>
              <a:t> মহিলা সহকর্মীদের প্রতি আচরণ</a:t>
            </a:r>
          </a:p>
          <a:p>
            <a:pPr algn="just"/>
            <a:r>
              <a:rPr lang="bn-BD" sz="3600" dirty="0" smtClean="0">
                <a:latin typeface="Nikosh" pitchFamily="2" charset="0"/>
                <a:cs typeface="Nikosh" pitchFamily="2" charset="0"/>
              </a:rPr>
              <a:t>কোন সরকারি কর্মচারী মহিলা সহকর্মীর প্রতি কোন প্রকারে এমন কোন ভাষা ব্যবহার করতে পারবেন না যা অনুচিত এবং অফিসিয়াল শিষ্টাচার ও মহিলা সহকর্মীদের মর্যাদার হানি ঘটায়।</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6400800"/>
          </a:xfrm>
        </p:spPr>
        <p:txBody>
          <a:bodyPr>
            <a:noAutofit/>
          </a:bodyPr>
          <a:lstStyle/>
          <a:p>
            <a:pPr algn="just"/>
            <a:r>
              <a:rPr lang="bn-BD" sz="3600" u="sng" dirty="0" smtClean="0">
                <a:solidFill>
                  <a:srgbClr val="FF0000"/>
                </a:solidFill>
                <a:latin typeface="Nikosh" pitchFamily="2" charset="0"/>
                <a:cs typeface="Nikosh" pitchFamily="2" charset="0"/>
              </a:rPr>
              <a:t>বিধি-২৭বি: </a:t>
            </a:r>
            <a:r>
              <a:rPr lang="bn-BD" sz="3600" dirty="0" smtClean="0">
                <a:solidFill>
                  <a:srgbClr val="5630E2"/>
                </a:solidFill>
                <a:latin typeface="Nikosh" pitchFamily="2" charset="0"/>
                <a:cs typeface="Nikosh" pitchFamily="2" charset="0"/>
              </a:rPr>
              <a:t>স্বার্থের দ্বন্দ্ব</a:t>
            </a:r>
          </a:p>
          <a:p>
            <a:pPr algn="just"/>
            <a:r>
              <a:rPr lang="bn-BD" sz="3600" dirty="0" smtClean="0">
                <a:latin typeface="Nikosh" pitchFamily="2" charset="0"/>
                <a:cs typeface="Nikosh" pitchFamily="2" charset="0"/>
              </a:rPr>
              <a:t>সরকারি কর্মচারী নিজ দায়িত্ব পালনকালে যদি দেখতে পান যে, কোন কোম্পানী বা ফার্ম বা অন্য কোন ব্যক্তির সাথে কোন চুক্তি সম্পর্কিত যে কোন বিষয়ে তাঁর পরিবারের কোন সদস্য বা কোন নিকট আত্মীয়ের স্বার্থ রয়েছে এমন কোনো বিষয় তাঁর বিবেচনাধীন আছে এবং উক্তরুপ কোম্পানী বা ফার্ম বা ব্যক্তির অধীনে তার পরিবারের কোন সদস্য বা নিকট আত্মীয় কর্মরত আছেন তাহলে তিনি নিজে বিষয়টি বিবেচনা না করে উধ্বর্তন কর্তৃপক্ষের নিকট সিদ্ধান্তের জন্য প্রেরণ করবেন।</a:t>
            </a:r>
            <a:endParaRPr lang="en-US"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r>
              <a:rPr lang="bn-BD" sz="4400" u="sng" dirty="0" smtClean="0">
                <a:solidFill>
                  <a:srgbClr val="FF0000"/>
                </a:solidFill>
                <a:latin typeface="Nikosh" pitchFamily="2" charset="0"/>
                <a:cs typeface="Nikosh" pitchFamily="2" charset="0"/>
              </a:rPr>
              <a:t>বিধি-২৮:</a:t>
            </a:r>
            <a:r>
              <a:rPr lang="en-US" sz="4400" dirty="0" smtClean="0">
                <a:solidFill>
                  <a:srgbClr val="FF0000"/>
                </a:solidFill>
                <a:latin typeface="Nikosh" pitchFamily="2" charset="0"/>
                <a:cs typeface="Nikosh" pitchFamily="2" charset="0"/>
              </a:rPr>
              <a:t> </a:t>
            </a:r>
            <a:r>
              <a:rPr lang="bn-BD" sz="4400" dirty="0" smtClean="0">
                <a:solidFill>
                  <a:srgbClr val="4D3AD8"/>
                </a:solidFill>
                <a:latin typeface="Nikosh" pitchFamily="2" charset="0"/>
                <a:cs typeface="Nikosh" pitchFamily="2" charset="0"/>
              </a:rPr>
              <a:t>সরকারি কর্মচারীদের সরকারী কার্যকলাপ ও আচরণের প্রতি সমর্থন</a:t>
            </a:r>
          </a:p>
          <a:p>
            <a:pPr algn="just"/>
            <a:r>
              <a:rPr lang="bn-BD" sz="4400" dirty="0" smtClean="0">
                <a:latin typeface="Nikosh" pitchFamily="2" charset="0"/>
                <a:cs typeface="Nikosh" pitchFamily="2" charset="0"/>
              </a:rPr>
              <a:t>সরকারি কর্মচারী সরকারের পূর্বানুমোদন ব্যতিরেকে তাঁর সরকারি কার্যকলাপ ও আচরণের জন্য অবমাননাকর আক্রমণের বিরুদ্ধে সমর্থন লাভের জন্য কোন আদালতের বা সংবাদ মাধ্যমের আশ্রয় গ্রহণ করতে পারবেন না।</a:t>
            </a:r>
            <a:endParaRPr lang="en-US"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8229600" cy="6248400"/>
          </a:xfrm>
        </p:spPr>
        <p:txBody>
          <a:bodyPr>
            <a:noAutofit/>
          </a:bodyPr>
          <a:lstStyle/>
          <a:p>
            <a:pPr algn="just"/>
            <a:endParaRPr lang="bn-BD" sz="2400" u="sng" dirty="0" smtClean="0">
              <a:solidFill>
                <a:srgbClr val="FF0000"/>
              </a:solidFill>
              <a:latin typeface="Nikosh" pitchFamily="2" charset="0"/>
              <a:cs typeface="Nikosh" pitchFamily="2" charset="0"/>
            </a:endParaRPr>
          </a:p>
          <a:p>
            <a:pPr algn="just">
              <a:buFont typeface="Arial" pitchFamily="34" charset="0"/>
              <a:buChar char="•"/>
            </a:pPr>
            <a:r>
              <a:rPr lang="bn-BD" sz="4800" u="sng" dirty="0" smtClean="0">
                <a:solidFill>
                  <a:srgbClr val="FF0000"/>
                </a:solidFill>
                <a:latin typeface="Nikosh" pitchFamily="2" charset="0"/>
                <a:cs typeface="Nikosh" pitchFamily="2" charset="0"/>
              </a:rPr>
              <a:t>বিধি-২৯:</a:t>
            </a:r>
            <a:r>
              <a:rPr lang="en-US" sz="4800" dirty="0" smtClean="0">
                <a:solidFill>
                  <a:srgbClr val="FF0000"/>
                </a:solidFill>
                <a:latin typeface="Nikosh" pitchFamily="2" charset="0"/>
                <a:cs typeface="Nikosh" pitchFamily="2" charset="0"/>
              </a:rPr>
              <a:t> </a:t>
            </a:r>
            <a:r>
              <a:rPr lang="bn-BD" sz="4800" dirty="0" smtClean="0">
                <a:solidFill>
                  <a:srgbClr val="4D3AD8"/>
                </a:solidFill>
                <a:latin typeface="Nikosh" pitchFamily="2" charset="0"/>
                <a:cs typeface="Nikosh" pitchFamily="2" charset="0"/>
              </a:rPr>
              <a:t>চাকরিজীবী সমিতির সদস্যপদ</a:t>
            </a:r>
          </a:p>
          <a:p>
            <a:pPr algn="just"/>
            <a:r>
              <a:rPr lang="bn-BD" sz="4800" dirty="0" smtClean="0">
                <a:solidFill>
                  <a:schemeClr val="tx1"/>
                </a:solidFill>
                <a:latin typeface="Nikosh" pitchFamily="2" charset="0"/>
                <a:cs typeface="Nikosh" pitchFamily="2" charset="0"/>
              </a:rPr>
              <a:t>সরকারি কর্মচারীদের বা যে কোন শ্রেণীর সরকারি কর্মচারীদের প্রতিনিধিত্বশীল কোন সমিতি কতিপয় নির্ধারিত শর্ত পূরণ না করলে কোন  সরকারি কর্মচারী উক্ত সমিতির সদস্য, প্রতিনিধি বা কর্মকর্তা হতে পারবেন না।</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bn-BD" sz="4800" u="sng" dirty="0" smtClean="0">
                <a:solidFill>
                  <a:srgbClr val="FF0000"/>
                </a:solidFill>
                <a:latin typeface="Nikosh" pitchFamily="2" charset="0"/>
                <a:cs typeface="Nikosh" pitchFamily="2" charset="0"/>
              </a:rPr>
              <a:t>বিধি-৩০:</a:t>
            </a:r>
            <a:r>
              <a:rPr lang="en-US" sz="4800" dirty="0" smtClean="0">
                <a:solidFill>
                  <a:srgbClr val="FF0000"/>
                </a:solidFill>
                <a:latin typeface="Nikosh" pitchFamily="2" charset="0"/>
                <a:cs typeface="Nikosh" pitchFamily="2" charset="0"/>
              </a:rPr>
              <a:t> </a:t>
            </a:r>
            <a:r>
              <a:rPr lang="bn-BD" sz="4800" dirty="0" smtClean="0">
                <a:solidFill>
                  <a:srgbClr val="4D3AD8"/>
                </a:solidFill>
                <a:latin typeface="Nikosh" pitchFamily="2" charset="0"/>
                <a:cs typeface="Nikosh" pitchFamily="2" charset="0"/>
              </a:rPr>
              <a:t>রাজনৈতিক অথবা অন্যরুপ প্রভাব খাটানো</a:t>
            </a:r>
          </a:p>
          <a:p>
            <a:pPr algn="just"/>
            <a:r>
              <a:rPr lang="bn-BD" sz="4800" dirty="0" smtClean="0">
                <a:latin typeface="Nikosh" pitchFamily="2" charset="0"/>
                <a:cs typeface="Nikosh" pitchFamily="2" charset="0"/>
              </a:rPr>
              <a:t>সরকারি কর্মচারী তাঁর চাকুরি সংক্রান্ত কোন দাবীর সমর্থনে প্রত্যক্ষ বা পরোক্ষভাবে সরকার বা কোন সরকারি কর্মচারীর উপর কোন রাজনৈতিক বা অন্য কোন বহিঃপ্রভাব খাটাতে পারবে না।</a:t>
            </a:r>
            <a:endParaRPr lang="en-US" sz="4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6248400"/>
          </a:xfrm>
        </p:spPr>
        <p:txBody>
          <a:bodyPr>
            <a:normAutofit/>
          </a:bodyPr>
          <a:lstStyle/>
          <a:p>
            <a:pPr algn="just"/>
            <a:r>
              <a:rPr lang="bn-BD" sz="4000" u="sng" dirty="0" smtClean="0">
                <a:solidFill>
                  <a:srgbClr val="FF0000"/>
                </a:solidFill>
                <a:latin typeface="Nikosh" pitchFamily="2" charset="0"/>
                <a:cs typeface="Nikosh" pitchFamily="2" charset="0"/>
              </a:rPr>
              <a:t>বিধি-৩০এ:</a:t>
            </a:r>
            <a:r>
              <a:rPr lang="bn-BD" sz="4000" dirty="0" smtClean="0">
                <a:solidFill>
                  <a:srgbClr val="4D3AD8"/>
                </a:solidFill>
                <a:latin typeface="Nikosh" pitchFamily="2" charset="0"/>
                <a:cs typeface="Nikosh" pitchFamily="2" charset="0"/>
              </a:rPr>
              <a:t> সরকারি সিদ্ধান্ত, আদেশ ইত্যাদি</a:t>
            </a:r>
          </a:p>
          <a:p>
            <a:pPr algn="just">
              <a:buFont typeface="Arial" charset="0"/>
              <a:buChar char="•"/>
            </a:pPr>
            <a:r>
              <a:rPr lang="bn-BD" sz="4000" dirty="0" smtClean="0">
                <a:latin typeface="Nikosh" pitchFamily="2" charset="0"/>
                <a:cs typeface="Nikosh" pitchFamily="2" charset="0"/>
              </a:rPr>
              <a:t>কোন সরকারি কর্মচারী সরকারের বা কর্তৃপক্ষের সিদ্ধান্ত বা আদেশ পালনে জনসম্মুখে আপত্তি উত্থাপন করতে বা কোন প্রকারে বাধা প্রদান করতে পারবেন না অথবা অন্য কোন ব্যক্তিকে তা করার জন্য উত্তেজিত বা প্ররোচিত করতে পারবেন না।</a:t>
            </a:r>
          </a:p>
          <a:p>
            <a:pPr algn="just">
              <a:buFont typeface="Arial" charset="0"/>
              <a:buChar char="•"/>
            </a:pPr>
            <a:r>
              <a:rPr lang="bn-BD" sz="4000" dirty="0" smtClean="0">
                <a:latin typeface="Nikosh" pitchFamily="2" charset="0"/>
                <a:cs typeface="Nikosh" pitchFamily="2" charset="0"/>
              </a:rPr>
              <a:t> সরকার বা কর্তৃপক্ষের কোন সিদ্ধান্ত বা আদেশ পরিবর্তন, বদলানো, সংশোধন বা বাতিলের জন্য অনুচিত প্রভাব বা চাপ প্রয়োগ করতে পারবেন না।</a:t>
            </a:r>
            <a:endParaRPr lang="en-US" sz="4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algn="just"/>
            <a:r>
              <a:rPr lang="bn-BD" sz="4400" u="sng" dirty="0" smtClean="0">
                <a:solidFill>
                  <a:srgbClr val="FF0000"/>
                </a:solidFill>
                <a:latin typeface="Nikosh" pitchFamily="2" charset="0"/>
                <a:cs typeface="Nikosh" pitchFamily="2" charset="0"/>
              </a:rPr>
              <a:t>বিধি-৩১:</a:t>
            </a:r>
            <a:r>
              <a:rPr lang="en-US" sz="4400" dirty="0" smtClean="0">
                <a:solidFill>
                  <a:srgbClr val="FF0000"/>
                </a:solidFill>
                <a:latin typeface="Nikosh" pitchFamily="2" charset="0"/>
                <a:cs typeface="Nikosh" pitchFamily="2" charset="0"/>
              </a:rPr>
              <a:t> </a:t>
            </a:r>
            <a:r>
              <a:rPr lang="bn-BD" sz="4400" dirty="0" smtClean="0">
                <a:solidFill>
                  <a:srgbClr val="4D3AD8"/>
                </a:solidFill>
                <a:latin typeface="Nikosh" pitchFamily="2" charset="0"/>
                <a:cs typeface="Nikosh" pitchFamily="2" charset="0"/>
              </a:rPr>
              <a:t>বিদেশী মিশন এবং সাহায্য সংস্থার দ্বারস্থ হওয়া </a:t>
            </a:r>
          </a:p>
          <a:p>
            <a:pPr algn="just"/>
            <a:r>
              <a:rPr lang="bn-BD" sz="4400" dirty="0" smtClean="0">
                <a:latin typeface="Nikosh" pitchFamily="2" charset="0"/>
                <a:cs typeface="Nikosh" pitchFamily="2" charset="0"/>
              </a:rPr>
              <a:t>সরকারি কর্মচারী তাঁর নিজের জন্য বিদেশ ভ্রমণের আমন্ত্রণ সংগ্রহ বা বিদেশে প্রশিক্ষণের সুবিধা লাভের জন্য প্রত্যক্ষ বা পরোক্ষভাবে দেশে অবস্থিত কোন বিদেশী মিশন অথবা সাহায্য সংস্থার দ্বারস্থ হতে পারবেন না।</a:t>
            </a:r>
            <a:endParaRPr lang="en-US" sz="4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0"/>
            <a:ext cx="8305800" cy="6400800"/>
          </a:xfrm>
        </p:spPr>
        <p:txBody>
          <a:bodyPr>
            <a:noAutofit/>
          </a:bodyPr>
          <a:lstStyle/>
          <a:p>
            <a:pPr algn="just"/>
            <a:endParaRPr lang="en-US" sz="4800" u="sng" dirty="0" smtClean="0">
              <a:solidFill>
                <a:srgbClr val="FF0000"/>
              </a:solidFill>
              <a:latin typeface="Nikosh" pitchFamily="2" charset="0"/>
              <a:cs typeface="Nikosh" pitchFamily="2" charset="0"/>
            </a:endParaRPr>
          </a:p>
          <a:p>
            <a:pPr algn="just">
              <a:buFont typeface="Arial" pitchFamily="34" charset="0"/>
              <a:buChar char="•"/>
            </a:pPr>
            <a:r>
              <a:rPr lang="bn-BD" sz="4800" u="sng" dirty="0" smtClean="0">
                <a:solidFill>
                  <a:srgbClr val="FF0000"/>
                </a:solidFill>
                <a:latin typeface="Nikosh" pitchFamily="2" charset="0"/>
                <a:cs typeface="Nikosh" pitchFamily="2" charset="0"/>
              </a:rPr>
              <a:t>বিধি-৩১এ:</a:t>
            </a:r>
            <a:r>
              <a:rPr lang="en-US" sz="4800" dirty="0" smtClean="0">
                <a:solidFill>
                  <a:srgbClr val="FF0000"/>
                </a:solidFill>
                <a:latin typeface="Nikosh" pitchFamily="2" charset="0"/>
                <a:cs typeface="Nikosh" pitchFamily="2" charset="0"/>
              </a:rPr>
              <a:t> </a:t>
            </a:r>
            <a:r>
              <a:rPr lang="bn-BD" sz="4800" dirty="0" smtClean="0">
                <a:solidFill>
                  <a:srgbClr val="4D3AD8"/>
                </a:solidFill>
                <a:latin typeface="Nikosh" pitchFamily="2" charset="0"/>
                <a:cs typeface="Nikosh" pitchFamily="2" charset="0"/>
              </a:rPr>
              <a:t>নাগরিকত্ব, ইত্যাদি </a:t>
            </a:r>
          </a:p>
          <a:p>
            <a:pPr algn="just">
              <a:buFont typeface="Arial" charset="0"/>
              <a:buChar char="•"/>
            </a:pPr>
            <a:r>
              <a:rPr lang="bn-BD" sz="4800" dirty="0" smtClean="0">
                <a:solidFill>
                  <a:schemeClr val="tx1"/>
                </a:solidFill>
                <a:latin typeface="Nikosh" pitchFamily="2" charset="0"/>
                <a:cs typeface="Nikosh" pitchFamily="2" charset="0"/>
              </a:rPr>
              <a:t> কোন সরকারি কর্মচারী সরকারের পূর্বানুমোদন ব্যতিরেকে কোন বিদেশী নাগরিকত্ব গ্রহণ করতে পারবেন না।</a:t>
            </a:r>
          </a:p>
          <a:p>
            <a:pPr algn="just">
              <a:buFont typeface="Arial" charset="0"/>
              <a:buChar char="•"/>
            </a:pPr>
            <a:r>
              <a:rPr lang="bn-BD" sz="4800" dirty="0" smtClean="0">
                <a:solidFill>
                  <a:schemeClr val="tx1"/>
                </a:solidFill>
                <a:latin typeface="Nikosh" pitchFamily="2" charset="0"/>
                <a:cs typeface="Nikosh" pitchFamily="2" charset="0"/>
              </a:rPr>
              <a:t> যদি কোন সরকারি কর্মচারীর স্বামী বা স্ত্রী বিদেশী নাগরিকত্ব গ্রহণ করলে সংশ্লিষ্ট কর্মচারী তা সরকারকে অবহিত করবেন। </a:t>
            </a:r>
          </a:p>
        </p:txBody>
      </p:sp>
    </p:spTree>
  </p:cSld>
  <p:clrMapOvr>
    <a:masterClrMapping/>
  </p:clrMapOvr>
  <p:transition>
    <p:cut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algn="just"/>
            <a:r>
              <a:rPr lang="bn-BD" sz="4000" u="sng" dirty="0" smtClean="0">
                <a:solidFill>
                  <a:srgbClr val="FF0000"/>
                </a:solidFill>
                <a:latin typeface="Nikosh" pitchFamily="2" charset="0"/>
                <a:cs typeface="Nikosh" pitchFamily="2" charset="0"/>
              </a:rPr>
              <a:t>বিধি-৩২:</a:t>
            </a:r>
            <a:r>
              <a:rPr lang="en-US" sz="4000" dirty="0" smtClean="0">
                <a:solidFill>
                  <a:srgbClr val="FF0000"/>
                </a:solidFill>
                <a:latin typeface="Nikosh" pitchFamily="2" charset="0"/>
                <a:cs typeface="Nikosh" pitchFamily="2" charset="0"/>
              </a:rPr>
              <a:t> </a:t>
            </a:r>
            <a:r>
              <a:rPr lang="bn-BD" sz="4000" dirty="0" smtClean="0">
                <a:solidFill>
                  <a:srgbClr val="4D3AD8"/>
                </a:solidFill>
                <a:latin typeface="Nikosh" pitchFamily="2" charset="0"/>
                <a:cs typeface="Nikosh" pitchFamily="2" charset="0"/>
              </a:rPr>
              <a:t>বিধিমালা লংঘনের শাস্তি</a:t>
            </a:r>
          </a:p>
          <a:p>
            <a:pPr algn="just"/>
            <a:r>
              <a:rPr lang="bn-BD" sz="4000" dirty="0" smtClean="0">
                <a:latin typeface="Nikosh" pitchFamily="2" charset="0"/>
                <a:cs typeface="Nikosh" pitchFamily="2" charset="0"/>
              </a:rPr>
              <a:t>এই বিধিমালার কোন বিধান লংঘন করলে </a:t>
            </a:r>
            <a:r>
              <a:rPr lang="bn-BD" sz="4000" dirty="0" smtClean="0">
                <a:solidFill>
                  <a:srgbClr val="FF0000"/>
                </a:solidFill>
                <a:latin typeface="Nikosh" pitchFamily="2" charset="0"/>
                <a:cs typeface="Nikosh" pitchFamily="2" charset="0"/>
              </a:rPr>
              <a:t>সরকারী কর্মচারী(শৃঙ্খলা ও আপীল) বিধিমালা,১৯৮৫</a:t>
            </a:r>
            <a:r>
              <a:rPr lang="bn-BD" sz="4000" dirty="0" smtClean="0">
                <a:latin typeface="Nikosh" pitchFamily="2" charset="0"/>
                <a:cs typeface="Nikosh" pitchFamily="2" charset="0"/>
              </a:rPr>
              <a:t> এর আওতায় অসদাচরণ হিসেবে গণ্য হবে। কোন সরকারি কর্মচারী এ বিধিমালার কোন বিধান লংঘন করলে উপরোল্লিখিত বিধিমালার আওতায় অসদাচরণের দায়ে শৃঙ্খলামূলক ব্যবস্থা গ্রহণের জন্য দায়ী হবেন।</a:t>
            </a:r>
            <a:endParaRPr lang="en-US"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
            <a:ext cx="8534400" cy="6477000"/>
          </a:xfrm>
        </p:spPr>
        <p:txBody>
          <a:bodyPr>
            <a:noAutofit/>
          </a:bodyPr>
          <a:lstStyle/>
          <a:p>
            <a:pPr algn="just"/>
            <a:r>
              <a:rPr lang="bn-BD" sz="3600" u="sng" dirty="0" smtClean="0">
                <a:solidFill>
                  <a:srgbClr val="FF0000"/>
                </a:solidFill>
                <a:latin typeface="Nikosh" pitchFamily="2" charset="0"/>
                <a:cs typeface="Nikosh" pitchFamily="2" charset="0"/>
              </a:rPr>
              <a:t>বিধি-</a:t>
            </a:r>
            <a:r>
              <a:rPr lang="en-US" sz="3600" u="sng" dirty="0" smtClean="0">
                <a:solidFill>
                  <a:srgbClr val="FF0000"/>
                </a:solidFill>
                <a:latin typeface="Nikosh" pitchFamily="2" charset="0"/>
                <a:cs typeface="Nikosh" pitchFamily="2" charset="0"/>
              </a:rPr>
              <a:t>৩</a:t>
            </a:r>
            <a:r>
              <a:rPr lang="bn-BD" sz="3600" dirty="0" smtClean="0">
                <a:latin typeface="Nikosh" pitchFamily="2" charset="0"/>
                <a:cs typeface="Nikosh" pitchFamily="2" charset="0"/>
              </a:rPr>
              <a:t> : </a:t>
            </a:r>
            <a:r>
              <a:rPr lang="en-US" sz="3600" dirty="0" err="1" smtClean="0">
                <a:solidFill>
                  <a:srgbClr val="4D3AD8"/>
                </a:solidFill>
                <a:latin typeface="Nikosh" pitchFamily="2" charset="0"/>
                <a:cs typeface="Nikosh" pitchFamily="2" charset="0"/>
              </a:rPr>
              <a:t>সংজ্ঞা</a:t>
            </a:r>
            <a:endParaRPr lang="bn-BD" sz="3600" dirty="0" smtClean="0">
              <a:solidFill>
                <a:srgbClr val="4D3AD8"/>
              </a:solidFill>
              <a:latin typeface="Nikosh" pitchFamily="2" charset="0"/>
              <a:cs typeface="Nikosh" pitchFamily="2" charset="0"/>
            </a:endParaRPr>
          </a:p>
          <a:p>
            <a:pPr algn="just">
              <a:buFont typeface="Wingdings" pitchFamily="2" charset="2"/>
              <a:buChar char="v"/>
            </a:pPr>
            <a:r>
              <a:rPr lang="bn-BD" sz="3600" dirty="0" smtClean="0">
                <a:solidFill>
                  <a:srgbClr val="5630E2"/>
                </a:solidFill>
                <a:latin typeface="Nikosh" pitchFamily="2" charset="0"/>
                <a:cs typeface="Nikosh" pitchFamily="2" charset="0"/>
              </a:rPr>
              <a:t> </a:t>
            </a:r>
            <a:r>
              <a:rPr lang="bn-BD" sz="3600" u="sng" dirty="0" smtClean="0">
                <a:solidFill>
                  <a:srgbClr val="5630E2"/>
                </a:solidFill>
                <a:latin typeface="Nikosh" pitchFamily="2" charset="0"/>
                <a:cs typeface="Nikosh" pitchFamily="2" charset="0"/>
              </a:rPr>
              <a:t>সরকারি কর্মচারী: </a:t>
            </a:r>
          </a:p>
          <a:p>
            <a:pPr algn="just"/>
            <a:r>
              <a:rPr lang="bn-BD" sz="3600" dirty="0" smtClean="0">
                <a:solidFill>
                  <a:schemeClr val="tx1"/>
                </a:solidFill>
                <a:latin typeface="Nikosh" pitchFamily="2" charset="0"/>
                <a:cs typeface="Nikosh" pitchFamily="2" charset="0"/>
              </a:rPr>
              <a:t>অর্থ ঐ ব্যক্তি বা যাহার ক্ষেত্রে এই বিধিমালা প্রযোজ্য এবং “সরকারি  কর্মচারীর পরিবারের সদস্য” এর অর্ন্তভূক্ত হবেন।  </a:t>
            </a:r>
          </a:p>
          <a:p>
            <a:pPr algn="just">
              <a:buFont typeface="Wingdings" pitchFamily="2" charset="2"/>
              <a:buChar char="v"/>
            </a:pPr>
            <a:r>
              <a:rPr lang="bn-BD" sz="3600" u="sng" dirty="0" smtClean="0">
                <a:solidFill>
                  <a:srgbClr val="5630E2"/>
                </a:solidFill>
                <a:latin typeface="Nikosh" pitchFamily="2" charset="0"/>
                <a:cs typeface="Nikosh" pitchFamily="2" charset="0"/>
              </a:rPr>
              <a:t>সরকারি কর্মচারীর পরিবারের সদস্য: </a:t>
            </a:r>
          </a:p>
          <a:p>
            <a:pPr algn="just"/>
            <a:r>
              <a:rPr lang="bn-BD" sz="3600" dirty="0" smtClean="0">
                <a:latin typeface="Nikosh" pitchFamily="2" charset="0"/>
                <a:cs typeface="Nikosh" pitchFamily="2" charset="0"/>
              </a:rPr>
              <a:t> </a:t>
            </a:r>
            <a:r>
              <a:rPr lang="bn-BD" sz="3600" dirty="0" smtClean="0">
                <a:solidFill>
                  <a:schemeClr val="tx1"/>
                </a:solidFill>
                <a:latin typeface="Nikosh" pitchFamily="2" charset="0"/>
                <a:cs typeface="Nikosh" pitchFamily="2" charset="0"/>
              </a:rPr>
              <a:t>সরকারি কর্মচারীর সাথে বসবাস করেন অথবা না করেন, তাঁহার স্ত্রী/স্বামী, সন্তান বা সৎ সন্তানগণ এবং সরকারি কর্মচারীর সাথে বসবাসরত এবং তাঁর উপর সম্পূর্ণরুপে নির্ভরশীল তাঁর নিজের অথবা স্ত্রীর/স্বামীর অন্যান্য আত্মীয়স্বজন।</a:t>
            </a:r>
            <a:endParaRPr lang="en-US" sz="3600" u="sng" dirty="0" smtClean="0">
              <a:solidFill>
                <a:srgbClr val="FF0000"/>
              </a:solidFill>
              <a:latin typeface="Nikosh" pitchFamily="2" charset="0"/>
              <a:cs typeface="Nikosh" pitchFamily="2" charset="0"/>
            </a:endParaRPr>
          </a:p>
          <a:p>
            <a:endParaRPr lang="en-GB" sz="1200" dirty="0"/>
          </a:p>
        </p:txBody>
      </p:sp>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bn-BD" sz="4000" u="sng" dirty="0" smtClean="0">
                <a:solidFill>
                  <a:srgbClr val="FF0000"/>
                </a:solidFill>
                <a:latin typeface="Nikosh" pitchFamily="2" charset="0"/>
                <a:cs typeface="Nikosh" pitchFamily="2" charset="0"/>
              </a:rPr>
              <a:t>বিধি-৩৩:</a:t>
            </a:r>
            <a:r>
              <a:rPr lang="en-US" sz="4000" dirty="0" smtClean="0">
                <a:solidFill>
                  <a:srgbClr val="FF0000"/>
                </a:solidFill>
                <a:latin typeface="Nikosh" pitchFamily="2" charset="0"/>
                <a:cs typeface="Nikosh" pitchFamily="2" charset="0"/>
              </a:rPr>
              <a:t> </a:t>
            </a:r>
            <a:r>
              <a:rPr lang="bn-BD" sz="4000" dirty="0" smtClean="0">
                <a:solidFill>
                  <a:srgbClr val="4D3AD8"/>
                </a:solidFill>
                <a:latin typeface="Nikosh" pitchFamily="2" charset="0"/>
                <a:cs typeface="Nikosh" pitchFamily="2" charset="0"/>
              </a:rPr>
              <a:t>ক্ষমতা অর্পণ</a:t>
            </a:r>
          </a:p>
          <a:p>
            <a:pPr algn="just"/>
            <a:r>
              <a:rPr lang="bn-BD" sz="4000" dirty="0" smtClean="0">
                <a:latin typeface="Nikosh" pitchFamily="2" charset="0"/>
                <a:cs typeface="Nikosh" pitchFamily="2" charset="0"/>
              </a:rPr>
              <a:t>এই বিধিমালার আওতাধীন যে কোন ক্ষমতা সরকার অধীনস্থ যে কোন কর্মকর্তার বা কর্তৃপক্ষের নিকট অর্পণ করতে পারবেন।</a:t>
            </a:r>
          </a:p>
          <a:p>
            <a:pPr algn="just"/>
            <a:r>
              <a:rPr lang="bn-BD" sz="4000" u="sng" dirty="0" smtClean="0">
                <a:solidFill>
                  <a:srgbClr val="FF0000"/>
                </a:solidFill>
                <a:latin typeface="Nikosh" pitchFamily="2" charset="0"/>
                <a:cs typeface="Nikosh" pitchFamily="2" charset="0"/>
              </a:rPr>
              <a:t>বিধি-৩৪:</a:t>
            </a:r>
            <a:r>
              <a:rPr lang="en-US" sz="4000" dirty="0" smtClean="0">
                <a:solidFill>
                  <a:srgbClr val="FF0000"/>
                </a:solidFill>
                <a:latin typeface="Nikosh" pitchFamily="2" charset="0"/>
                <a:cs typeface="Nikosh" pitchFamily="2" charset="0"/>
              </a:rPr>
              <a:t> </a:t>
            </a:r>
            <a:r>
              <a:rPr lang="bn-BD" sz="4000" dirty="0" smtClean="0">
                <a:solidFill>
                  <a:srgbClr val="4D3AD8"/>
                </a:solidFill>
                <a:latin typeface="Nikosh" pitchFamily="2" charset="0"/>
                <a:cs typeface="Nikosh" pitchFamily="2" charset="0"/>
              </a:rPr>
              <a:t>অন্যান্য আইন, ইত্যাদির প্রয়োগ হ্রাস</a:t>
            </a:r>
          </a:p>
          <a:p>
            <a:pPr algn="just"/>
            <a:r>
              <a:rPr lang="bn-BD" sz="4000" dirty="0" smtClean="0">
                <a:latin typeface="Nikosh" pitchFamily="2" charset="0"/>
                <a:cs typeface="Nikosh" pitchFamily="2" charset="0"/>
              </a:rPr>
              <a:t>এই বিধিমালার কোন কিছুই সরকারি কর্মচারীদের আচরণ সংক্রান্ত বলবৎ কোন আইনের কোন বিধান বা যথাযথ কর্তৃপক্ষের কোন আদেশের প্রয়োগকে হ্রাস করবে না। </a:t>
            </a:r>
            <a:endParaRPr lang="en-US" sz="4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0"/>
            <a:ext cx="9153525" cy="6858000"/>
          </a:xfrm>
        </p:spPr>
      </p:pic>
      <p:sp>
        <p:nvSpPr>
          <p:cNvPr id="2" name="Slide Number Placeholder 1"/>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xmlns="" val="1994798294"/>
      </p:ext>
    </p:extLst>
  </p:cSld>
  <p:clrMapOvr>
    <a:masterClrMapping/>
  </p:clrMapOvr>
  <p:transition>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Hp 2\Desktop\flower.png"/>
          <p:cNvPicPr>
            <a:picLocks noChangeAspect="1" noChangeArrowheads="1"/>
          </p:cNvPicPr>
          <p:nvPr/>
        </p:nvPicPr>
        <p:blipFill>
          <a:blip r:embed="rId2"/>
          <a:srcRect/>
          <a:stretch>
            <a:fillRect/>
          </a:stretch>
        </p:blipFill>
        <p:spPr bwMode="auto">
          <a:xfrm>
            <a:off x="2711450" y="609600"/>
            <a:ext cx="3308350" cy="3733800"/>
          </a:xfrm>
          <a:prstGeom prst="rect">
            <a:avLst/>
          </a:prstGeom>
          <a:noFill/>
          <a:ln w="9525">
            <a:noFill/>
            <a:miter lim="800000"/>
            <a:headEnd/>
            <a:tailEnd/>
          </a:ln>
        </p:spPr>
      </p:pic>
      <p:sp>
        <p:nvSpPr>
          <p:cNvPr id="5" name="Title 1"/>
          <p:cNvSpPr txBox="1">
            <a:spLocks/>
          </p:cNvSpPr>
          <p:nvPr/>
        </p:nvSpPr>
        <p:spPr bwMode="auto">
          <a:xfrm>
            <a:off x="304800" y="3505200"/>
            <a:ext cx="8382000" cy="1752600"/>
          </a:xfrm>
          <a:prstGeom prst="rect">
            <a:avLst/>
          </a:prstGeom>
          <a:noFill/>
          <a:ln w="9525">
            <a:noFill/>
            <a:miter lim="800000"/>
            <a:headEnd/>
            <a:tailEnd/>
          </a:ln>
        </p:spPr>
        <p:txBody>
          <a:bodyPr lIns="91410" tIns="45703" rIns="91410" bIns="45703"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defTabSz="912877">
              <a:defRPr/>
            </a:pPr>
            <a:r>
              <a:rPr lang="en-US" sz="138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hialkhanMJ" pitchFamily="2" charset="0"/>
                <a:ea typeface="+mj-ea"/>
                <a:cs typeface="ArhialkhanMJ" pitchFamily="2" charset="0"/>
              </a:rPr>
              <a:t>ab¨ev</a:t>
            </a:r>
            <a:r>
              <a:rPr lang="en-US" sz="13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hialkhanMJ" pitchFamily="2" charset="0"/>
                <a:ea typeface="+mj-ea"/>
                <a:cs typeface="ArhialkhanMJ" pitchFamily="2" charset="0"/>
              </a:rPr>
              <a:t>`</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0-#ppt_w/2"/>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1+#ppt_w/2"/>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bn-BD" sz="3600" u="sng" dirty="0" smtClean="0">
                <a:solidFill>
                  <a:srgbClr val="FF0000"/>
                </a:solidFill>
                <a:latin typeface="Nikosh" pitchFamily="2" charset="0"/>
                <a:cs typeface="Nikosh" pitchFamily="2" charset="0"/>
              </a:rPr>
              <a:t>বিধি-৫:</a:t>
            </a:r>
            <a:r>
              <a:rPr lang="bn-BD" sz="3600" dirty="0" smtClean="0">
                <a:solidFill>
                  <a:srgbClr val="FF0000"/>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উপহার</a:t>
            </a:r>
          </a:p>
          <a:p>
            <a:pPr algn="just"/>
            <a:r>
              <a:rPr lang="bn-BD" sz="3600" dirty="0" smtClean="0">
                <a:latin typeface="Nikosh" pitchFamily="2" charset="0"/>
                <a:cs typeface="Nikosh" pitchFamily="2" charset="0"/>
              </a:rPr>
              <a:t>কোন সরকারি কর্মচারী সরকারের পূর্বানুমতি ব্যতিরেকে, নিকট আত্মীয় বা ব্যক্তিগত বন্ধু  ব্যতীত অন্য কোন ব্যক্তির নিকট এমন কোন উপহার গ্রহণ করতে বা তাঁর পরিবারের কোন সদস্যকে বা তাঁর পক্ষে অন্য কোন ব্যক্তিকে গ্রহণের অনুমতি প্রদান করতে পারবেন না।</a:t>
            </a:r>
            <a:endParaRPr lang="en-US" sz="3600" dirty="0" smtClean="0">
              <a:latin typeface="Nikosh" pitchFamily="2" charset="0"/>
              <a:cs typeface="Nikosh" pitchFamily="2" charset="0"/>
            </a:endParaRPr>
          </a:p>
          <a:p>
            <a:pPr algn="just"/>
            <a:r>
              <a:rPr lang="bn-BD" sz="3600" u="sng" dirty="0" smtClean="0">
                <a:solidFill>
                  <a:srgbClr val="FF0000"/>
                </a:solidFill>
                <a:latin typeface="Nikosh" pitchFamily="2" charset="0"/>
                <a:cs typeface="Nikosh" pitchFamily="2" charset="0"/>
              </a:rPr>
              <a:t>বিধি-৫এ</a:t>
            </a:r>
            <a:r>
              <a:rPr lang="bn-BD" sz="3600" dirty="0" smtClean="0">
                <a:solidFill>
                  <a:srgbClr val="FF0000"/>
                </a:solidFill>
                <a:latin typeface="Nikosh" pitchFamily="2" charset="0"/>
                <a:cs typeface="Nikosh" pitchFamily="2" charset="0"/>
              </a:rPr>
              <a:t>: </a:t>
            </a:r>
            <a:r>
              <a:rPr lang="bn-BD" sz="3600" dirty="0" smtClean="0">
                <a:solidFill>
                  <a:srgbClr val="4D3AD8"/>
                </a:solidFill>
                <a:latin typeface="Nikosh" pitchFamily="2" charset="0"/>
                <a:cs typeface="Nikosh" pitchFamily="2" charset="0"/>
              </a:rPr>
              <a:t>যৌতুক দেয়া বা নেয়া</a:t>
            </a:r>
          </a:p>
          <a:p>
            <a:pPr algn="just"/>
            <a:r>
              <a:rPr lang="bn-BD" sz="3600" dirty="0" smtClean="0">
                <a:latin typeface="Nikosh" pitchFamily="2" charset="0"/>
                <a:cs typeface="Nikosh" pitchFamily="2" charset="0"/>
              </a:rPr>
              <a:t>কোন সরকারী কর্মচারী যৌতুক দিতে বা নিতে বা যৌতুক দেওয়া বা নেওয়ায় প্ররোচিত ক</a:t>
            </a:r>
            <a:r>
              <a:rPr lang="en-US" sz="3600" dirty="0" smtClean="0">
                <a:latin typeface="Nikosh" pitchFamily="2" charset="0"/>
                <a:cs typeface="Nikosh" pitchFamily="2" charset="0"/>
              </a:rPr>
              <a:t>র</a:t>
            </a:r>
            <a:r>
              <a:rPr lang="bn-BD" sz="3600" dirty="0" smtClean="0">
                <a:latin typeface="Nikosh" pitchFamily="2" charset="0"/>
                <a:cs typeface="Nikosh" pitchFamily="2" charset="0"/>
              </a:rPr>
              <a:t>তে পারবেন না।</a:t>
            </a:r>
          </a:p>
          <a:p>
            <a:pPr algn="just"/>
            <a:endParaRPr lang="bn-BD" dirty="0" smtClean="0">
              <a:latin typeface="Nikosh" pitchFamily="2" charset="0"/>
              <a:cs typeface="Nikosh" pitchFamily="2"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Autofit/>
          </a:bodyPr>
          <a:lstStyle/>
          <a:p>
            <a:pPr algn="just"/>
            <a:r>
              <a:rPr lang="bn-BD" sz="4000" u="sng" dirty="0" smtClean="0">
                <a:solidFill>
                  <a:srgbClr val="FF0000"/>
                </a:solidFill>
                <a:latin typeface="Nikosh" pitchFamily="2" charset="0"/>
                <a:cs typeface="Nikosh" pitchFamily="2" charset="0"/>
              </a:rPr>
              <a:t>বিধি-৬</a:t>
            </a:r>
            <a:r>
              <a:rPr lang="bn-BD" sz="4000" dirty="0" smtClean="0">
                <a:solidFill>
                  <a:srgbClr val="FF0000"/>
                </a:solidFill>
                <a:latin typeface="Nikosh" pitchFamily="2" charset="0"/>
                <a:cs typeface="Nikosh" pitchFamily="2" charset="0"/>
              </a:rPr>
              <a:t>: </a:t>
            </a:r>
            <a:r>
              <a:rPr lang="bn-BD" sz="4000" dirty="0" smtClean="0">
                <a:solidFill>
                  <a:srgbClr val="5630E2"/>
                </a:solidFill>
                <a:latin typeface="Nikosh" pitchFamily="2" charset="0"/>
                <a:cs typeface="Nikosh" pitchFamily="2" charset="0"/>
              </a:rPr>
              <a:t>বিদেশী পুরস্কার গ্রহণ</a:t>
            </a:r>
          </a:p>
          <a:p>
            <a:pPr algn="just"/>
            <a:r>
              <a:rPr lang="bn-BD" sz="4000" dirty="0" smtClean="0">
                <a:latin typeface="Nikosh" pitchFamily="2" charset="0"/>
                <a:cs typeface="Nikosh" pitchFamily="2" charset="0"/>
              </a:rPr>
              <a:t>কোন সরকারি কর্মচারী রাষ্ট্রপতির অনুমোদন ব্যতিরেকে কোন বিদেশী পুরস্কার, পদবী বা উপাধি গ্রহণ করতে পারবেন না।</a:t>
            </a:r>
          </a:p>
          <a:p>
            <a:pPr algn="just"/>
            <a:r>
              <a:rPr lang="bn-BD" sz="4000" u="sng" dirty="0" smtClean="0">
                <a:solidFill>
                  <a:srgbClr val="FF0000"/>
                </a:solidFill>
                <a:latin typeface="Nikosh" pitchFamily="2" charset="0"/>
                <a:cs typeface="Nikosh" pitchFamily="2" charset="0"/>
              </a:rPr>
              <a:t>বিধি-৭</a:t>
            </a:r>
            <a:r>
              <a:rPr lang="bn-BD" sz="4000" dirty="0" smtClean="0">
                <a:solidFill>
                  <a:srgbClr val="FF0000"/>
                </a:solidFill>
                <a:latin typeface="Nikosh" pitchFamily="2" charset="0"/>
                <a:cs typeface="Nikosh" pitchFamily="2" charset="0"/>
              </a:rPr>
              <a:t>: </a:t>
            </a:r>
            <a:r>
              <a:rPr lang="bn-BD" sz="4000" dirty="0" smtClean="0">
                <a:solidFill>
                  <a:srgbClr val="4D3AD8"/>
                </a:solidFill>
                <a:latin typeface="Nikosh" pitchFamily="2" charset="0"/>
                <a:cs typeface="Nikosh" pitchFamily="2" charset="0"/>
              </a:rPr>
              <a:t>সরকারী কর্মচারীর সম্মানে গণজমায়েত</a:t>
            </a:r>
          </a:p>
          <a:p>
            <a:pPr algn="just"/>
            <a:r>
              <a:rPr lang="bn-BD" sz="4000" dirty="0" smtClean="0">
                <a:latin typeface="Nikosh" pitchFamily="2" charset="0"/>
                <a:cs typeface="Nikosh" pitchFamily="2" charset="0"/>
              </a:rPr>
              <a:t>কোন কর্মচারী তার সম্মানে কোন সভা বা কেবল তাহাকে প্রশংসা করার উদ্দেশ্যে কোন বক্তৃতা বা তার সন্মানে কোন আপ্যায়ন অনুষ্ঠান সংগঠনে উৎসাহ প্রদান করতে পারবেন না। </a:t>
            </a:r>
            <a:endParaRPr 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6477000"/>
          </a:xfrm>
        </p:spPr>
        <p:txBody>
          <a:bodyPr>
            <a:noAutofit/>
          </a:bodyPr>
          <a:lstStyle/>
          <a:p>
            <a:pPr algn="just"/>
            <a:r>
              <a:rPr lang="en-US" dirty="0" smtClean="0">
                <a:solidFill>
                  <a:srgbClr val="FF0000"/>
                </a:solidFill>
              </a:rPr>
              <a:t>   </a:t>
            </a:r>
            <a:r>
              <a:rPr lang="en-US" u="sng" dirty="0" smtClean="0">
                <a:solidFill>
                  <a:srgbClr val="FF0000"/>
                </a:solidFill>
              </a:rPr>
              <a:t>বিধি-৮:</a:t>
            </a:r>
            <a:r>
              <a:rPr lang="en-US" dirty="0" smtClean="0"/>
              <a:t> </a:t>
            </a:r>
            <a:r>
              <a:rPr lang="en-US" dirty="0" err="1" smtClean="0">
                <a:solidFill>
                  <a:srgbClr val="0070C0"/>
                </a:solidFill>
              </a:rPr>
              <a:t>সরকারী</a:t>
            </a:r>
            <a:r>
              <a:rPr lang="en-US" dirty="0" smtClean="0">
                <a:solidFill>
                  <a:srgbClr val="0070C0"/>
                </a:solidFill>
              </a:rPr>
              <a:t> </a:t>
            </a:r>
            <a:r>
              <a:rPr lang="en-US" dirty="0" err="1" smtClean="0">
                <a:solidFill>
                  <a:srgbClr val="0070C0"/>
                </a:solidFill>
              </a:rPr>
              <a:t>কর্মচারী</a:t>
            </a:r>
            <a:r>
              <a:rPr lang="en-US" dirty="0" smtClean="0">
                <a:solidFill>
                  <a:srgbClr val="0070C0"/>
                </a:solidFill>
              </a:rPr>
              <a:t> </a:t>
            </a:r>
            <a:r>
              <a:rPr lang="en-US" dirty="0" err="1" smtClean="0">
                <a:solidFill>
                  <a:srgbClr val="0070C0"/>
                </a:solidFill>
              </a:rPr>
              <a:t>কর্তৃক</a:t>
            </a:r>
            <a:r>
              <a:rPr lang="en-US" dirty="0" smtClean="0">
                <a:solidFill>
                  <a:srgbClr val="0070C0"/>
                </a:solidFill>
              </a:rPr>
              <a:t> </a:t>
            </a:r>
            <a:r>
              <a:rPr lang="en-US" dirty="0" err="1" smtClean="0">
                <a:solidFill>
                  <a:srgbClr val="0070C0"/>
                </a:solidFill>
              </a:rPr>
              <a:t>তহবিল</a:t>
            </a:r>
            <a:r>
              <a:rPr lang="en-US" dirty="0" smtClean="0">
                <a:solidFill>
                  <a:srgbClr val="0070C0"/>
                </a:solidFill>
              </a:rPr>
              <a:t> </a:t>
            </a:r>
            <a:r>
              <a:rPr lang="en-US" dirty="0" err="1" smtClean="0">
                <a:solidFill>
                  <a:srgbClr val="0070C0"/>
                </a:solidFill>
              </a:rPr>
              <a:t>সংগ্রহ</a:t>
            </a:r>
            <a:endParaRPr lang="en-US" dirty="0" smtClean="0">
              <a:solidFill>
                <a:srgbClr val="0070C0"/>
              </a:solidFill>
            </a:endParaRPr>
          </a:p>
          <a:p>
            <a:pPr algn="just"/>
            <a:r>
              <a:rPr lang="en-US" dirty="0" smtClean="0"/>
              <a:t>১) </a:t>
            </a:r>
            <a:r>
              <a:rPr lang="en-US" dirty="0" err="1" smtClean="0"/>
              <a:t>কোন</a:t>
            </a:r>
            <a:r>
              <a:rPr lang="en-US" dirty="0" smtClean="0"/>
              <a:t> </a:t>
            </a:r>
            <a:r>
              <a:rPr lang="en-US" dirty="0" err="1" smtClean="0"/>
              <a:t>উন্নয়ন</a:t>
            </a:r>
            <a:r>
              <a:rPr lang="en-US" dirty="0" smtClean="0"/>
              <a:t> </a:t>
            </a:r>
            <a:r>
              <a:rPr lang="en-US" dirty="0" err="1" smtClean="0"/>
              <a:t>প্রকল্পের</a:t>
            </a:r>
            <a:r>
              <a:rPr lang="en-US" dirty="0" smtClean="0"/>
              <a:t> </a:t>
            </a:r>
            <a:r>
              <a:rPr lang="en-US" dirty="0" err="1" smtClean="0"/>
              <a:t>আংশিক</a:t>
            </a:r>
            <a:r>
              <a:rPr lang="en-US" dirty="0" smtClean="0"/>
              <a:t> </a:t>
            </a:r>
            <a:r>
              <a:rPr lang="en-US" dirty="0" err="1" smtClean="0"/>
              <a:t>ব্যয়</a:t>
            </a:r>
            <a:r>
              <a:rPr lang="en-US" dirty="0" smtClean="0"/>
              <a:t> </a:t>
            </a:r>
            <a:r>
              <a:rPr lang="en-US" dirty="0" err="1" smtClean="0"/>
              <a:t>স্থানীয়</a:t>
            </a:r>
            <a:r>
              <a:rPr lang="en-US" dirty="0" smtClean="0"/>
              <a:t> </a:t>
            </a:r>
            <a:r>
              <a:rPr lang="en-US" dirty="0" err="1" smtClean="0"/>
              <a:t>অনুদানের</a:t>
            </a:r>
            <a:r>
              <a:rPr lang="en-US" dirty="0" smtClean="0"/>
              <a:t> </a:t>
            </a:r>
            <a:r>
              <a:rPr lang="en-US" dirty="0" err="1" smtClean="0"/>
              <a:t>দ্বারা</a:t>
            </a:r>
            <a:r>
              <a:rPr lang="en-US" dirty="0" smtClean="0"/>
              <a:t> </a:t>
            </a:r>
            <a:r>
              <a:rPr lang="en-US" dirty="0" err="1" smtClean="0"/>
              <a:t>মিটানোর</a:t>
            </a:r>
            <a:r>
              <a:rPr lang="en-US" dirty="0" smtClean="0"/>
              <a:t> </a:t>
            </a:r>
            <a:r>
              <a:rPr lang="en-US" dirty="0" err="1" smtClean="0"/>
              <a:t>প্রয়োজন</a:t>
            </a:r>
            <a:r>
              <a:rPr lang="en-US" dirty="0" smtClean="0"/>
              <a:t> </a:t>
            </a:r>
            <a:r>
              <a:rPr lang="en-US" dirty="0" err="1" smtClean="0"/>
              <a:t>হলে</a:t>
            </a:r>
            <a:r>
              <a:rPr lang="en-US" dirty="0" smtClean="0"/>
              <a:t> </a:t>
            </a:r>
            <a:r>
              <a:rPr lang="en-US" dirty="0" err="1" smtClean="0"/>
              <a:t>সরকারকে</a:t>
            </a:r>
            <a:r>
              <a:rPr lang="en-US" dirty="0" smtClean="0"/>
              <a:t> </a:t>
            </a:r>
            <a:r>
              <a:rPr lang="en-US" dirty="0" err="1" smtClean="0"/>
              <a:t>অবহিতকরণ</a:t>
            </a:r>
            <a:r>
              <a:rPr lang="en-US" dirty="0" smtClean="0"/>
              <a:t> </a:t>
            </a:r>
            <a:r>
              <a:rPr lang="en-US" dirty="0" err="1" smtClean="0"/>
              <a:t>ব্যতীত</a:t>
            </a:r>
            <a:r>
              <a:rPr lang="en-US" dirty="0" smtClean="0"/>
              <a:t> </a:t>
            </a:r>
            <a:r>
              <a:rPr lang="en-US" dirty="0" err="1" smtClean="0"/>
              <a:t>একজন</a:t>
            </a:r>
            <a:r>
              <a:rPr lang="en-US" dirty="0" smtClean="0"/>
              <a:t> </a:t>
            </a:r>
            <a:r>
              <a:rPr lang="en-US" dirty="0" err="1" smtClean="0"/>
              <a:t>সরকারী</a:t>
            </a:r>
            <a:r>
              <a:rPr lang="en-US" dirty="0" smtClean="0"/>
              <a:t> </a:t>
            </a:r>
            <a:r>
              <a:rPr lang="en-US" dirty="0" err="1" smtClean="0"/>
              <a:t>কর্মচারী</a:t>
            </a:r>
            <a:r>
              <a:rPr lang="en-US" dirty="0" smtClean="0"/>
              <a:t> </a:t>
            </a:r>
            <a:r>
              <a:rPr lang="en-US" dirty="0" err="1" smtClean="0"/>
              <a:t>উক্ত</a:t>
            </a:r>
            <a:r>
              <a:rPr lang="en-US" dirty="0" smtClean="0"/>
              <a:t> </a:t>
            </a:r>
            <a:r>
              <a:rPr lang="en-US" dirty="0" err="1" smtClean="0"/>
              <a:t>তহবিল</a:t>
            </a:r>
            <a:r>
              <a:rPr lang="en-US" dirty="0" smtClean="0"/>
              <a:t> </a:t>
            </a:r>
            <a:r>
              <a:rPr lang="en-US" dirty="0" err="1" smtClean="0"/>
              <a:t>সংগ্রহে</a:t>
            </a:r>
            <a:r>
              <a:rPr lang="en-US" dirty="0" smtClean="0"/>
              <a:t> </a:t>
            </a:r>
            <a:r>
              <a:rPr lang="en-US" dirty="0" err="1" smtClean="0"/>
              <a:t>অংশগ্রহণ</a:t>
            </a:r>
            <a:r>
              <a:rPr lang="en-US" dirty="0" smtClean="0"/>
              <a:t> </a:t>
            </a:r>
            <a:r>
              <a:rPr lang="en-US" dirty="0" err="1" smtClean="0"/>
              <a:t>করতে</a:t>
            </a:r>
            <a:r>
              <a:rPr lang="en-US" dirty="0" smtClean="0"/>
              <a:t> </a:t>
            </a:r>
            <a:r>
              <a:rPr lang="en-US" dirty="0" err="1" smtClean="0"/>
              <a:t>পারবেন</a:t>
            </a:r>
            <a:r>
              <a:rPr lang="en-US" dirty="0" smtClean="0"/>
              <a:t>। </a:t>
            </a:r>
          </a:p>
          <a:p>
            <a:pPr algn="just">
              <a:buNone/>
            </a:pPr>
            <a:endParaRPr lang="en-US" dirty="0" smtClean="0"/>
          </a:p>
          <a:p>
            <a:pPr algn="just"/>
            <a:r>
              <a:rPr lang="en-US" dirty="0" smtClean="0"/>
              <a:t>২) </a:t>
            </a:r>
            <a:r>
              <a:rPr lang="en-US" dirty="0" err="1" smtClean="0"/>
              <a:t>একজন</a:t>
            </a:r>
            <a:r>
              <a:rPr lang="en-US" dirty="0" smtClean="0"/>
              <a:t> </a:t>
            </a:r>
            <a:r>
              <a:rPr lang="en-US" dirty="0" err="1" smtClean="0"/>
              <a:t>সরকারী</a:t>
            </a:r>
            <a:r>
              <a:rPr lang="en-US" dirty="0" smtClean="0"/>
              <a:t> </a:t>
            </a:r>
            <a:r>
              <a:rPr lang="en-US" dirty="0" err="1" smtClean="0"/>
              <a:t>কর্মচারীকে</a:t>
            </a:r>
            <a:r>
              <a:rPr lang="en-US" dirty="0" smtClean="0"/>
              <a:t> </a:t>
            </a:r>
            <a:r>
              <a:rPr lang="en-US" dirty="0" err="1" smtClean="0"/>
              <a:t>ফেমিন</a:t>
            </a:r>
            <a:r>
              <a:rPr lang="en-US" dirty="0" smtClean="0"/>
              <a:t> </a:t>
            </a:r>
            <a:r>
              <a:rPr lang="en-US" dirty="0" err="1" smtClean="0"/>
              <a:t>কোড</a:t>
            </a:r>
            <a:r>
              <a:rPr lang="en-US" dirty="0" smtClean="0"/>
              <a:t> ও </a:t>
            </a:r>
            <a:r>
              <a:rPr lang="en-US" dirty="0" err="1" smtClean="0"/>
              <a:t>ফেমিন</a:t>
            </a:r>
            <a:r>
              <a:rPr lang="en-US" dirty="0" smtClean="0"/>
              <a:t> </a:t>
            </a:r>
            <a:r>
              <a:rPr lang="en-US" dirty="0" err="1" smtClean="0"/>
              <a:t>ম্যনুয়েলের</a:t>
            </a:r>
            <a:r>
              <a:rPr lang="en-US" dirty="0" smtClean="0"/>
              <a:t> </a:t>
            </a:r>
            <a:r>
              <a:rPr lang="en-US" dirty="0" err="1" smtClean="0"/>
              <a:t>অধীন</a:t>
            </a:r>
            <a:r>
              <a:rPr lang="en-US" dirty="0" smtClean="0"/>
              <a:t> </a:t>
            </a:r>
            <a:r>
              <a:rPr lang="en-US" dirty="0" err="1" smtClean="0"/>
              <a:t>তহবিল</a:t>
            </a:r>
            <a:r>
              <a:rPr lang="en-US" dirty="0" smtClean="0"/>
              <a:t> </a:t>
            </a:r>
            <a:r>
              <a:rPr lang="en-US" dirty="0" err="1" smtClean="0"/>
              <a:t>সংগ্রহের</a:t>
            </a:r>
            <a:r>
              <a:rPr lang="en-US" dirty="0" smtClean="0"/>
              <a:t> </a:t>
            </a:r>
            <a:r>
              <a:rPr lang="en-US" dirty="0" err="1" smtClean="0"/>
              <a:t>জন্য</a:t>
            </a:r>
            <a:r>
              <a:rPr lang="en-US" dirty="0" smtClean="0"/>
              <a:t> </a:t>
            </a:r>
            <a:r>
              <a:rPr lang="en-US" dirty="0" err="1" smtClean="0"/>
              <a:t>কর্তৃত্বপ্রাপ্ত</a:t>
            </a:r>
            <a:r>
              <a:rPr lang="en-US" dirty="0" smtClean="0"/>
              <a:t> </a:t>
            </a:r>
            <a:r>
              <a:rPr lang="en-US" dirty="0" err="1" smtClean="0"/>
              <a:t>ত্রাণ</a:t>
            </a:r>
            <a:r>
              <a:rPr lang="en-US" dirty="0" smtClean="0"/>
              <a:t> </a:t>
            </a:r>
            <a:r>
              <a:rPr lang="en-US" dirty="0" err="1" smtClean="0"/>
              <a:t>কমিটির</a:t>
            </a:r>
            <a:r>
              <a:rPr lang="en-US" dirty="0" smtClean="0"/>
              <a:t> </a:t>
            </a:r>
            <a:r>
              <a:rPr lang="en-US" dirty="0" err="1" smtClean="0"/>
              <a:t>সদস্য</a:t>
            </a:r>
            <a:r>
              <a:rPr lang="en-US" dirty="0" smtClean="0"/>
              <a:t> </a:t>
            </a:r>
            <a:r>
              <a:rPr lang="en-US" dirty="0" err="1" smtClean="0"/>
              <a:t>হওয়ার</a:t>
            </a:r>
            <a:r>
              <a:rPr lang="en-US" dirty="0" smtClean="0"/>
              <a:t> </a:t>
            </a:r>
            <a:r>
              <a:rPr lang="en-US" dirty="0" err="1" smtClean="0"/>
              <a:t>ক্ষেত্র</a:t>
            </a:r>
            <a:r>
              <a:rPr lang="en-US" dirty="0" smtClean="0"/>
              <a:t> </a:t>
            </a:r>
            <a:r>
              <a:rPr lang="en-US" dirty="0" err="1" smtClean="0"/>
              <a:t>ব্যতীত</a:t>
            </a:r>
            <a:r>
              <a:rPr lang="en-US" dirty="0" smtClean="0"/>
              <a:t> </a:t>
            </a:r>
            <a:r>
              <a:rPr lang="en-US" dirty="0" err="1" smtClean="0"/>
              <a:t>অন্যান্য</a:t>
            </a:r>
            <a:r>
              <a:rPr lang="en-US" dirty="0" smtClean="0"/>
              <a:t> </a:t>
            </a:r>
            <a:r>
              <a:rPr lang="en-US" dirty="0" err="1" smtClean="0"/>
              <a:t>ক্ষেত্রেতহবিল</a:t>
            </a:r>
            <a:r>
              <a:rPr lang="en-US" dirty="0" smtClean="0"/>
              <a:t> </a:t>
            </a:r>
            <a:r>
              <a:rPr lang="en-US" dirty="0" err="1" smtClean="0"/>
              <a:t>সংগ্রহে</a:t>
            </a:r>
            <a:r>
              <a:rPr lang="en-US" dirty="0" smtClean="0"/>
              <a:t> </a:t>
            </a:r>
            <a:r>
              <a:rPr lang="en-US" dirty="0" err="1" smtClean="0"/>
              <a:t>অংশগ্রহণের</a:t>
            </a:r>
            <a:r>
              <a:rPr lang="en-US" dirty="0" smtClean="0"/>
              <a:t> </a:t>
            </a:r>
            <a:r>
              <a:rPr lang="en-US" dirty="0" err="1" smtClean="0"/>
              <a:t>পূর্বে</a:t>
            </a:r>
            <a:r>
              <a:rPr lang="en-US" dirty="0" smtClean="0"/>
              <a:t> </a:t>
            </a:r>
            <a:r>
              <a:rPr lang="en-US" dirty="0" err="1" smtClean="0"/>
              <a:t>সরকারের</a:t>
            </a:r>
            <a:r>
              <a:rPr lang="en-US" dirty="0" smtClean="0"/>
              <a:t> </a:t>
            </a:r>
            <a:r>
              <a:rPr lang="en-US" dirty="0" err="1" smtClean="0"/>
              <a:t>পূর্বানুমোদন</a:t>
            </a:r>
            <a:r>
              <a:rPr lang="en-US" dirty="0" smtClean="0"/>
              <a:t> </a:t>
            </a:r>
            <a:r>
              <a:rPr lang="en-US" dirty="0" err="1" smtClean="0"/>
              <a:t>গ্রহণ</a:t>
            </a:r>
            <a:r>
              <a:rPr lang="en-US" dirty="0" smtClean="0"/>
              <a:t> </a:t>
            </a:r>
            <a:r>
              <a:rPr lang="en-US" dirty="0" err="1" smtClean="0"/>
              <a:t>করতে</a:t>
            </a:r>
            <a:r>
              <a:rPr lang="en-US" dirty="0" smtClean="0"/>
              <a:t> </a:t>
            </a:r>
            <a:r>
              <a:rPr lang="en-US" dirty="0" err="1" smtClean="0"/>
              <a:t>হবে</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
            <a:ext cx="8229600" cy="6400800"/>
          </a:xfrm>
        </p:spPr>
        <p:txBody>
          <a:bodyPr>
            <a:noAutofit/>
          </a:bodyPr>
          <a:lstStyle/>
          <a:p>
            <a:pPr algn="just">
              <a:buFont typeface="Arial" pitchFamily="34" charset="0"/>
              <a:buChar char="•"/>
            </a:pPr>
            <a:r>
              <a:rPr lang="bn-BD" sz="4000" u="sng" dirty="0" smtClean="0">
                <a:solidFill>
                  <a:srgbClr val="FF0000"/>
                </a:solidFill>
                <a:latin typeface="Nikosh" pitchFamily="2" charset="0"/>
                <a:cs typeface="Nikosh" pitchFamily="2" charset="0"/>
              </a:rPr>
              <a:t>বিধি-৯:</a:t>
            </a:r>
            <a:r>
              <a:rPr lang="bn-BD" sz="4000" dirty="0" smtClean="0">
                <a:solidFill>
                  <a:srgbClr val="FF0000"/>
                </a:solidFill>
                <a:latin typeface="Nikosh" pitchFamily="2" charset="0"/>
                <a:cs typeface="Nikosh" pitchFamily="2" charset="0"/>
              </a:rPr>
              <a:t> </a:t>
            </a:r>
            <a:r>
              <a:rPr lang="bn-BD" sz="4000" dirty="0" smtClean="0">
                <a:solidFill>
                  <a:srgbClr val="5630E2"/>
                </a:solidFill>
                <a:latin typeface="Nikosh" pitchFamily="2" charset="0"/>
                <a:cs typeface="Nikosh" pitchFamily="2" charset="0"/>
              </a:rPr>
              <a:t>চাঁদা</a:t>
            </a:r>
          </a:p>
          <a:p>
            <a:pPr algn="just"/>
            <a:r>
              <a:rPr lang="bn-BD" sz="4000" dirty="0" smtClean="0">
                <a:solidFill>
                  <a:schemeClr val="tx1"/>
                </a:solidFill>
                <a:latin typeface="Nikosh" pitchFamily="2" charset="0"/>
                <a:cs typeface="Nikosh" pitchFamily="2" charset="0"/>
              </a:rPr>
              <a:t>সরকারের সুনির্দিষ্ট কোন আদেশ ও নির্দেশের অধীন ব্যতিরেকে কোন সরকারি কর্মচারী  কোন তহবিল সংগ্রহের জন্য বলতে বা তহবিল সংগ্রহে অংশগ্রহণ করতে বা তহবিল গ্রহণ করতে পারবে না।</a:t>
            </a:r>
          </a:p>
          <a:p>
            <a:pPr algn="just">
              <a:buFont typeface="Arial" pitchFamily="34" charset="0"/>
              <a:buChar char="•"/>
            </a:pPr>
            <a:r>
              <a:rPr lang="bn-BD" sz="4000" u="sng" dirty="0" smtClean="0">
                <a:solidFill>
                  <a:srgbClr val="FF0000"/>
                </a:solidFill>
                <a:latin typeface="Nikosh" pitchFamily="2" charset="0"/>
                <a:cs typeface="Nikosh" pitchFamily="2" charset="0"/>
              </a:rPr>
              <a:t>বিধি-১০:</a:t>
            </a:r>
            <a:r>
              <a:rPr lang="bn-BD" sz="4000" dirty="0" smtClean="0">
                <a:solidFill>
                  <a:srgbClr val="FF0000"/>
                </a:solidFill>
                <a:latin typeface="Nikosh" pitchFamily="2" charset="0"/>
                <a:cs typeface="Nikosh" pitchFamily="2" charset="0"/>
              </a:rPr>
              <a:t> </a:t>
            </a:r>
            <a:r>
              <a:rPr lang="bn-BD" sz="4000" dirty="0" smtClean="0">
                <a:solidFill>
                  <a:srgbClr val="4D3AD8"/>
                </a:solidFill>
                <a:latin typeface="Nikosh" pitchFamily="2" charset="0"/>
                <a:cs typeface="Nikosh" pitchFamily="2" charset="0"/>
              </a:rPr>
              <a:t>ধার দেয়া এবং ধার করা</a:t>
            </a:r>
          </a:p>
          <a:p>
            <a:pPr algn="just"/>
            <a:r>
              <a:rPr lang="bn-BD" sz="4000" dirty="0" smtClean="0">
                <a:solidFill>
                  <a:schemeClr val="tx1"/>
                </a:solidFill>
                <a:latin typeface="Nikosh" pitchFamily="2" charset="0"/>
                <a:cs typeface="Nikosh" pitchFamily="2" charset="0"/>
              </a:rPr>
              <a:t>কোন সরকারী কর্মচারী</a:t>
            </a:r>
            <a:r>
              <a:rPr lang="en-GB" sz="4000" dirty="0" smtClean="0">
                <a:solidFill>
                  <a:schemeClr val="tx1"/>
                </a:solidFill>
                <a:latin typeface="Nikosh" pitchFamily="2" charset="0"/>
                <a:cs typeface="Nikosh" pitchFamily="2" charset="0"/>
              </a:rPr>
              <a:t> </a:t>
            </a:r>
            <a:r>
              <a:rPr lang="en-US" sz="4000" dirty="0" err="1" smtClean="0">
                <a:solidFill>
                  <a:schemeClr val="tx1"/>
                </a:solidFill>
                <a:latin typeface="Nikosh" pitchFamily="2" charset="0"/>
                <a:cs typeface="Nikosh" pitchFamily="2" charset="0"/>
              </a:rPr>
              <a:t>কর্তৃত্বের</a:t>
            </a:r>
            <a:r>
              <a:rPr lang="en-US" sz="4000" dirty="0" smtClean="0">
                <a:solidFill>
                  <a:schemeClr val="tx1"/>
                </a:solidFill>
                <a:latin typeface="Nikosh" pitchFamily="2" charset="0"/>
                <a:cs typeface="Nikosh" pitchFamily="2" charset="0"/>
              </a:rPr>
              <a:t> </a:t>
            </a:r>
            <a:r>
              <a:rPr lang="en-US" sz="4000" dirty="0" err="1" smtClean="0">
                <a:solidFill>
                  <a:schemeClr val="tx1"/>
                </a:solidFill>
                <a:latin typeface="Nikosh" pitchFamily="2" charset="0"/>
                <a:cs typeface="Nikosh" pitchFamily="2" charset="0"/>
              </a:rPr>
              <a:t>এখতিয়ারভুক্ত</a:t>
            </a:r>
            <a:r>
              <a:rPr lang="en-US" sz="4000" dirty="0" smtClean="0">
                <a:solidFill>
                  <a:schemeClr val="tx1"/>
                </a:solidFill>
                <a:latin typeface="Nikosh" pitchFamily="2" charset="0"/>
                <a:cs typeface="Nikosh" pitchFamily="2" charset="0"/>
              </a:rPr>
              <a:t> </a:t>
            </a:r>
            <a:r>
              <a:rPr lang="en-US" sz="4000" dirty="0" err="1" smtClean="0">
                <a:solidFill>
                  <a:schemeClr val="tx1"/>
                </a:solidFill>
                <a:latin typeface="Nikosh" pitchFamily="2" charset="0"/>
                <a:cs typeface="Nikosh" pitchFamily="2" charset="0"/>
              </a:rPr>
              <a:t>এলাকার</a:t>
            </a:r>
            <a:r>
              <a:rPr lang="en-US" sz="4000" dirty="0" smtClean="0">
                <a:solidFill>
                  <a:schemeClr val="tx1"/>
                </a:solidFill>
                <a:latin typeface="Nikosh" pitchFamily="2" charset="0"/>
                <a:cs typeface="Nikosh" pitchFamily="2" charset="0"/>
              </a:rPr>
              <a:t> </a:t>
            </a:r>
            <a:r>
              <a:rPr lang="en-US" sz="4000" dirty="0" err="1" smtClean="0">
                <a:solidFill>
                  <a:schemeClr val="tx1"/>
                </a:solidFill>
                <a:latin typeface="Nikosh" pitchFamily="2" charset="0"/>
                <a:cs typeface="Nikosh" pitchFamily="2" charset="0"/>
              </a:rPr>
              <a:t>বা</a:t>
            </a:r>
            <a:r>
              <a:rPr lang="en-US" sz="4000" dirty="0" smtClean="0">
                <a:solidFill>
                  <a:schemeClr val="tx1"/>
                </a:solidFill>
                <a:latin typeface="Nikosh" pitchFamily="2" charset="0"/>
                <a:cs typeface="Nikosh" pitchFamily="2" charset="0"/>
              </a:rPr>
              <a:t> </a:t>
            </a:r>
            <a:r>
              <a:rPr lang="bn-BD" sz="4000" dirty="0" smtClean="0">
                <a:solidFill>
                  <a:schemeClr val="tx1"/>
                </a:solidFill>
                <a:latin typeface="Nikosh" pitchFamily="2" charset="0"/>
                <a:cs typeface="Nikosh" pitchFamily="2" charset="0"/>
              </a:rPr>
              <a:t>দাপ্তরিক কাজের সাথে সম্পৃক্ত কোন ব্যক্তিকে অর্থ ধার দিতে অথবা অর্থ ধার করতে পারবেন না।</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pPr algn="just"/>
            <a:r>
              <a:rPr lang="bn-BD" sz="4000" b="1" u="sng" dirty="0" smtClean="0">
                <a:solidFill>
                  <a:srgbClr val="FF0000"/>
                </a:solidFill>
                <a:latin typeface="Nikosh" pitchFamily="2" charset="0"/>
                <a:cs typeface="Nikosh" pitchFamily="2" charset="0"/>
              </a:rPr>
              <a:t>বিধি-১১:</a:t>
            </a:r>
            <a:r>
              <a:rPr lang="bn-BD" sz="4000" b="1" dirty="0" smtClean="0">
                <a:solidFill>
                  <a:srgbClr val="FF0000"/>
                </a:solidFill>
                <a:latin typeface="Nikosh" pitchFamily="2" charset="0"/>
                <a:cs typeface="Nikosh" pitchFamily="2" charset="0"/>
              </a:rPr>
              <a:t> </a:t>
            </a:r>
            <a:r>
              <a:rPr lang="bn-BD" sz="4000" b="1" dirty="0" smtClean="0">
                <a:solidFill>
                  <a:srgbClr val="5630E2"/>
                </a:solidFill>
                <a:latin typeface="Nikosh" pitchFamily="2" charset="0"/>
                <a:cs typeface="Nikosh" pitchFamily="2" charset="0"/>
              </a:rPr>
              <a:t>মূল্যবান সামগ্রী ও স্থাবর সম্পত্তি অর্জন </a:t>
            </a:r>
            <a:r>
              <a:rPr lang="en-US" sz="4000" b="1" dirty="0" smtClean="0">
                <a:solidFill>
                  <a:srgbClr val="5630E2"/>
                </a:solidFill>
                <a:latin typeface="Nikosh" pitchFamily="2" charset="0"/>
                <a:cs typeface="Nikosh" pitchFamily="2" charset="0"/>
              </a:rPr>
              <a:t>   </a:t>
            </a:r>
          </a:p>
          <a:p>
            <a:pPr algn="just">
              <a:buNone/>
            </a:pPr>
            <a:r>
              <a:rPr lang="en-US" sz="4000" b="1" dirty="0" smtClean="0">
                <a:solidFill>
                  <a:srgbClr val="5630E2"/>
                </a:solidFill>
                <a:latin typeface="Nikosh" pitchFamily="2" charset="0"/>
                <a:cs typeface="Nikosh" pitchFamily="2" charset="0"/>
              </a:rPr>
              <a:t>               </a:t>
            </a:r>
            <a:r>
              <a:rPr lang="bn-BD" sz="4000" b="1" dirty="0" smtClean="0">
                <a:solidFill>
                  <a:srgbClr val="5630E2"/>
                </a:solidFill>
                <a:latin typeface="Nikosh" pitchFamily="2" charset="0"/>
                <a:cs typeface="Nikosh" pitchFamily="2" charset="0"/>
              </a:rPr>
              <a:t>বা হস্তান্তর</a:t>
            </a:r>
          </a:p>
          <a:p>
            <a:pPr algn="just"/>
            <a:r>
              <a:rPr lang="en-US" sz="4000" b="1" dirty="0" smtClean="0">
                <a:latin typeface="Nikosh" pitchFamily="2" charset="0"/>
                <a:cs typeface="Nikosh" pitchFamily="2" charset="0"/>
              </a:rPr>
              <a:t>*</a:t>
            </a:r>
            <a:r>
              <a:rPr lang="bn-BD" sz="4000" b="1" dirty="0" smtClean="0">
                <a:latin typeface="Nikosh" pitchFamily="2" charset="0"/>
                <a:cs typeface="Nikosh" pitchFamily="2" charset="0"/>
              </a:rPr>
              <a:t>কোন সরকারী কর্মচারী তাঁর কর্মস্থল, জেলা বা যে স্থানীয় এলাকার জন্য তিনি নিয়োজিত ঐ এলাকায় বসবাসকারী স্থাবর সম্পত্তির অধিকারী অথবা বাণিজ্যেরত কোন ব্যক্তির নিকট ২,৫০,০০০/-(দুই লক্ষ পঞ্চাশ হাজার) টাকার অধিক মূল্যের কোন স্থাবর বা অস্থাবর সম্পত্তি ক্রয় বিক্রয় বা অন্য কোন পন্থায় হস্তান্তরের ক্ষেত্রে সংশ্লিষ্ট কর্মচারী</a:t>
            </a:r>
            <a:r>
              <a:rPr lang="en-US" sz="4000" b="1" dirty="0" smtClean="0">
                <a:latin typeface="Nikosh" pitchFamily="2" charset="0"/>
                <a:cs typeface="Nikosh" pitchFamily="2" charset="0"/>
              </a:rPr>
              <a:t>র</a:t>
            </a:r>
            <a:r>
              <a:rPr lang="bn-BD" sz="4000" b="1" dirty="0" smtClean="0">
                <a:latin typeface="Nikosh" pitchFamily="2" charset="0"/>
                <a:cs typeface="Nikosh" pitchFamily="2" charset="0"/>
              </a:rPr>
              <a:t> বিভাগীয় প্রধান বা সরকারের</a:t>
            </a:r>
            <a:r>
              <a:rPr lang="en-US" sz="4000" b="1" dirty="0" smtClean="0">
                <a:latin typeface="Nikosh" pitchFamily="2" charset="0"/>
                <a:cs typeface="Nikosh" pitchFamily="2" charset="0"/>
              </a:rPr>
              <a:t> </a:t>
            </a:r>
            <a:r>
              <a:rPr lang="en-US" sz="4000" b="1" dirty="0" err="1" smtClean="0">
                <a:latin typeface="Nikosh" pitchFamily="2" charset="0"/>
                <a:cs typeface="Nikosh" pitchFamily="2" charset="0"/>
              </a:rPr>
              <a:t>অনুমোদন</a:t>
            </a:r>
            <a:r>
              <a:rPr lang="en-US" sz="4000" b="1" dirty="0" smtClean="0">
                <a:latin typeface="Nikosh" pitchFamily="2" charset="0"/>
                <a:cs typeface="Nikosh" pitchFamily="2" charset="0"/>
              </a:rPr>
              <a:t> </a:t>
            </a:r>
            <a:r>
              <a:rPr lang="en-US" sz="4000" b="1" dirty="0" err="1" smtClean="0">
                <a:latin typeface="Nikosh" pitchFamily="2" charset="0"/>
                <a:cs typeface="Nikosh" pitchFamily="2" charset="0"/>
              </a:rPr>
              <a:t>গ্রহণ</a:t>
            </a:r>
            <a:r>
              <a:rPr lang="en-US" sz="4000" b="1" dirty="0" smtClean="0">
                <a:latin typeface="Nikosh" pitchFamily="2" charset="0"/>
                <a:cs typeface="Nikosh" pitchFamily="2" charset="0"/>
              </a:rPr>
              <a:t> </a:t>
            </a:r>
            <a:r>
              <a:rPr lang="en-US" sz="4000" b="1" dirty="0" err="1" smtClean="0">
                <a:latin typeface="Nikosh" pitchFamily="2" charset="0"/>
                <a:cs typeface="Nikosh" pitchFamily="2" charset="0"/>
              </a:rPr>
              <a:t>করতে</a:t>
            </a:r>
            <a:r>
              <a:rPr lang="en-US" sz="4000" b="1" dirty="0" smtClean="0">
                <a:latin typeface="Nikosh" pitchFamily="2" charset="0"/>
                <a:cs typeface="Nikosh" pitchFamily="2" charset="0"/>
              </a:rPr>
              <a:t> </a:t>
            </a:r>
            <a:r>
              <a:rPr lang="en-US" sz="4000" b="1" dirty="0" err="1" smtClean="0">
                <a:latin typeface="Nikosh" pitchFamily="2" charset="0"/>
                <a:cs typeface="Nikosh" pitchFamily="2" charset="0"/>
              </a:rPr>
              <a:t>হবে</a:t>
            </a:r>
            <a:r>
              <a:rPr lang="en-US" sz="4000" b="1" dirty="0" smtClean="0">
                <a:latin typeface="Nikosh" pitchFamily="2" charset="0"/>
                <a:cs typeface="Nikosh" pitchFamily="2" charset="0"/>
              </a:rPr>
              <a:t>।</a:t>
            </a:r>
            <a:endParaRPr lang="en-US" sz="4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305800" cy="6629400"/>
          </a:xfrm>
        </p:spPr>
        <p:txBody>
          <a:bodyPr>
            <a:noAutofit/>
          </a:bodyPr>
          <a:lstStyle/>
          <a:p>
            <a:pPr algn="just"/>
            <a:r>
              <a:rPr lang="en-US" sz="3200" b="1" dirty="0" smtClean="0">
                <a:latin typeface="Nikosh" pitchFamily="2" charset="0"/>
                <a:cs typeface="Nikosh" pitchFamily="2" charset="0"/>
              </a:rPr>
              <a:t>*</a:t>
            </a:r>
            <a:r>
              <a:rPr lang="en-US" sz="3200" b="1" dirty="0" err="1" smtClean="0">
                <a:latin typeface="Nikosh" pitchFamily="2" charset="0"/>
                <a:cs typeface="Nikosh" pitchFamily="2" charset="0"/>
              </a:rPr>
              <a:t>কোন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সরকারি</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কর্মচারী</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ক্রয়</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বিক্রয়</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দান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উইল</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অন্যভাবে</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বহিঃবাংলাদেশে</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অবস্থিত</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কোন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স্থাবর</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সম্পত্তি</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অর্জন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হস্তান্তর</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করতে</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পারবেন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না</a:t>
            </a:r>
            <a:r>
              <a:rPr lang="en-US" sz="3200" b="1" dirty="0" smtClean="0">
                <a:latin typeface="Nikosh" pitchFamily="2" charset="0"/>
                <a:cs typeface="Nikosh" pitchFamily="2" charset="0"/>
              </a:rPr>
              <a:t>।</a:t>
            </a:r>
          </a:p>
          <a:p>
            <a:pPr algn="just"/>
            <a:r>
              <a:rPr lang="en-US" sz="3200" b="1" dirty="0" smtClean="0">
                <a:latin typeface="Nikosh" pitchFamily="2" charset="0"/>
                <a:cs typeface="Nikosh" pitchFamily="2" charset="0"/>
              </a:rPr>
              <a:t>*</a:t>
            </a:r>
            <a:r>
              <a:rPr lang="en-US" sz="3200" b="1" dirty="0" err="1" smtClean="0">
                <a:latin typeface="Nikosh" pitchFamily="2" charset="0"/>
                <a:cs typeface="Nikosh" pitchFamily="2" charset="0"/>
              </a:rPr>
              <a:t>কোন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বিদেশী</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নাগরিক</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বিদেশী</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সরকার</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বিদেশী</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সংস্থার</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সাথে</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কোন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প্রকার</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ব্যবসায়িক</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লেনদেন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করতে</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পারবে</a:t>
            </a:r>
            <a:r>
              <a:rPr lang="bn-BD" sz="3200" b="1" dirty="0" smtClean="0">
                <a:latin typeface="Nikosh" pitchFamily="2" charset="0"/>
                <a:cs typeface="Nikosh" pitchFamily="2" charset="0"/>
              </a:rPr>
              <a:t>ন</a:t>
            </a:r>
            <a:r>
              <a:rPr lang="en-US" sz="3200" b="1" dirty="0" smtClean="0">
                <a:latin typeface="Nikosh" pitchFamily="2" charset="0"/>
                <a:cs typeface="Nikosh" pitchFamily="2" charset="0"/>
              </a:rPr>
              <a:t> </a:t>
            </a:r>
            <a:r>
              <a:rPr lang="en-US" sz="3200" b="1" dirty="0" err="1" smtClean="0">
                <a:latin typeface="Nikosh" pitchFamily="2" charset="0"/>
                <a:cs typeface="Nikosh" pitchFamily="2" charset="0"/>
              </a:rPr>
              <a:t>না</a:t>
            </a:r>
            <a:r>
              <a:rPr lang="en-US" sz="3200" b="1" dirty="0" smtClean="0">
                <a:latin typeface="Nikosh" pitchFamily="2" charset="0"/>
                <a:cs typeface="Nikosh" pitchFamily="2" charset="0"/>
              </a:rPr>
              <a:t>।</a:t>
            </a:r>
          </a:p>
          <a:p>
            <a:pPr algn="just"/>
            <a:r>
              <a:rPr lang="bn-BD" sz="3600" b="1" u="sng" dirty="0" smtClean="0">
                <a:solidFill>
                  <a:srgbClr val="FF0000"/>
                </a:solidFill>
                <a:latin typeface="Nikosh" pitchFamily="2" charset="0"/>
                <a:cs typeface="Nikosh" pitchFamily="2" charset="0"/>
              </a:rPr>
              <a:t>বিধি-১২:</a:t>
            </a:r>
            <a:r>
              <a:rPr lang="bn-BD" sz="3600" b="1" dirty="0" smtClean="0">
                <a:solidFill>
                  <a:srgbClr val="FF0000"/>
                </a:solidFill>
                <a:latin typeface="Nikosh" pitchFamily="2" charset="0"/>
                <a:cs typeface="Nikosh" pitchFamily="2" charset="0"/>
              </a:rPr>
              <a:t> </a:t>
            </a:r>
            <a:r>
              <a:rPr lang="bn-BD" sz="3600" b="1" dirty="0" smtClean="0">
                <a:solidFill>
                  <a:srgbClr val="4D3AD8"/>
                </a:solidFill>
                <a:latin typeface="Nikosh" pitchFamily="2" charset="0"/>
                <a:cs typeface="Nikosh" pitchFamily="2" charset="0"/>
              </a:rPr>
              <a:t>ভবন, এ্যাপার্টমেন্ট বা ফ্ল্যাট ইত্যাদি নির্মাণ </a:t>
            </a:r>
            <a:endParaRPr lang="en-US" sz="3600" b="1" dirty="0" smtClean="0">
              <a:solidFill>
                <a:srgbClr val="4D3AD8"/>
              </a:solidFill>
              <a:latin typeface="Nikosh" pitchFamily="2" charset="0"/>
              <a:cs typeface="Nikosh" pitchFamily="2" charset="0"/>
            </a:endParaRPr>
          </a:p>
          <a:p>
            <a:pPr algn="just">
              <a:buNone/>
            </a:pPr>
            <a:r>
              <a:rPr lang="en-US" sz="3600" b="1" dirty="0" smtClean="0">
                <a:solidFill>
                  <a:srgbClr val="4D3AD8"/>
                </a:solidFill>
                <a:latin typeface="Nikosh" pitchFamily="2" charset="0"/>
                <a:cs typeface="Nikosh" pitchFamily="2" charset="0"/>
              </a:rPr>
              <a:t>   </a:t>
            </a:r>
            <a:r>
              <a:rPr lang="bn-BD" sz="3600" b="1" dirty="0" smtClean="0">
                <a:solidFill>
                  <a:srgbClr val="4D3AD8"/>
                </a:solidFill>
                <a:latin typeface="Nikosh" pitchFamily="2" charset="0"/>
                <a:cs typeface="Nikosh" pitchFamily="2" charset="0"/>
              </a:rPr>
              <a:t>অথবা ক্রয়</a:t>
            </a:r>
          </a:p>
          <a:p>
            <a:pPr algn="just"/>
            <a:r>
              <a:rPr lang="bn-BD" sz="3600" b="1" dirty="0" smtClean="0">
                <a:latin typeface="Nikosh" pitchFamily="2" charset="0"/>
                <a:cs typeface="Nikosh" pitchFamily="2" charset="0"/>
              </a:rPr>
              <a:t>কোন সরকারী কর্মচারী আবেদনের মাধ্যমে সরকারের পূর্বানুমোদন গ্রহণ ব্যতিরেকে ব্যবসায়িক বা আবাসিক ব্যবহারের অভিপ্রায়ে নিজে বা ডেভোলপারের দ্বারা কোন ভবন, এ্যাপার্টমেন্ট বা ফ্ল্যাট ইত্যাদি নির্মাণ করতে বা ক্রয় করতে পারবেন না।</a:t>
            </a:r>
            <a:endParaRPr lang="en-US" sz="36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500</TotalTime>
  <Words>1855</Words>
  <Application>Microsoft Office PowerPoint</Application>
  <PresentationFormat>On-screen Show (4:3)</PresentationFormat>
  <Paragraphs>122</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Aspect</vt:lpstr>
      <vt:lpstr>সরকারী কর্মচারী (আচরণ) বিধিমালা,১৯৭৯ </vt:lpstr>
      <vt:lpstr>সরকারীকর্মচারী (আচরণ) বিধিমালা, ১৯৭৯  The Government Servants (conduct) rules, 1979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গণকর্মচারী(আচরণ) বিধিমালা,১৯৭৯ গণকর্মচারী(বিশেষ বিধান) বিধিমালা,১৭৭৯</dc:title>
  <dc:creator>RPATC</dc:creator>
  <cp:lastModifiedBy>User</cp:lastModifiedBy>
  <cp:revision>196</cp:revision>
  <dcterms:created xsi:type="dcterms:W3CDTF">2006-08-16T00:00:00Z</dcterms:created>
  <dcterms:modified xsi:type="dcterms:W3CDTF">2022-11-12T15:03:24Z</dcterms:modified>
</cp:coreProperties>
</file>