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E970-3F0F-4EA2-9650-437D645E2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E9D53-8377-4254-A54B-F82B20718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89AEE-9016-46D9-99A0-BFA54DB8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80E57-C355-4E2F-A9B5-0E84DE2F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AB56-9322-4E0B-A3B9-2B8427E0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E6640-C2DA-4F5D-944A-F4812850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8E74A-2488-40ED-B286-4EB0A620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099DA-7A84-4C96-90AE-F72F97362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A7781-826C-45C1-9761-2D599919A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85B50-8B5B-4D15-92F3-A920BEA3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4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5A681-7905-420C-B95E-E4A498C49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E57F9-3DC4-455B-86F6-B7140823A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ABE0B-BFC9-4838-A49A-95D52BF3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570A-A96C-43D9-AFCC-88FE0473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DE60-D257-4E15-8EB0-43D2B2BC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0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5814C-BF5C-42C5-AC75-F12143E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06EA9-2970-4F0D-B551-9CD1BF2D5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ABDCA-312D-4826-8C1B-31B03DB2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F2E16-0459-4090-AFC9-C2186504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621EE-DAEF-4130-82BD-FE939C6B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0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94D4-E973-4F6B-B44A-9CBF2A14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F2F7A-0594-4FBE-8F63-499D329E0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2D311-6608-481C-B0CC-FC7ABC7D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CF8B-9C6B-41A9-A646-E2ED9F4C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51332-4609-4392-B5E7-4B0FCDB9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7127-8627-4F8A-B5B7-8F279605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390F6-84D5-4149-BB50-0FEEADC14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D2A1E-4D2B-4524-A956-017DFDA7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4304D-3438-4CEB-9B2A-39985B9E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5A5C5-D71D-46C0-AC91-2B32FF36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C302A-DA2D-44E8-80DF-CA2AC0B1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DE0D-E015-4798-98DC-7FB49DB1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743C1-86CC-46E2-B1E1-F46405B3F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398DD-8F85-4203-B228-4BE98D40E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715E-D89E-4762-BBA8-2B714EE27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B3F3F-DA7C-449F-8644-9FB434479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6A8AC-7B2A-4079-A6BA-F777A5B3B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D562CE-6868-40E6-9F40-CC8078C9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458E6-0B9A-4C53-A114-DA12F7437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6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F86C-45B7-476C-BF69-E78A06D6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6D973-B1B9-45CA-8C83-4CFEC013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E6CCA-BF5B-4968-BF65-469F0A17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F206B-7A70-402A-ACEC-42C1DEFC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8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99745-10AC-4623-9092-5D31D4316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970CF-8BF9-4FA1-BBED-F0115FE4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AE549-DAC3-4E38-AB75-AD455641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6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23AC-8ED7-4418-968B-072550D85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2F352-D6E3-48A2-BF4B-CCDF78D8B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A51A4-3D38-42D0-8770-DC07C8F42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6F7F9-291A-49E8-80F0-D142D566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B0650-C5BF-4CBD-85B7-DE98158C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CE914-54A6-4E56-8CFB-B7742C90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3B37-F199-41F1-A7D2-4FC6B379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301B92-1173-4228-99B0-E107A9E6D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A99CC-2BB9-424C-9B2B-0C9EBA187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92EBF-3CA0-4053-8E32-D9EDF83F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F3C28-9FF7-4B51-80BC-330C923A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C328A-C647-43BF-AE38-CBEE96C0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8A679-29B7-4CE2-86A8-ED41CA28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535EB-9D94-4D0A-ACCB-4D7DB7002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A129B-792E-46FC-B05A-725E1FAAA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950D4-6118-4DE9-8219-A3CE1044CDEE}" type="datetimeFigureOut">
              <a:rPr lang="en-US" smtClean="0"/>
              <a:t>11-Dec-22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B1E9C-59CD-48C1-ADF0-86F6C87E7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A5478-A229-47F2-AAAF-3FEDC2C92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5957B-D2DB-41E1-BA2B-1BBD9D95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6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2B8C5-A045-46EB-B3A8-2E9F0070B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109" y="154638"/>
            <a:ext cx="9144000" cy="1655762"/>
          </a:xfrm>
        </p:spPr>
        <p:txBody>
          <a:bodyPr>
            <a:noAutofit/>
          </a:bodyPr>
          <a:lstStyle/>
          <a:p>
            <a:r>
              <a:rPr lang="en-US" sz="8800" dirty="0" err="1">
                <a:effectLst/>
                <a:latin typeface="Nirmala UI" panose="020B0502040204020203" pitchFamily="34" charset="0"/>
                <a:ea typeface="Calibri" panose="020F0502020204030204" pitchFamily="34" charset="0"/>
              </a:rPr>
              <a:t>ছুটি</a:t>
            </a:r>
            <a:r>
              <a:rPr lang="en-US" sz="8800" dirty="0">
                <a:effectLst/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US" sz="8800" dirty="0" err="1">
                <a:effectLst/>
                <a:latin typeface="Nirmala UI" panose="020B0502040204020203" pitchFamily="34" charset="0"/>
                <a:ea typeface="Calibri" panose="020F0502020204030204" pitchFamily="34" charset="0"/>
              </a:rPr>
              <a:t>বিধি</a:t>
            </a: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F6B4C-5AC9-4990-8A16-547CCA6EC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6509" y="1973984"/>
            <a:ext cx="9144000" cy="4426815"/>
          </a:xfrm>
        </p:spPr>
        <p:txBody>
          <a:bodyPr>
            <a:normAutofit fontScale="550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বিভিন্ন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(Type of Leaves)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১।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অর্জিত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(Earned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২।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(Extraordinary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৩।অক্ষমতাজনিত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(Special Disability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৪।অধ্যয়ন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(Study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৫।সংগনিরোধ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(Quarantine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৬।প্রসূতি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(Maternity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৭।চিকিৎসা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(Hospital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৮।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অসুস্থতাজনিত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(Special Sick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৯।অবকাশ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বিভাগের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(Leave of Vacation Department)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১০।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32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(Duty Leave)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4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9FE13E-CE44-4555-B6DC-6080CEFFC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055"/>
            <a:ext cx="9144000" cy="6068290"/>
          </a:xfrm>
        </p:spPr>
        <p:txBody>
          <a:bodyPr>
            <a:normAutofit fontScale="85000" lnSpcReduction="10000"/>
          </a:bodyPr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অন্যবিধ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যদি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অক্ষমতা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বৃদ্ধি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পায়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পরবর্তী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অনুরূপ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ঘটনার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ফলে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পুনঃপ্রকাশ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পায়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একাধিকবার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কিন্তু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অক্ষতার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২৪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অধিককাল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এ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যাবেনা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(চ)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পেনসন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নির্ধারণের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বিবেচিতহবে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৪।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অধ্যয়ন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রাজশাহী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বিশ্ববিদ্য্যালয়-এর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ক্যালেন্ডারে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বিধৃত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নিয়ম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অনুসারে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রাজশাহী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শিক্ষককে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বর্ণিত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শর্তে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উচ্চ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শিক্ষার্থে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অধ্যয়নের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যায়ঃ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বিদেশের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দেশের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উচ্চ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ভর্তির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পেয়েছেন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স্কলারশিপ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ফেলোশিপসহ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বিদেশের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উচ্চ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পিএইচডি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পেলে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(২+১)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বৎসরসবেতনে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সুপাভাইজার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কর্তৃক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প্রদত্ব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অধ্যয়নের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সন্তোসজনক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অগ্রগতির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রিপোর্ট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চতুর্থ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পঞ্চম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বর্ধিত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মাস্টার্স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ডিগ্রী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অর্জনের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মাস্টার্স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ডিগ্রী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অর্জনের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পিএইচডি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রূপান্তর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করলে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আরও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বৃদ্ধি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19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6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1C0903-38A4-4C29-9938-E8F9B8E62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509"/>
            <a:ext cx="9144000" cy="6137564"/>
          </a:xfrm>
        </p:spPr>
        <p:txBody>
          <a:bodyPr/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পিএইচডি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ডিগ্রী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অর্জনের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সর্বাধিক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পাঁচ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(২+২+১=৫)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রিশেষ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সুপারভাইজারের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সুপারিশে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ক’রে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মোট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(চ)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ধরনের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কমিটি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পরিষদের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সুপারিশক্রমেসিন্ডিকেট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সভায়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অনুমোদিত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(ছ)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ভোগকৃত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ফিরে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এসে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সমপরিমান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সার্ভিস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পরিমান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সার্ভিস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ব্যর্থ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গৃহীত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সমুদয়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ভাতাদির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অর্থ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১০%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বাৎরিক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সুদসহ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একবারেই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ৎ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(জ)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আগে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নির্ধারিত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ফর্মে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মুচলেকা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EC18A2-3006-4B5B-98DF-E0C56E1A3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509"/>
            <a:ext cx="9144000" cy="6179127"/>
          </a:xfrm>
        </p:spPr>
        <p:txBody>
          <a:bodyPr>
            <a:normAutofit fontScale="92500" lnSpcReduction="10000"/>
          </a:bodyPr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(ঝ)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স্বার্থে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ডিপ্লোমা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প্রশিক্ষণ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প্রয়োজন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পক্ষে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যৌক্তিকতাসহ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বিভাগীয়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প্রধানের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সুপারিশ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সিন্ডিকেটে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বিবেচনার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অবস্থাতেই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ধরণের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বেশী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শুধুমাত্র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শরীরচর্চা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মিউজিয়াম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সমূহের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সহকারী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কিউরেটর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কিউরেটর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কার্টোগ্রাফার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সহকারী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কম্পিউটার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প্রোগ্রামার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প্রোগ্রামার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সহকারী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প্রকৌশলী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প্রকৌশলীদের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স্নাতকোত্তর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ডিপ্লোমার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ডিউটি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বিবেচিত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৫।সংগনিরোধ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পরিবারের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বাড়ীর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বাসিন্দার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সংক্রামক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রোগেরে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আগমন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নিষিদ্ধ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ক’রে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জারির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মাধ্যমে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উহাই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সংগনিরোধ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প্রধান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সর্বাধিক২১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অবস্থায়৩০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সংগনিরোধজনিত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অতিরিক্ত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প্রয়োজন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অতিরিক্ত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2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DCD5FEB-BD7B-4E6C-AAAB-1A179DEA5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363"/>
            <a:ext cx="9144000" cy="6386945"/>
          </a:xfrm>
        </p:spPr>
        <p:txBody>
          <a:bodyPr/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কর্মকালীন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এ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লোক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নিয়োগ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সংশ্লিষ্ট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স্বাভাবিক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নিয়ম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অনুসারে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ভাতাদি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এ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মঞ্জুরকারী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প্রধান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এউ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বিয়োগ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নোটঃ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বসন্ত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কলেরা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টাইফাস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জ্বর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সেরিব্রোস্পাইনাল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মেনেনজাইটিস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কোভিড-১৯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রোগের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সংগনিরোধ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৬।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অবেদন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করলে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প্রযোজ্য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যথাযথ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আরম্ভের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সন্তান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প্রসবের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উদ্দেশ্যে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আতুর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আবদ্ধ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মধ্যে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ঘটবে,ঐ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তারিখহতে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৬ (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7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FAF28-17AE-4C3C-B40A-E9A49D87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218"/>
            <a:ext cx="10515600" cy="5816745"/>
          </a:xfrm>
        </p:spPr>
        <p:txBody>
          <a:bodyPr/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সমগ্র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চাকরিকালীন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বিয়োগ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ছুটিকালীন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প্রাক্কালে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প্রাপ্যবেতনের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হারে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ডাক্তারী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ছুটিসহ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ধারাবাহিকতাক্রমে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(চ)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অনুরূপ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মেয়াদ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সন্তান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প্রসবের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ন্যূনতম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৯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সন্তান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প্রসবের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সম্ভাব্য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মেয়াদ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(ছ)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গর্ভবতী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ডাক্তারি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সার্টিফিকেটসহ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প্রসূতি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কিংবা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৬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অপেক্ষা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কিংবা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আরম্ভের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ক্ষমতা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91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BB690-C6A0-4B26-968E-6F9532F5E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rmAutofit fontScale="925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৭।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চিকিৎসালয়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পালন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দূর্ঘটনায়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আহত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ঝুঁকি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ঝুঁকি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চিকিৎসালয়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সাধারণতঃ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পুলিশ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আবগারি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ফায়ার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সার্ভিস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পাগলা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গারদ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ল্যাবরেটরী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ইত্যাদিতে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নিয়োজিত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অধঃস্তন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কর্মচারীবৃন্দ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পিয়ন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গার্ড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পালনকালে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হ’য়ে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পড়লে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হাসপাতালে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সংগে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একত্রে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সর্বমোট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পরিমান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ক্রমেই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২৮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থেকেবিয়োগ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নিয়োগকরিী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কর্তৃপক্ষএ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6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B052B-012B-41F1-AD11-0980A209F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৮।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অসুস্থাজনিত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নৌযানে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ওয়ারেন্ট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আহত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অসুস্থতাজনিত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হাসপাতালে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নৌযানের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অভ্যন্তরে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সপ্তাহ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অসুস্থতাজনিত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মদ্যপান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নিজের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দ্বরা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সৃষ্ট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অসুস্থতার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বিয়োগ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৯।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যেবিভাগ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বিভাগেরঅংশ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কর্মচারীগণের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নিয়মিতভাবে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অনুমোদিত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অবকাশকালীন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কর্মচারীগণ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থাকারঅনুমতি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ঐ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বছর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কর্মচারীকেযে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রাখা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১৫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বেশী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হারে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হয়ঃ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(১)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অফিসারদের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এক-পঞ্চমাংশ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(২)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অর্ধাংশ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6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3BDB2-306F-4AB3-A01A-48EFF1A73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236"/>
            <a:ext cx="10515600" cy="5913727"/>
          </a:xfrm>
        </p:spPr>
        <p:txBody>
          <a:bodyPr>
            <a:normAutofit fontScale="925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১০।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(Duty Leave)ঃ-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বর্ণিত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শর্তে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হয়ঃ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পরীক্ষা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সংক্রান্ত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কাজে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বছরে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সর্বোচ্চ১৪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মাধ্যমে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বিচারালয়ে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সাক্ষ্য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কমিটির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সদস্য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সভায়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অংশ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গ্রহণের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বর্ষেসর্বোচ্চ৩০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অবকাশকালীন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আন্তর্জাতিক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সংস্থা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জাতি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সংঘ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ইউনেসকোবা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বাঙলাদেশ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অনুমোদিত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কমিটির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সদস্য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যোগদানের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সিন্ডিকেটের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অনুমোদনক্রমে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বর্ষে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অবকাশসহ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প্রতিনিধি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সংস্থাবাসমিতির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সম্মেলনে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যোগদানের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সর্বোচ্চ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১০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অনুপস্থিতিকাল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54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03BFE-0974-4407-8799-B87CAEF08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4073"/>
            <a:ext cx="10515600" cy="5899872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১১।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প্রাপ্যতাবিহীন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অনুসারে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পাওনা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সত্বেও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ভবিষ্যতে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সমন্বয়ের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শর্তে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ব্যক্তিগত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ভিত্তিতেঅবসরোত্তর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প্রাপ্যতাবিহীন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সমগ্র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জীবনে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সার্টিফিকেটেরভিত্তিতে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সর্বোচ্চ১২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সর্বোচ্চ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৩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প্রাপ্যতাবিহীন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শেষে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কর্মেপ্রত্যাবর্তন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সময়ভোগকৃত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সমন্বয়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১২।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অবসরোত্তর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বয়স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মেয়াদ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শেষে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২৫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মেয়াদ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পূর্তিতে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অবসরোত্তর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পাওনা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সাপেক্ষেএকজন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১২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অবসরোত্তর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১২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অবসরোত্তরছুটি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সংরক্ষনের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যদি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অবশিষ্ট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সর্বাধিক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১৮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মুল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আর্থিক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সুবিধা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চাকরিরত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অবস্থায়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মৃত্যু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মৃত্যুর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গ্রহণ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পাওনা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নগদ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অর্থ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পবিারকে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9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E0265-CB7A-4A2E-A2BF-1200B22CB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0945"/>
            <a:ext cx="10515600" cy="5886018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১৩।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বাধ্যতামূলক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প্রকৃত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পক্ষে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বাধ্যতামূলক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নেই্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শৃঙ্খলা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আপীল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বিধিমালা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১৯৮৫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বিধি-৫(১)(এ)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অধীনে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নাশকতামূলক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কার্যকলাপের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অভিযোগে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বিভাগীয়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কার্যক্রম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গ্রহণ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-১১(১)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অধীনে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অসদাচরণ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ডিজারসন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দুর্নীতির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অভিযোগে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বিভাগীয়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কার্যক্রম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গ্রহণের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প্রস্তাবের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সাময়িক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বরখাস্তের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যথাযথ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অনুযায়ী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নির্দেশ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বাধ্যতামূলক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১৪।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যথাযথ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ছুটিবিহীন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অনুপস্থিতিকালকে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ভূতাপেক্ষিকভাবে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(Retrospective effect)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ভাতাদিবিহীন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রূপান্তরিত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ব্যক্তি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মেয়াদ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শেষ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পরেও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অনুপস্থিতিকাল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বর্ধিত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হলেও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প্রকৃত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পক্ষে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ছুটিকেই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বুঝায়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3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03F728C-6506-4AD8-8222-E3B21253E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635"/>
            <a:ext cx="9144000" cy="6109855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১১।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প্রাপ্যতা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বিহীন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(Leave not due)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১২।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অবসরোত্তর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(Post Retirement Leave, PRL)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১৩।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বাধ্যতামূলক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(Compulsory Leave)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১৪।বিনা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(Leave without pay)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১৫।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(Casual Leave)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১৬।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(Public and Government Holiday)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85750" algn="l"/>
              </a:tabLs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ক)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(Public Holiday)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85750" algn="l"/>
              </a:tabLs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খ)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নির্বাহী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(Government Holiday)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285750" algn="l"/>
              </a:tabLs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গ)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ঐচ্ছিক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(Optional Holiday)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D64CC-3B9B-4027-BDF9-5E4F5A526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4073"/>
            <a:ext cx="10515600" cy="5802890"/>
          </a:xfrm>
        </p:spPr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১৫।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বিধিমালা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স্বীকৃত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কাজে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না্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পালনের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বদলীর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ব্যবস্থা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অনুপস্থিতির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যদি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জনস্বার্থ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ক্ষুন্ন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উভয়ে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দায়ী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থাকবেন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পঞ্জিকা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বর্ষেনিম্নবর্ণিত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সংখ্যায়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যায়ঃ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(১)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রাজশাহী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বিশ্ববিদ্যালয়ের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২০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(২)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১০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কর্তব্য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যুক্ত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(ঘ)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সর্বোচ্চতিন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ছুটিএকবা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একাধিক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সাপ্তাহিক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সংযুক্ত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দেয়া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এ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মর্মে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দেয়া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সাপ্তাহিক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দিনগুলোও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9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32B5D-375A-44EB-B1B2-59D68492B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6364"/>
            <a:ext cx="10515600" cy="5830599"/>
          </a:xfrm>
        </p:spPr>
        <p:txBody>
          <a:bodyPr/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উভয়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সাপ্তাহিক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সংযুক্ত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উভয়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দিকের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উভয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পাশের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দিয়ে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স্যান্ডউইচ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(চ)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অনুমতিব্যতিরেকে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সদর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দপ্তর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স্টেশন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ত্যাগ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(ছ)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থাকাকালীন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কেউ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বিদেশ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গমন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(জ)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ছুটিকালকে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প্রত্যাবর্তনের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যোগদান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পত্র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দাখিল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(ঝ)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অফিস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দপ্তর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প্রধানগণ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তাঁর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অধীনস্থ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কর্মকর্তা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এবংদপ্তরে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রেজিস্টার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খাতায়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বিবরণ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লিপিবদ্ধ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02279-8E7A-4767-B0D2-3BBBBC1A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527"/>
            <a:ext cx="10515600" cy="5941436"/>
          </a:xfrm>
        </p:spPr>
        <p:txBody>
          <a:bodyPr>
            <a:normAutofit lnSpcReduction="10000"/>
          </a:bodyPr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(ঞ)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অপ্রত্যাশিত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পারিবারিক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জরুরী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প্রয়োজন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সামান্য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জ্বর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সর্দি-কাশীর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গুরতর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অসুখ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কিংবা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সংক্রামক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ব্যাধিতে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আক্রান্ত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১৬।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(Public Holiday)ঃ-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বলতে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সাপ্তহিক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গেজেটের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মাধ্যমে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ঘোষণা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 ঐ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বুঝায়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সাপ্তাহিক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সাধরণভাবে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নিম্নবর্ণিত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তারিখগুলো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ঘোষণণা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থাকেঃ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শহীদ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আন্তর্জাতিকমাতৃভাষা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(২১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ফেব্রুয়ারি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জাতির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পিতা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বঙ্গবন্ধু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শেখ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মুজিবুর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রহমান-এর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শিশু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(১৭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মার্চ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স্বাধীনতা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জাতীয়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(২৬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মার্চ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বাঙলা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নববর্ষ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(১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বৈশাখ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(১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ঈদ-উল-ফিতর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শুধু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বৌদ্ধ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পুর্ণিমা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ঈদ-উল-আয্হা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শুধুমাত্র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দূর্গা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পুজা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শুধুমাত্র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দশমীর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জাতীয়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শোক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(১৫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আগস্ট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-ই-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মিলাদুন্নবী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বিজয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(১৬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ডিসেম্বর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যিশু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খ্রিস্টের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জন্ম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(২৫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ডিসেম্বর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জন্মাষ্টমী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ব্যতীতও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আরো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কতিপয়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তারিখ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দিবসকে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অন্তর্ভূক্ত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</a:t>
            </a:r>
            <a:r>
              <a:rPr lang="en-US" sz="2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54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7C3D4-C76E-4C78-9431-6DE27FB48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lnSpcReduction="10000"/>
          </a:bodyPr>
          <a:lstStyle/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নির্বাহী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(Government Holiday)ঃ-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ব্যতীত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সমস্ত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সমূহকে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সংযুক্ত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ক’রে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পৃথকভাবে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নির্দিষ্ট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উক্ত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ঘোষণা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দিনসমূহ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নির্বাহী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সাধারণত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বর্ণিত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দিনসমুহকে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নির্বাহী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হিসেবে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ঘোষণা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ক’রে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থাকেঃ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বরাত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ক্কদর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ঈদ-উল-ফিতর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ঈদ-উল-আয্হার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পূর্বের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ওপরের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দিনসমূহ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মহররম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আশুরা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ঐচ্ছিক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(Optional Holiday)ঃ-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অনুমোদন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সমস্ত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ইচ্ছাধীন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-ই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ঐচ্ছিক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সম্প্রদায়ের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একজন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ধর্ম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অনুযায়ী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সর্বমোট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দিনের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মাত্রা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ঐচ্ছিক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দেয়া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যেতেপারে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34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F0553-D28E-4688-A18C-A5A9B4A79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Autofit/>
          </a:bodyPr>
          <a:lstStyle/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সাপ্তহিক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ওনির্বাহী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ছুটিরসাথে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সংযুক্ত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ক’রে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ঐচ্ছিক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অনুমতি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দেয়া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নোটঃ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সংস্থাপন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শাখায়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যাদের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ব্যক্তিগত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নথির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তাদের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দায়িত্ব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প্রত্যেকের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রকম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সংরক্ষণ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প্রত্যেক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চাকরিজীবীরও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উচি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ৎ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নিজ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সংরক্ষণ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১৭।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স্যাবাটিক্যাল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SabbaticalLeave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)ঃ-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একজন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স্থায়ী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ভিত্তিতে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কর্মরত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বিদেশে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অধ্যয়ন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গবেষণার্থে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৬ (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সক্রিয়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কর্মকালের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 (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সবেতনে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স্যাবাটিক্যাল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sz="240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অর্জিত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ব্যতিরেকে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আগে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সংযুক্ত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পুনরায়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৬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সক্রিয়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অতিবাহিত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দ্বিতীয়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বার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স্যাবাটিক্যাল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হবেন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Nirmala UI" panose="020B0502040204020203" pitchFamily="34" charset="0"/>
                <a:ea typeface="Calibri" panose="020F0502020204030204" pitchFamily="34" charset="0"/>
              </a:rPr>
              <a:t>…………………………………………………………………………………………………………………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607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610F-D95A-4B7C-972C-E8D49D8E7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8036"/>
            <a:ext cx="9144000" cy="8242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১।অর্জিতছুটি(Earned Leave)ঃ</a:t>
            </a:r>
            <a:endParaRPr lang="en-US" sz="11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14CE3A56-2074-40A6-B12D-C702E661CCF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1392237"/>
                <a:ext cx="9144000" cy="5285654"/>
              </a:xfrm>
            </p:spPr>
            <p:txBody>
              <a:bodyPr/>
              <a:lstStyle/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রাজশাহী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বিশ্ববিদ্যালয়ে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১৫-৬-২০১৬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তারিখে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অনুষ্ঠিত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৪৬৬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তম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সিন্ডিকেট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সভার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৫৫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নং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সিদ্ধান্ত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নিম্নরূপ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ঃ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“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রাজশাহী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বিশ্ববিদ্যালয়ের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শিক্ষক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কর্মকর্তা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ও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কর্মচারীদের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প্রচলিতি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হিসাব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পদ্ধতি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ও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চিকিৎসা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বাতিল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ক’রে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সরকারী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বিধি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মোতাবেক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গণনা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হোক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এসিদ্ধান্ত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সিন্ডিকেটের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তারিখ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থেকে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কার্যকর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।”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(ক)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সরকারী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বিধিঃ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কর্মরত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সময়ের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দ্বারা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যে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উহাই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এস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আর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পার্ট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-১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এর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বিধি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১৪৫)।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অর্থা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ৎ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শুধুমাত্র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কর্তব্যকাল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দ্বারা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ছুটিতে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থাকাকালীন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কোন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হয়না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(খ)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হিসাবঃ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কর্মকালীন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প্রতি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১১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দিনের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জন্য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দিন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হিসাবে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অর্থা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ৎ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হার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Nirmala UI" panose="020B0502040204020203" pitchFamily="34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১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১১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14CE3A56-2074-40A6-B12D-C702E661CC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1392237"/>
                <a:ext cx="9144000" cy="5285654"/>
              </a:xfrm>
              <a:blipFill>
                <a:blip r:embed="rId2"/>
                <a:stretch>
                  <a:fillRect l="-533" t="-231" r="-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34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91C54127-AE09-476A-A993-C0A7CF7683ED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318655"/>
                <a:ext cx="9144000" cy="4939145"/>
              </a:xfrm>
            </p:spPr>
            <p:txBody>
              <a:bodyPr/>
              <a:lstStyle/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(গ)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হিসাবঃ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কর্মকালীন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প্রতি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১২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দিনের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জন্য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১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দিন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হিসাবে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অর্জিত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অর্থা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ৎ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অর্জনের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হার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Nirmala UI" panose="020B0502040204020203" pitchFamily="34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১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১২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গড়বেতনের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ছুটিকে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প্রতি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দুই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দিনের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জন্য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একদিন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হিসাবে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বেতনের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ছুটিতে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রূপান্তরকরা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যায়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(ঘ)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বেতন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ও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ছুটির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সর্বেোচ্চ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মেয়াদঃ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(১)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ব্যক্তিগত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পারিবারিক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কারণে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এককালীন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সর্বোচ্চ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৪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মাস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পর্যন্ত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ভোগ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করা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যায়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। ৪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মাসের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অধিক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হবার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ক্ষেত্রে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৪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মাসের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অতিরিক্ত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সময়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হবে</a:t>
                </a:r>
                <a:r>
                  <a:rPr lang="en-US" sz="1800" dirty="0">
                    <a:effectLst/>
                    <a:latin typeface="Nirmala UI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800" cap="small" spc="25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২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স্বাস্থ্যগত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কারণে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এককালীন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সর্বোচ্চ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৬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মাস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পর্যন্ত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ছুটিভোগ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করা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যায়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 ৬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মাসের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অধিক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হবার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ক্ষেত্রে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৬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মাসের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অতিরিক্ত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সময়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হবে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অর্ধ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গড়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বেতনে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পাওনা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না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থাকলে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অসাধারণ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ছুটি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ভোগ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করতে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cap="small" spc="25" dirty="0" err="1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পারবেন</a:t>
                </a:r>
                <a:r>
                  <a:rPr lang="en-US" sz="1800" cap="small" spc="25" dirty="0">
                    <a:solidFill>
                      <a:srgbClr val="000000"/>
                    </a:solidFill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।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91C54127-AE09-476A-A993-C0A7CF7683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318655"/>
                <a:ext cx="9144000" cy="4939145"/>
              </a:xfrm>
              <a:blipFill>
                <a:blip r:embed="rId2"/>
                <a:stretch>
                  <a:fillRect l="-533" t="-247" r="-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425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368AA3-5FF2-4908-896C-AB4DD332B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927"/>
            <a:ext cx="9144000" cy="6179128"/>
          </a:xfrm>
        </p:spPr>
        <p:txBody>
          <a:bodyPr>
            <a:normAutofit lnSpcReduction="10000"/>
          </a:bodyPr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(৩)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ব্যক্তিগত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পারিবারিক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এককালীন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সর্বোচ্চ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১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স্বাস্থ্যগত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বৎসর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পর্যন্ত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(ঙ)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স্বাস্থ্যগত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বর্ণিত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বিষয়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অনুসরণ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(১)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সাথে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সর্টিফিকেট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দাখিল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(২) 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৩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অতিক্রম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পূর্বক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বর্ধিত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করণের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বোর্ডের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প্রয়োজন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(৩)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শেষে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যোগদানের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ফিটনেস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দাখিল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দাখিলকৃত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সার্টিফিকেটের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বিষয়ে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মঞ্জুরকারী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কর্তৃপক্ষসন্তুষ্ট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দ্বিতীয়বার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মেডিক্যাল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পরীক্ষার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আদেশ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0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C6C60F4-642F-4051-8564-9938189C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18"/>
            <a:ext cx="9144000" cy="4897582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(চ)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বেতনেপ্রাপ্যঃ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অর্ধ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গড়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বেতনেছুটিকালীন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বাড়ীভাড়া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ভাতা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ও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ভাতা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পূর্ণহারে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(ছ)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গণনাঃ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গণনার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নিম্নলিখিত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গণনাযোগ্যঃ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(১)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প্রকৃত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(২)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যোগদানকাল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(৩)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বাধ্যতামূলক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অপেক্ষাকাল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(৪)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শিক্ষানবিসকাল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(৫)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প্রশিক্ষণ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কোর্সে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ব্যয়িত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(৬)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প্রেষণকাল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4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42AF1B7-456B-4AEF-A3FB-D38A8318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073"/>
            <a:ext cx="9144000" cy="4883727"/>
          </a:xfrm>
        </p:spPr>
        <p:txBody>
          <a:bodyPr>
            <a:normAutofit lnSpcReduction="10000"/>
          </a:bodyPr>
          <a:lstStyle/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দেশের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অভ্যন্তরে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বিভিন্ন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স্বায়ত্বশাসিত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আধা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স্বায়ত্বশাসিত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সংস্থা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কর্পোরেশন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রাষ্ট্রায়ত্ব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বানিজ্যিক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ব্যাংক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স্থানীয়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প্রতিষ্ঠানসমূহে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প্রেষণে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থাকাকালীন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লিভ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স্যালারী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কন্ট্রিবিউশন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জমা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বহিঃবাংলাদেশে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বাংলাদেশের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বিদেশী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সরকার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সংস্থার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অধীনে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চাকরিকালীন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লিভ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স্যালারী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কন্ট্রিবিউশন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জমা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দিতে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(৭)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নৈমিত্তিক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(৮)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সংগনিরোধ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ছুটিকালীন</a:t>
            </a:r>
            <a:r>
              <a:rPr lang="en-US" sz="2800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3328959-6513-4F8B-BAA9-8A93681D0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673"/>
            <a:ext cx="9144000" cy="5036127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২।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ছুটিযার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ছুটিকালীন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প্রদেয়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অবস্থার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পরিপ্রেক্ষিতে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যখন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বিধিমতে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ছুটিপ্রাপ্যনয়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যখন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প্রাপ্য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হওয়া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সত্ত্বেও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সংশ্লিষ্ট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লিখিতভাবে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আবেদন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জানায়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ঐ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প্রত্যাবর্তন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অবধি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বহাল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।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ভোগকৃত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হিসাব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বিয়োগ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ধারাবাহিকতাক্রমে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বেতনে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অসাধারণ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প্রদান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80115A-1278-4AEF-A898-5DB5127A6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17"/>
            <a:ext cx="9144000" cy="5902037"/>
          </a:xfrm>
        </p:spPr>
        <p:txBody>
          <a:bodyPr>
            <a:normAutofit fontScale="925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৩।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অক্ষমতাজনিত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ছুটিঃ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(ক)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নিম্নে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বর্ণিত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শর্ত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সাপেক্ষে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কর্মচারীর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উপর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অর্পিত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দায়িত্বে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নিয়োযিত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থাকা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অবস্থায়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কেউ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যদি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ইচ্ছাকৃতভাবে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উপর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আঘাত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হানে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সুষ্ঠুভাবে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দায়িত্ব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পালনকালে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অথবা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পদমর্যাদার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আহত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হ’য়ে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পড়েন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বিশেষ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অসামর্থ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(Special Disability Leave)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(খ)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ঘটবার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তিন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মধ্যে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অক্ষমতার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বিষয়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প্রকাশ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(Manifest)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সংশ্লিষ্ট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ব্যক্তি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যথাসম্ভব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শীঘ্র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কর্তৃক্ষের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গোচরীভুত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কর্তৃপক্ষ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অক্ষমতার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কারণ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সম্পর্কে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সন্তুষ্ট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হলেতিন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সীমার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পরেও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স্বয়ং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প্রকাশ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পেলে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করতে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পারবেন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(গ)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ক্ষেত্রে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বোর্ডের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প্রত্যয়নকৃত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সময়ের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জন্য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মঞ্জুর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এরূপ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চিকিৎসা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ছুটি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বোর্ডের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পত্র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ছাড়া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বর্ধিত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যাবে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এবং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অবস্থাতেই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২৪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মাসের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অধিক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হবেনা</a:t>
            </a:r>
            <a:r>
              <a:rPr lang="en-US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3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3219</Words>
  <Application>Microsoft Office PowerPoint</Application>
  <PresentationFormat>Widescreen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Nirmala UI</vt:lpstr>
      <vt:lpstr>Office Theme</vt:lpstr>
      <vt:lpstr>ছুটি বিধি</vt:lpstr>
      <vt:lpstr>PowerPoint Presentation</vt:lpstr>
      <vt:lpstr>১।অর্জিতছুটি(Earned Leave)ঃ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ছুটি বিধি</dc:title>
  <dc:creator>User</dc:creator>
  <cp:lastModifiedBy>ASUS</cp:lastModifiedBy>
  <cp:revision>3</cp:revision>
  <dcterms:created xsi:type="dcterms:W3CDTF">2021-12-20T03:49:10Z</dcterms:created>
  <dcterms:modified xsi:type="dcterms:W3CDTF">2022-12-11T06:00:02Z</dcterms:modified>
</cp:coreProperties>
</file>