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61" r:id="rId3"/>
    <p:sldId id="285" r:id="rId4"/>
    <p:sldId id="274" r:id="rId5"/>
    <p:sldId id="277" r:id="rId6"/>
    <p:sldId id="287" r:id="rId7"/>
    <p:sldId id="290" r:id="rId8"/>
    <p:sldId id="279" r:id="rId9"/>
    <p:sldId id="280" r:id="rId10"/>
    <p:sldId id="303" r:id="rId11"/>
    <p:sldId id="306" r:id="rId12"/>
    <p:sldId id="304" r:id="rId13"/>
    <p:sldId id="305" r:id="rId14"/>
    <p:sldId id="307" r:id="rId15"/>
    <p:sldId id="302" r:id="rId16"/>
    <p:sldId id="309" r:id="rId17"/>
    <p:sldId id="310" r:id="rId18"/>
    <p:sldId id="311" r:id="rId19"/>
    <p:sldId id="291" r:id="rId20"/>
    <p:sldId id="292" r:id="rId21"/>
    <p:sldId id="294" r:id="rId22"/>
    <p:sldId id="296" r:id="rId23"/>
    <p:sldId id="297" r:id="rId24"/>
    <p:sldId id="298" r:id="rId25"/>
    <p:sldId id="299" r:id="rId26"/>
    <p:sldId id="300" r:id="rId27"/>
    <p:sldId id="301" r:id="rId28"/>
    <p:sldId id="312" r:id="rId29"/>
    <p:sldId id="313" r:id="rId30"/>
    <p:sldId id="283" r:id="rId31"/>
    <p:sldId id="27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810" y="-36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F47DE1-8896-411B-9EBE-7CD2CF46D78E}" type="datetimeFigureOut">
              <a:rPr lang="en-US" smtClean="0"/>
              <a:pPr/>
              <a:t>19-Dec-21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8C59BF-FC50-409E-A3CD-E759374935E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8C59BF-FC50-409E-A3CD-E759374935E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8C59BF-FC50-409E-A3CD-E759374935E3}" type="slidenum">
              <a:rPr lang="en-US" smtClean="0"/>
              <a:pPr/>
              <a:t>27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DC19063-EB8E-4EFB-9BFA-F40C80BEEDAD}" type="datetimeFigureOut">
              <a:rPr lang="en-US" smtClean="0"/>
              <a:pPr/>
              <a:t>19-Dec-21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CA8F55-DDE0-46C3-8C88-AB3B333C77F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C19063-EB8E-4EFB-9BFA-F40C80BEEDAD}" type="datetimeFigureOut">
              <a:rPr lang="en-US" smtClean="0"/>
              <a:pPr/>
              <a:t>19-Dec-21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C19063-EB8E-4EFB-9BFA-F40C80BEEDAD}" type="datetimeFigureOut">
              <a:rPr lang="en-US" smtClean="0"/>
              <a:pPr/>
              <a:t>19-Dec-21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C19063-EB8E-4EFB-9BFA-F40C80BEEDAD}" type="datetimeFigureOut">
              <a:rPr lang="en-US" smtClean="0"/>
              <a:pPr/>
              <a:t>19-Dec-21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C19063-EB8E-4EFB-9BFA-F40C80BEEDAD}" type="datetimeFigureOut">
              <a:rPr lang="en-US" smtClean="0"/>
              <a:pPr/>
              <a:t>19-Dec-21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A8F55-DDE0-46C3-8C88-AB3B333C77F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C19063-EB8E-4EFB-9BFA-F40C80BEEDAD}" type="datetimeFigureOut">
              <a:rPr lang="en-US" smtClean="0"/>
              <a:pPr/>
              <a:t>19-Dec-21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DC19063-EB8E-4EFB-9BFA-F40C80BEEDAD}" type="datetimeFigureOut">
              <a:rPr lang="en-US" smtClean="0"/>
              <a:pPr/>
              <a:t>19-Dec-21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C19063-EB8E-4EFB-9BFA-F40C80BEEDAD}" type="datetimeFigureOut">
              <a:rPr lang="en-US" smtClean="0"/>
              <a:pPr/>
              <a:t>19-Dec-21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C19063-EB8E-4EFB-9BFA-F40C80BEEDAD}" type="datetimeFigureOut">
              <a:rPr lang="en-US" smtClean="0"/>
              <a:pPr/>
              <a:t>19-Dec-21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C19063-EB8E-4EFB-9BFA-F40C80BEEDAD}" type="datetimeFigureOut">
              <a:rPr lang="en-US" smtClean="0"/>
              <a:pPr/>
              <a:t>19-Dec-21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A8F55-DDE0-46C3-8C88-AB3B333C77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C19063-EB8E-4EFB-9BFA-F40C80BEEDAD}" type="datetimeFigureOut">
              <a:rPr lang="en-US" smtClean="0"/>
              <a:pPr/>
              <a:t>19-Dec-21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CA8F55-DDE0-46C3-8C88-AB3B333C77F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C19063-EB8E-4EFB-9BFA-F40C80BEEDAD}" type="datetimeFigureOut">
              <a:rPr lang="en-US" smtClean="0"/>
              <a:pPr/>
              <a:t>19-Dec-21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CA8F55-DDE0-46C3-8C88-AB3B333C77F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bdservicerules.info/%E0%A6%AC%E0%A6%BF%E0%A6%AD%E0%A6%BF%E0%A6%A8%E0%A7%8D%E0%A6%A8-%E0%A6%B6%E0%A7%82%E0%A6%A8%E0%A7%8D%E0%A6%AF%E0%A6%AA%E0%A6%A6%E0%A7%87-%E0%A6%B2%E0%A7%8B%E0%A6%95-%E0%A6%A8%E0%A6%BF%E0%A7%9F/" TargetMode="External"/><Relationship Id="rId3" Type="http://schemas.openxmlformats.org/officeDocument/2006/relationships/hyperlink" Target="https://bdservicerules.info/%E0%A6%97%E0%A7%9C-%E0%A6%AC%E0%A7%87%E0%A6%A4%E0%A6%A8-%E0%A6%AE%E0%A7%82%E0%A6%B2-%E0%A6%AC%E0%A7%87%E0%A6%A4%E0%A6%A8%E0%A5%A4/" TargetMode="External"/><Relationship Id="rId7" Type="http://schemas.openxmlformats.org/officeDocument/2006/relationships/hyperlink" Target="https://bdservicerules.info/%E0%A6%95%E0%A6%B0%E0%A7%8D%E0%A6%AE%E0%A6%9A%E0%A6%BE%E0%A6%B0%E0%A7%80-%E0%A6%A8%E0%A6%BF%E0%A7%9F%E0%A7%8B%E0%A6%97-%E0%A6%AC%E0%A6%BF%E0%A6%A7%E0%A6%BF%E0%A6%AE%E0%A6%BE%E0%A6%B2%E0%A6%BE/" TargetMode="External"/><Relationship Id="rId2" Type="http://schemas.openxmlformats.org/officeDocument/2006/relationships/hyperlink" Target="https://bdservicerules.info/%e0%a6%ac%e0%a6%be%e0%a6%82%e0%a6%b2%e0%a6%be%e0%a6%a6%e0%a7%87%e0%a6%b6-%e0%a6%b8%e0%a6%be%e0%a6%b0%e0%a7%8d%e0%a6%ad%e0%a6%bf%e0%a6%b8-%e0%a6%b0%e0%a7%81%e0%a6%b2%e0%a6%b8-%e0%a6%aa%e0%a7%8d/" TargetMode="External"/><Relationship Id="rId1" Type="http://schemas.openxmlformats.org/officeDocument/2006/relationships/slideLayout" Target="../slideLayouts/slideLayout2.xml"/><Relationship Id="rId6" Type="http://schemas.openxmlformats.org/officeDocument/2006/relationships/hyperlink" Target="https://bdservicerules.info/%e0%a6%b8%e0%a6%b0%e0%a6%95%e0%a6%be%e0%a6%b0%e0%a6%bf-%e0%a6%95%e0%a6%b0%e0%a7%8d%e0%a6%ae%e0%a6%9a%e0%a6%be%e0%a6%b0%e0%a7%80%e0%a6%b0-%e0%a6%95%e0%a6%be%e0%a6%9c%e0%a7%87%e0%a6%b0-%e0%a6%ab/" TargetMode="External"/><Relationship Id="rId5" Type="http://schemas.openxmlformats.org/officeDocument/2006/relationships/hyperlink" Target="https://bdservicerules.info/%E0%A6%B8%E0%A7%8D%E0%A6%A5%E0%A6%BE%E0%A7%9F%E0%A7%80-%E0%A6%A8%E0%A6%BF%E0%A6%AC%E0%A6%BE%E0%A6%B8/" TargetMode="External"/><Relationship Id="rId4" Type="http://schemas.openxmlformats.org/officeDocument/2006/relationships/hyperlink" Target="https://bdservicerules.info/%E0%A6%AA%E0%A7%87%E0%A6%A8%E0%A6%B6%E0%A6%AF%E0%A7%8B%E0%A6%97%E0%A7%8D%E0%A6%AF-%E0%A6%9A%E0%A6%BE%E0%A6%95%E0%A6%B0%E0%A6%BF%E0%A6%B0-%E0%A6%B8%E0%A6%B0%E0%A7%8D%E0%A6%AC%E0%A7%8B%E0%A6%9A%E0%A7%8D/" TargetMode="External"/><Relationship Id="rId9" Type="http://schemas.openxmlformats.org/officeDocument/2006/relationships/hyperlink" Target="https://bdservicerules.info/%E0%A7%AF%E0%A6%9F%E0%A6%BF-%E0%A6%97%E0%A7%81%E0%A6%B0%E0%A7%81%E0%A6%A4%E0%A7%8D%E0%A6%AC%E0%A6%AA%E0%A7%82%E0%A6%B0%E0%A7%8D%E0%A6%A3-%E0%A6%AC%E0%A6%BF%E0%A6%A7%E0%A6%BE%E0%A6%A8/"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bdservicerules.info/%E0%A6%B8%E0%A6%B0%E0%A7%8D%E0%A6%AC%E0%A7%8B%E0%A6%9A%E0%A7%8D%E0%A6%9A-%E0%A6%AF%E0%A7%8B%E0%A6%97%E0%A6%A6%E0%A6%BE%E0%A6%A8-%E0%A6%95%E0%A6%BE%E0%A6%B2/" TargetMode="External"/><Relationship Id="rId7" Type="http://schemas.openxmlformats.org/officeDocument/2006/relationships/hyperlink" Target="https://bdservicerules.info/%E0%A6%A8%E0%A6%BF%E0%A6%B0%E0%A7%8D%E0%A6%A7%E0%A6%BE%E0%A6%B0%E0%A6%BF%E0%A6%A4-%E0%A6%9B%E0%A7%81%E0%A6%9F%E0%A6%BF-%E0%A6%AC%E0%A6%BF%E0%A6%A7%E0%A6%BF%E0%A6%AE%E0%A6%BE%E0%A6%B2%E0%A6%BE/" TargetMode="External"/><Relationship Id="rId2" Type="http://schemas.openxmlformats.org/officeDocument/2006/relationships/hyperlink" Target="https://bdservicerules.info/%E0%A6%AC%E0%A6%BE%E0%A6%A7%E0%A7%8D%E0%A6%AF%E0%A6%A4%E0%A6%BE%E0%A6%AE%E0%A7%82%E0%A6%B2%E0%A6%95-%E0%A6%85%E0%A6%AC%E0%A6%B8%E0%A6%B0%E0%A7%87%E0%A6%B0-%E0%A6%95%E0%A7%8D%E0%A6%B7%E0%A7%87%E0%A6%A4/" TargetMode="External"/><Relationship Id="rId1" Type="http://schemas.openxmlformats.org/officeDocument/2006/relationships/slideLayout" Target="../slideLayouts/slideLayout2.xml"/><Relationship Id="rId6" Type="http://schemas.openxmlformats.org/officeDocument/2006/relationships/hyperlink" Target="https://bdservicerules.info/%E0%A6%B8%E0%A6%B0%E0%A6%95%E0%A6%BE%E0%A6%B0%E0%A6%BF-%E0%A6%9B%E0%A7%81%E0%A6%9F%E0%A6%BF-%E0%A6%95%E0%A6%A4-%E0%A6%AA%E0%A7%8D%E0%A6%B0%E0%A6%95%E0%A6%BE%E0%A6%B0-%E0%A6%93-%E0%A6%95%E0%A6%BF/" TargetMode="External"/><Relationship Id="rId5" Type="http://schemas.openxmlformats.org/officeDocument/2006/relationships/hyperlink" Target="https://bdservicerules.info/%E0%A6%AA%E0%A7%87%E0%A6%A8%E0%A6%B6%E0%A6%A8%E0%A7%87%E0%A6%B0-%E0%A6%86%E0%A6%93%E0%A6%A4%E0%A6%BE%E0%A7%9F-%E0%A6%A8%E0%A7%87%E0%A6%87/" TargetMode="External"/><Relationship Id="rId4" Type="http://schemas.openxmlformats.org/officeDocument/2006/relationships/hyperlink" Target="https://bdservicerules.info/%E0%A6%A8%E0%A6%BF%E0%A7%9F%E0%A7%8B%E0%A6%97-%E0%A6%B8%E0%A6%AE%E0%A7%8D%E0%A6%AA%E0%A6%B0%E0%A7%8D%E0%A6%95%E0%A6%BF%E0%A6%A4-%E0%A6%A8%E0%A7%80%E0%A6%A4%E0%A6%BF-%E0%A6%93-%E0%A6%AA%E0%A6%A6/"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bdservicerules.info/%E0%A6%AA%E0%A7%87%E0%A6%A8%E0%A6%B6%E0%A6%A8-%E0%A6%AC%E0%A6%BF%E0%A6%A7%E0%A6%BF%E0%A6%AE%E0%A6%BE%E0%A6%B2%E0%A6%BE-pdf/" TargetMode="External"/><Relationship Id="rId2" Type="http://schemas.openxmlformats.org/officeDocument/2006/relationships/hyperlink" Target="https://bdservicerules.info/%E0%A6%AC%E0%A6%BE%E0%A6%82%E0%A6%B2%E0%A6%BE%E0%A6%A6%E0%A7%87%E0%A6%B6-%E0%A6%AC%E0%A6%B0%E0%A6%BE%E0%A6%A6%E0%A7%8D%E0%A6%A6-%E0%A6%AC%E0%A6%BF%E0%A6%A7%E0%A6%BF%E0%A6%AE%E0%A6%BE%E0%A6%B2%E0%A6%B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bd-links24.blogspot.com/2019/02/irregular-travel-allowance-cut.html" TargetMode="External"/><Relationship Id="rId2" Type="http://schemas.openxmlformats.org/officeDocument/2006/relationships/hyperlink" Target="https://bd-links24.blogspot.com/2019/02/daily-allowance-with-govt-car.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bdlaws.minlaw.gov.bd/act-127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bdlaws.minlaw.gov.bd/act-586.html" TargetMode="External"/><Relationship Id="rId2" Type="http://schemas.openxmlformats.org/officeDocument/2006/relationships/hyperlink" Target="http://bdlaws.minlaw.gov.bd/act-460.html" TargetMode="External"/><Relationship Id="rId1" Type="http://schemas.openxmlformats.org/officeDocument/2006/relationships/slideLayout" Target="../slideLayouts/slideLayout2.xml"/><Relationship Id="rId5" Type="http://schemas.openxmlformats.org/officeDocument/2006/relationships/hyperlink" Target="http://bdlaws.minlaw.gov.bd/act-680.html" TargetMode="External"/><Relationship Id="rId4" Type="http://schemas.openxmlformats.org/officeDocument/2006/relationships/hyperlink" Target="http://bdlaws.minlaw.gov.bd/act-632.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lstStyle/>
          <a:p>
            <a:r>
              <a:rPr lang="en-US" dirty="0" smtClean="0"/>
              <a:t>        </a:t>
            </a:r>
            <a:endParaRPr lang="en-US" dirty="0"/>
          </a:p>
        </p:txBody>
      </p:sp>
      <p:sp>
        <p:nvSpPr>
          <p:cNvPr id="3" name="Subtitle 2"/>
          <p:cNvSpPr>
            <a:spLocks noGrp="1"/>
          </p:cNvSpPr>
          <p:nvPr>
            <p:ph type="subTitle" idx="1"/>
          </p:nvPr>
        </p:nvSpPr>
        <p:spPr>
          <a:xfrm>
            <a:off x="381000" y="1676400"/>
            <a:ext cx="8534400" cy="1905000"/>
          </a:xfrm>
        </p:spPr>
        <p:txBody>
          <a:bodyPr>
            <a:noAutofit/>
          </a:bodyPr>
          <a:lstStyle/>
          <a:p>
            <a:pPr algn="ctr">
              <a:spcBef>
                <a:spcPts val="0"/>
              </a:spcBef>
            </a:pPr>
            <a:r>
              <a:rPr lang="en-US" sz="8800" baseline="-25000" dirty="0" err="1" smtClean="0">
                <a:solidFill>
                  <a:schemeClr val="tx1"/>
                </a:solidFill>
                <a:latin typeface="Nikosh" pitchFamily="2" charset="0"/>
                <a:cs typeface="Nikosh" pitchFamily="2" charset="0"/>
              </a:rPr>
              <a:t>চাকুরিবিধি</a:t>
            </a:r>
            <a:endParaRPr lang="en-US" sz="5400" baseline="-25000" dirty="0" smtClean="0">
              <a:solidFill>
                <a:schemeClr val="tx1"/>
              </a:solidFill>
              <a:latin typeface="Nikosh" pitchFamily="2" charset="0"/>
              <a:cs typeface="Nikosh" pitchFamily="2" charset="0"/>
            </a:endParaRPr>
          </a:p>
          <a:p>
            <a:pPr algn="ctr">
              <a:spcBef>
                <a:spcPts val="0"/>
              </a:spcBef>
            </a:pPr>
            <a:r>
              <a:rPr lang="en-US" sz="5400" baseline="-25000" dirty="0" smtClean="0">
                <a:solidFill>
                  <a:schemeClr val="tx1"/>
                </a:solidFill>
                <a:latin typeface="Nikosh" pitchFamily="2" charset="0"/>
                <a:cs typeface="Nikosh" pitchFamily="2" charset="0"/>
              </a:rPr>
              <a:t>(</a:t>
            </a:r>
            <a:r>
              <a:rPr lang="en-US" sz="5400" baseline="-25000" dirty="0" err="1" smtClean="0">
                <a:solidFill>
                  <a:schemeClr val="tx1"/>
                </a:solidFill>
                <a:latin typeface="Nikosh" pitchFamily="2" charset="0"/>
                <a:cs typeface="Nikosh" pitchFamily="2" charset="0"/>
              </a:rPr>
              <a:t>Rervice</a:t>
            </a:r>
            <a:r>
              <a:rPr lang="en-US" sz="5400" baseline="-25000" dirty="0" smtClean="0">
                <a:solidFill>
                  <a:schemeClr val="tx1"/>
                </a:solidFill>
                <a:latin typeface="Nikosh" pitchFamily="2" charset="0"/>
                <a:cs typeface="Nikosh" pitchFamily="2" charset="0"/>
              </a:rPr>
              <a:t> Rules)</a:t>
            </a:r>
            <a:r>
              <a:rPr lang="en-US" sz="5400" dirty="0" smtClean="0">
                <a:solidFill>
                  <a:schemeClr val="tx1"/>
                </a:solidFill>
                <a:latin typeface="Nikosh" pitchFamily="2" charset="0"/>
                <a:cs typeface="Nikosh" pitchFamily="2" charset="0"/>
              </a:rPr>
              <a:t> </a:t>
            </a:r>
            <a:endParaRPr lang="en-US" sz="5400" dirty="0">
              <a:solidFill>
                <a:schemeClr val="tx1"/>
              </a:solidFill>
            </a:endParaRPr>
          </a:p>
        </p:txBody>
      </p:sp>
      <p:sp>
        <p:nvSpPr>
          <p:cNvPr id="6" name="WordArt 5"/>
          <p:cNvSpPr>
            <a:spLocks noChangeArrowheads="1" noChangeShapeType="1" noTextEdit="1"/>
          </p:cNvSpPr>
          <p:nvPr/>
        </p:nvSpPr>
        <p:spPr bwMode="auto">
          <a:xfrm>
            <a:off x="533400" y="533400"/>
            <a:ext cx="8001000" cy="1143000"/>
          </a:xfrm>
          <a:prstGeom prst="rect">
            <a:avLst/>
          </a:prstGeom>
        </p:spPr>
        <p:txBody>
          <a:bodyPr wrap="none" fromWordArt="1">
            <a:prstTxWarp prst="textPlain">
              <a:avLst>
                <a:gd name="adj" fmla="val 50000"/>
              </a:avLst>
            </a:prstTxWarp>
          </a:bodyPr>
          <a:lstStyle/>
          <a:p>
            <a:pPr algn="ctr"/>
            <a:r>
              <a:rPr lang="en-US" sz="3600" kern="10" dirty="0">
                <a:ln w="12700">
                  <a:solidFill>
                    <a:schemeClr val="bg1"/>
                  </a:solidFill>
                  <a:round/>
                  <a:headEnd/>
                  <a:tailEnd/>
                </a:ln>
                <a:solidFill>
                  <a:schemeClr val="hlink">
                    <a:alpha val="50195"/>
                  </a:schemeClr>
                </a:solidFill>
                <a:effectLst>
                  <a:outerShdw dist="63500" dir="3187806" algn="ctr" rotWithShape="0">
                    <a:srgbClr val="9999FF"/>
                  </a:outerShdw>
                </a:effectLst>
                <a:latin typeface="SutonnyMJ"/>
                <a:cs typeface="SutonnyMJ"/>
              </a:rPr>
              <a:t>¯^vMZg</a:t>
            </a:r>
          </a:p>
        </p:txBody>
      </p:sp>
      <p:sp>
        <p:nvSpPr>
          <p:cNvPr id="7" name="Subtitle 2"/>
          <p:cNvSpPr txBox="1">
            <a:spLocks/>
          </p:cNvSpPr>
          <p:nvPr/>
        </p:nvSpPr>
        <p:spPr>
          <a:xfrm>
            <a:off x="1371600" y="3962400"/>
            <a:ext cx="6400800" cy="1905000"/>
          </a:xfrm>
          <a:prstGeom prst="rect">
            <a:avLst/>
          </a:prstGeom>
        </p:spPr>
        <p:txBody>
          <a:bodyPr vert="horz" lIns="91440" tIns="45720" rIns="91440" bIns="45720" rtlCol="0">
            <a:normAutofit lnSpcReduction="10000"/>
          </a:bodyPr>
          <a:lstStyle/>
          <a:p>
            <a:pPr marL="0" marR="45720" lvl="0" indent="0" algn="ctr" defTabSz="914400" rtl="0" eaLnBrk="1" fontAlgn="auto" latinLnBrk="0" hangingPunct="1">
              <a:lnSpc>
                <a:spcPct val="100000"/>
              </a:lnSpc>
              <a:spcBef>
                <a:spcPct val="0"/>
              </a:spcBef>
              <a:spcAft>
                <a:spcPts val="600"/>
              </a:spcAft>
              <a:buClr>
                <a:schemeClr val="accent3"/>
              </a:buClr>
              <a:buSzPct val="95000"/>
              <a:buFont typeface="Arial" pitchFamily="34" charset="0"/>
              <a:buNone/>
              <a:tabLst/>
              <a:defRPr/>
            </a:pPr>
            <a:r>
              <a:rPr kumimoji="0" lang="bn-BD" sz="4400" b="0" i="0" u="none" strike="noStrike" kern="1200" cap="none" spc="0" normalizeH="0" baseline="0" noProof="0" dirty="0" smtClean="0">
                <a:ln>
                  <a:noFill/>
                </a:ln>
                <a:solidFill>
                  <a:schemeClr val="tx2"/>
                </a:solidFill>
                <a:effectLst/>
                <a:uLnTx/>
                <a:uFillTx/>
                <a:latin typeface="Nikosh" pitchFamily="2" charset="0"/>
                <a:ea typeface="+mn-ea"/>
                <a:cs typeface="Nikosh" pitchFamily="2" charset="0"/>
              </a:rPr>
              <a:t>আবু হায়াত মোঃ রহমতুল্লাহ্, </a:t>
            </a:r>
            <a:r>
              <a:rPr kumimoji="0" lang="bn-BD" sz="3200" b="0" i="0" u="none" strike="noStrike" kern="1200" cap="none" spc="0" normalizeH="0" baseline="0" noProof="0" dirty="0" smtClean="0">
                <a:ln>
                  <a:noFill/>
                </a:ln>
                <a:solidFill>
                  <a:schemeClr val="tx2"/>
                </a:solidFill>
                <a:effectLst/>
                <a:uLnTx/>
                <a:uFillTx/>
                <a:latin typeface="Nikosh" pitchFamily="2" charset="0"/>
                <a:ea typeface="+mn-ea"/>
                <a:cs typeface="Nikosh" pitchFamily="2" charset="0"/>
              </a:rPr>
              <a:t>পিএএ</a:t>
            </a:r>
            <a:endParaRPr kumimoji="0" lang="bn-BD" sz="4400" b="0" i="0" u="none" strike="noStrike" kern="1200" cap="none" spc="0" normalizeH="0" baseline="0" noProof="0" dirty="0" smtClean="0">
              <a:ln>
                <a:noFill/>
              </a:ln>
              <a:solidFill>
                <a:schemeClr val="tx2"/>
              </a:solidFill>
              <a:effectLst/>
              <a:uLnTx/>
              <a:uFillTx/>
              <a:latin typeface="Nikosh" pitchFamily="2" charset="0"/>
              <a:ea typeface="+mn-ea"/>
              <a:cs typeface="Nikosh" pitchFamily="2" charset="0"/>
            </a:endParaRPr>
          </a:p>
          <a:p>
            <a:pPr marL="0" marR="45720" lvl="0" indent="0" algn="ctr" defTabSz="914400" rtl="0" eaLnBrk="1" fontAlgn="auto" latinLnBrk="0" hangingPunct="1">
              <a:lnSpc>
                <a:spcPct val="100000"/>
              </a:lnSpc>
              <a:spcBef>
                <a:spcPct val="0"/>
              </a:spcBef>
              <a:spcAft>
                <a:spcPts val="600"/>
              </a:spcAft>
              <a:buClr>
                <a:schemeClr val="accent3"/>
              </a:buClr>
              <a:buSzPct val="95000"/>
              <a:buFont typeface="Arial" pitchFamily="34" charset="0"/>
              <a:buNone/>
              <a:tabLst/>
              <a:defRPr/>
            </a:pPr>
            <a:r>
              <a:rPr kumimoji="0" lang="bn-BD" sz="3200" b="0" i="0" u="none" strike="noStrike" kern="1200" cap="none" spc="0" normalizeH="0" baseline="0" noProof="0" dirty="0" smtClean="0">
                <a:ln>
                  <a:noFill/>
                </a:ln>
                <a:solidFill>
                  <a:schemeClr val="accent2">
                    <a:lumMod val="75000"/>
                  </a:schemeClr>
                </a:solidFill>
                <a:effectLst/>
                <a:uLnTx/>
                <a:uFillTx/>
                <a:latin typeface="Nikosh" pitchFamily="2" charset="0"/>
                <a:ea typeface="+mn-ea"/>
                <a:cs typeface="Nikosh" pitchFamily="2" charset="0"/>
              </a:rPr>
              <a:t>প্রধান নির্বাহী কর্মকর্তা</a:t>
            </a:r>
            <a:r>
              <a:rPr kumimoji="0" lang="en-US" sz="3200" b="0" i="0" u="none" strike="noStrike" kern="1200" cap="none" spc="0" normalizeH="0" baseline="0" noProof="0" dirty="0" smtClean="0">
                <a:ln>
                  <a:noFill/>
                </a:ln>
                <a:solidFill>
                  <a:schemeClr val="accent2">
                    <a:lumMod val="75000"/>
                  </a:schemeClr>
                </a:solidFill>
                <a:effectLst/>
                <a:uLnTx/>
                <a:uFillTx/>
                <a:latin typeface="Nikosh" pitchFamily="2" charset="0"/>
                <a:ea typeface="+mn-ea"/>
                <a:cs typeface="Nikosh" pitchFamily="2" charset="0"/>
              </a:rPr>
              <a:t> (</a:t>
            </a:r>
            <a:r>
              <a:rPr lang="en-US" sz="3200" dirty="0" smtClean="0">
                <a:solidFill>
                  <a:schemeClr val="accent2">
                    <a:lumMod val="75000"/>
                  </a:schemeClr>
                </a:solidFill>
                <a:latin typeface="Nikosh" pitchFamily="2" charset="0"/>
                <a:cs typeface="Nikosh" pitchFamily="2" charset="0"/>
              </a:rPr>
              <a:t>উ</a:t>
            </a:r>
            <a:r>
              <a:rPr kumimoji="0" lang="en-US" sz="3200" b="0" i="0" u="none" strike="noStrike" kern="1200" cap="none" spc="0" normalizeH="0" baseline="0" noProof="0" dirty="0" err="1" smtClean="0">
                <a:ln>
                  <a:noFill/>
                </a:ln>
                <a:solidFill>
                  <a:schemeClr val="accent2">
                    <a:lumMod val="75000"/>
                  </a:schemeClr>
                </a:solidFill>
                <a:effectLst/>
                <a:uLnTx/>
                <a:uFillTx/>
                <a:latin typeface="Nikosh" pitchFamily="2" charset="0"/>
                <a:ea typeface="+mn-ea"/>
                <a:cs typeface="Nikosh" pitchFamily="2" charset="0"/>
              </a:rPr>
              <a:t>পসচিব</a:t>
            </a:r>
            <a:r>
              <a:rPr kumimoji="0" lang="en-US" sz="3200" b="0" i="0" u="none" strike="noStrike" kern="1200" cap="none" spc="0" normalizeH="0" noProof="0" dirty="0" smtClean="0">
                <a:ln>
                  <a:noFill/>
                </a:ln>
                <a:solidFill>
                  <a:schemeClr val="accent2">
                    <a:lumMod val="75000"/>
                  </a:schemeClr>
                </a:solidFill>
                <a:effectLst/>
                <a:uLnTx/>
                <a:uFillTx/>
                <a:latin typeface="Nikosh" pitchFamily="2" charset="0"/>
                <a:ea typeface="+mn-ea"/>
                <a:cs typeface="Nikosh" pitchFamily="2" charset="0"/>
              </a:rPr>
              <a:t> )</a:t>
            </a:r>
            <a:endParaRPr kumimoji="0" lang="bn-BD" sz="3200" b="0" i="0" u="none" strike="noStrike" kern="1200" cap="none" spc="0" normalizeH="0" baseline="0" noProof="0" dirty="0" smtClean="0">
              <a:ln>
                <a:noFill/>
              </a:ln>
              <a:solidFill>
                <a:schemeClr val="accent2">
                  <a:lumMod val="75000"/>
                </a:schemeClr>
              </a:solidFill>
              <a:effectLst/>
              <a:uLnTx/>
              <a:uFillTx/>
              <a:latin typeface="Nikosh" pitchFamily="2" charset="0"/>
              <a:ea typeface="+mn-ea"/>
              <a:cs typeface="Nikosh" pitchFamily="2" charset="0"/>
            </a:endParaRPr>
          </a:p>
          <a:p>
            <a:pPr marL="0" marR="45720" lvl="0" indent="0" algn="ctr" defTabSz="914400" rtl="0" eaLnBrk="1" fontAlgn="auto" latinLnBrk="0" hangingPunct="1">
              <a:lnSpc>
                <a:spcPct val="100000"/>
              </a:lnSpc>
              <a:spcBef>
                <a:spcPct val="0"/>
              </a:spcBef>
              <a:spcAft>
                <a:spcPts val="600"/>
              </a:spcAft>
              <a:buClr>
                <a:schemeClr val="accent3"/>
              </a:buClr>
              <a:buSzPct val="95000"/>
              <a:buFont typeface="Arial" pitchFamily="34" charset="0"/>
              <a:buNone/>
              <a:tabLst/>
              <a:defRPr/>
            </a:pPr>
            <a:r>
              <a:rPr kumimoji="0" lang="bn-BD" sz="3200" b="0" i="0" u="none" strike="noStrike" kern="1200" cap="none" spc="0" normalizeH="0" baseline="0" noProof="0" dirty="0" smtClean="0">
                <a:ln>
                  <a:noFill/>
                </a:ln>
                <a:effectLst/>
                <a:uLnTx/>
                <a:uFillTx/>
                <a:latin typeface="Nikosh" pitchFamily="2" charset="0"/>
                <a:ea typeface="+mn-ea"/>
                <a:cs typeface="Nikosh" pitchFamily="2" charset="0"/>
              </a:rPr>
              <a:t>রাজশাহী উন্নয়ন কর্তৃপক্ষ</a:t>
            </a:r>
            <a:endParaRPr kumimoji="0" lang="en-US" sz="3200" b="0" i="0" u="none" strike="noStrike" kern="1200" cap="none" spc="0" normalizeH="0" baseline="0" noProof="0" dirty="0" smtClean="0">
              <a:ln>
                <a:noFill/>
              </a:ln>
              <a:effectLst/>
              <a:uLnTx/>
              <a:uFillTx/>
              <a:latin typeface="Nikosh" pitchFamily="2" charset="0"/>
              <a:ea typeface="+mn-ea"/>
              <a:cs typeface="Nikosh" pitchFamily="2"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95400"/>
          </a:xfrm>
        </p:spPr>
        <p:txBody>
          <a:bodyPr>
            <a:normAutofit/>
          </a:bodyPr>
          <a:lstStyle/>
          <a:p>
            <a:pPr algn="ctr" fontAlgn="base"/>
            <a:r>
              <a:rPr lang="as-IN" sz="3600" b="1" dirty="0" smtClean="0"/>
              <a:t>বাংলাদেশ সার্ভিস রুলস পার্ট-১ </a:t>
            </a:r>
            <a:r>
              <a:rPr lang="as-IN" sz="3600" dirty="0" smtClean="0"/>
              <a:t/>
            </a:r>
            <a:br>
              <a:rPr lang="as-IN" sz="3600" dirty="0" smtClean="0"/>
            </a:br>
            <a:r>
              <a:rPr lang="as-IN" sz="3600" b="1" dirty="0" smtClean="0"/>
              <a:t>সূচীপত্র</a:t>
            </a:r>
            <a:endParaRPr lang="en-US" sz="3600" dirty="0"/>
          </a:p>
        </p:txBody>
      </p:sp>
      <p:sp>
        <p:nvSpPr>
          <p:cNvPr id="3" name="Content Placeholder 2"/>
          <p:cNvSpPr>
            <a:spLocks noGrp="1"/>
          </p:cNvSpPr>
          <p:nvPr>
            <p:ph idx="1"/>
          </p:nvPr>
        </p:nvSpPr>
        <p:spPr>
          <a:xfrm>
            <a:off x="457200" y="1066800"/>
            <a:ext cx="8229600" cy="4525963"/>
          </a:xfrm>
        </p:spPr>
        <p:txBody>
          <a:bodyPr>
            <a:noAutofit/>
          </a:bodyPr>
          <a:lstStyle/>
          <a:p>
            <a:pPr fontAlgn="base">
              <a:buNone/>
            </a:pPr>
            <a:endParaRPr lang="as-IN" sz="2000" dirty="0" smtClean="0"/>
          </a:p>
          <a:p>
            <a:pPr fontAlgn="base"/>
            <a:r>
              <a:rPr lang="as-IN" sz="2000" b="1" dirty="0" smtClean="0"/>
              <a:t>অধ্যায়</a:t>
            </a:r>
            <a:r>
              <a:rPr lang="as-IN" sz="2000" dirty="0" smtClean="0"/>
              <a:t/>
            </a:r>
            <a:br>
              <a:rPr lang="as-IN" sz="2000" dirty="0" smtClean="0"/>
            </a:br>
            <a:r>
              <a:rPr lang="as-IN" sz="2000" b="1" dirty="0" smtClean="0"/>
              <a:t>১।</a:t>
            </a:r>
            <a:r>
              <a:rPr lang="as-IN" sz="2000" b="1" dirty="0" smtClean="0">
                <a:hlinkClick r:id="rId2"/>
              </a:rPr>
              <a:t> প্রয়োগ পরিধি</a:t>
            </a:r>
            <a:r>
              <a:rPr lang="as-IN" sz="2000" dirty="0" smtClean="0"/>
              <a:t/>
            </a:r>
            <a:br>
              <a:rPr lang="as-IN" sz="2000" dirty="0" smtClean="0"/>
            </a:br>
            <a:r>
              <a:rPr lang="as-IN" sz="2000" b="1" dirty="0" smtClean="0"/>
              <a:t/>
            </a:r>
            <a:br>
              <a:rPr lang="as-IN" sz="2000" b="1" dirty="0" smtClean="0"/>
            </a:br>
            <a:r>
              <a:rPr lang="as-IN" sz="2000" b="1" dirty="0" smtClean="0"/>
              <a:t>২। </a:t>
            </a:r>
            <a:r>
              <a:rPr lang="as-IN" sz="2000" b="1" dirty="0" smtClean="0">
                <a:hlinkClick r:id="rId3"/>
              </a:rPr>
              <a:t>সংজ্ঞা</a:t>
            </a:r>
            <a:r>
              <a:rPr lang="as-IN" sz="2000" dirty="0" smtClean="0"/>
              <a:t/>
            </a:r>
            <a:br>
              <a:rPr lang="as-IN" sz="2000" dirty="0" smtClean="0"/>
            </a:br>
            <a:r>
              <a:rPr lang="as-IN" sz="2000" b="1" dirty="0" smtClean="0"/>
              <a:t/>
            </a:r>
            <a:br>
              <a:rPr lang="as-IN" sz="2000" b="1" dirty="0" smtClean="0"/>
            </a:br>
            <a:r>
              <a:rPr lang="as-IN" sz="2000" b="1" dirty="0" smtClean="0"/>
              <a:t>৩। </a:t>
            </a:r>
            <a:r>
              <a:rPr lang="as-IN" sz="2000" b="1" dirty="0" smtClean="0">
                <a:hlinkClick r:id="rId4"/>
              </a:rPr>
              <a:t>চাকরির সাধারণ শর্তাবলী</a:t>
            </a:r>
            <a:r>
              <a:rPr lang="as-IN" sz="2000" dirty="0" smtClean="0"/>
              <a:t/>
            </a:r>
            <a:br>
              <a:rPr lang="as-IN" sz="2000" dirty="0" smtClean="0"/>
            </a:br>
            <a:r>
              <a:rPr lang="as-IN" sz="2000" b="1" dirty="0" smtClean="0"/>
              <a:t/>
            </a:r>
            <a:br>
              <a:rPr lang="as-IN" sz="2000" b="1" dirty="0" smtClean="0"/>
            </a:br>
            <a:r>
              <a:rPr lang="as-IN" sz="2000" b="1" dirty="0" smtClean="0"/>
              <a:t>৪। </a:t>
            </a:r>
            <a:r>
              <a:rPr lang="as-IN" sz="2000" b="1" dirty="0" smtClean="0">
                <a:hlinkClick r:id="rId5"/>
              </a:rPr>
              <a:t>স্থায়ী নিবাস</a:t>
            </a:r>
            <a:r>
              <a:rPr lang="as-IN" sz="2000" dirty="0" smtClean="0"/>
              <a:t/>
            </a:r>
            <a:br>
              <a:rPr lang="as-IN" sz="2000" dirty="0" smtClean="0"/>
            </a:br>
            <a:r>
              <a:rPr lang="as-IN" sz="2000" b="1" dirty="0" smtClean="0"/>
              <a:t/>
            </a:r>
            <a:br>
              <a:rPr lang="as-IN" sz="2000" b="1" dirty="0" smtClean="0"/>
            </a:br>
            <a:r>
              <a:rPr lang="as-IN" sz="2000" b="1" dirty="0" smtClean="0"/>
              <a:t>৫। </a:t>
            </a:r>
            <a:r>
              <a:rPr lang="as-IN" sz="2000" b="1" dirty="0" smtClean="0">
                <a:hlinkClick r:id="rId3"/>
              </a:rPr>
              <a:t>বেতন</a:t>
            </a:r>
            <a:endParaRPr lang="as-IN" sz="2000" dirty="0" smtClean="0"/>
          </a:p>
          <a:p>
            <a:pPr fontAlgn="base"/>
            <a:r>
              <a:rPr lang="as-IN" sz="2000" b="1" dirty="0" smtClean="0"/>
              <a:t>৬। </a:t>
            </a:r>
            <a:r>
              <a:rPr lang="as-IN" sz="2000" b="1" dirty="0" smtClean="0">
                <a:hlinkClick r:id="rId6"/>
              </a:rPr>
              <a:t>ফি এবং সম্মানী ভাতা</a:t>
            </a:r>
            <a:r>
              <a:rPr lang="as-IN" sz="2000" dirty="0" smtClean="0"/>
              <a:t/>
            </a:r>
            <a:br>
              <a:rPr lang="as-IN" sz="2000" dirty="0" smtClean="0"/>
            </a:br>
            <a:r>
              <a:rPr lang="as-IN" sz="2000" b="1" dirty="0" smtClean="0"/>
              <a:t/>
            </a:r>
            <a:br>
              <a:rPr lang="as-IN" sz="2000" b="1" dirty="0" smtClean="0"/>
            </a:br>
            <a:r>
              <a:rPr lang="as-IN" sz="2000" b="1" dirty="0" smtClean="0"/>
              <a:t>৭। </a:t>
            </a:r>
            <a:r>
              <a:rPr lang="as-IN" sz="2000" b="1" dirty="0" smtClean="0">
                <a:hlinkClick r:id="rId7"/>
              </a:rPr>
              <a:t>নিয়োগের সংযুক্তি</a:t>
            </a:r>
            <a:r>
              <a:rPr lang="as-IN" sz="2000" dirty="0" smtClean="0"/>
              <a:t/>
            </a:r>
            <a:br>
              <a:rPr lang="as-IN" sz="2000" dirty="0" smtClean="0"/>
            </a:br>
            <a:r>
              <a:rPr lang="as-IN" sz="2000" b="1" dirty="0" smtClean="0"/>
              <a:t/>
            </a:r>
            <a:br>
              <a:rPr lang="as-IN" sz="2000" b="1" dirty="0" smtClean="0"/>
            </a:br>
            <a:r>
              <a:rPr lang="as-IN" sz="2000" b="1" dirty="0" smtClean="0"/>
              <a:t>৮। </a:t>
            </a:r>
            <a:r>
              <a:rPr lang="as-IN" sz="2000" b="1" dirty="0" smtClean="0">
                <a:hlinkClick r:id="rId8"/>
              </a:rPr>
              <a:t>বাংলাদেশের বাহিরে প্রেষণে নিয়োগ</a:t>
            </a:r>
            <a:r>
              <a:rPr lang="as-IN" sz="2000" dirty="0" smtClean="0"/>
              <a:t/>
            </a:r>
            <a:br>
              <a:rPr lang="as-IN" sz="2000" dirty="0" smtClean="0"/>
            </a:br>
            <a:r>
              <a:rPr lang="as-IN" sz="2000" b="1" dirty="0" smtClean="0"/>
              <a:t/>
            </a:r>
            <a:br>
              <a:rPr lang="as-IN" sz="2000" b="1" dirty="0" smtClean="0"/>
            </a:br>
            <a:r>
              <a:rPr lang="as-IN" sz="2000" b="1" dirty="0" smtClean="0"/>
              <a:t>৯। </a:t>
            </a:r>
            <a:r>
              <a:rPr lang="as-IN" sz="2000" b="1" dirty="0" smtClean="0">
                <a:hlinkClick r:id="rId9"/>
              </a:rPr>
              <a:t>বরখাস্ত, অপসারণ ও সাময়িক বরখাস্ত</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algn="ctr"/>
            <a:r>
              <a:rPr lang="as-IN" sz="3200" b="1" dirty="0" smtClean="0"/>
              <a:t>বাংলাদেশ সার্ভিস রুলস পার্ট-১ </a:t>
            </a:r>
            <a:r>
              <a:rPr lang="as-IN" sz="3200" dirty="0" smtClean="0"/>
              <a:t/>
            </a:r>
            <a:br>
              <a:rPr lang="as-IN" sz="3200" dirty="0" smtClean="0"/>
            </a:br>
            <a:r>
              <a:rPr lang="en-US" sz="3200" dirty="0" smtClean="0"/>
              <a:t>                       </a:t>
            </a:r>
            <a:r>
              <a:rPr lang="as-IN" sz="3200" b="1" dirty="0" smtClean="0"/>
              <a:t>সূচীপ</a:t>
            </a:r>
            <a:r>
              <a:rPr lang="en-US" sz="3200" b="1" dirty="0" err="1" smtClean="0"/>
              <a:t>ত্র</a:t>
            </a:r>
            <a:r>
              <a:rPr lang="en-US" sz="3200" b="1" dirty="0" smtClean="0"/>
              <a:t>        (</a:t>
            </a:r>
            <a:r>
              <a:rPr lang="en-US" sz="3200" b="1" dirty="0" err="1" smtClean="0"/>
              <a:t>চলমান</a:t>
            </a:r>
            <a:r>
              <a:rPr lang="en-US" sz="3200" b="1" dirty="0" smtClean="0"/>
              <a:t>……)</a:t>
            </a:r>
            <a:endParaRPr lang="en-US" sz="3200" dirty="0"/>
          </a:p>
        </p:txBody>
      </p:sp>
      <p:sp>
        <p:nvSpPr>
          <p:cNvPr id="3" name="Content Placeholder 2"/>
          <p:cNvSpPr>
            <a:spLocks noGrp="1"/>
          </p:cNvSpPr>
          <p:nvPr>
            <p:ph idx="1"/>
          </p:nvPr>
        </p:nvSpPr>
        <p:spPr>
          <a:xfrm>
            <a:off x="457200" y="1295400"/>
            <a:ext cx="8229600" cy="4389120"/>
          </a:xfrm>
        </p:spPr>
        <p:txBody>
          <a:bodyPr>
            <a:noAutofit/>
          </a:bodyPr>
          <a:lstStyle/>
          <a:p>
            <a:pPr fontAlgn="base"/>
            <a:r>
              <a:rPr lang="as-IN" sz="1600" b="1" dirty="0" smtClean="0"/>
              <a:t>১০। </a:t>
            </a:r>
            <a:r>
              <a:rPr lang="as-IN" sz="1600" b="1" dirty="0" smtClean="0">
                <a:hlinkClick r:id="rId2"/>
              </a:rPr>
              <a:t>বাধ্যতামূলক অবসর</a:t>
            </a:r>
            <a:r>
              <a:rPr lang="as-IN" sz="1600" dirty="0" smtClean="0"/>
              <a:t/>
            </a:r>
            <a:br>
              <a:rPr lang="as-IN" sz="1600" dirty="0" smtClean="0"/>
            </a:br>
            <a:r>
              <a:rPr lang="as-IN" sz="1600" b="1" dirty="0" smtClean="0"/>
              <a:t/>
            </a:r>
            <a:br>
              <a:rPr lang="as-IN" sz="1600" b="1" dirty="0" smtClean="0"/>
            </a:br>
            <a:r>
              <a:rPr lang="as-IN" sz="1600" b="1" dirty="0" smtClean="0"/>
              <a:t>১১। </a:t>
            </a:r>
            <a:r>
              <a:rPr lang="as-IN" sz="1600" b="1" dirty="0" smtClean="0">
                <a:hlinkClick r:id="rId3"/>
              </a:rPr>
              <a:t>যোগদান কাল</a:t>
            </a:r>
            <a:r>
              <a:rPr lang="as-IN" sz="1600" dirty="0" smtClean="0"/>
              <a:t/>
            </a:r>
            <a:br>
              <a:rPr lang="as-IN" sz="1600" dirty="0" smtClean="0"/>
            </a:br>
            <a:r>
              <a:rPr lang="as-IN" sz="1600" b="1" dirty="0" smtClean="0"/>
              <a:t/>
            </a:r>
            <a:br>
              <a:rPr lang="as-IN" sz="1600" b="1" dirty="0" smtClean="0"/>
            </a:br>
            <a:r>
              <a:rPr lang="as-IN" sz="1600" b="1" dirty="0" smtClean="0"/>
              <a:t>১২। </a:t>
            </a:r>
            <a:r>
              <a:rPr lang="as-IN" sz="1600" b="1" dirty="0" smtClean="0">
                <a:hlinkClick r:id="rId4"/>
              </a:rPr>
              <a:t>বৈদেশিত চাকরি</a:t>
            </a:r>
            <a:r>
              <a:rPr lang="as-IN" sz="1600" dirty="0" smtClean="0"/>
              <a:t/>
            </a:r>
            <a:br>
              <a:rPr lang="as-IN" sz="1600" dirty="0" smtClean="0"/>
            </a:br>
            <a:r>
              <a:rPr lang="as-IN" sz="1600" b="1" dirty="0" smtClean="0"/>
              <a:t/>
            </a:r>
            <a:br>
              <a:rPr lang="as-IN" sz="1600" b="1" dirty="0" smtClean="0"/>
            </a:br>
            <a:r>
              <a:rPr lang="as-IN" sz="1600" b="1" dirty="0" smtClean="0"/>
              <a:t>১৩। </a:t>
            </a:r>
            <a:r>
              <a:rPr lang="as-IN" sz="1600" b="1" dirty="0" smtClean="0">
                <a:hlinkClick r:id="rId5"/>
              </a:rPr>
              <a:t>স্থানীয় তহবিলের অধীনে চাকরি</a:t>
            </a:r>
            <a:r>
              <a:rPr lang="as-IN" sz="1600" dirty="0" smtClean="0"/>
              <a:t/>
            </a:r>
            <a:br>
              <a:rPr lang="as-IN" sz="1600" dirty="0" smtClean="0"/>
            </a:br>
            <a:r>
              <a:rPr lang="as-IN" sz="1600" b="1" dirty="0" smtClean="0"/>
              <a:t/>
            </a:r>
            <a:br>
              <a:rPr lang="as-IN" sz="1600" b="1" dirty="0" smtClean="0"/>
            </a:br>
            <a:r>
              <a:rPr lang="as-IN" sz="1600" b="1" dirty="0" smtClean="0"/>
              <a:t>১৪। বাংলাদেশে আগমন ও গমণ</a:t>
            </a:r>
            <a:endParaRPr lang="as-IN" sz="1600" dirty="0" smtClean="0"/>
          </a:p>
          <a:p>
            <a:pPr fontAlgn="base"/>
            <a:r>
              <a:rPr lang="as-IN" sz="1600" b="1" dirty="0" smtClean="0"/>
              <a:t>১৫। </a:t>
            </a:r>
            <a:r>
              <a:rPr lang="as-IN" sz="1600" b="1" dirty="0" smtClean="0">
                <a:hlinkClick r:id="rId6"/>
              </a:rPr>
              <a:t>ছুটি</a:t>
            </a:r>
            <a:endParaRPr lang="as-IN" sz="1600" dirty="0" smtClean="0"/>
          </a:p>
          <a:p>
            <a:pPr fontAlgn="base"/>
            <a:r>
              <a:rPr lang="as-IN" sz="1600" dirty="0" smtClean="0"/>
              <a:t> সাধারণ শর্ত</a:t>
            </a:r>
          </a:p>
          <a:p>
            <a:pPr fontAlgn="base"/>
            <a:r>
              <a:rPr lang="as-IN" sz="1600" dirty="0" smtClean="0"/>
              <a:t>সংশোধিত বিধিমালা</a:t>
            </a:r>
          </a:p>
          <a:p>
            <a:pPr fontAlgn="base"/>
            <a:r>
              <a:rPr lang="as-IN" sz="1600" dirty="0" smtClean="0"/>
              <a:t>বিশেষ এবং সাধারণ ছুটি বিধিমালা</a:t>
            </a:r>
          </a:p>
          <a:p>
            <a:pPr fontAlgn="base"/>
            <a:r>
              <a:rPr lang="as-IN" sz="1600" dirty="0" smtClean="0"/>
              <a:t>অবকাশ বিভাগ</a:t>
            </a:r>
          </a:p>
          <a:p>
            <a:pPr fontAlgn="base"/>
            <a:r>
              <a:rPr lang="as-IN" sz="1600" dirty="0" smtClean="0"/>
              <a:t>বিশেষ ধরনের ছুটি</a:t>
            </a:r>
          </a:p>
          <a:p>
            <a:pPr fontAlgn="base"/>
            <a:r>
              <a:rPr lang="as-IN" sz="1600" dirty="0" smtClean="0"/>
              <a:t>ছুটিকালীন বেতন</a:t>
            </a:r>
          </a:p>
          <a:p>
            <a:pPr fontAlgn="base"/>
            <a:r>
              <a:rPr lang="as-IN" sz="1600" dirty="0" smtClean="0"/>
              <a:t>বিশেষ বিধান</a:t>
            </a:r>
          </a:p>
          <a:p>
            <a:pPr fontAlgn="base"/>
            <a:r>
              <a:rPr lang="as-IN" sz="1600" dirty="0" smtClean="0"/>
              <a:t>ছুটি পদ্ধতি</a:t>
            </a:r>
          </a:p>
          <a:p>
            <a:pPr fontAlgn="base"/>
            <a:r>
              <a:rPr lang="as-IN" sz="1600" b="1" dirty="0" smtClean="0"/>
              <a:t>১৫-এ। </a:t>
            </a:r>
            <a:r>
              <a:rPr lang="as-IN" sz="1600" b="1" dirty="0" smtClean="0">
                <a:hlinkClick r:id="rId7"/>
              </a:rPr>
              <a:t>নির্ধারিত ছুটি বিধিমালা, ১৯৫৯</a:t>
            </a:r>
            <a:r>
              <a:rPr lang="as-IN" sz="1600" dirty="0" smtClean="0"/>
              <a:t/>
            </a:r>
            <a:br>
              <a:rPr lang="as-IN" sz="1600" dirty="0" smtClean="0"/>
            </a:br>
            <a:endParaRPr 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algn="ctr"/>
            <a:r>
              <a:rPr lang="as-IN" sz="3600" b="1" dirty="0" smtClean="0"/>
              <a:t>বাংলাদেশ সার্ভিস রুলস পার্ট-১ </a:t>
            </a:r>
            <a:r>
              <a:rPr lang="as-IN" sz="3600" dirty="0" smtClean="0"/>
              <a:t/>
            </a:r>
            <a:br>
              <a:rPr lang="as-IN" sz="3600" dirty="0" smtClean="0"/>
            </a:br>
            <a:r>
              <a:rPr lang="en-US" sz="3600" dirty="0" smtClean="0"/>
              <a:t>                       </a:t>
            </a:r>
            <a:r>
              <a:rPr lang="as-IN" sz="3600" b="1" dirty="0" smtClean="0"/>
              <a:t>সূচীপ</a:t>
            </a:r>
            <a:r>
              <a:rPr lang="en-US" sz="3600" b="1" dirty="0" err="1" smtClean="0"/>
              <a:t>ত্র</a:t>
            </a:r>
            <a:r>
              <a:rPr lang="en-US" sz="3600" b="1" dirty="0" smtClean="0"/>
              <a:t>        (</a:t>
            </a:r>
            <a:r>
              <a:rPr lang="en-US" sz="3600" b="1" dirty="0" err="1" smtClean="0"/>
              <a:t>চলমান</a:t>
            </a:r>
            <a:r>
              <a:rPr lang="en-US" sz="3600" b="1" dirty="0" smtClean="0"/>
              <a:t>……)</a:t>
            </a:r>
            <a:endParaRPr lang="en-US" sz="3600" dirty="0"/>
          </a:p>
        </p:txBody>
      </p:sp>
      <p:sp>
        <p:nvSpPr>
          <p:cNvPr id="3" name="Content Placeholder 2"/>
          <p:cNvSpPr>
            <a:spLocks noGrp="1"/>
          </p:cNvSpPr>
          <p:nvPr>
            <p:ph idx="1"/>
          </p:nvPr>
        </p:nvSpPr>
        <p:spPr>
          <a:xfrm>
            <a:off x="457200" y="1295400"/>
            <a:ext cx="8229600" cy="4389120"/>
          </a:xfrm>
        </p:spPr>
        <p:txBody>
          <a:bodyPr>
            <a:normAutofit fontScale="85000" lnSpcReduction="20000"/>
          </a:bodyPr>
          <a:lstStyle/>
          <a:p>
            <a:pPr fontAlgn="base"/>
            <a:r>
              <a:rPr lang="as-IN" b="1" dirty="0" smtClean="0"/>
              <a:t/>
            </a:r>
            <a:br>
              <a:rPr lang="as-IN" b="1" dirty="0" smtClean="0"/>
            </a:br>
            <a:r>
              <a:rPr lang="as-IN" b="1" dirty="0" smtClean="0"/>
              <a:t>১৬। </a:t>
            </a:r>
            <a:r>
              <a:rPr lang="as-IN" b="1" dirty="0" smtClean="0">
                <a:hlinkClick r:id="rId2"/>
              </a:rPr>
              <a:t>সরকারী বাস্থানের প্রাধিকার</a:t>
            </a:r>
            <a:r>
              <a:rPr lang="as-IN" dirty="0" smtClean="0"/>
              <a:t/>
            </a:r>
            <a:br>
              <a:rPr lang="as-IN" dirty="0" smtClean="0"/>
            </a:br>
            <a:r>
              <a:rPr lang="as-IN" b="1" dirty="0" smtClean="0"/>
              <a:t/>
            </a:r>
            <a:br>
              <a:rPr lang="as-IN" b="1" dirty="0" smtClean="0"/>
            </a:br>
            <a:r>
              <a:rPr lang="as-IN" b="1" dirty="0" smtClean="0"/>
              <a:t>১৭। </a:t>
            </a:r>
            <a:r>
              <a:rPr lang="as-IN" b="1" dirty="0" smtClean="0">
                <a:hlinkClick r:id="rId3"/>
              </a:rPr>
              <a:t>পেনশন-সাধারণ বিধিসমূহ</a:t>
            </a:r>
            <a:endParaRPr lang="as-IN" dirty="0" smtClean="0"/>
          </a:p>
          <a:p>
            <a:pPr fontAlgn="base"/>
            <a:r>
              <a:rPr lang="as-IN" dirty="0" smtClean="0"/>
              <a:t>প্রয়োগ পরিধি</a:t>
            </a:r>
          </a:p>
          <a:p>
            <a:pPr fontAlgn="base"/>
            <a:r>
              <a:rPr lang="as-IN" dirty="0" smtClean="0"/>
              <a:t>যে যে ক্ষেত্রে দাবী অগ্রহণযোগ্য</a:t>
            </a:r>
          </a:p>
          <a:p>
            <a:pPr fontAlgn="base"/>
            <a:r>
              <a:rPr lang="as-IN" b="1" dirty="0" smtClean="0"/>
              <a:t/>
            </a:r>
            <a:br>
              <a:rPr lang="as-IN" b="1" dirty="0" smtClean="0"/>
            </a:br>
            <a:r>
              <a:rPr lang="as-IN" b="1" dirty="0" smtClean="0"/>
              <a:t>১৮। পেনশনযোগ্য চাকরির শর্তাদি</a:t>
            </a:r>
            <a:endParaRPr lang="as-IN" dirty="0" smtClean="0"/>
          </a:p>
          <a:p>
            <a:pPr fontAlgn="base"/>
            <a:r>
              <a:rPr lang="as-IN" dirty="0" smtClean="0"/>
              <a:t>পেনশন যোগ্য চাকরির সংজ্ঞা</a:t>
            </a:r>
          </a:p>
          <a:p>
            <a:pPr fontAlgn="base"/>
            <a:r>
              <a:rPr lang="as-IN" dirty="0" smtClean="0"/>
              <a:t>পেনশনযোগ্য চাকরির ১ম শর্ত</a:t>
            </a:r>
          </a:p>
          <a:p>
            <a:pPr fontAlgn="base"/>
            <a:r>
              <a:rPr lang="as-IN" dirty="0" smtClean="0"/>
              <a:t>পেনশনযোগ্য চাকরির ২য় শর্ত</a:t>
            </a:r>
          </a:p>
          <a:p>
            <a:pPr fontAlgn="base"/>
            <a:r>
              <a:rPr lang="as-IN" dirty="0" smtClean="0"/>
              <a:t>পেনশনযোগ্য চাকরির ৩য় শর্ত</a:t>
            </a:r>
          </a:p>
          <a:p>
            <a:pPr fontAlgn="base"/>
            <a:r>
              <a:rPr lang="as-IN" dirty="0" smtClean="0"/>
              <a:t>সুপিরিয়র এবং লোয়ার সাবর্ডিনেট সার্ভিসে</a:t>
            </a:r>
            <a:r>
              <a:rPr lang="en-US" dirty="0" smtClean="0"/>
              <a:t>র</a:t>
            </a:r>
            <a:r>
              <a:rPr lang="as-IN" dirty="0" smtClean="0"/>
              <a:t> প্রার্থ</a:t>
            </a:r>
            <a:r>
              <a:rPr lang="en-US" dirty="0" err="1" smtClean="0"/>
              <a:t>ক্য</a:t>
            </a:r>
            <a:endParaRPr lang="as-IN"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algn="ctr"/>
            <a:r>
              <a:rPr lang="as-IN" sz="3600" b="1" dirty="0" smtClean="0"/>
              <a:t>বাংলাদেশ সার্ভিস রুলস পার্ট-১ </a:t>
            </a:r>
            <a:r>
              <a:rPr lang="as-IN" sz="3600" dirty="0" smtClean="0"/>
              <a:t/>
            </a:r>
            <a:br>
              <a:rPr lang="as-IN" sz="3600" dirty="0" smtClean="0"/>
            </a:br>
            <a:r>
              <a:rPr lang="en-US" sz="3600" dirty="0" smtClean="0"/>
              <a:t>                       </a:t>
            </a:r>
            <a:r>
              <a:rPr lang="as-IN" sz="3600" b="1" dirty="0" smtClean="0"/>
              <a:t>সূচীপ</a:t>
            </a:r>
            <a:r>
              <a:rPr lang="en-US" sz="3600" b="1" dirty="0" err="1" smtClean="0"/>
              <a:t>ত্র</a:t>
            </a:r>
            <a:r>
              <a:rPr lang="en-US" sz="3600" b="1" dirty="0" smtClean="0"/>
              <a:t>        (</a:t>
            </a:r>
            <a:r>
              <a:rPr lang="en-US" sz="3600" b="1" dirty="0" err="1" smtClean="0"/>
              <a:t>চলমান</a:t>
            </a:r>
            <a:r>
              <a:rPr lang="en-US" sz="3600" b="1" dirty="0" smtClean="0"/>
              <a:t>……)</a:t>
            </a:r>
            <a:endParaRPr lang="en-US" sz="3600" dirty="0"/>
          </a:p>
        </p:txBody>
      </p:sp>
      <p:sp>
        <p:nvSpPr>
          <p:cNvPr id="3" name="Content Placeholder 2"/>
          <p:cNvSpPr>
            <a:spLocks noGrp="1"/>
          </p:cNvSpPr>
          <p:nvPr>
            <p:ph idx="1"/>
          </p:nvPr>
        </p:nvSpPr>
        <p:spPr>
          <a:xfrm>
            <a:off x="457200" y="1524000"/>
            <a:ext cx="8229600" cy="4389120"/>
          </a:xfrm>
        </p:spPr>
        <p:txBody>
          <a:bodyPr>
            <a:normAutofit fontScale="77500" lnSpcReduction="20000"/>
          </a:bodyPr>
          <a:lstStyle/>
          <a:p>
            <a:pPr fontAlgn="base"/>
            <a:r>
              <a:rPr lang="as-IN" b="1" dirty="0" smtClean="0"/>
              <a:t>১৯। চাকরিকাল গণনার বিধিসমূহ</a:t>
            </a:r>
            <a:endParaRPr lang="as-IN" dirty="0" smtClean="0"/>
          </a:p>
          <a:p>
            <a:pPr fontAlgn="base"/>
            <a:r>
              <a:rPr lang="as-IN" dirty="0" smtClean="0"/>
              <a:t>বিশেষ সংযোজন</a:t>
            </a:r>
          </a:p>
          <a:p>
            <a:pPr fontAlgn="base"/>
            <a:r>
              <a:rPr lang="as-IN" dirty="0" smtClean="0"/>
              <a:t>ছুটিকাল</a:t>
            </a:r>
          </a:p>
          <a:p>
            <a:pPr fontAlgn="base"/>
            <a:r>
              <a:rPr lang="as-IN" dirty="0" smtClean="0"/>
              <a:t>সাময়িক বরখাস্ত, পদত্যাগ, চাকরির বিরতি এবং ঘাটতি</a:t>
            </a:r>
          </a:p>
          <a:p>
            <a:pPr fontAlgn="base"/>
            <a:r>
              <a:rPr lang="as-IN" b="1" dirty="0" smtClean="0"/>
              <a:t>২০। পেনশন মঞ্জুরির শর্তাদি</a:t>
            </a:r>
            <a:endParaRPr lang="as-IN" dirty="0" smtClean="0"/>
          </a:p>
          <a:p>
            <a:pPr fontAlgn="base"/>
            <a:r>
              <a:rPr lang="as-IN" dirty="0" smtClean="0"/>
              <a:t>পেনশনের শ্রেণী বিভাগ</a:t>
            </a:r>
          </a:p>
          <a:p>
            <a:pPr fontAlgn="base"/>
            <a:r>
              <a:rPr lang="as-IN" dirty="0" smtClean="0"/>
              <a:t>ক্ষতিপূরণ পেনশন</a:t>
            </a:r>
          </a:p>
          <a:p>
            <a:pPr fontAlgn="base"/>
            <a:r>
              <a:rPr lang="as-IN" dirty="0" smtClean="0"/>
              <a:t>অক্ষমতাজনিত পেনশন</a:t>
            </a:r>
          </a:p>
          <a:p>
            <a:pPr fontAlgn="base"/>
            <a:r>
              <a:rPr lang="as-IN" dirty="0" smtClean="0"/>
              <a:t>বার্ধক্যজনিত পেনশন</a:t>
            </a:r>
          </a:p>
          <a:p>
            <a:pPr fontAlgn="base"/>
            <a:r>
              <a:rPr lang="as-IN" dirty="0" smtClean="0"/>
              <a:t>অবসরজনিত পেনশন</a:t>
            </a:r>
          </a:p>
          <a:p>
            <a:pPr fontAlgn="base"/>
            <a:r>
              <a:rPr lang="as-IN" b="1" dirty="0" smtClean="0"/>
              <a:t>২১। পেনশনের পরিমাণ</a:t>
            </a:r>
            <a:endParaRPr lang="as-IN" dirty="0" smtClean="0"/>
          </a:p>
          <a:p>
            <a:pPr fontAlgn="base"/>
            <a:r>
              <a:rPr lang="as-IN" dirty="0" smtClean="0"/>
              <a:t>সাধারণ বিধি</a:t>
            </a:r>
          </a:p>
          <a:p>
            <a:pPr fontAlgn="base"/>
            <a:r>
              <a:rPr lang="as-IN" dirty="0" smtClean="0"/>
              <a:t>সুপিরিয়র পেনশনের পরিমাণ</a:t>
            </a:r>
          </a:p>
          <a:p>
            <a:pPr fontAlgn="base"/>
            <a:r>
              <a:rPr lang="as-IN" dirty="0" smtClean="0"/>
              <a:t>লোয়ার সাবর্ডিনেট সার্ভিসের পেনশনের পরিমাণ</a:t>
            </a:r>
          </a:p>
          <a:p>
            <a:pPr fontAlgn="base"/>
            <a:endParaRPr lang="en-US" b="1"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algn="ctr"/>
            <a:r>
              <a:rPr lang="as-IN" sz="3600" b="1" dirty="0" smtClean="0"/>
              <a:t>বাংলাদেশ সার্ভিস রুলস পার্ট-১ </a:t>
            </a:r>
            <a:r>
              <a:rPr lang="as-IN" sz="3600" dirty="0" smtClean="0"/>
              <a:t/>
            </a:r>
            <a:br>
              <a:rPr lang="as-IN" sz="3600" dirty="0" smtClean="0"/>
            </a:br>
            <a:r>
              <a:rPr lang="en-US" sz="3600" dirty="0" smtClean="0"/>
              <a:t>                       </a:t>
            </a:r>
            <a:r>
              <a:rPr lang="as-IN" sz="3600" b="1" dirty="0" smtClean="0"/>
              <a:t>সূচীপ</a:t>
            </a:r>
            <a:r>
              <a:rPr lang="en-US" sz="3600" b="1" dirty="0" err="1" smtClean="0"/>
              <a:t>ত্র</a:t>
            </a:r>
            <a:r>
              <a:rPr lang="en-US" sz="3600" b="1" dirty="0" smtClean="0"/>
              <a:t>        </a:t>
            </a:r>
            <a:r>
              <a:rPr lang="en-US" sz="2000" b="1" dirty="0" smtClean="0"/>
              <a:t>(</a:t>
            </a:r>
            <a:r>
              <a:rPr lang="en-US" sz="2000" b="1" dirty="0" err="1" smtClean="0"/>
              <a:t>চলমান</a:t>
            </a:r>
            <a:r>
              <a:rPr lang="en-US" sz="2000" b="1" dirty="0" smtClean="0"/>
              <a:t>……)</a:t>
            </a:r>
            <a:endParaRPr lang="en-US" sz="3600" dirty="0"/>
          </a:p>
        </p:txBody>
      </p:sp>
      <p:sp>
        <p:nvSpPr>
          <p:cNvPr id="3" name="Content Placeholder 2"/>
          <p:cNvSpPr>
            <a:spLocks noGrp="1"/>
          </p:cNvSpPr>
          <p:nvPr>
            <p:ph idx="1"/>
          </p:nvPr>
        </p:nvSpPr>
        <p:spPr/>
        <p:txBody>
          <a:bodyPr>
            <a:normAutofit/>
          </a:bodyPr>
          <a:lstStyle/>
          <a:p>
            <a:pPr fontAlgn="base"/>
            <a:r>
              <a:rPr lang="as-IN" b="1" dirty="0" smtClean="0"/>
              <a:t>২২। পুলিশের জন্য বিশেষ বিধি</a:t>
            </a:r>
            <a:endParaRPr lang="as-IN" dirty="0" smtClean="0"/>
          </a:p>
          <a:p>
            <a:pPr fontAlgn="base"/>
            <a:r>
              <a:rPr lang="as-IN" b="1" dirty="0" smtClean="0"/>
              <a:t>২৩। পেনশনারের পুন: নিয়োগ</a:t>
            </a:r>
            <a:endParaRPr lang="as-IN" dirty="0" smtClean="0"/>
          </a:p>
          <a:p>
            <a:pPr fontAlgn="base"/>
            <a:r>
              <a:rPr lang="as-IN" dirty="0" smtClean="0"/>
              <a:t>সাধারণ</a:t>
            </a:r>
          </a:p>
          <a:p>
            <a:pPr fontAlgn="base"/>
            <a:r>
              <a:rPr lang="as-IN" dirty="0" smtClean="0"/>
              <a:t>বেসামরিক পেনশনার</a:t>
            </a:r>
          </a:p>
          <a:p>
            <a:pPr fontAlgn="base"/>
            <a:r>
              <a:rPr lang="as-IN" dirty="0" smtClean="0"/>
              <a:t>মিলিটারী পেনশনার</a:t>
            </a:r>
          </a:p>
          <a:p>
            <a:pPr fontAlgn="base"/>
            <a:r>
              <a:rPr lang="as-IN" dirty="0" smtClean="0"/>
              <a:t>নতুন চাকরির জন্য পেনশন</a:t>
            </a:r>
          </a:p>
          <a:p>
            <a:pPr fontAlgn="base"/>
            <a:r>
              <a:rPr lang="as-IN" dirty="0" smtClean="0"/>
              <a:t>অবসরগ্রহণের পর বেসরকারী চাকরি</a:t>
            </a:r>
          </a:p>
          <a:p>
            <a:pPr fontAlgn="base"/>
            <a:r>
              <a:rPr lang="as-IN" dirty="0" smtClean="0"/>
              <a:t>অবসর গ্রহণের পর বিদেশী সরকারের অধীনে চাকরি</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s-IN" b="1" dirty="0" smtClean="0"/>
              <a:t>বাংলাদেশ সার্ভিস রুলস পার্ট-১ </a:t>
            </a:r>
            <a:r>
              <a:rPr lang="as-IN" dirty="0" smtClean="0"/>
              <a:t/>
            </a:r>
            <a:br>
              <a:rPr lang="as-IN" dirty="0" smtClean="0"/>
            </a:br>
            <a:r>
              <a:rPr lang="en-US" dirty="0" smtClean="0"/>
              <a:t>                       </a:t>
            </a:r>
            <a:r>
              <a:rPr lang="as-IN" b="1" dirty="0" smtClean="0"/>
              <a:t>সূচীপ</a:t>
            </a:r>
            <a:r>
              <a:rPr lang="en-US" b="1" dirty="0" err="1" smtClean="0"/>
              <a:t>ত্র</a:t>
            </a:r>
            <a:r>
              <a:rPr lang="en-US" b="1" dirty="0" smtClean="0"/>
              <a:t>        </a:t>
            </a:r>
            <a:r>
              <a:rPr lang="en-US" sz="3600" b="1" dirty="0" smtClean="0"/>
              <a:t>(</a:t>
            </a:r>
            <a:r>
              <a:rPr lang="en-US" sz="3600" b="1" dirty="0" err="1" smtClean="0"/>
              <a:t>চলমান</a:t>
            </a:r>
            <a:r>
              <a:rPr lang="en-US" sz="3600" b="1" dirty="0" smtClean="0"/>
              <a:t>……)</a:t>
            </a:r>
            <a:endParaRPr lang="en-US" dirty="0"/>
          </a:p>
        </p:txBody>
      </p:sp>
      <p:sp>
        <p:nvSpPr>
          <p:cNvPr id="3" name="Content Placeholder 2"/>
          <p:cNvSpPr>
            <a:spLocks noGrp="1"/>
          </p:cNvSpPr>
          <p:nvPr>
            <p:ph idx="1"/>
          </p:nvPr>
        </p:nvSpPr>
        <p:spPr/>
        <p:txBody>
          <a:bodyPr>
            <a:noAutofit/>
          </a:bodyPr>
          <a:lstStyle/>
          <a:p>
            <a:pPr fontAlgn="base"/>
            <a:endParaRPr lang="as-IN" sz="1600" dirty="0" smtClean="0"/>
          </a:p>
          <a:p>
            <a:pPr fontAlgn="base"/>
            <a:r>
              <a:rPr lang="as-IN" sz="1600" b="1" dirty="0" smtClean="0"/>
              <a:t>২৪। আহতজনিত ও অন্যান্য অসাধারণ পেনশন</a:t>
            </a:r>
            <a:endParaRPr lang="as-IN" sz="1600" dirty="0" smtClean="0"/>
          </a:p>
          <a:p>
            <a:pPr fontAlgn="base"/>
            <a:r>
              <a:rPr lang="as-IN" sz="1600" dirty="0" smtClean="0"/>
              <a:t>সাধারণ বিধি</a:t>
            </a:r>
          </a:p>
          <a:p>
            <a:pPr fontAlgn="base"/>
            <a:r>
              <a:rPr lang="as-IN" sz="1600" dirty="0" smtClean="0"/>
              <a:t>বেসামরিক কর্মচারী</a:t>
            </a:r>
          </a:p>
          <a:p>
            <a:pPr fontAlgn="base"/>
            <a:r>
              <a:rPr lang="as-IN" sz="1600" dirty="0" smtClean="0"/>
              <a:t>সামরিক বাহিনীল চাকরি ব্যতীত অন্যভাবে আহত বা অক্ষম হওৰয়া</a:t>
            </a:r>
          </a:p>
          <a:p>
            <a:pPr fontAlgn="base"/>
            <a:r>
              <a:rPr lang="as-IN" sz="1600" b="1" dirty="0" smtClean="0"/>
              <a:t>২৫। পেনশনের আবেদন এবং পেনশন মঞ্জুর</a:t>
            </a:r>
            <a:endParaRPr lang="as-IN" sz="1600" dirty="0" smtClean="0"/>
          </a:p>
          <a:p>
            <a:pPr fontAlgn="base"/>
            <a:r>
              <a:rPr lang="as-IN" sz="1600" dirty="0" smtClean="0"/>
              <a:t>সাধারণ</a:t>
            </a:r>
          </a:p>
          <a:p>
            <a:pPr fontAlgn="base"/>
            <a:r>
              <a:rPr lang="as-IN" sz="1600" dirty="0" smtClean="0"/>
              <a:t>আবেদনপত্র</a:t>
            </a:r>
          </a:p>
          <a:p>
            <a:pPr fontAlgn="base"/>
            <a:r>
              <a:rPr lang="as-IN" sz="1600" dirty="0" smtClean="0"/>
              <a:t>পেনশন </a:t>
            </a:r>
            <a:r>
              <a:rPr lang="en-US" sz="1600" dirty="0" smtClean="0"/>
              <a:t> </a:t>
            </a:r>
            <a:r>
              <a:rPr lang="en-US" sz="1600" dirty="0" err="1" smtClean="0"/>
              <a:t>মঞ্জুরি</a:t>
            </a:r>
            <a:endParaRPr lang="as-IN" sz="1600" dirty="0" smtClean="0"/>
          </a:p>
          <a:p>
            <a:pPr fontAlgn="base"/>
            <a:r>
              <a:rPr lang="as-IN" sz="1600" dirty="0" smtClean="0"/>
              <a:t>সাময়িক পেনশন</a:t>
            </a:r>
          </a:p>
          <a:p>
            <a:pPr fontAlgn="base"/>
            <a:r>
              <a:rPr lang="as-IN" sz="1600" b="1" dirty="0" smtClean="0"/>
              <a:t>২৬। পেনশন পরিশোধ</a:t>
            </a:r>
            <a:endParaRPr lang="as-IN" sz="1600" dirty="0" smtClean="0"/>
          </a:p>
          <a:p>
            <a:pPr fontAlgn="base"/>
            <a:r>
              <a:rPr lang="as-IN" sz="1600" dirty="0" smtClean="0"/>
              <a:t>সাধারণ বিধি সমূহ</a:t>
            </a:r>
          </a:p>
          <a:p>
            <a:pPr fontAlgn="base"/>
            <a:r>
              <a:rPr lang="as-IN" sz="1600" dirty="0" smtClean="0"/>
              <a:t>বাংলাদেশে পেনশন পরিশোধ</a:t>
            </a:r>
          </a:p>
          <a:p>
            <a:pPr fontAlgn="base"/>
            <a:r>
              <a:rPr lang="as-IN" sz="1600" b="1" dirty="0" smtClean="0"/>
              <a:t>২৭। বাংলাদেশ সিভিল সার্ভিসের সদস্যদের পেনশন</a:t>
            </a:r>
            <a:endParaRPr lang="as-IN" sz="1600" dirty="0" smtClean="0"/>
          </a:p>
          <a:p>
            <a:pPr fontAlgn="base"/>
            <a:r>
              <a:rPr lang="as-IN" sz="1600" dirty="0" smtClean="0"/>
              <a:t>আবেদন</a:t>
            </a:r>
          </a:p>
          <a:p>
            <a:pPr fontAlgn="base"/>
            <a:r>
              <a:rPr lang="as-IN" sz="1600" dirty="0" smtClean="0"/>
              <a:t>পরিশোধ</a:t>
            </a:r>
          </a:p>
          <a:p>
            <a:pPr>
              <a:buNone/>
            </a:pPr>
            <a:r>
              <a:rPr lang="as-IN" sz="1600" dirty="0" smtClean="0"/>
              <a:t/>
            </a:r>
            <a:br>
              <a:rPr lang="as-IN" sz="1600" dirty="0" smtClean="0"/>
            </a:br>
            <a:endParaRPr 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algn="ctr"/>
            <a:r>
              <a:rPr lang="as-IN" sz="3600" b="1" dirty="0" smtClean="0"/>
              <a:t>বাংলাদেশ সার্ভিস রুলস পার্ট-</a:t>
            </a:r>
            <a:r>
              <a:rPr lang="en-US" sz="3600" b="1" dirty="0" smtClean="0"/>
              <a:t>2</a:t>
            </a:r>
            <a:r>
              <a:rPr lang="as-IN" sz="3600" b="1" dirty="0" smtClean="0"/>
              <a:t> </a:t>
            </a:r>
            <a:r>
              <a:rPr lang="as-IN" sz="3600" dirty="0" smtClean="0"/>
              <a:t/>
            </a:r>
            <a:br>
              <a:rPr lang="as-IN" sz="3600" dirty="0" smtClean="0"/>
            </a:br>
            <a:r>
              <a:rPr lang="en-US" sz="3600" dirty="0" smtClean="0"/>
              <a:t>    </a:t>
            </a:r>
            <a:r>
              <a:rPr lang="as-IN" sz="3600" b="1" dirty="0" smtClean="0"/>
              <a:t>সূচীপ</a:t>
            </a:r>
            <a:r>
              <a:rPr lang="en-US" sz="3600" b="1" dirty="0" err="1" smtClean="0"/>
              <a:t>ত্র</a:t>
            </a:r>
            <a:r>
              <a:rPr lang="en-US" sz="3600" b="1" dirty="0" smtClean="0"/>
              <a:t>        </a:t>
            </a:r>
            <a:endParaRPr lang="en-US" sz="3600" dirty="0"/>
          </a:p>
        </p:txBody>
      </p:sp>
      <p:sp>
        <p:nvSpPr>
          <p:cNvPr id="3" name="Content Placeholder 2"/>
          <p:cNvSpPr>
            <a:spLocks noGrp="1"/>
          </p:cNvSpPr>
          <p:nvPr>
            <p:ph idx="1"/>
          </p:nvPr>
        </p:nvSpPr>
        <p:spPr>
          <a:xfrm>
            <a:off x="1066800" y="990601"/>
            <a:ext cx="8077200" cy="5867400"/>
          </a:xfrm>
        </p:spPr>
        <p:txBody>
          <a:bodyPr>
            <a:noAutofit/>
          </a:bodyPr>
          <a:lstStyle/>
          <a:p>
            <a:pPr fontAlgn="base"/>
            <a:r>
              <a:rPr lang="as-IN" sz="1800" dirty="0" smtClean="0"/>
              <a:t>অধ্যায় </a:t>
            </a:r>
            <a:br>
              <a:rPr lang="as-IN" sz="1800" dirty="0" smtClean="0"/>
            </a:br>
            <a:r>
              <a:rPr lang="as-IN" sz="1800" b="1" dirty="0" smtClean="0"/>
              <a:t>১। প্রয়োগ ও পরিধি</a:t>
            </a:r>
            <a:r>
              <a:rPr lang="as-IN" sz="1800" dirty="0" smtClean="0"/>
              <a:t/>
            </a:r>
            <a:br>
              <a:rPr lang="as-IN" sz="1800" dirty="0" smtClean="0"/>
            </a:br>
            <a:r>
              <a:rPr lang="as-IN" sz="1800" b="1" dirty="0" smtClean="0"/>
              <a:t/>
            </a:r>
            <a:br>
              <a:rPr lang="as-IN" sz="1800" b="1" dirty="0" smtClean="0"/>
            </a:br>
            <a:r>
              <a:rPr lang="as-IN" sz="1800" b="1" dirty="0" smtClean="0"/>
              <a:t>২। সংজ্ঞা</a:t>
            </a:r>
            <a:r>
              <a:rPr lang="as-IN" sz="1800" dirty="0" smtClean="0"/>
              <a:t/>
            </a:r>
            <a:br>
              <a:rPr lang="as-IN" sz="1800" dirty="0" smtClean="0"/>
            </a:br>
            <a:r>
              <a:rPr lang="as-IN" sz="1800" b="1" dirty="0" smtClean="0"/>
              <a:t/>
            </a:r>
            <a:br>
              <a:rPr lang="as-IN" sz="1800" b="1" dirty="0" smtClean="0"/>
            </a:br>
            <a:r>
              <a:rPr lang="as-IN" sz="1800" b="1" dirty="0" smtClean="0"/>
              <a:t>৩। ক্ষতিপূরক ভাতা উত্তোলন নিয়ন্ত্রণ</a:t>
            </a:r>
            <a:r>
              <a:rPr lang="as-IN" sz="1800" dirty="0" smtClean="0"/>
              <a:t/>
            </a:r>
            <a:br>
              <a:rPr lang="as-IN" sz="1800" dirty="0" smtClean="0"/>
            </a:br>
            <a:r>
              <a:rPr lang="as-IN" sz="1800" b="1" dirty="0" smtClean="0"/>
              <a:t/>
            </a:r>
            <a:br>
              <a:rPr lang="as-IN" sz="1800" b="1" dirty="0" smtClean="0"/>
            </a:br>
            <a:r>
              <a:rPr lang="as-IN" sz="1800" b="1" dirty="0" smtClean="0"/>
              <a:t>৪। সরকারী কর্মচারীদের শ্রেণী বিন্যাস</a:t>
            </a:r>
            <a:r>
              <a:rPr lang="as-IN" sz="1800" dirty="0" smtClean="0"/>
              <a:t/>
            </a:r>
            <a:br>
              <a:rPr lang="as-IN" sz="1800" dirty="0" smtClean="0"/>
            </a:br>
            <a:r>
              <a:rPr lang="as-IN" sz="1800" b="1" dirty="0" smtClean="0"/>
              <a:t/>
            </a:r>
            <a:br>
              <a:rPr lang="as-IN" sz="1800" b="1" dirty="0" smtClean="0"/>
            </a:br>
            <a:r>
              <a:rPr lang="as-IN" sz="1800" b="1" dirty="0" smtClean="0"/>
              <a:t>৫। বিভিন্ন প্রকার ভ্রমণ ভাতা</a:t>
            </a:r>
            <a:endParaRPr lang="as-IN" sz="1800" dirty="0" smtClean="0"/>
          </a:p>
          <a:p>
            <a:pPr fontAlgn="base"/>
            <a:r>
              <a:rPr lang="as-IN" sz="1800" dirty="0" smtClean="0"/>
              <a:t>স্থায়ী ভ্রমণ ভাতা</a:t>
            </a:r>
          </a:p>
          <a:p>
            <a:pPr fontAlgn="base"/>
            <a:r>
              <a:rPr lang="as-IN" sz="1800" dirty="0" smtClean="0"/>
              <a:t>যাতায়াত ভাতা</a:t>
            </a:r>
          </a:p>
          <a:p>
            <a:pPr fontAlgn="base"/>
            <a:r>
              <a:rPr lang="as-IN" sz="1800" dirty="0" smtClean="0"/>
              <a:t>পথভাড়া ভাতা</a:t>
            </a:r>
          </a:p>
          <a:p>
            <a:pPr fontAlgn="base"/>
            <a:r>
              <a:rPr lang="as-IN" sz="1800" dirty="0" smtClean="0"/>
              <a:t>সাধারণ</a:t>
            </a:r>
          </a:p>
          <a:p>
            <a:pPr fontAlgn="base"/>
            <a:r>
              <a:rPr lang="as-IN" sz="1800" dirty="0" smtClean="0"/>
              <a:t>রেলপথে ভ্রমণ</a:t>
            </a:r>
          </a:p>
          <a:p>
            <a:pPr fontAlgn="base"/>
            <a:r>
              <a:rPr lang="as-IN" sz="1800" dirty="0" smtClean="0"/>
              <a:t>সমুদ্র বা নদী পথে স্টীমারে ভ্রমণ</a:t>
            </a:r>
          </a:p>
          <a:p>
            <a:pPr fontAlgn="base"/>
            <a:r>
              <a:rPr lang="as-IN" sz="1800" dirty="0" smtClean="0"/>
              <a:t>সড়ক পথে ভ্রমণ</a:t>
            </a:r>
          </a:p>
          <a:p>
            <a:pPr fontAlgn="base"/>
            <a:r>
              <a:rPr lang="as-IN" sz="1800" dirty="0" smtClean="0"/>
              <a:t>আকাশ পথে ভ্রমণ</a:t>
            </a:r>
          </a:p>
          <a:p>
            <a:pPr fontAlgn="base"/>
            <a:r>
              <a:rPr lang="as-IN" sz="1800" dirty="0" smtClean="0"/>
              <a:t>দৈনিক ভাতা</a:t>
            </a:r>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s-IN" sz="4000" b="1" dirty="0" smtClean="0"/>
              <a:t>বাংলাদেশ সার্ভিস রুলস পার্ট-</a:t>
            </a:r>
            <a:r>
              <a:rPr lang="en-US" sz="4000" b="1" dirty="0" smtClean="0"/>
              <a:t>2</a:t>
            </a:r>
            <a:r>
              <a:rPr lang="as-IN" sz="4000" b="1" dirty="0" smtClean="0"/>
              <a:t> </a:t>
            </a:r>
            <a:r>
              <a:rPr lang="as-IN" sz="4000" dirty="0" smtClean="0"/>
              <a:t/>
            </a:r>
            <a:br>
              <a:rPr lang="as-IN" sz="4000" dirty="0" smtClean="0"/>
            </a:br>
            <a:r>
              <a:rPr lang="en-US" sz="4000" dirty="0" smtClean="0"/>
              <a:t>                       </a:t>
            </a:r>
            <a:r>
              <a:rPr lang="as-IN" sz="4000" b="1" dirty="0" smtClean="0"/>
              <a:t>সূচীপ</a:t>
            </a:r>
            <a:r>
              <a:rPr lang="en-US" sz="4000" b="1" dirty="0" err="1" smtClean="0"/>
              <a:t>ত্র</a:t>
            </a:r>
            <a:r>
              <a:rPr lang="en-US" sz="4000" b="1" dirty="0" smtClean="0"/>
              <a:t>        </a:t>
            </a:r>
            <a:r>
              <a:rPr lang="en-US" sz="2400" b="1" dirty="0" smtClean="0"/>
              <a:t>(</a:t>
            </a:r>
            <a:r>
              <a:rPr lang="en-US" sz="2400" b="1" dirty="0" err="1" smtClean="0"/>
              <a:t>চলমান</a:t>
            </a:r>
            <a:r>
              <a:rPr lang="en-US" sz="2400" b="1" dirty="0" smtClean="0"/>
              <a:t>……)</a:t>
            </a:r>
            <a:endParaRPr lang="en-US" sz="4000" dirty="0"/>
          </a:p>
        </p:txBody>
      </p:sp>
      <p:sp>
        <p:nvSpPr>
          <p:cNvPr id="3" name="Content Placeholder 2"/>
          <p:cNvSpPr>
            <a:spLocks noGrp="1"/>
          </p:cNvSpPr>
          <p:nvPr>
            <p:ph idx="1"/>
          </p:nvPr>
        </p:nvSpPr>
        <p:spPr/>
        <p:txBody>
          <a:bodyPr>
            <a:normAutofit fontScale="92500" lnSpcReduction="20000"/>
          </a:bodyPr>
          <a:lstStyle/>
          <a:p>
            <a:pPr fontAlgn="base"/>
            <a:r>
              <a:rPr lang="as-IN" b="1" dirty="0" smtClean="0"/>
              <a:t>৬। ভ্রমণ ভাতা প্রাপ্যতার সাধারণ শর্তাবলী</a:t>
            </a:r>
            <a:endParaRPr lang="as-IN" dirty="0" smtClean="0"/>
          </a:p>
          <a:p>
            <a:pPr fontAlgn="base"/>
            <a:r>
              <a:rPr lang="as-IN" b="1" dirty="0" smtClean="0"/>
              <a:t>৭। পরিভ্রমণকালে ভ্রমণ</a:t>
            </a:r>
            <a:endParaRPr lang="as-IN" dirty="0" smtClean="0"/>
          </a:p>
          <a:p>
            <a:pPr fontAlgn="base"/>
            <a:r>
              <a:rPr lang="as-IN" dirty="0" smtClean="0"/>
              <a:t>সাধারণ বিধিসমূহ</a:t>
            </a:r>
          </a:p>
          <a:p>
            <a:pPr fontAlgn="base"/>
            <a:r>
              <a:rPr lang="as-IN" dirty="0" smtClean="0"/>
              <a:t>স্থায়ী ভ্রমণ ভাতা প্রাপ্য কর্মচারীবৃন্দ</a:t>
            </a:r>
          </a:p>
          <a:p>
            <a:pPr fontAlgn="base"/>
            <a:r>
              <a:rPr lang="as-IN" dirty="0" smtClean="0"/>
              <a:t>স্থায়ী ভ্রমণ ভাতা প্রাপ্য নয়, এমন সরকারী কর্মচারীবৃন্দ</a:t>
            </a:r>
          </a:p>
          <a:p>
            <a:pPr fontAlgn="base"/>
            <a:r>
              <a:rPr lang="as-IN" dirty="0" smtClean="0"/>
              <a:t>সদর দপ্তরের পাঁচ মাইলের মধ্যে ভ্রমণ বা অবস্থান</a:t>
            </a:r>
          </a:p>
          <a:p>
            <a:pPr fontAlgn="base"/>
            <a:r>
              <a:rPr lang="as-IN" dirty="0" smtClean="0"/>
              <a:t>বিশেষ বিধানসমূহ</a:t>
            </a:r>
          </a:p>
          <a:p>
            <a:pPr fontAlgn="base"/>
            <a:r>
              <a:rPr lang="as-IN" b="1" dirty="0" smtClean="0"/>
              <a:t>৮। নতুন নিয়োগপ্রাপ্ত কর্মচারীর নতুন পদে যোগদানের জন্য ভ্রমণ</a:t>
            </a:r>
            <a:r>
              <a:rPr lang="as-IN" dirty="0" smtClean="0"/>
              <a:t/>
            </a:r>
            <a:br>
              <a:rPr lang="as-IN" dirty="0" smtClean="0"/>
            </a:br>
            <a:r>
              <a:rPr lang="as-IN" b="1" dirty="0" smtClean="0"/>
              <a:t/>
            </a:r>
            <a:br>
              <a:rPr lang="as-IN" b="1" dirty="0" smtClean="0"/>
            </a:br>
            <a:r>
              <a:rPr lang="as-IN" b="1" dirty="0" smtClean="0"/>
              <a:t>৯। বদলিজনিত ভ্রমণ</a:t>
            </a:r>
            <a:r>
              <a:rPr lang="as-IN" dirty="0" smtClean="0"/>
              <a:t/>
            </a:r>
            <a:br>
              <a:rPr lang="as-IN" dirty="0" smtClean="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s-IN" sz="3600" b="1" dirty="0" smtClean="0"/>
              <a:t>বাংলাদেশ সার্ভিস রুলস পার্ট-</a:t>
            </a:r>
            <a:r>
              <a:rPr lang="en-US" sz="3600" b="1" dirty="0" smtClean="0"/>
              <a:t>2</a:t>
            </a:r>
            <a:r>
              <a:rPr lang="as-IN" sz="3600" b="1" dirty="0" smtClean="0"/>
              <a:t> </a:t>
            </a:r>
            <a:r>
              <a:rPr lang="as-IN" sz="3600" dirty="0" smtClean="0"/>
              <a:t/>
            </a:r>
            <a:br>
              <a:rPr lang="as-IN" sz="3600" dirty="0" smtClean="0"/>
            </a:br>
            <a:r>
              <a:rPr lang="en-US" sz="3600" dirty="0" smtClean="0"/>
              <a:t>                       </a:t>
            </a:r>
            <a:r>
              <a:rPr lang="as-IN" sz="3600" b="1" dirty="0" smtClean="0"/>
              <a:t>সূচীপ</a:t>
            </a:r>
            <a:r>
              <a:rPr lang="en-US" sz="3600" b="1" dirty="0" err="1" smtClean="0"/>
              <a:t>ত্র</a:t>
            </a:r>
            <a:r>
              <a:rPr lang="en-US" sz="3600" b="1" dirty="0" smtClean="0"/>
              <a:t>        </a:t>
            </a:r>
            <a:r>
              <a:rPr lang="en-US" sz="2000" b="1" dirty="0" smtClean="0"/>
              <a:t>(</a:t>
            </a:r>
            <a:r>
              <a:rPr lang="en-US" sz="2000" b="1" dirty="0" err="1" smtClean="0"/>
              <a:t>চলমান</a:t>
            </a:r>
            <a:r>
              <a:rPr lang="en-US" sz="2000" b="1" dirty="0" smtClean="0"/>
              <a:t>……)</a:t>
            </a:r>
            <a:endParaRPr lang="en-US" sz="3600" dirty="0"/>
          </a:p>
        </p:txBody>
      </p:sp>
      <p:sp>
        <p:nvSpPr>
          <p:cNvPr id="3" name="Content Placeholder 2"/>
          <p:cNvSpPr>
            <a:spLocks noGrp="1"/>
          </p:cNvSpPr>
          <p:nvPr>
            <p:ph idx="1"/>
          </p:nvPr>
        </p:nvSpPr>
        <p:spPr/>
        <p:txBody>
          <a:bodyPr>
            <a:normAutofit fontScale="70000" lnSpcReduction="20000"/>
          </a:bodyPr>
          <a:lstStyle/>
          <a:p>
            <a:pPr fontAlgn="base"/>
            <a:r>
              <a:rPr lang="as-IN" b="1" dirty="0" smtClean="0"/>
              <a:t>১০। অন্যান্য উদ্দেশ্যে ভ্রমণ</a:t>
            </a:r>
            <a:endParaRPr lang="as-IN" dirty="0" smtClean="0"/>
          </a:p>
          <a:p>
            <a:pPr fontAlgn="base"/>
            <a:r>
              <a:rPr lang="as-IN" dirty="0" smtClean="0"/>
              <a:t>পরীক্ষায় অংশগ্রহণের জন্য ভ্রমণ</a:t>
            </a:r>
          </a:p>
          <a:p>
            <a:pPr fontAlgn="base"/>
            <a:r>
              <a:rPr lang="as-IN" dirty="0" smtClean="0"/>
              <a:t>ছুটিতে গমণ ও প্রত্যায়বর্তনকালে ভ্রমণ</a:t>
            </a:r>
          </a:p>
          <a:p>
            <a:pPr fontAlgn="base"/>
            <a:r>
              <a:rPr lang="as-IN" dirty="0" smtClean="0"/>
              <a:t>অবসরগ্রহণ, অপসারণ, চাকরি হইতে বরখাস্ত অথবা চাকরির সামপ্তিতে ভ্রমন</a:t>
            </a:r>
          </a:p>
          <a:p>
            <a:pPr fontAlgn="base"/>
            <a:r>
              <a:rPr lang="as-IN" dirty="0" smtClean="0"/>
              <a:t>সাক্ষ্য প্রদানের নিমিত্তে ভ্রমণ</a:t>
            </a:r>
          </a:p>
          <a:p>
            <a:pPr fontAlgn="base"/>
            <a:r>
              <a:rPr lang="as-IN" dirty="0" smtClean="0"/>
              <a:t>চিকিৎসকের পরামর্শ গ্রহণের জন্য ভ্রমণ</a:t>
            </a:r>
          </a:p>
          <a:p>
            <a:pPr fontAlgn="base"/>
            <a:r>
              <a:rPr lang="as-IN" dirty="0" smtClean="0"/>
              <a:t>অসমর্থ সরকারী কর্মচারীর সহযোগী হিসাবে ভ্রমণ</a:t>
            </a:r>
          </a:p>
          <a:p>
            <a:pPr fontAlgn="base"/>
            <a:r>
              <a:rPr lang="as-IN" dirty="0" smtClean="0"/>
              <a:t>প্রশিক্ষণ কোর্সে অংশগ্রহনের জন্য ভ্রমণ</a:t>
            </a:r>
          </a:p>
          <a:p>
            <a:pPr fontAlgn="base"/>
            <a:r>
              <a:rPr lang="as-IN" dirty="0" smtClean="0"/>
              <a:t>দরবার বা লিভিতে অংশগ্রহণের জন্য ভ্রমন</a:t>
            </a:r>
          </a:p>
          <a:p>
            <a:pPr fontAlgn="base"/>
            <a:r>
              <a:rPr lang="as-IN" b="1" dirty="0" smtClean="0"/>
              <a:t>১১। যানবাহন বিনা ভাড়ায় সরবরাহের ক্ষেত্রে ভ্রমণ ভাতার প্রাপ্যতা</a:t>
            </a:r>
            <a:endParaRPr lang="as-IN" dirty="0" smtClean="0"/>
          </a:p>
          <a:p>
            <a:pPr fontAlgn="base"/>
            <a:r>
              <a:rPr lang="as-IN" dirty="0" smtClean="0"/>
              <a:t>রেলপথে ভ্রমণ</a:t>
            </a:r>
          </a:p>
          <a:p>
            <a:pPr fontAlgn="base"/>
            <a:r>
              <a:rPr lang="as-IN" dirty="0" smtClean="0"/>
              <a:t>সমুদ্র বা নদী পথে স্টীমারে ভ্রমণ</a:t>
            </a:r>
          </a:p>
          <a:p>
            <a:pPr fontAlgn="base"/>
            <a:r>
              <a:rPr lang="as-IN" dirty="0" smtClean="0"/>
              <a:t>আকাশ পথে ভ্রমণ (বিধিটির প্রয়োগ নাই)</a:t>
            </a:r>
          </a:p>
          <a:p>
            <a:pPr fontAlgn="base"/>
            <a:r>
              <a:rPr lang="as-IN" dirty="0" smtClean="0">
                <a:hlinkClick r:id="rId2"/>
              </a:rPr>
              <a:t>অন্যান্য ভ্রমণ</a:t>
            </a:r>
            <a:endParaRPr lang="as-IN" dirty="0" smtClean="0"/>
          </a:p>
          <a:p>
            <a:pPr fontAlgn="base"/>
            <a:r>
              <a:rPr lang="as-IN" b="1" dirty="0" smtClean="0"/>
              <a:t>১২। </a:t>
            </a:r>
            <a:r>
              <a:rPr lang="as-IN" b="1" dirty="0" smtClean="0">
                <a:hlinkClick r:id="rId3"/>
              </a:rPr>
              <a:t>ঊর্ধ্বতন কর্মকর্তাদের রেলপথে ভ্রমণ</a:t>
            </a:r>
            <a:r>
              <a:rPr lang="as-IN" b="1" dirty="0" smtClean="0"/>
              <a:t>১৩। </a:t>
            </a:r>
            <a:r>
              <a:rPr lang="as-IN" b="1" dirty="0" smtClean="0">
                <a:hlinkClick r:id="rId3"/>
              </a:rPr>
              <a:t>নিয়ন্ত্রকারী কর্মকর্তা</a:t>
            </a:r>
            <a:r>
              <a:rPr lang="as-IN" b="1" dirty="0" smtClean="0"/>
              <a:t>১৪। বহি: বাংলাদেশে ক্ষতিপূরক ভাতা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চাকরির</a:t>
            </a:r>
            <a:r>
              <a:rPr lang="en-US" dirty="0" smtClean="0"/>
              <a:t> </a:t>
            </a:r>
            <a:r>
              <a:rPr lang="en-US" dirty="0" err="1" smtClean="0"/>
              <a:t>সাধারণ</a:t>
            </a:r>
            <a:r>
              <a:rPr lang="en-US" dirty="0" smtClean="0"/>
              <a:t> </a:t>
            </a:r>
            <a:r>
              <a:rPr lang="en-US" dirty="0" err="1" smtClean="0"/>
              <a:t>শর্তাবলী</a:t>
            </a:r>
            <a:endParaRPr lang="en-US" dirty="0"/>
          </a:p>
        </p:txBody>
      </p:sp>
      <p:sp>
        <p:nvSpPr>
          <p:cNvPr id="3" name="Content Placeholder 2"/>
          <p:cNvSpPr>
            <a:spLocks noGrp="1"/>
          </p:cNvSpPr>
          <p:nvPr>
            <p:ph idx="1"/>
          </p:nvPr>
        </p:nvSpPr>
        <p:spPr>
          <a:xfrm>
            <a:off x="457200" y="2484437"/>
            <a:ext cx="8229600" cy="4525963"/>
          </a:xfrm>
        </p:spPr>
        <p:txBody>
          <a:bodyPr>
            <a:normAutofit/>
          </a:bodyPr>
          <a:lstStyle/>
          <a:p>
            <a:pPr algn="ctr"/>
            <a:r>
              <a:rPr lang="en-US" sz="4400" dirty="0" err="1" smtClean="0"/>
              <a:t>অধ্যায়</a:t>
            </a:r>
            <a:r>
              <a:rPr lang="en-US" sz="4400" dirty="0" smtClean="0"/>
              <a:t> -০৩</a:t>
            </a:r>
          </a:p>
          <a:p>
            <a:pPr algn="ctr"/>
            <a:r>
              <a:rPr lang="en-US" sz="4400" dirty="0" smtClean="0"/>
              <a:t>বিধি-০৭-৩৪</a:t>
            </a:r>
            <a:endParaRPr lang="en-US"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85800"/>
            <a:ext cx="8153400" cy="5562600"/>
          </a:xfrm>
        </p:spPr>
        <p:txBody>
          <a:bodyPr>
            <a:normAutofit/>
          </a:bodyPr>
          <a:lstStyle/>
          <a:p>
            <a:pPr>
              <a:spcBef>
                <a:spcPts val="0"/>
              </a:spcBef>
            </a:pPr>
            <a:r>
              <a:rPr lang="bn-BD" sz="2800" u="sng" dirty="0" smtClean="0">
                <a:solidFill>
                  <a:srgbClr val="0000FF"/>
                </a:solidFill>
                <a:latin typeface="Nikosh" pitchFamily="2" charset="0"/>
                <a:cs typeface="Nikosh" pitchFamily="2" charset="0"/>
              </a:rPr>
              <a:t>সংবিধান</a:t>
            </a:r>
            <a:endParaRPr lang="en-US" sz="2800" dirty="0" smtClean="0">
              <a:latin typeface="Nikosh" pitchFamily="2" charset="0"/>
              <a:cs typeface="Nikosh" pitchFamily="2" charset="0"/>
            </a:endParaRPr>
          </a:p>
          <a:p>
            <a:pPr algn="just">
              <a:spcBef>
                <a:spcPts val="0"/>
              </a:spcBef>
            </a:pPr>
            <a:endParaRPr lang="bn-BD" sz="2000" dirty="0" smtClean="0">
              <a:solidFill>
                <a:schemeClr val="tx1"/>
              </a:solidFill>
              <a:latin typeface="Nikosh" pitchFamily="2" charset="0"/>
              <a:cs typeface="Nikosh" pitchFamily="2" charset="0"/>
            </a:endParaRPr>
          </a:p>
          <a:p>
            <a:pPr algn="just"/>
            <a:r>
              <a:rPr lang="bn-BD" sz="2400" dirty="0" smtClean="0">
                <a:solidFill>
                  <a:schemeClr val="tx1"/>
                </a:solidFill>
                <a:latin typeface="Nikosh" pitchFamily="2" charset="0"/>
                <a:cs typeface="Nikosh" pitchFamily="2" charset="0"/>
              </a:rPr>
              <a:t>১৩৩। এই সংবিধানের বিধানাবলী-সাপেক্ষে সংসদ আইনের দ্বারা প্রজাতন্ত্রের কর্মে কর্মচারীদের নিয়োগ ও কর্মের শর্তাবলী নিয়ন্ত্রণ করিতে পারিবেন:  </a:t>
            </a:r>
          </a:p>
          <a:p>
            <a:pPr algn="just"/>
            <a:r>
              <a:rPr lang="bn-BD" sz="2400" dirty="0" smtClean="0">
                <a:solidFill>
                  <a:schemeClr val="tx1"/>
                </a:solidFill>
                <a:latin typeface="Nikosh" pitchFamily="2" charset="0"/>
                <a:cs typeface="Nikosh" pitchFamily="2" charset="0"/>
              </a:rPr>
              <a:t>তবে শর্ত থাকে যে, এই উদ্দেশ্যে আইনের দ্বারা বা অধীন বিধান প্রণীত না হওয়া পর্যন্ত অনুরূপ কর্মচারীদের নিয়োগ ও কর্মের শর্তাবলী নিয়ন্ত্রণ করিয়া বিধিসমূহ-প্রণয়নের ক্ষমতা রাষ্ট্রপতির থাকিবে এবং অনুরূপ যে কোন আইনের বিধানাবলী-সাপেক্ষে অনুরূপ বিধিসমূহ কার্যকর হইবে।</a:t>
            </a:r>
          </a:p>
          <a:p>
            <a:pPr algn="just"/>
            <a:r>
              <a:rPr lang="bn-BD" sz="2400" dirty="0" smtClean="0">
                <a:solidFill>
                  <a:schemeClr val="tx1"/>
                </a:solidFill>
                <a:latin typeface="Nikosh" pitchFamily="2" charset="0"/>
                <a:cs typeface="Nikosh" pitchFamily="2" charset="0"/>
              </a:rPr>
              <a:t>১৫২। (১) (৩) “প্রজাতন্ত্রের কর্ম” অর্থ অসামরিক বা সামরিক ক্ষমতায় বাংলাদেশ সরকার-সংক্রান্ত যে কোন কর্ম, চাকুরী বা পদ এবং আইনের দ্বারা প্রজাতন্ত্রের কর্ম বলিয়া ঘোষিত হইতে পারে, এইরূপ অন্য কোন কর্ম;</a:t>
            </a:r>
          </a:p>
          <a:p>
            <a:pPr algn="just"/>
            <a:r>
              <a:rPr lang="bn-BD" sz="2400" dirty="0" smtClean="0">
                <a:solidFill>
                  <a:schemeClr val="tx1"/>
                </a:solidFill>
                <a:latin typeface="Nikosh" pitchFamily="2" charset="0"/>
                <a:cs typeface="Nikosh" pitchFamily="2" charset="0"/>
              </a:rPr>
              <a:t>(৪) (গ) “সরকারী কর্মচারী” অর্থ প্রজাতন্ত্রের কর্মে বেতনাদিযুক্ত পদে অধিষ্ঠিত বা কর্মরত কোন ব্যক্তি;</a:t>
            </a:r>
          </a:p>
        </p:txBody>
      </p:sp>
    </p:spTree>
  </p:cSld>
  <p:clrMapOvr>
    <a:masterClrMapping/>
  </p:clrMapOvr>
  <p:transition>
    <p:wipe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সর্বোচ্চ</a:t>
            </a:r>
            <a:r>
              <a:rPr lang="en-US" dirty="0" smtClean="0"/>
              <a:t> </a:t>
            </a:r>
            <a:r>
              <a:rPr lang="en-US" dirty="0" err="1" smtClean="0"/>
              <a:t>বয়স</a:t>
            </a:r>
            <a:r>
              <a:rPr lang="en-US" dirty="0" smtClean="0"/>
              <a:t> </a:t>
            </a:r>
            <a:endParaRPr lang="en-US" dirty="0"/>
          </a:p>
        </p:txBody>
      </p:sp>
      <p:sp>
        <p:nvSpPr>
          <p:cNvPr id="3" name="Content Placeholder 2"/>
          <p:cNvSpPr>
            <a:spLocks noGrp="1"/>
          </p:cNvSpPr>
          <p:nvPr>
            <p:ph idx="1"/>
          </p:nvPr>
        </p:nvSpPr>
        <p:spPr/>
        <p:txBody>
          <a:bodyPr>
            <a:noAutofit/>
          </a:bodyPr>
          <a:lstStyle/>
          <a:p>
            <a:r>
              <a:rPr lang="en-US" sz="3600" dirty="0" err="1" smtClean="0"/>
              <a:t>পেনশনযোগ্য</a:t>
            </a:r>
            <a:r>
              <a:rPr lang="en-US" sz="3600" dirty="0" smtClean="0"/>
              <a:t> </a:t>
            </a:r>
            <a:r>
              <a:rPr lang="en-US" sz="3600" dirty="0" err="1" smtClean="0"/>
              <a:t>চাকরিতে</a:t>
            </a:r>
            <a:r>
              <a:rPr lang="en-US" sz="3600" dirty="0" smtClean="0"/>
              <a:t> </a:t>
            </a:r>
            <a:r>
              <a:rPr lang="en-US" sz="3600" dirty="0" err="1" smtClean="0"/>
              <a:t>বয়স</a:t>
            </a:r>
            <a:r>
              <a:rPr lang="en-US" sz="3600" dirty="0" smtClean="0"/>
              <a:t> </a:t>
            </a:r>
            <a:r>
              <a:rPr lang="en-US" sz="3600" dirty="0" err="1" smtClean="0"/>
              <a:t>সীমা</a:t>
            </a:r>
            <a:r>
              <a:rPr lang="en-US" sz="3600" dirty="0" smtClean="0"/>
              <a:t> </a:t>
            </a:r>
            <a:r>
              <a:rPr lang="en-US" sz="3600" dirty="0" err="1" smtClean="0"/>
              <a:t>সর্বোচ্চ</a:t>
            </a:r>
            <a:r>
              <a:rPr lang="en-US" sz="3600" dirty="0" smtClean="0"/>
              <a:t> ৩০</a:t>
            </a:r>
          </a:p>
          <a:p>
            <a:r>
              <a:rPr lang="en-US" sz="3600" dirty="0" err="1" smtClean="0"/>
              <a:t>নিয়োগ</a:t>
            </a:r>
            <a:r>
              <a:rPr lang="en-US" sz="3600" dirty="0" smtClean="0"/>
              <a:t> </a:t>
            </a:r>
            <a:r>
              <a:rPr lang="en-US" sz="3600" dirty="0" err="1" smtClean="0"/>
              <a:t>বিধিতে</a:t>
            </a:r>
            <a:r>
              <a:rPr lang="en-US" sz="3600" dirty="0" smtClean="0"/>
              <a:t> </a:t>
            </a:r>
            <a:r>
              <a:rPr lang="en-US" sz="3600" dirty="0" err="1" smtClean="0"/>
              <a:t>বয়স</a:t>
            </a:r>
            <a:r>
              <a:rPr lang="en-US" sz="3600" dirty="0" smtClean="0"/>
              <a:t> </a:t>
            </a:r>
            <a:r>
              <a:rPr lang="en-US" sz="3600" dirty="0" err="1" smtClean="0"/>
              <a:t>সীমা</a:t>
            </a:r>
            <a:r>
              <a:rPr lang="en-US" sz="3600" dirty="0" smtClean="0"/>
              <a:t> </a:t>
            </a:r>
            <a:r>
              <a:rPr lang="en-US" sz="3600" dirty="0" err="1" smtClean="0"/>
              <a:t>নির্ধারিত</a:t>
            </a:r>
            <a:r>
              <a:rPr lang="en-US" sz="3600" dirty="0" smtClean="0"/>
              <a:t> </a:t>
            </a:r>
            <a:r>
              <a:rPr lang="en-US" sz="3600" dirty="0" err="1" smtClean="0"/>
              <a:t>হবে</a:t>
            </a:r>
            <a:endParaRPr lang="en-US" sz="3600" dirty="0" smtClean="0"/>
          </a:p>
          <a:p>
            <a:r>
              <a:rPr lang="en-US" sz="3600" dirty="0" err="1" smtClean="0"/>
              <a:t>উপজাতি</a:t>
            </a:r>
            <a:r>
              <a:rPr lang="en-US" sz="3600" dirty="0" smtClean="0"/>
              <a:t>, </a:t>
            </a:r>
            <a:r>
              <a:rPr lang="en-US" sz="3600" dirty="0" err="1" smtClean="0"/>
              <a:t>মুক্তিযোদ্ধা</a:t>
            </a:r>
            <a:r>
              <a:rPr lang="en-US" sz="3600" dirty="0"/>
              <a:t> </a:t>
            </a:r>
            <a:r>
              <a:rPr lang="en-US" sz="3600" dirty="0" err="1" smtClean="0"/>
              <a:t>কতিপয়ক্ষেত্রে</a:t>
            </a:r>
            <a:r>
              <a:rPr lang="en-US" sz="3600" dirty="0" smtClean="0"/>
              <a:t>  </a:t>
            </a:r>
            <a:r>
              <a:rPr lang="en-US" sz="3600" dirty="0" err="1" smtClean="0"/>
              <a:t>সীমা</a:t>
            </a:r>
            <a:r>
              <a:rPr lang="en-US" sz="3600" dirty="0" smtClean="0"/>
              <a:t> ৩২ </a:t>
            </a:r>
          </a:p>
          <a:p>
            <a:r>
              <a:rPr lang="en-US" sz="3600" dirty="0" err="1" smtClean="0"/>
              <a:t>বিধি</a:t>
            </a:r>
            <a:r>
              <a:rPr lang="en-US" sz="3600" dirty="0" smtClean="0"/>
              <a:t> ৭ ( </a:t>
            </a:r>
            <a:r>
              <a:rPr lang="en-US" sz="3600" dirty="0" err="1" smtClean="0"/>
              <a:t>বি</a:t>
            </a:r>
            <a:r>
              <a:rPr lang="en-US" sz="3600" dirty="0" smtClean="0"/>
              <a:t> </a:t>
            </a:r>
            <a:r>
              <a:rPr lang="en-US" sz="3600" dirty="0" err="1" smtClean="0"/>
              <a:t>এস</a:t>
            </a:r>
            <a:r>
              <a:rPr lang="en-US" sz="3600" dirty="0" smtClean="0"/>
              <a:t> </a:t>
            </a:r>
            <a:r>
              <a:rPr lang="en-US" sz="3600" dirty="0" err="1" smtClean="0"/>
              <a:t>আর</a:t>
            </a:r>
            <a:r>
              <a:rPr lang="en-US" sz="3600" dirty="0" smtClean="0"/>
              <a:t> -১)</a:t>
            </a:r>
            <a:endParaRPr lang="en-US" sz="3600" dirty="0"/>
          </a:p>
        </p:txBody>
      </p:sp>
    </p:spTree>
    <p:extLst>
      <p:ext uri="{BB962C8B-B14F-4D97-AF65-F5344CB8AC3E}">
        <p14:creationId xmlns:p14="http://schemas.microsoft.com/office/powerpoint/2010/main" xmlns="" val="40608329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smtClean="0"/>
              <a:t>বয়স</a:t>
            </a:r>
            <a:r>
              <a:rPr lang="en-US" dirty="0" smtClean="0"/>
              <a:t> </a:t>
            </a:r>
            <a:r>
              <a:rPr lang="en-US" dirty="0" err="1" smtClean="0"/>
              <a:t>সীমা</a:t>
            </a:r>
            <a:r>
              <a:rPr lang="en-US" dirty="0" smtClean="0"/>
              <a:t> </a:t>
            </a:r>
            <a:r>
              <a:rPr lang="en-US" dirty="0" err="1" smtClean="0"/>
              <a:t>প্রমার্জন</a:t>
            </a:r>
            <a:r>
              <a:rPr lang="en-US" dirty="0"/>
              <a:t> </a:t>
            </a:r>
          </a:p>
        </p:txBody>
      </p:sp>
      <p:sp>
        <p:nvSpPr>
          <p:cNvPr id="3" name="Content Placeholder 2"/>
          <p:cNvSpPr>
            <a:spLocks noGrp="1"/>
          </p:cNvSpPr>
          <p:nvPr>
            <p:ph idx="1"/>
          </p:nvPr>
        </p:nvSpPr>
        <p:spPr/>
        <p:txBody>
          <a:bodyPr/>
          <a:lstStyle/>
          <a:p>
            <a:pPr algn="just"/>
            <a:endParaRPr lang="en-US" dirty="0" smtClean="0"/>
          </a:p>
          <a:p>
            <a:pPr algn="just"/>
            <a:r>
              <a:rPr lang="en-US" dirty="0" err="1" smtClean="0"/>
              <a:t>ইন্সপেক্টর</a:t>
            </a:r>
            <a:r>
              <a:rPr lang="en-US" dirty="0" smtClean="0"/>
              <a:t> </a:t>
            </a:r>
            <a:r>
              <a:rPr lang="en-US" dirty="0" err="1" smtClean="0"/>
              <a:t>জেনারেল</a:t>
            </a:r>
            <a:r>
              <a:rPr lang="en-US" dirty="0" smtClean="0"/>
              <a:t> </a:t>
            </a:r>
            <a:r>
              <a:rPr lang="en-US" dirty="0" err="1" smtClean="0"/>
              <a:t>অব</a:t>
            </a:r>
            <a:r>
              <a:rPr lang="en-US" dirty="0" smtClean="0"/>
              <a:t> </a:t>
            </a:r>
            <a:r>
              <a:rPr lang="en-US" dirty="0" err="1" smtClean="0"/>
              <a:t>পুলিশ</a:t>
            </a:r>
            <a:r>
              <a:rPr lang="en-US" dirty="0" smtClean="0"/>
              <a:t> </a:t>
            </a:r>
            <a:r>
              <a:rPr lang="en-US" dirty="0" err="1" smtClean="0"/>
              <a:t>ব্যতীত</a:t>
            </a:r>
            <a:r>
              <a:rPr lang="en-US" dirty="0" smtClean="0"/>
              <a:t> </a:t>
            </a:r>
            <a:r>
              <a:rPr lang="en-US" dirty="0" err="1" smtClean="0"/>
              <a:t>অন্যান্য</a:t>
            </a:r>
            <a:r>
              <a:rPr lang="en-US" dirty="0" smtClean="0"/>
              <a:t>  </a:t>
            </a:r>
            <a:r>
              <a:rPr lang="en-US" dirty="0" err="1" smtClean="0"/>
              <a:t>দপ্তর</a:t>
            </a:r>
            <a:r>
              <a:rPr lang="en-US" dirty="0" smtClean="0"/>
              <a:t> </a:t>
            </a:r>
            <a:r>
              <a:rPr lang="en-US" dirty="0" err="1" smtClean="0"/>
              <a:t>প্রধানগণ</a:t>
            </a:r>
            <a:r>
              <a:rPr lang="en-US" dirty="0" smtClean="0"/>
              <a:t>  </a:t>
            </a:r>
            <a:r>
              <a:rPr lang="en-US" dirty="0" err="1" smtClean="0"/>
              <a:t>নিয়োগকারী</a:t>
            </a:r>
            <a:r>
              <a:rPr lang="en-US" dirty="0" smtClean="0"/>
              <a:t> </a:t>
            </a:r>
            <a:r>
              <a:rPr lang="en-US" dirty="0" err="1" smtClean="0"/>
              <a:t>কর্তৃপক্ষ</a:t>
            </a:r>
            <a:r>
              <a:rPr lang="en-US" dirty="0" smtClean="0"/>
              <a:t> </a:t>
            </a:r>
            <a:r>
              <a:rPr lang="en-US" dirty="0" err="1" smtClean="0"/>
              <a:t>হইলে</a:t>
            </a:r>
            <a:r>
              <a:rPr lang="en-US" dirty="0" smtClean="0"/>
              <a:t> </a:t>
            </a:r>
            <a:r>
              <a:rPr lang="en-US" dirty="0" err="1" smtClean="0"/>
              <a:t>যুক্তিসংগত</a:t>
            </a:r>
            <a:r>
              <a:rPr lang="en-US" dirty="0" smtClean="0"/>
              <a:t> </a:t>
            </a:r>
            <a:r>
              <a:rPr lang="en-US" dirty="0" err="1" smtClean="0"/>
              <a:t>কারণে</a:t>
            </a:r>
            <a:r>
              <a:rPr lang="en-US" dirty="0" smtClean="0"/>
              <a:t> </a:t>
            </a:r>
            <a:r>
              <a:rPr lang="en-US" dirty="0" err="1" smtClean="0"/>
              <a:t>অতিরিক্ত</a:t>
            </a:r>
            <a:r>
              <a:rPr lang="en-US" dirty="0" smtClean="0"/>
              <a:t> </a:t>
            </a:r>
            <a:r>
              <a:rPr lang="en-US" dirty="0" err="1" smtClean="0"/>
              <a:t>বয়স</a:t>
            </a:r>
            <a:r>
              <a:rPr lang="en-US" dirty="0" smtClean="0"/>
              <a:t> </a:t>
            </a:r>
            <a:r>
              <a:rPr lang="en-US" dirty="0" err="1" smtClean="0"/>
              <a:t>প্রমার্জন</a:t>
            </a:r>
            <a:r>
              <a:rPr lang="en-US" dirty="0" smtClean="0"/>
              <a:t> </a:t>
            </a:r>
            <a:r>
              <a:rPr lang="en-US" dirty="0" err="1" smtClean="0"/>
              <a:t>করিতে</a:t>
            </a:r>
            <a:r>
              <a:rPr lang="en-US" dirty="0" smtClean="0"/>
              <a:t> </a:t>
            </a:r>
            <a:r>
              <a:rPr lang="en-US" dirty="0" err="1" smtClean="0"/>
              <a:t>পারিবেন</a:t>
            </a:r>
            <a:r>
              <a:rPr lang="en-US" dirty="0" smtClean="0"/>
              <a:t>  ।</a:t>
            </a:r>
          </a:p>
          <a:p>
            <a:pPr algn="just"/>
            <a:endParaRPr lang="en-US" dirty="0" smtClean="0"/>
          </a:p>
          <a:p>
            <a:pPr algn="just"/>
            <a:r>
              <a:rPr lang="en-US" dirty="0" err="1" smtClean="0"/>
              <a:t>আবশ্যিক</a:t>
            </a:r>
            <a:r>
              <a:rPr lang="en-US" dirty="0" smtClean="0"/>
              <a:t> </a:t>
            </a:r>
            <a:r>
              <a:rPr lang="en-US" dirty="0" err="1" smtClean="0"/>
              <a:t>প্রমার্জন</a:t>
            </a:r>
            <a:r>
              <a:rPr lang="en-US" dirty="0" smtClean="0"/>
              <a:t>।</a:t>
            </a:r>
          </a:p>
          <a:p>
            <a:pPr marL="137160" indent="0" algn="just">
              <a:buNone/>
            </a:pPr>
            <a:r>
              <a:rPr lang="en-US" dirty="0" smtClean="0"/>
              <a:t>      </a:t>
            </a:r>
            <a:r>
              <a:rPr lang="en-US" dirty="0" err="1" smtClean="0"/>
              <a:t>বিধি</a:t>
            </a:r>
            <a:r>
              <a:rPr lang="en-US" dirty="0" smtClean="0"/>
              <a:t> ৮ </a:t>
            </a:r>
            <a:r>
              <a:rPr lang="en-US" dirty="0"/>
              <a:t>( </a:t>
            </a:r>
            <a:r>
              <a:rPr lang="en-US" dirty="0" err="1"/>
              <a:t>বি</a:t>
            </a:r>
            <a:r>
              <a:rPr lang="en-US" dirty="0"/>
              <a:t> </a:t>
            </a:r>
            <a:r>
              <a:rPr lang="en-US" dirty="0" err="1"/>
              <a:t>এস</a:t>
            </a:r>
            <a:r>
              <a:rPr lang="en-US" dirty="0"/>
              <a:t> </a:t>
            </a:r>
            <a:r>
              <a:rPr lang="en-US" dirty="0" err="1"/>
              <a:t>আর</a:t>
            </a:r>
            <a:r>
              <a:rPr lang="en-US" dirty="0"/>
              <a:t> -১)</a:t>
            </a:r>
            <a:endParaRPr lang="en-US" dirty="0" smtClean="0"/>
          </a:p>
          <a:p>
            <a:endParaRPr lang="en-US" dirty="0" smtClean="0"/>
          </a:p>
          <a:p>
            <a:pPr marL="137160" indent="0">
              <a:buNone/>
            </a:pPr>
            <a:endParaRPr lang="en-US" dirty="0"/>
          </a:p>
        </p:txBody>
      </p:sp>
    </p:spTree>
    <p:extLst>
      <p:ext uri="{BB962C8B-B14F-4D97-AF65-F5344CB8AC3E}">
        <p14:creationId xmlns:p14="http://schemas.microsoft.com/office/powerpoint/2010/main" xmlns="" val="2974842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বয়স</a:t>
            </a:r>
            <a:r>
              <a:rPr lang="en-US" dirty="0" smtClean="0"/>
              <a:t> </a:t>
            </a:r>
            <a:r>
              <a:rPr lang="en-US" dirty="0" err="1" smtClean="0"/>
              <a:t>ঘোষণা</a:t>
            </a:r>
            <a:r>
              <a:rPr lang="en-US" dirty="0" smtClean="0"/>
              <a:t> </a:t>
            </a:r>
            <a:r>
              <a:rPr lang="en-US" dirty="0"/>
              <a:t>ও </a:t>
            </a:r>
            <a:r>
              <a:rPr lang="en-US" dirty="0" err="1"/>
              <a:t>ডাক্তারি</a:t>
            </a:r>
            <a:r>
              <a:rPr lang="en-US" dirty="0"/>
              <a:t> </a:t>
            </a:r>
            <a:r>
              <a:rPr lang="en-US" dirty="0" err="1"/>
              <a:t>সনদ</a:t>
            </a:r>
            <a:endParaRPr lang="en-US" dirty="0"/>
          </a:p>
        </p:txBody>
      </p:sp>
      <p:sp>
        <p:nvSpPr>
          <p:cNvPr id="3" name="Content Placeholder 2"/>
          <p:cNvSpPr>
            <a:spLocks noGrp="1"/>
          </p:cNvSpPr>
          <p:nvPr>
            <p:ph idx="1"/>
          </p:nvPr>
        </p:nvSpPr>
        <p:spPr/>
        <p:txBody>
          <a:bodyPr>
            <a:normAutofit/>
          </a:bodyPr>
          <a:lstStyle/>
          <a:p>
            <a:r>
              <a:rPr lang="en-US" dirty="0" err="1" smtClean="0"/>
              <a:t>চাকুরীতে</a:t>
            </a:r>
            <a:r>
              <a:rPr lang="en-US" dirty="0" smtClean="0"/>
              <a:t> </a:t>
            </a:r>
            <a:r>
              <a:rPr lang="en-US" dirty="0" err="1" smtClean="0"/>
              <a:t>যোগদানের</a:t>
            </a:r>
            <a:r>
              <a:rPr lang="en-US" dirty="0" smtClean="0"/>
              <a:t> </a:t>
            </a:r>
            <a:r>
              <a:rPr lang="en-US" dirty="0" err="1" smtClean="0"/>
              <a:t>সময়</a:t>
            </a:r>
            <a:r>
              <a:rPr lang="en-US" dirty="0" smtClean="0"/>
              <a:t>  </a:t>
            </a:r>
            <a:r>
              <a:rPr lang="en-US" dirty="0" err="1" smtClean="0"/>
              <a:t>বয়সের</a:t>
            </a:r>
            <a:r>
              <a:rPr lang="en-US" dirty="0" smtClean="0"/>
              <a:t> </a:t>
            </a:r>
            <a:r>
              <a:rPr lang="en-US" dirty="0" err="1" smtClean="0"/>
              <a:t>ঘোষণা</a:t>
            </a:r>
            <a:r>
              <a:rPr lang="en-US" dirty="0" smtClean="0"/>
              <a:t>, </a:t>
            </a:r>
            <a:r>
              <a:rPr lang="en-US" dirty="0" err="1" smtClean="0"/>
              <a:t>পরে</a:t>
            </a:r>
            <a:r>
              <a:rPr lang="en-US" dirty="0" smtClean="0"/>
              <a:t> </a:t>
            </a:r>
            <a:r>
              <a:rPr lang="en-US" dirty="0" err="1" smtClean="0"/>
              <a:t>পরিবর্তন</a:t>
            </a:r>
            <a:r>
              <a:rPr lang="en-US" dirty="0" smtClean="0"/>
              <a:t> </a:t>
            </a:r>
            <a:r>
              <a:rPr lang="en-US" dirty="0" err="1" smtClean="0"/>
              <a:t>যোগ্য</a:t>
            </a:r>
            <a:r>
              <a:rPr lang="en-US" dirty="0" smtClean="0"/>
              <a:t> </a:t>
            </a:r>
            <a:r>
              <a:rPr lang="en-US" dirty="0" err="1" smtClean="0"/>
              <a:t>নহে</a:t>
            </a:r>
            <a:r>
              <a:rPr lang="en-US" dirty="0" smtClean="0"/>
              <a:t> । </a:t>
            </a:r>
            <a:r>
              <a:rPr lang="en-US" dirty="0" err="1" smtClean="0"/>
              <a:t>বিধি</a:t>
            </a:r>
            <a:r>
              <a:rPr lang="en-US" dirty="0" smtClean="0"/>
              <a:t> -৯</a:t>
            </a:r>
          </a:p>
          <a:p>
            <a:r>
              <a:rPr lang="en-US" dirty="0" err="1" smtClean="0"/>
              <a:t>স্বাস্থ্যগত</a:t>
            </a:r>
            <a:r>
              <a:rPr lang="en-US" dirty="0" smtClean="0"/>
              <a:t>  </a:t>
            </a:r>
            <a:r>
              <a:rPr lang="en-US" dirty="0" err="1" smtClean="0"/>
              <a:t>ডাক্তারী</a:t>
            </a:r>
            <a:r>
              <a:rPr lang="en-US" dirty="0" smtClean="0"/>
              <a:t> </a:t>
            </a:r>
            <a:r>
              <a:rPr lang="en-US" dirty="0" err="1" smtClean="0"/>
              <a:t>সনদ</a:t>
            </a:r>
            <a:r>
              <a:rPr lang="en-US" dirty="0" smtClean="0"/>
              <a:t> </a:t>
            </a:r>
            <a:r>
              <a:rPr lang="en-US" dirty="0" err="1" smtClean="0"/>
              <a:t>যোগদানের</a:t>
            </a:r>
            <a:r>
              <a:rPr lang="en-US" dirty="0" smtClean="0"/>
              <a:t> </a:t>
            </a:r>
            <a:r>
              <a:rPr lang="en-US" dirty="0" err="1" smtClean="0"/>
              <a:t>পুর্বে</a:t>
            </a:r>
            <a:r>
              <a:rPr lang="en-US" dirty="0" smtClean="0"/>
              <a:t> </a:t>
            </a:r>
            <a:r>
              <a:rPr lang="en-US" dirty="0" err="1" smtClean="0"/>
              <a:t>প্রয়োজন</a:t>
            </a:r>
            <a:r>
              <a:rPr lang="en-US" dirty="0" smtClean="0"/>
              <a:t> ।</a:t>
            </a:r>
          </a:p>
          <a:p>
            <a:pPr marL="137160" indent="0">
              <a:buNone/>
            </a:pPr>
            <a:r>
              <a:rPr lang="en-US" dirty="0"/>
              <a:t> </a:t>
            </a:r>
            <a:r>
              <a:rPr lang="en-US" dirty="0" smtClean="0"/>
              <a:t>                                                                   </a:t>
            </a:r>
            <a:r>
              <a:rPr lang="en-US" dirty="0" err="1" smtClean="0"/>
              <a:t>বিধি</a:t>
            </a:r>
            <a:r>
              <a:rPr lang="en-US" dirty="0" smtClean="0"/>
              <a:t> -১০</a:t>
            </a:r>
          </a:p>
          <a:p>
            <a:r>
              <a:rPr lang="en-US" dirty="0" err="1"/>
              <a:t>অতিরিক্ত</a:t>
            </a:r>
            <a:r>
              <a:rPr lang="en-US" dirty="0"/>
              <a:t> </a:t>
            </a:r>
            <a:r>
              <a:rPr lang="en-US" dirty="0" err="1"/>
              <a:t>ডাক্তারি</a:t>
            </a:r>
            <a:r>
              <a:rPr lang="en-US" dirty="0"/>
              <a:t> </a:t>
            </a:r>
            <a:r>
              <a:rPr lang="en-US" dirty="0" err="1"/>
              <a:t>সনদ</a:t>
            </a:r>
            <a:r>
              <a:rPr lang="en-US" dirty="0"/>
              <a:t> </a:t>
            </a:r>
            <a:r>
              <a:rPr lang="en-US" dirty="0" err="1"/>
              <a:t>প্রয়োজন</a:t>
            </a:r>
            <a:r>
              <a:rPr lang="en-US" dirty="0"/>
              <a:t> </a:t>
            </a:r>
            <a:r>
              <a:rPr lang="en-US" dirty="0" err="1"/>
              <a:t>নেই</a:t>
            </a:r>
            <a:r>
              <a:rPr lang="en-US" dirty="0"/>
              <a:t> ।</a:t>
            </a:r>
          </a:p>
          <a:p>
            <a:pPr marL="137160" indent="0">
              <a:buNone/>
            </a:pPr>
            <a:r>
              <a:rPr lang="en-US" dirty="0"/>
              <a:t>      </a:t>
            </a:r>
            <a:r>
              <a:rPr lang="en-US" dirty="0" smtClean="0"/>
              <a:t>                                                              </a:t>
            </a:r>
            <a:r>
              <a:rPr lang="en-US" dirty="0" err="1" smtClean="0"/>
              <a:t>বিধি</a:t>
            </a:r>
            <a:r>
              <a:rPr lang="en-US" dirty="0" smtClean="0"/>
              <a:t>- </a:t>
            </a:r>
            <a:r>
              <a:rPr lang="en-US" dirty="0"/>
              <a:t>১১</a:t>
            </a:r>
          </a:p>
          <a:p>
            <a:r>
              <a:rPr lang="en-US" dirty="0" err="1" smtClean="0"/>
              <a:t>ডাক্তারি</a:t>
            </a:r>
            <a:r>
              <a:rPr lang="en-US" dirty="0" smtClean="0"/>
              <a:t> </a:t>
            </a:r>
            <a:r>
              <a:rPr lang="en-US" dirty="0" err="1" smtClean="0"/>
              <a:t>সনদ</a:t>
            </a:r>
            <a:r>
              <a:rPr lang="en-US" dirty="0" smtClean="0"/>
              <a:t> </a:t>
            </a:r>
            <a:r>
              <a:rPr lang="en-US" dirty="0" err="1" smtClean="0"/>
              <a:t>প্রদানের</a:t>
            </a:r>
            <a:r>
              <a:rPr lang="en-US" dirty="0" smtClean="0"/>
              <a:t>  </a:t>
            </a:r>
            <a:r>
              <a:rPr lang="en-US" dirty="0" err="1" smtClean="0"/>
              <a:t>নিয়ম</a:t>
            </a:r>
            <a:r>
              <a:rPr lang="en-US" dirty="0" smtClean="0"/>
              <a:t> । </a:t>
            </a:r>
            <a:r>
              <a:rPr lang="en-US" dirty="0" err="1" smtClean="0"/>
              <a:t>বিধি</a:t>
            </a:r>
            <a:r>
              <a:rPr lang="en-US" dirty="0" smtClean="0"/>
              <a:t> -১২-১৪</a:t>
            </a:r>
          </a:p>
          <a:p>
            <a:endParaRPr lang="en-US" dirty="0" smtClean="0"/>
          </a:p>
          <a:p>
            <a:endParaRPr lang="en-US" dirty="0" smtClean="0"/>
          </a:p>
          <a:p>
            <a:pPr marL="137160" indent="0">
              <a:buNone/>
            </a:pPr>
            <a:endParaRPr lang="en-US" dirty="0" smtClean="0"/>
          </a:p>
          <a:p>
            <a:pPr marL="137160" indent="0">
              <a:buNone/>
            </a:pPr>
            <a:endParaRPr lang="en-US" dirty="0" smtClean="0"/>
          </a:p>
          <a:p>
            <a:pPr marL="137160" indent="0">
              <a:buNone/>
            </a:pPr>
            <a:endParaRPr lang="en-US" dirty="0" smtClean="0"/>
          </a:p>
          <a:p>
            <a:pPr marL="137160" indent="0">
              <a:buNone/>
            </a:pPr>
            <a:endParaRPr lang="en-US" dirty="0" smtClean="0"/>
          </a:p>
          <a:p>
            <a:endParaRPr lang="en-US" dirty="0"/>
          </a:p>
        </p:txBody>
      </p:sp>
    </p:spTree>
    <p:extLst>
      <p:ext uri="{BB962C8B-B14F-4D97-AF65-F5344CB8AC3E}">
        <p14:creationId xmlns:p14="http://schemas.microsoft.com/office/powerpoint/2010/main" xmlns="" val="7123710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r>
              <a:rPr lang="en-US" dirty="0" err="1" smtClean="0"/>
              <a:t>কাজের</a:t>
            </a:r>
            <a:r>
              <a:rPr lang="en-US" dirty="0" smtClean="0"/>
              <a:t> </a:t>
            </a:r>
            <a:r>
              <a:rPr lang="en-US" dirty="0" err="1" smtClean="0"/>
              <a:t>সময়</a:t>
            </a:r>
            <a:r>
              <a:rPr lang="en-US" dirty="0" smtClean="0"/>
              <a:t> </a:t>
            </a:r>
            <a:r>
              <a:rPr lang="en-US" dirty="0"/>
              <a:t>,</a:t>
            </a:r>
            <a:r>
              <a:rPr lang="en-US" dirty="0" err="1" smtClean="0"/>
              <a:t>পদ</a:t>
            </a:r>
            <a:r>
              <a:rPr lang="en-US" dirty="0" smtClean="0"/>
              <a:t> ও </a:t>
            </a:r>
            <a:r>
              <a:rPr lang="en-US" dirty="0" err="1" smtClean="0"/>
              <a:t>লিয়েন</a:t>
            </a:r>
            <a:endParaRPr lang="en-US" dirty="0"/>
          </a:p>
        </p:txBody>
      </p:sp>
      <p:sp>
        <p:nvSpPr>
          <p:cNvPr id="3" name="Content Placeholder 2"/>
          <p:cNvSpPr>
            <a:spLocks noGrp="1"/>
          </p:cNvSpPr>
          <p:nvPr>
            <p:ph idx="1"/>
          </p:nvPr>
        </p:nvSpPr>
        <p:spPr/>
        <p:txBody>
          <a:bodyPr>
            <a:normAutofit/>
          </a:bodyPr>
          <a:lstStyle/>
          <a:p>
            <a:r>
              <a:rPr lang="en-US" dirty="0" err="1" smtClean="0"/>
              <a:t>সরকারি</a:t>
            </a:r>
            <a:r>
              <a:rPr lang="en-US" dirty="0" smtClean="0"/>
              <a:t> </a:t>
            </a:r>
            <a:r>
              <a:rPr lang="en-US" dirty="0" err="1" smtClean="0"/>
              <a:t>কর্মচারি</a:t>
            </a:r>
            <a:r>
              <a:rPr lang="en-US" dirty="0" smtClean="0"/>
              <a:t> </a:t>
            </a:r>
            <a:r>
              <a:rPr lang="en-US" dirty="0" err="1" smtClean="0"/>
              <a:t>সম্পূর্ণ</a:t>
            </a:r>
            <a:r>
              <a:rPr lang="en-US" dirty="0" smtClean="0"/>
              <a:t>  </a:t>
            </a:r>
            <a:r>
              <a:rPr lang="en-US" dirty="0" err="1" smtClean="0"/>
              <a:t>সরকারের</a:t>
            </a:r>
            <a:r>
              <a:rPr lang="en-US" dirty="0" smtClean="0"/>
              <a:t> </a:t>
            </a:r>
            <a:r>
              <a:rPr lang="en-US" dirty="0" err="1" smtClean="0"/>
              <a:t>নিয়ন্ত্রণে</a:t>
            </a:r>
            <a:r>
              <a:rPr lang="en-US" dirty="0" smtClean="0"/>
              <a:t> । </a:t>
            </a:r>
            <a:r>
              <a:rPr lang="en-US" dirty="0" err="1" smtClean="0"/>
              <a:t>অতিরিক্ত</a:t>
            </a:r>
            <a:r>
              <a:rPr lang="en-US" dirty="0" smtClean="0"/>
              <a:t> </a:t>
            </a:r>
            <a:r>
              <a:rPr lang="en-US" dirty="0" err="1" smtClean="0"/>
              <a:t>সময়</a:t>
            </a:r>
            <a:r>
              <a:rPr lang="en-US" dirty="0" smtClean="0"/>
              <a:t> </a:t>
            </a:r>
            <a:r>
              <a:rPr lang="en-US" dirty="0" err="1" smtClean="0"/>
              <a:t>কাজ</a:t>
            </a:r>
            <a:r>
              <a:rPr lang="en-US" dirty="0" smtClean="0"/>
              <a:t> </a:t>
            </a:r>
            <a:r>
              <a:rPr lang="en-US" dirty="0" err="1" smtClean="0"/>
              <a:t>করার</a:t>
            </a:r>
            <a:r>
              <a:rPr lang="en-US" dirty="0" smtClean="0"/>
              <a:t> </a:t>
            </a:r>
            <a:r>
              <a:rPr lang="en-US" dirty="0" err="1" smtClean="0"/>
              <a:t>জন্য</a:t>
            </a:r>
            <a:r>
              <a:rPr lang="en-US" dirty="0" smtClean="0"/>
              <a:t> </a:t>
            </a:r>
            <a:r>
              <a:rPr lang="en-US" dirty="0" err="1" smtClean="0"/>
              <a:t>পারিশ্রমিক</a:t>
            </a:r>
            <a:r>
              <a:rPr lang="en-US" dirty="0" smtClean="0"/>
              <a:t> </a:t>
            </a:r>
            <a:r>
              <a:rPr lang="en-US" dirty="0" err="1" smtClean="0"/>
              <a:t>দাবি</a:t>
            </a:r>
            <a:r>
              <a:rPr lang="en-US" dirty="0" smtClean="0"/>
              <a:t> </a:t>
            </a:r>
            <a:r>
              <a:rPr lang="en-US" dirty="0" err="1" smtClean="0"/>
              <a:t>করিতে</a:t>
            </a:r>
            <a:r>
              <a:rPr lang="en-US" dirty="0" smtClean="0"/>
              <a:t> </a:t>
            </a:r>
            <a:r>
              <a:rPr lang="en-US" dirty="0" err="1" smtClean="0"/>
              <a:t>পারিবেন</a:t>
            </a:r>
            <a:r>
              <a:rPr lang="en-US" dirty="0" smtClean="0"/>
              <a:t> </a:t>
            </a:r>
            <a:r>
              <a:rPr lang="en-US" dirty="0" err="1" smtClean="0"/>
              <a:t>না</a:t>
            </a:r>
            <a:r>
              <a:rPr lang="en-US" dirty="0" smtClean="0"/>
              <a:t> । বিধি-১৫</a:t>
            </a:r>
          </a:p>
          <a:p>
            <a:r>
              <a:rPr lang="en-US" dirty="0" err="1" smtClean="0"/>
              <a:t>এক</a:t>
            </a:r>
            <a:r>
              <a:rPr lang="en-US" dirty="0" smtClean="0"/>
              <a:t> </a:t>
            </a:r>
            <a:r>
              <a:rPr lang="en-US" dirty="0" err="1" smtClean="0"/>
              <a:t>জন</a:t>
            </a:r>
            <a:r>
              <a:rPr lang="en-US" dirty="0" smtClean="0"/>
              <a:t> </a:t>
            </a:r>
            <a:r>
              <a:rPr lang="en-US" dirty="0" err="1" smtClean="0"/>
              <a:t>কর্মচারি</a:t>
            </a:r>
            <a:r>
              <a:rPr lang="en-US" dirty="0" smtClean="0"/>
              <a:t> </a:t>
            </a:r>
            <a:r>
              <a:rPr lang="en-US" dirty="0" err="1" smtClean="0"/>
              <a:t>এক</a:t>
            </a:r>
            <a:r>
              <a:rPr lang="en-US" dirty="0" smtClean="0"/>
              <a:t> </a:t>
            </a:r>
            <a:r>
              <a:rPr lang="en-US" dirty="0" err="1" smtClean="0"/>
              <a:t>সঙ্গে</a:t>
            </a:r>
            <a:r>
              <a:rPr lang="en-US" dirty="0" smtClean="0"/>
              <a:t> </a:t>
            </a:r>
            <a:r>
              <a:rPr lang="en-US" dirty="0" err="1" smtClean="0"/>
              <a:t>একাধিক</a:t>
            </a:r>
            <a:r>
              <a:rPr lang="en-US" dirty="0" smtClean="0"/>
              <a:t> </a:t>
            </a:r>
            <a:r>
              <a:rPr lang="en-US" dirty="0" err="1" smtClean="0"/>
              <a:t>পদে</a:t>
            </a:r>
            <a:r>
              <a:rPr lang="en-US" dirty="0" smtClean="0"/>
              <a:t> </a:t>
            </a:r>
            <a:r>
              <a:rPr lang="en-US" dirty="0" err="1" smtClean="0"/>
              <a:t>নিয়োগ</a:t>
            </a:r>
            <a:r>
              <a:rPr lang="en-US" dirty="0" smtClean="0"/>
              <a:t> </a:t>
            </a:r>
            <a:r>
              <a:rPr lang="en-US" dirty="0" err="1" smtClean="0"/>
              <a:t>পাইবেন</a:t>
            </a:r>
            <a:r>
              <a:rPr lang="en-US" dirty="0" smtClean="0"/>
              <a:t> </a:t>
            </a:r>
            <a:r>
              <a:rPr lang="en-US" dirty="0" err="1" smtClean="0"/>
              <a:t>না</a:t>
            </a:r>
            <a:r>
              <a:rPr lang="en-US" dirty="0" smtClean="0"/>
              <a:t> । </a:t>
            </a:r>
            <a:r>
              <a:rPr lang="en-US" dirty="0" err="1" smtClean="0"/>
              <a:t>একাধিক</a:t>
            </a:r>
            <a:r>
              <a:rPr lang="en-US" dirty="0" smtClean="0"/>
              <a:t> </a:t>
            </a:r>
            <a:r>
              <a:rPr lang="en-US" dirty="0" err="1" smtClean="0"/>
              <a:t>কর্মচারি</a:t>
            </a:r>
            <a:r>
              <a:rPr lang="en-US" dirty="0" smtClean="0"/>
              <a:t> </a:t>
            </a:r>
            <a:r>
              <a:rPr lang="en-US" dirty="0" err="1" smtClean="0"/>
              <a:t>এক</a:t>
            </a:r>
            <a:r>
              <a:rPr lang="en-US" dirty="0" smtClean="0"/>
              <a:t> </a:t>
            </a:r>
            <a:r>
              <a:rPr lang="en-US" dirty="0" err="1" smtClean="0"/>
              <a:t>পদে</a:t>
            </a:r>
            <a:r>
              <a:rPr lang="en-US" dirty="0" smtClean="0"/>
              <a:t> </a:t>
            </a:r>
            <a:r>
              <a:rPr lang="en-US" dirty="0" err="1" smtClean="0"/>
              <a:t>নিয়োগ</a:t>
            </a:r>
            <a:r>
              <a:rPr lang="en-US" dirty="0" smtClean="0"/>
              <a:t> </a:t>
            </a:r>
            <a:r>
              <a:rPr lang="en-US" dirty="0" err="1" smtClean="0"/>
              <a:t>পাইবেন</a:t>
            </a:r>
            <a:r>
              <a:rPr lang="en-US" dirty="0" smtClean="0"/>
              <a:t> </a:t>
            </a:r>
            <a:r>
              <a:rPr lang="en-US" dirty="0" err="1" smtClean="0"/>
              <a:t>না</a:t>
            </a:r>
            <a:r>
              <a:rPr lang="en-US" dirty="0" smtClean="0"/>
              <a:t> । </a:t>
            </a:r>
            <a:r>
              <a:rPr lang="en-US" dirty="0" err="1" smtClean="0"/>
              <a:t>বিধি</a:t>
            </a:r>
            <a:r>
              <a:rPr lang="en-US" dirty="0" smtClean="0"/>
              <a:t> -১৬</a:t>
            </a:r>
          </a:p>
          <a:p>
            <a:r>
              <a:rPr lang="en-US" dirty="0" err="1" smtClean="0"/>
              <a:t>একজন</a:t>
            </a:r>
            <a:r>
              <a:rPr lang="en-US" dirty="0" smtClean="0"/>
              <a:t> </a:t>
            </a:r>
            <a:r>
              <a:rPr lang="en-US" dirty="0" err="1" smtClean="0"/>
              <a:t>কর্মচারি</a:t>
            </a:r>
            <a:r>
              <a:rPr lang="en-US" dirty="0" smtClean="0"/>
              <a:t> </a:t>
            </a:r>
            <a:r>
              <a:rPr lang="en-US" dirty="0" err="1" smtClean="0"/>
              <a:t>একটি</a:t>
            </a:r>
            <a:r>
              <a:rPr lang="en-US" dirty="0" smtClean="0"/>
              <a:t> </a:t>
            </a:r>
            <a:r>
              <a:rPr lang="en-US" dirty="0" err="1" smtClean="0"/>
              <a:t>স্থায়ী</a:t>
            </a:r>
            <a:r>
              <a:rPr lang="en-US" dirty="0" smtClean="0"/>
              <a:t> </a:t>
            </a:r>
            <a:r>
              <a:rPr lang="en-US" dirty="0" err="1" smtClean="0"/>
              <a:t>পদে</a:t>
            </a:r>
            <a:r>
              <a:rPr lang="en-US" dirty="0" smtClean="0"/>
              <a:t> </a:t>
            </a:r>
            <a:r>
              <a:rPr lang="en-US" dirty="0" err="1" smtClean="0"/>
              <a:t>স্থায়ীভাবে</a:t>
            </a:r>
            <a:r>
              <a:rPr lang="en-US" dirty="0" smtClean="0"/>
              <a:t> </a:t>
            </a:r>
            <a:r>
              <a:rPr lang="en-US" dirty="0" err="1" smtClean="0"/>
              <a:t>নিয়োগপ্রাপ্ত</a:t>
            </a:r>
            <a:r>
              <a:rPr lang="en-US" dirty="0" smtClean="0"/>
              <a:t> </a:t>
            </a:r>
            <a:r>
              <a:rPr lang="en-US" dirty="0" err="1" smtClean="0"/>
              <a:t>হইলে</a:t>
            </a:r>
            <a:r>
              <a:rPr lang="en-US" dirty="0" smtClean="0"/>
              <a:t> ,</a:t>
            </a:r>
            <a:r>
              <a:rPr lang="en-US" dirty="0" err="1" smtClean="0"/>
              <a:t>তাহার</a:t>
            </a:r>
            <a:r>
              <a:rPr lang="en-US" dirty="0" smtClean="0"/>
              <a:t> </a:t>
            </a:r>
            <a:r>
              <a:rPr lang="en-US" dirty="0" err="1" smtClean="0"/>
              <a:t>লিয়েন</a:t>
            </a:r>
            <a:r>
              <a:rPr lang="en-US" dirty="0" smtClean="0"/>
              <a:t> </a:t>
            </a:r>
            <a:r>
              <a:rPr lang="en-US" dirty="0" err="1" smtClean="0"/>
              <a:t>অর্জিত</a:t>
            </a:r>
            <a:r>
              <a:rPr lang="en-US" dirty="0" smtClean="0"/>
              <a:t> </a:t>
            </a:r>
            <a:r>
              <a:rPr lang="en-US" dirty="0" err="1" smtClean="0"/>
              <a:t>হয়</a:t>
            </a:r>
            <a:r>
              <a:rPr lang="en-US" dirty="0" smtClean="0"/>
              <a:t> ।</a:t>
            </a:r>
            <a:r>
              <a:rPr lang="en-US" dirty="0" err="1" smtClean="0"/>
              <a:t>বিধি</a:t>
            </a:r>
            <a:r>
              <a:rPr lang="en-US" dirty="0" smtClean="0"/>
              <a:t> -১৭</a:t>
            </a:r>
          </a:p>
          <a:p>
            <a:r>
              <a:rPr lang="en-US" dirty="0" err="1" smtClean="0"/>
              <a:t>লিয়েন</a:t>
            </a:r>
            <a:r>
              <a:rPr lang="en-US" dirty="0" smtClean="0"/>
              <a:t> </a:t>
            </a:r>
            <a:r>
              <a:rPr lang="en-US" dirty="0" err="1" smtClean="0"/>
              <a:t>বিষয়ক</a:t>
            </a:r>
            <a:r>
              <a:rPr lang="en-US" dirty="0" smtClean="0"/>
              <a:t> </a:t>
            </a:r>
            <a:r>
              <a:rPr lang="en-US" dirty="0" err="1" smtClean="0"/>
              <a:t>বিধান</a:t>
            </a:r>
            <a:r>
              <a:rPr lang="en-US" dirty="0" smtClean="0"/>
              <a:t> –বিধি-১৮-২৩</a:t>
            </a:r>
          </a:p>
          <a:p>
            <a:endParaRPr lang="en-US" dirty="0" smtClean="0"/>
          </a:p>
          <a:p>
            <a:endParaRPr lang="en-US" dirty="0" smtClean="0"/>
          </a:p>
          <a:p>
            <a:endParaRPr lang="en-US" dirty="0"/>
          </a:p>
        </p:txBody>
      </p:sp>
    </p:spTree>
    <p:extLst>
      <p:ext uri="{BB962C8B-B14F-4D97-AF65-F5344CB8AC3E}">
        <p14:creationId xmlns:p14="http://schemas.microsoft.com/office/powerpoint/2010/main" xmlns="" val="8522087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pPr algn="ctr"/>
            <a:r>
              <a:rPr lang="en-US" sz="4800" dirty="0" err="1" smtClean="0"/>
              <a:t>বদলি</a:t>
            </a:r>
            <a:r>
              <a:rPr lang="en-US" sz="4800" dirty="0" smtClean="0"/>
              <a:t>,  </a:t>
            </a:r>
            <a:r>
              <a:rPr lang="en-US" sz="4800" dirty="0" err="1" smtClean="0"/>
              <a:t>দায়িত্ব</a:t>
            </a:r>
            <a:r>
              <a:rPr lang="en-US" sz="4800" dirty="0" smtClean="0"/>
              <a:t> ও </a:t>
            </a:r>
            <a:r>
              <a:rPr lang="en-US" sz="4800" dirty="0" err="1" smtClean="0"/>
              <a:t>সদর</a:t>
            </a:r>
            <a:r>
              <a:rPr lang="en-US" sz="4800" dirty="0" smtClean="0"/>
              <a:t> </a:t>
            </a:r>
            <a:r>
              <a:rPr lang="en-US" sz="4800" dirty="0" err="1" smtClean="0"/>
              <a:t>দপ্তর</a:t>
            </a:r>
            <a:r>
              <a:rPr lang="en-US" sz="4800" dirty="0" smtClean="0"/>
              <a:t> </a:t>
            </a:r>
            <a:endParaRPr lang="en-US" sz="4800" dirty="0"/>
          </a:p>
        </p:txBody>
      </p:sp>
      <p:sp>
        <p:nvSpPr>
          <p:cNvPr id="3" name="Content Placeholder 2"/>
          <p:cNvSpPr>
            <a:spLocks noGrp="1"/>
          </p:cNvSpPr>
          <p:nvPr>
            <p:ph idx="1"/>
          </p:nvPr>
        </p:nvSpPr>
        <p:spPr/>
        <p:txBody>
          <a:bodyPr>
            <a:normAutofit/>
          </a:bodyPr>
          <a:lstStyle/>
          <a:p>
            <a:r>
              <a:rPr lang="en-US" dirty="0" err="1" smtClean="0"/>
              <a:t>চাকরি</a:t>
            </a:r>
            <a:r>
              <a:rPr lang="en-US" dirty="0" smtClean="0"/>
              <a:t> </a:t>
            </a:r>
            <a:r>
              <a:rPr lang="en-US" dirty="0" err="1" smtClean="0"/>
              <a:t>সমবেতনে</a:t>
            </a:r>
            <a:r>
              <a:rPr lang="en-US" dirty="0" smtClean="0"/>
              <a:t> </a:t>
            </a:r>
            <a:r>
              <a:rPr lang="en-US" dirty="0" err="1" smtClean="0"/>
              <a:t>বদলি</a:t>
            </a:r>
            <a:r>
              <a:rPr lang="en-US" dirty="0" smtClean="0"/>
              <a:t> </a:t>
            </a:r>
            <a:r>
              <a:rPr lang="en-US" dirty="0" err="1" smtClean="0"/>
              <a:t>যোগ্য</a:t>
            </a:r>
            <a:r>
              <a:rPr lang="en-US" dirty="0" smtClean="0"/>
              <a:t>। বিধি-২৪</a:t>
            </a:r>
          </a:p>
          <a:p>
            <a:r>
              <a:rPr lang="en-US" dirty="0" err="1" smtClean="0"/>
              <a:t>সরকারি</a:t>
            </a:r>
            <a:r>
              <a:rPr lang="en-US" dirty="0" smtClean="0"/>
              <a:t> </a:t>
            </a:r>
            <a:r>
              <a:rPr lang="en-US" dirty="0" err="1" smtClean="0"/>
              <a:t>কর্মচারি</a:t>
            </a:r>
            <a:r>
              <a:rPr lang="en-US" dirty="0" smtClean="0"/>
              <a:t> </a:t>
            </a:r>
            <a:r>
              <a:rPr lang="en-US" dirty="0" err="1" smtClean="0"/>
              <a:t>ভবিষ্যত</a:t>
            </a:r>
            <a:r>
              <a:rPr lang="en-US" dirty="0" smtClean="0"/>
              <a:t>, </a:t>
            </a:r>
            <a:r>
              <a:rPr lang="en-US" dirty="0" err="1" smtClean="0"/>
              <a:t>পারিবারিক</a:t>
            </a:r>
            <a:r>
              <a:rPr lang="en-US" dirty="0" smtClean="0"/>
              <a:t> </a:t>
            </a:r>
            <a:r>
              <a:rPr lang="en-US" dirty="0" err="1" smtClean="0"/>
              <a:t>পেনশন</a:t>
            </a:r>
            <a:r>
              <a:rPr lang="en-US" dirty="0"/>
              <a:t> </a:t>
            </a:r>
            <a:r>
              <a:rPr lang="en-US" dirty="0" err="1" smtClean="0"/>
              <a:t>বা</a:t>
            </a:r>
            <a:r>
              <a:rPr lang="en-US" dirty="0" smtClean="0"/>
              <a:t> </a:t>
            </a:r>
            <a:r>
              <a:rPr lang="en-US" dirty="0" err="1" smtClean="0"/>
              <a:t>অনুরূপ</a:t>
            </a:r>
            <a:r>
              <a:rPr lang="en-US" dirty="0" smtClean="0"/>
              <a:t> </a:t>
            </a:r>
            <a:r>
              <a:rPr lang="en-US" dirty="0" err="1" smtClean="0"/>
              <a:t>খাতে</a:t>
            </a:r>
            <a:r>
              <a:rPr lang="en-US" dirty="0" smtClean="0"/>
              <a:t> </a:t>
            </a:r>
            <a:r>
              <a:rPr lang="en-US" dirty="0" err="1" smtClean="0"/>
              <a:t>চাঁদা</a:t>
            </a:r>
            <a:r>
              <a:rPr lang="en-US" dirty="0" smtClean="0"/>
              <a:t> </a:t>
            </a:r>
            <a:r>
              <a:rPr lang="en-US" dirty="0" err="1" smtClean="0"/>
              <a:t>প্রদানে</a:t>
            </a:r>
            <a:r>
              <a:rPr lang="en-US" dirty="0" smtClean="0"/>
              <a:t> </a:t>
            </a:r>
            <a:r>
              <a:rPr lang="en-US" dirty="0" err="1" smtClean="0"/>
              <a:t>বাধ্য</a:t>
            </a:r>
            <a:r>
              <a:rPr lang="en-US" dirty="0" smtClean="0"/>
              <a:t> </a:t>
            </a:r>
            <a:r>
              <a:rPr lang="en-US" dirty="0" err="1" smtClean="0"/>
              <a:t>করা</a:t>
            </a:r>
            <a:r>
              <a:rPr lang="en-US" dirty="0" smtClean="0"/>
              <a:t> </a:t>
            </a:r>
            <a:r>
              <a:rPr lang="en-US" dirty="0" err="1" smtClean="0"/>
              <a:t>যাইবে</a:t>
            </a:r>
            <a:r>
              <a:rPr lang="en-US" dirty="0" smtClean="0"/>
              <a:t> । বিধি-২৫</a:t>
            </a:r>
          </a:p>
          <a:p>
            <a:r>
              <a:rPr lang="en-US" dirty="0" err="1" smtClean="0"/>
              <a:t>কর্মচারি</a:t>
            </a:r>
            <a:r>
              <a:rPr lang="en-US" dirty="0" smtClean="0"/>
              <a:t> </a:t>
            </a:r>
            <a:r>
              <a:rPr lang="en-US" dirty="0" err="1" smtClean="0"/>
              <a:t>দায়িত্বভার</a:t>
            </a:r>
            <a:r>
              <a:rPr lang="en-US" dirty="0" smtClean="0"/>
              <a:t> </a:t>
            </a:r>
            <a:r>
              <a:rPr lang="en-US" dirty="0" err="1" smtClean="0"/>
              <a:t>গ্রহণ</a:t>
            </a:r>
            <a:r>
              <a:rPr lang="en-US" dirty="0" smtClean="0"/>
              <a:t> </a:t>
            </a:r>
            <a:r>
              <a:rPr lang="en-US" dirty="0" err="1" smtClean="0"/>
              <a:t>হইতে</a:t>
            </a:r>
            <a:r>
              <a:rPr lang="en-US" dirty="0" smtClean="0"/>
              <a:t> </a:t>
            </a:r>
            <a:r>
              <a:rPr lang="en-US" dirty="0" err="1" smtClean="0"/>
              <a:t>হস্তান্তর</a:t>
            </a:r>
            <a:r>
              <a:rPr lang="en-US" dirty="0" smtClean="0"/>
              <a:t> </a:t>
            </a:r>
            <a:r>
              <a:rPr lang="en-US" dirty="0" err="1" smtClean="0"/>
              <a:t>পর্যন্ত</a:t>
            </a:r>
            <a:r>
              <a:rPr lang="en-US" dirty="0" smtClean="0"/>
              <a:t> </a:t>
            </a:r>
            <a:r>
              <a:rPr lang="en-US" dirty="0" err="1" smtClean="0"/>
              <a:t>বেতন</a:t>
            </a:r>
            <a:r>
              <a:rPr lang="en-US" dirty="0" smtClean="0"/>
              <a:t> /</a:t>
            </a:r>
            <a:r>
              <a:rPr lang="en-US" dirty="0" err="1" smtClean="0"/>
              <a:t>ভাতা</a:t>
            </a:r>
            <a:r>
              <a:rPr lang="en-US" dirty="0" smtClean="0"/>
              <a:t> </a:t>
            </a:r>
            <a:r>
              <a:rPr lang="en-US" dirty="0" err="1" smtClean="0"/>
              <a:t>প্রাপ্য</a:t>
            </a:r>
            <a:r>
              <a:rPr lang="en-US" dirty="0" smtClean="0"/>
              <a:t> </a:t>
            </a:r>
            <a:r>
              <a:rPr lang="en-US" dirty="0" err="1" smtClean="0"/>
              <a:t>হইবেন</a:t>
            </a:r>
            <a:r>
              <a:rPr lang="en-US" dirty="0" smtClean="0"/>
              <a:t> । </a:t>
            </a:r>
            <a:r>
              <a:rPr lang="en-US" dirty="0" err="1" smtClean="0"/>
              <a:t>বিধি</a:t>
            </a:r>
            <a:r>
              <a:rPr lang="en-US" dirty="0" smtClean="0"/>
              <a:t> -২৬</a:t>
            </a:r>
          </a:p>
          <a:p>
            <a:r>
              <a:rPr lang="en-US" dirty="0" err="1" smtClean="0"/>
              <a:t>সদর</a:t>
            </a:r>
            <a:r>
              <a:rPr lang="en-US" dirty="0" smtClean="0"/>
              <a:t> </a:t>
            </a:r>
            <a:r>
              <a:rPr lang="en-US" dirty="0" err="1" smtClean="0"/>
              <a:t>দপ্তর</a:t>
            </a:r>
            <a:r>
              <a:rPr lang="en-US" dirty="0" smtClean="0"/>
              <a:t> </a:t>
            </a:r>
            <a:r>
              <a:rPr lang="en-US" dirty="0" err="1" smtClean="0"/>
              <a:t>অনুসরণ</a:t>
            </a:r>
            <a:r>
              <a:rPr lang="en-US" dirty="0" smtClean="0"/>
              <a:t> ও </a:t>
            </a:r>
            <a:r>
              <a:rPr lang="en-US" dirty="0" err="1" smtClean="0"/>
              <a:t>নির্ধারণ</a:t>
            </a:r>
            <a:r>
              <a:rPr lang="en-US" dirty="0" smtClean="0"/>
              <a:t> – </a:t>
            </a:r>
            <a:r>
              <a:rPr lang="en-US" dirty="0" err="1" smtClean="0"/>
              <a:t>বিধি</a:t>
            </a:r>
            <a:r>
              <a:rPr lang="en-US" dirty="0" smtClean="0"/>
              <a:t> ২৮-২৯ </a:t>
            </a:r>
          </a:p>
          <a:p>
            <a:r>
              <a:rPr lang="en-US" dirty="0" err="1" smtClean="0"/>
              <a:t>কর্তব্য</a:t>
            </a:r>
            <a:r>
              <a:rPr lang="en-US" dirty="0" smtClean="0"/>
              <a:t> </a:t>
            </a:r>
            <a:r>
              <a:rPr lang="en-US" dirty="0" err="1" smtClean="0"/>
              <a:t>ব্যতিরেকে</a:t>
            </a:r>
            <a:r>
              <a:rPr lang="en-US" dirty="0"/>
              <a:t> </a:t>
            </a:r>
            <a:r>
              <a:rPr lang="en-US" dirty="0" err="1" smtClean="0"/>
              <a:t>কর্ম</a:t>
            </a:r>
            <a:r>
              <a:rPr lang="en-US" dirty="0" smtClean="0"/>
              <a:t> </a:t>
            </a:r>
            <a:r>
              <a:rPr lang="en-US" dirty="0" err="1" smtClean="0"/>
              <a:t>এলাকার</a:t>
            </a:r>
            <a:r>
              <a:rPr lang="en-US" dirty="0" smtClean="0"/>
              <a:t> </a:t>
            </a:r>
            <a:r>
              <a:rPr lang="en-US" dirty="0" err="1" smtClean="0"/>
              <a:t>বাহিরে</a:t>
            </a:r>
            <a:r>
              <a:rPr lang="en-US" dirty="0" smtClean="0"/>
              <a:t> </a:t>
            </a:r>
            <a:r>
              <a:rPr lang="en-US" dirty="0" err="1" smtClean="0"/>
              <a:t>অবস্থানের</a:t>
            </a:r>
            <a:r>
              <a:rPr lang="en-US" dirty="0" smtClean="0"/>
              <a:t> </a:t>
            </a:r>
            <a:r>
              <a:rPr lang="en-US" dirty="0" err="1" smtClean="0"/>
              <a:t>জন্য</a:t>
            </a:r>
            <a:r>
              <a:rPr lang="en-US" dirty="0" smtClean="0"/>
              <a:t> </a:t>
            </a:r>
            <a:r>
              <a:rPr lang="en-US" dirty="0" err="1" smtClean="0"/>
              <a:t>সরকারি</a:t>
            </a:r>
            <a:r>
              <a:rPr lang="en-US" dirty="0" smtClean="0"/>
              <a:t> </a:t>
            </a:r>
            <a:r>
              <a:rPr lang="en-US" dirty="0" err="1" smtClean="0"/>
              <a:t>কর্মচারি</a:t>
            </a:r>
            <a:r>
              <a:rPr lang="en-US" dirty="0" smtClean="0"/>
              <a:t> </a:t>
            </a:r>
            <a:r>
              <a:rPr lang="en-US" dirty="0" err="1" smtClean="0"/>
              <a:t>বেতন</a:t>
            </a:r>
            <a:r>
              <a:rPr lang="en-US" dirty="0" smtClean="0"/>
              <a:t> /</a:t>
            </a:r>
            <a:r>
              <a:rPr lang="en-US" dirty="0" err="1" smtClean="0"/>
              <a:t>ভাতা</a:t>
            </a:r>
            <a:r>
              <a:rPr lang="en-US" dirty="0" smtClean="0"/>
              <a:t> </a:t>
            </a:r>
            <a:r>
              <a:rPr lang="en-US" dirty="0" err="1" smtClean="0"/>
              <a:t>প্রাপ্য</a:t>
            </a:r>
            <a:r>
              <a:rPr lang="en-US" dirty="0" smtClean="0"/>
              <a:t> </a:t>
            </a:r>
            <a:r>
              <a:rPr lang="en-US" dirty="0" err="1" smtClean="0"/>
              <a:t>হইবেন</a:t>
            </a:r>
            <a:r>
              <a:rPr lang="en-US" dirty="0" smtClean="0"/>
              <a:t> </a:t>
            </a:r>
            <a:r>
              <a:rPr lang="en-US" dirty="0" err="1" smtClean="0"/>
              <a:t>না</a:t>
            </a:r>
            <a:r>
              <a:rPr lang="en-US" dirty="0" smtClean="0"/>
              <a:t> । বিধি-৩০</a:t>
            </a:r>
          </a:p>
          <a:p>
            <a:endParaRPr lang="en-US" dirty="0"/>
          </a:p>
        </p:txBody>
      </p:sp>
    </p:spTree>
    <p:extLst>
      <p:ext uri="{BB962C8B-B14F-4D97-AF65-F5344CB8AC3E}">
        <p14:creationId xmlns:p14="http://schemas.microsoft.com/office/powerpoint/2010/main" xmlns="" val="8990648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400" dirty="0"/>
              <a:t> </a:t>
            </a:r>
            <a:r>
              <a:rPr lang="en-US" sz="4400" dirty="0" err="1"/>
              <a:t>দায়িত্ব</a:t>
            </a:r>
            <a:r>
              <a:rPr lang="en-US" sz="4400" dirty="0"/>
              <a:t> </a:t>
            </a:r>
            <a:r>
              <a:rPr lang="en-US" sz="4400" dirty="0" smtClean="0"/>
              <a:t> </a:t>
            </a:r>
            <a:r>
              <a:rPr lang="en-US" sz="4400" dirty="0" err="1" smtClean="0"/>
              <a:t>এলাকা</a:t>
            </a:r>
            <a:r>
              <a:rPr lang="en-US" sz="4400" dirty="0" smtClean="0"/>
              <a:t>  </a:t>
            </a:r>
            <a:r>
              <a:rPr lang="en-US" sz="4400" dirty="0" err="1" smtClean="0"/>
              <a:t>নির্ধারণ</a:t>
            </a:r>
            <a:r>
              <a:rPr lang="en-US" sz="4400" dirty="0" smtClean="0"/>
              <a:t>, </a:t>
            </a:r>
            <a:r>
              <a:rPr lang="en-US" sz="4400" dirty="0" err="1" smtClean="0"/>
              <a:t>ভ্রমণ</a:t>
            </a:r>
            <a:r>
              <a:rPr lang="en-US" sz="4400" dirty="0" smtClean="0"/>
              <a:t> </a:t>
            </a:r>
            <a:r>
              <a:rPr lang="en-US" sz="4400" dirty="0" err="1" smtClean="0"/>
              <a:t>ভাতা</a:t>
            </a:r>
            <a:endParaRPr lang="en-US" dirty="0"/>
          </a:p>
        </p:txBody>
      </p:sp>
      <p:sp>
        <p:nvSpPr>
          <p:cNvPr id="3" name="Content Placeholder 2"/>
          <p:cNvSpPr>
            <a:spLocks noGrp="1"/>
          </p:cNvSpPr>
          <p:nvPr>
            <p:ph idx="1"/>
          </p:nvPr>
        </p:nvSpPr>
        <p:spPr/>
        <p:txBody>
          <a:bodyPr/>
          <a:lstStyle/>
          <a:p>
            <a:endParaRPr lang="en-US" smtClean="0"/>
          </a:p>
          <a:p>
            <a:r>
              <a:rPr lang="en-US" smtClean="0"/>
              <a:t>  </a:t>
            </a:r>
            <a:r>
              <a:rPr lang="en-US" dirty="0" err="1" smtClean="0"/>
              <a:t>বিভাগীয়</a:t>
            </a:r>
            <a:r>
              <a:rPr lang="en-US" dirty="0" smtClean="0"/>
              <a:t> </a:t>
            </a:r>
            <a:r>
              <a:rPr lang="en-US" dirty="0" err="1" smtClean="0"/>
              <a:t>দায়িত্ব</a:t>
            </a:r>
            <a:r>
              <a:rPr lang="en-US" dirty="0" smtClean="0"/>
              <a:t>  </a:t>
            </a:r>
            <a:r>
              <a:rPr lang="en-US" dirty="0" err="1"/>
              <a:t>এলাকা</a:t>
            </a:r>
            <a:r>
              <a:rPr lang="en-US" dirty="0"/>
              <a:t>  </a:t>
            </a:r>
            <a:r>
              <a:rPr lang="en-US" dirty="0" err="1" smtClean="0"/>
              <a:t>নির্ধারণ</a:t>
            </a:r>
            <a:r>
              <a:rPr lang="en-US" dirty="0" smtClean="0"/>
              <a:t> </a:t>
            </a:r>
            <a:r>
              <a:rPr lang="en-US" dirty="0" err="1" smtClean="0"/>
              <a:t>অথবা</a:t>
            </a:r>
            <a:r>
              <a:rPr lang="en-US" dirty="0" smtClean="0"/>
              <a:t> </a:t>
            </a:r>
            <a:r>
              <a:rPr lang="en-US" dirty="0" err="1" smtClean="0"/>
              <a:t>বাংলাদেশের</a:t>
            </a:r>
            <a:r>
              <a:rPr lang="en-US" dirty="0" smtClean="0"/>
              <a:t> </a:t>
            </a:r>
            <a:r>
              <a:rPr lang="en-US" dirty="0" err="1" smtClean="0"/>
              <a:t>ভিতরে</a:t>
            </a:r>
            <a:r>
              <a:rPr lang="en-US" dirty="0" smtClean="0"/>
              <a:t> </a:t>
            </a:r>
            <a:r>
              <a:rPr lang="en-US" dirty="0" err="1" smtClean="0"/>
              <a:t>যেকোন</a:t>
            </a:r>
            <a:r>
              <a:rPr lang="en-US" dirty="0" smtClean="0"/>
              <a:t> </a:t>
            </a:r>
            <a:r>
              <a:rPr lang="en-US" dirty="0" err="1" smtClean="0"/>
              <a:t>স্থানে</a:t>
            </a:r>
            <a:r>
              <a:rPr lang="en-US" dirty="0" smtClean="0"/>
              <a:t> </a:t>
            </a:r>
            <a:r>
              <a:rPr lang="en-US" dirty="0" err="1" smtClean="0"/>
              <a:t>দায়িত্ব</a:t>
            </a:r>
            <a:r>
              <a:rPr lang="en-US" dirty="0" smtClean="0"/>
              <a:t> </a:t>
            </a:r>
            <a:r>
              <a:rPr lang="en-US" dirty="0" err="1" smtClean="0"/>
              <a:t>পালনের</a:t>
            </a:r>
            <a:r>
              <a:rPr lang="en-US" dirty="0" smtClean="0"/>
              <a:t> </a:t>
            </a:r>
            <a:r>
              <a:rPr lang="en-US" dirty="0" err="1" smtClean="0"/>
              <a:t>জন্যে</a:t>
            </a:r>
            <a:r>
              <a:rPr lang="en-US" dirty="0" smtClean="0"/>
              <a:t> </a:t>
            </a:r>
            <a:r>
              <a:rPr lang="en-US" dirty="0" err="1" smtClean="0"/>
              <a:t>গমনের</a:t>
            </a:r>
            <a:r>
              <a:rPr lang="en-US" dirty="0" smtClean="0"/>
              <a:t> </a:t>
            </a:r>
            <a:r>
              <a:rPr lang="en-US" dirty="0" err="1" smtClean="0"/>
              <a:t>আদেশ</a:t>
            </a:r>
            <a:r>
              <a:rPr lang="en-US" dirty="0" smtClean="0"/>
              <a:t> </a:t>
            </a:r>
            <a:r>
              <a:rPr lang="en-US" dirty="0" err="1" smtClean="0"/>
              <a:t>দিতে</a:t>
            </a:r>
            <a:r>
              <a:rPr lang="en-US" dirty="0" smtClean="0"/>
              <a:t> </a:t>
            </a:r>
            <a:r>
              <a:rPr lang="en-US" dirty="0" err="1" smtClean="0"/>
              <a:t>পারিবেন</a:t>
            </a:r>
            <a:r>
              <a:rPr lang="en-US" dirty="0" smtClean="0"/>
              <a:t> , </a:t>
            </a:r>
            <a:r>
              <a:rPr lang="en-US" dirty="0" err="1" smtClean="0"/>
              <a:t>বেসরকারি</a:t>
            </a:r>
            <a:r>
              <a:rPr lang="en-US" dirty="0" smtClean="0"/>
              <a:t> </a:t>
            </a:r>
            <a:r>
              <a:rPr lang="en-US" dirty="0" err="1" smtClean="0"/>
              <a:t>সমাবেশে</a:t>
            </a:r>
            <a:r>
              <a:rPr lang="en-US" dirty="0"/>
              <a:t> </a:t>
            </a:r>
            <a:r>
              <a:rPr lang="en-US" dirty="0" err="1" smtClean="0"/>
              <a:t>যোগদানের</a:t>
            </a:r>
            <a:r>
              <a:rPr lang="en-US" dirty="0" smtClean="0"/>
              <a:t> </a:t>
            </a:r>
            <a:r>
              <a:rPr lang="en-US" dirty="0" err="1" smtClean="0"/>
              <a:t>আদেশ</a:t>
            </a:r>
            <a:r>
              <a:rPr lang="en-US" dirty="0" smtClean="0"/>
              <a:t> </a:t>
            </a:r>
            <a:r>
              <a:rPr lang="en-US" dirty="0" err="1" smtClean="0"/>
              <a:t>দিতে</a:t>
            </a:r>
            <a:r>
              <a:rPr lang="en-US" dirty="0" smtClean="0"/>
              <a:t> </a:t>
            </a:r>
            <a:r>
              <a:rPr lang="en-US" dirty="0" err="1" smtClean="0"/>
              <a:t>পারিবেন</a:t>
            </a:r>
            <a:r>
              <a:rPr lang="en-US" dirty="0" smtClean="0"/>
              <a:t> । বিধি-৩১-৩২</a:t>
            </a:r>
          </a:p>
          <a:p>
            <a:r>
              <a:rPr lang="en-US" dirty="0" err="1" smtClean="0"/>
              <a:t>নিয়ন্ত্রণকারী</a:t>
            </a:r>
            <a:r>
              <a:rPr lang="en-US" dirty="0" smtClean="0"/>
              <a:t> </a:t>
            </a:r>
            <a:r>
              <a:rPr lang="en-US" dirty="0" err="1" smtClean="0"/>
              <a:t>কর্মকর্তা</a:t>
            </a:r>
            <a:r>
              <a:rPr lang="en-US" dirty="0" smtClean="0"/>
              <a:t>  </a:t>
            </a:r>
            <a:r>
              <a:rPr lang="en-US" dirty="0" err="1" smtClean="0"/>
              <a:t>ভ্রমণের</a:t>
            </a:r>
            <a:r>
              <a:rPr lang="en-US" dirty="0" smtClean="0"/>
              <a:t> ও </a:t>
            </a:r>
            <a:r>
              <a:rPr lang="en-US" dirty="0" err="1" smtClean="0"/>
              <a:t>ভ্রমণ</a:t>
            </a:r>
            <a:r>
              <a:rPr lang="en-US" dirty="0" smtClean="0"/>
              <a:t> </a:t>
            </a:r>
            <a:r>
              <a:rPr lang="en-US" dirty="0" err="1" smtClean="0"/>
              <a:t>ভাতা</a:t>
            </a:r>
            <a:r>
              <a:rPr lang="en-US" dirty="0" smtClean="0"/>
              <a:t> </a:t>
            </a:r>
            <a:r>
              <a:rPr lang="en-US" dirty="0" err="1" smtClean="0"/>
              <a:t>গ্রহণের</a:t>
            </a:r>
            <a:r>
              <a:rPr lang="en-US" dirty="0" smtClean="0"/>
              <a:t> </a:t>
            </a:r>
            <a:r>
              <a:rPr lang="en-US" dirty="0" err="1" smtClean="0"/>
              <a:t>অনুমতি</a:t>
            </a:r>
            <a:r>
              <a:rPr lang="en-US" dirty="0" smtClean="0"/>
              <a:t> </a:t>
            </a:r>
            <a:r>
              <a:rPr lang="en-US" dirty="0" err="1" smtClean="0"/>
              <a:t>দিতে</a:t>
            </a:r>
            <a:r>
              <a:rPr lang="en-US" dirty="0" smtClean="0"/>
              <a:t> </a:t>
            </a:r>
            <a:r>
              <a:rPr lang="en-US" dirty="0" err="1" smtClean="0"/>
              <a:t>পারিবেন</a:t>
            </a:r>
            <a:r>
              <a:rPr lang="en-US" dirty="0" smtClean="0"/>
              <a:t> । </a:t>
            </a:r>
            <a:r>
              <a:rPr lang="en-US" dirty="0" err="1" smtClean="0"/>
              <a:t>বিধি</a:t>
            </a:r>
            <a:r>
              <a:rPr lang="en-US" dirty="0" smtClean="0"/>
              <a:t>- ৩৩</a:t>
            </a:r>
          </a:p>
          <a:p>
            <a:endParaRPr lang="en-US" dirty="0"/>
          </a:p>
          <a:p>
            <a:pPr marL="137160" indent="0">
              <a:buNone/>
            </a:pPr>
            <a:endParaRPr lang="en-US" dirty="0" smtClean="0"/>
          </a:p>
          <a:p>
            <a:pPr marL="137160" indent="0">
              <a:buNone/>
            </a:pPr>
            <a:endParaRPr lang="en-US" dirty="0" smtClean="0"/>
          </a:p>
          <a:p>
            <a:pPr marL="137160" indent="0">
              <a:buNone/>
            </a:pPr>
            <a:endParaRPr lang="en-US" dirty="0" smtClean="0"/>
          </a:p>
          <a:p>
            <a:endParaRPr lang="en-US" dirty="0"/>
          </a:p>
        </p:txBody>
      </p:sp>
    </p:spTree>
    <p:extLst>
      <p:ext uri="{BB962C8B-B14F-4D97-AF65-F5344CB8AC3E}">
        <p14:creationId xmlns:p14="http://schemas.microsoft.com/office/powerpoint/2010/main" xmlns="" val="8358734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r>
              <a:rPr lang="en-US" dirty="0" err="1" smtClean="0"/>
              <a:t>চাকরি</a:t>
            </a:r>
            <a:r>
              <a:rPr lang="en-US" dirty="0" smtClean="0"/>
              <a:t> </a:t>
            </a:r>
            <a:r>
              <a:rPr lang="en-US" dirty="0" err="1" smtClean="0"/>
              <a:t>হইতে</a:t>
            </a:r>
            <a:r>
              <a:rPr lang="en-US" dirty="0" smtClean="0"/>
              <a:t> </a:t>
            </a:r>
            <a:r>
              <a:rPr lang="en-US" dirty="0" err="1" smtClean="0"/>
              <a:t>খারিজ</a:t>
            </a:r>
            <a:endParaRPr lang="en-US" dirty="0"/>
          </a:p>
        </p:txBody>
      </p:sp>
      <p:sp>
        <p:nvSpPr>
          <p:cNvPr id="3" name="Content Placeholder 2"/>
          <p:cNvSpPr>
            <a:spLocks noGrp="1"/>
          </p:cNvSpPr>
          <p:nvPr>
            <p:ph idx="1"/>
          </p:nvPr>
        </p:nvSpPr>
        <p:spPr>
          <a:xfrm>
            <a:off x="914400" y="1935480"/>
            <a:ext cx="7772400" cy="4389120"/>
          </a:xfrm>
        </p:spPr>
        <p:txBody>
          <a:bodyPr/>
          <a:lstStyle/>
          <a:p>
            <a:endParaRPr lang="en-US" dirty="0" smtClean="0"/>
          </a:p>
          <a:p>
            <a:r>
              <a:rPr lang="en-US" dirty="0" err="1" smtClean="0"/>
              <a:t>ছুটি</a:t>
            </a:r>
            <a:r>
              <a:rPr lang="en-US" dirty="0" smtClean="0"/>
              <a:t> </a:t>
            </a:r>
            <a:r>
              <a:rPr lang="en-US" dirty="0" err="1" smtClean="0"/>
              <a:t>সহ</a:t>
            </a:r>
            <a:r>
              <a:rPr lang="en-US" dirty="0" smtClean="0"/>
              <a:t> </a:t>
            </a:r>
            <a:r>
              <a:rPr lang="en-US" dirty="0" err="1" smtClean="0"/>
              <a:t>বা</a:t>
            </a:r>
            <a:r>
              <a:rPr lang="en-US" dirty="0" smtClean="0"/>
              <a:t> </a:t>
            </a:r>
            <a:r>
              <a:rPr lang="en-US" dirty="0" err="1" smtClean="0"/>
              <a:t>ছাড়া</a:t>
            </a:r>
            <a:r>
              <a:rPr lang="en-US" dirty="0" smtClean="0"/>
              <a:t>  </a:t>
            </a:r>
            <a:r>
              <a:rPr lang="en-US" dirty="0" err="1" smtClean="0"/>
              <a:t>একটানা</a:t>
            </a:r>
            <a:r>
              <a:rPr lang="en-US" dirty="0" smtClean="0"/>
              <a:t> ৫ (</a:t>
            </a:r>
            <a:r>
              <a:rPr lang="en-US" dirty="0" err="1" smtClean="0"/>
              <a:t>পাঁচ</a:t>
            </a:r>
            <a:r>
              <a:rPr lang="en-US" dirty="0" smtClean="0"/>
              <a:t>) </a:t>
            </a:r>
            <a:r>
              <a:rPr lang="en-US" dirty="0" err="1" smtClean="0"/>
              <a:t>বছর</a:t>
            </a:r>
            <a:r>
              <a:rPr lang="en-US" dirty="0" smtClean="0"/>
              <a:t>  </a:t>
            </a:r>
            <a:r>
              <a:rPr lang="en-US" dirty="0" err="1" smtClean="0"/>
              <a:t>কাজে</a:t>
            </a:r>
            <a:r>
              <a:rPr lang="en-US" dirty="0" smtClean="0"/>
              <a:t> </a:t>
            </a:r>
            <a:r>
              <a:rPr lang="en-US" dirty="0" err="1" smtClean="0"/>
              <a:t>অনুপস্থিত</a:t>
            </a:r>
            <a:r>
              <a:rPr lang="en-US" dirty="0" smtClean="0"/>
              <a:t>  </a:t>
            </a:r>
            <a:r>
              <a:rPr lang="en-US" dirty="0" err="1" smtClean="0"/>
              <a:t>থাকিলে</a:t>
            </a:r>
            <a:r>
              <a:rPr lang="en-US" dirty="0" smtClean="0"/>
              <a:t>  , </a:t>
            </a:r>
            <a:r>
              <a:rPr lang="en-US" dirty="0" err="1" smtClean="0"/>
              <a:t>সরকারি</a:t>
            </a:r>
            <a:r>
              <a:rPr lang="en-US" dirty="0" smtClean="0"/>
              <a:t> </a:t>
            </a:r>
            <a:r>
              <a:rPr lang="en-US" dirty="0" err="1" smtClean="0"/>
              <a:t>কর্মচারি</a:t>
            </a:r>
            <a:r>
              <a:rPr lang="en-US" dirty="0" smtClean="0"/>
              <a:t>   </a:t>
            </a:r>
            <a:r>
              <a:rPr lang="en-US" dirty="0" err="1" smtClean="0"/>
              <a:t>চাকরি</a:t>
            </a:r>
            <a:r>
              <a:rPr lang="en-US" dirty="0" smtClean="0"/>
              <a:t> </a:t>
            </a:r>
            <a:r>
              <a:rPr lang="en-US" dirty="0" err="1" smtClean="0"/>
              <a:t>হইতে</a:t>
            </a:r>
            <a:r>
              <a:rPr lang="en-US" dirty="0" smtClean="0"/>
              <a:t> </a:t>
            </a:r>
            <a:r>
              <a:rPr lang="en-US" dirty="0" err="1" smtClean="0"/>
              <a:t>খারিজ</a:t>
            </a:r>
            <a:r>
              <a:rPr lang="en-US" dirty="0" smtClean="0"/>
              <a:t> </a:t>
            </a:r>
            <a:r>
              <a:rPr lang="en-US" dirty="0" err="1" smtClean="0"/>
              <a:t>বলিয়া</a:t>
            </a:r>
            <a:r>
              <a:rPr lang="en-US" dirty="0" smtClean="0"/>
              <a:t> </a:t>
            </a:r>
            <a:r>
              <a:rPr lang="en-US" dirty="0" err="1" smtClean="0"/>
              <a:t>গণ্য</a:t>
            </a:r>
            <a:r>
              <a:rPr lang="en-US" dirty="0" smtClean="0"/>
              <a:t> </a:t>
            </a:r>
            <a:r>
              <a:rPr lang="en-US" dirty="0" err="1" smtClean="0"/>
              <a:t>হইবে</a:t>
            </a:r>
            <a:r>
              <a:rPr lang="en-US" dirty="0" smtClean="0"/>
              <a:t> ।বিধি-৩৪</a:t>
            </a:r>
          </a:p>
          <a:p>
            <a:r>
              <a:rPr lang="en-US" dirty="0" err="1" smtClean="0"/>
              <a:t>সংবিধান</a:t>
            </a:r>
            <a:r>
              <a:rPr lang="en-US" dirty="0" smtClean="0"/>
              <a:t> অনু-১৩৫(২)</a:t>
            </a:r>
            <a:endParaRPr lang="en-US" dirty="0"/>
          </a:p>
        </p:txBody>
      </p:sp>
    </p:spTree>
    <p:extLst>
      <p:ext uri="{BB962C8B-B14F-4D97-AF65-F5344CB8AC3E}">
        <p14:creationId xmlns:p14="http://schemas.microsoft.com/office/powerpoint/2010/main" xmlns="" val="21414726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algn="ctr"/>
            <a:r>
              <a:rPr lang="en-US" sz="4400" dirty="0" err="1" smtClean="0"/>
              <a:t>বেতন</a:t>
            </a:r>
            <a:r>
              <a:rPr lang="en-US" sz="4400" dirty="0" smtClean="0"/>
              <a:t> </a:t>
            </a:r>
            <a:endParaRPr lang="en-US" sz="4400" dirty="0"/>
          </a:p>
        </p:txBody>
      </p:sp>
      <p:sp>
        <p:nvSpPr>
          <p:cNvPr id="3" name="Content Placeholder 2"/>
          <p:cNvSpPr>
            <a:spLocks noGrp="1"/>
          </p:cNvSpPr>
          <p:nvPr>
            <p:ph idx="1"/>
          </p:nvPr>
        </p:nvSpPr>
        <p:spPr>
          <a:xfrm>
            <a:off x="457200" y="1371600"/>
            <a:ext cx="8229600" cy="5791200"/>
          </a:xfrm>
        </p:spPr>
        <p:txBody>
          <a:bodyPr>
            <a:noAutofit/>
          </a:bodyPr>
          <a:lstStyle/>
          <a:p>
            <a:r>
              <a:rPr lang="en-US" sz="2400" dirty="0" err="1" smtClean="0"/>
              <a:t>অধ্যায়</a:t>
            </a:r>
            <a:r>
              <a:rPr lang="en-US" sz="2400" dirty="0" smtClean="0"/>
              <a:t> -০৫</a:t>
            </a:r>
          </a:p>
          <a:p>
            <a:r>
              <a:rPr lang="en-US" sz="2400" dirty="0" smtClean="0"/>
              <a:t>বিধি-৩৮-৬১</a:t>
            </a:r>
          </a:p>
          <a:p>
            <a:pPr algn="just"/>
            <a:r>
              <a:rPr lang="en-US" sz="2400" dirty="0" smtClean="0"/>
              <a:t>বিধি-৪৫। </a:t>
            </a:r>
            <a:r>
              <a:rPr lang="en-US" sz="2400" dirty="0" err="1" smtClean="0"/>
              <a:t>যখন</a:t>
            </a:r>
            <a:r>
              <a:rPr lang="en-US" sz="2400" dirty="0" smtClean="0"/>
              <a:t> </a:t>
            </a:r>
            <a:r>
              <a:rPr lang="en-US" sz="2400" dirty="0" err="1" smtClean="0"/>
              <a:t>কোন</a:t>
            </a:r>
            <a:r>
              <a:rPr lang="en-US" sz="2400" dirty="0" smtClean="0"/>
              <a:t> </a:t>
            </a:r>
            <a:r>
              <a:rPr lang="en-US" sz="2400" dirty="0" err="1" smtClean="0"/>
              <a:t>বার্ষিক</a:t>
            </a:r>
            <a:r>
              <a:rPr lang="en-US" sz="2400" dirty="0" smtClean="0"/>
              <a:t> </a:t>
            </a:r>
            <a:r>
              <a:rPr lang="en-US" sz="2400" dirty="0" err="1" smtClean="0"/>
              <a:t>বেতন</a:t>
            </a:r>
            <a:r>
              <a:rPr lang="en-US" sz="2400" dirty="0" smtClean="0"/>
              <a:t> </a:t>
            </a:r>
            <a:r>
              <a:rPr lang="en-US" sz="2400" dirty="0" err="1" smtClean="0"/>
              <a:t>বৃদ্ধি</a:t>
            </a:r>
            <a:r>
              <a:rPr lang="en-US" sz="2400" dirty="0" smtClean="0"/>
              <a:t> </a:t>
            </a:r>
            <a:r>
              <a:rPr lang="en-US" sz="2400" dirty="0" err="1" smtClean="0"/>
              <a:t>স্থগিতের</a:t>
            </a:r>
            <a:r>
              <a:rPr lang="en-US" sz="2400" dirty="0" smtClean="0"/>
              <a:t> </a:t>
            </a:r>
            <a:r>
              <a:rPr lang="en-US" sz="2400" dirty="0" err="1" smtClean="0"/>
              <a:t>আদেশ</a:t>
            </a:r>
            <a:r>
              <a:rPr lang="en-US" sz="2400" dirty="0" smtClean="0"/>
              <a:t> </a:t>
            </a:r>
            <a:r>
              <a:rPr lang="en-US" sz="2400" dirty="0" err="1" smtClean="0"/>
              <a:t>দেওয়া</a:t>
            </a:r>
            <a:r>
              <a:rPr lang="en-US" sz="2400" dirty="0" smtClean="0"/>
              <a:t> </a:t>
            </a:r>
            <a:r>
              <a:rPr lang="en-US" sz="2400" dirty="0" err="1" smtClean="0"/>
              <a:t>হয়</a:t>
            </a:r>
            <a:r>
              <a:rPr lang="en-US" sz="2400" dirty="0" smtClean="0"/>
              <a:t> , </a:t>
            </a:r>
            <a:r>
              <a:rPr lang="en-US" sz="2400" dirty="0" err="1" smtClean="0"/>
              <a:t>তখন</a:t>
            </a:r>
            <a:r>
              <a:rPr lang="en-US" sz="2400" dirty="0" smtClean="0"/>
              <a:t> </a:t>
            </a:r>
            <a:r>
              <a:rPr lang="en-US" sz="2400" dirty="0" err="1" smtClean="0"/>
              <a:t>উক্ত</a:t>
            </a:r>
            <a:r>
              <a:rPr lang="en-US" sz="2400" dirty="0" smtClean="0"/>
              <a:t> </a:t>
            </a:r>
            <a:r>
              <a:rPr lang="en-US" sz="2400" dirty="0" err="1" smtClean="0"/>
              <a:t>আদেশদানকারী</a:t>
            </a:r>
            <a:r>
              <a:rPr lang="en-US" sz="2400" dirty="0" smtClean="0"/>
              <a:t> </a:t>
            </a:r>
            <a:r>
              <a:rPr lang="en-US" sz="2400" dirty="0" err="1" smtClean="0"/>
              <a:t>কর্তৃপক্ষ</a:t>
            </a:r>
            <a:r>
              <a:rPr lang="en-US" sz="2400" dirty="0" smtClean="0"/>
              <a:t> </a:t>
            </a:r>
            <a:r>
              <a:rPr lang="en-US" sz="2400" dirty="0" err="1" smtClean="0"/>
              <a:t>কতসময়</a:t>
            </a:r>
            <a:r>
              <a:rPr lang="en-US" sz="2400" dirty="0" smtClean="0"/>
              <a:t> </a:t>
            </a:r>
            <a:r>
              <a:rPr lang="en-US" sz="2400" dirty="0" err="1" smtClean="0"/>
              <a:t>পর্যন্ত</a:t>
            </a:r>
            <a:r>
              <a:rPr lang="en-US" sz="2400" dirty="0" smtClean="0"/>
              <a:t> </a:t>
            </a:r>
            <a:r>
              <a:rPr lang="en-US" sz="2400" dirty="0" err="1" smtClean="0"/>
              <a:t>উহা</a:t>
            </a:r>
            <a:r>
              <a:rPr lang="en-US" sz="2400" dirty="0" smtClean="0"/>
              <a:t> </a:t>
            </a:r>
            <a:r>
              <a:rPr lang="en-US" sz="2400" dirty="0" err="1" smtClean="0"/>
              <a:t>স্থগিত</a:t>
            </a:r>
            <a:r>
              <a:rPr lang="en-US" sz="2400" dirty="0" smtClean="0"/>
              <a:t> </a:t>
            </a:r>
            <a:r>
              <a:rPr lang="en-US" sz="2400" dirty="0" err="1" smtClean="0"/>
              <a:t>থাকিবে</a:t>
            </a:r>
            <a:r>
              <a:rPr lang="en-US" sz="2400" dirty="0" smtClean="0"/>
              <a:t> </a:t>
            </a:r>
            <a:r>
              <a:rPr lang="en-US" sz="2400" dirty="0" err="1" smtClean="0"/>
              <a:t>এবং</a:t>
            </a:r>
            <a:r>
              <a:rPr lang="en-US" sz="2400" dirty="0" smtClean="0"/>
              <a:t> </a:t>
            </a:r>
            <a:r>
              <a:rPr lang="en-US" sz="2400" dirty="0" err="1" smtClean="0"/>
              <a:t>উক্ত</a:t>
            </a:r>
            <a:r>
              <a:rPr lang="en-US" sz="2400" dirty="0" smtClean="0"/>
              <a:t> </a:t>
            </a:r>
            <a:r>
              <a:rPr lang="en-US" sz="2400" dirty="0" err="1" smtClean="0"/>
              <a:t>স্থগিত</a:t>
            </a:r>
            <a:r>
              <a:rPr lang="en-US" sz="2400" dirty="0" smtClean="0"/>
              <a:t> </a:t>
            </a:r>
            <a:r>
              <a:rPr lang="en-US" sz="2400" dirty="0" err="1" smtClean="0"/>
              <a:t>দ্বারা</a:t>
            </a:r>
            <a:r>
              <a:rPr lang="en-US" sz="2400" dirty="0" smtClean="0"/>
              <a:t> </a:t>
            </a:r>
            <a:r>
              <a:rPr lang="en-US" sz="2400" dirty="0" err="1" smtClean="0"/>
              <a:t>ভবিষ্যত</a:t>
            </a:r>
            <a:r>
              <a:rPr lang="en-US" sz="2400" dirty="0" smtClean="0"/>
              <a:t> </a:t>
            </a:r>
            <a:r>
              <a:rPr lang="en-US" sz="2400" dirty="0" err="1" smtClean="0"/>
              <a:t>বার্ষিক</a:t>
            </a:r>
            <a:r>
              <a:rPr lang="en-US" sz="2400" dirty="0" smtClean="0"/>
              <a:t> </a:t>
            </a:r>
            <a:r>
              <a:rPr lang="en-US" sz="2400" dirty="0" err="1" smtClean="0"/>
              <a:t>বেতন</a:t>
            </a:r>
            <a:r>
              <a:rPr lang="en-US" sz="2400" dirty="0" smtClean="0"/>
              <a:t> </a:t>
            </a:r>
            <a:r>
              <a:rPr lang="en-US" sz="2400" dirty="0" err="1" smtClean="0"/>
              <a:t>বৃদ্ধিও</a:t>
            </a:r>
            <a:r>
              <a:rPr lang="en-US" sz="2400" dirty="0" smtClean="0"/>
              <a:t> </a:t>
            </a:r>
            <a:r>
              <a:rPr lang="en-US" sz="2400" dirty="0" err="1" smtClean="0"/>
              <a:t>স্থগিত</a:t>
            </a:r>
            <a:r>
              <a:rPr lang="en-US" sz="2400" dirty="0" smtClean="0"/>
              <a:t> </a:t>
            </a:r>
            <a:r>
              <a:rPr lang="en-US" sz="2400" dirty="0" err="1" smtClean="0"/>
              <a:t>হইবে</a:t>
            </a:r>
            <a:r>
              <a:rPr lang="en-US" sz="2400" dirty="0" smtClean="0"/>
              <a:t> </a:t>
            </a:r>
            <a:r>
              <a:rPr lang="en-US" sz="2400" dirty="0" err="1" smtClean="0"/>
              <a:t>কিনা</a:t>
            </a:r>
            <a:r>
              <a:rPr lang="en-US" sz="2400" dirty="0" smtClean="0"/>
              <a:t> </a:t>
            </a:r>
            <a:r>
              <a:rPr lang="en-US" sz="2400" dirty="0" err="1" smtClean="0"/>
              <a:t>এবং</a:t>
            </a:r>
            <a:r>
              <a:rPr lang="en-US" sz="2400" dirty="0" smtClean="0"/>
              <a:t> </a:t>
            </a:r>
            <a:r>
              <a:rPr lang="en-US" sz="2400" dirty="0" err="1" smtClean="0"/>
              <a:t>হইলে</a:t>
            </a:r>
            <a:r>
              <a:rPr lang="en-US" sz="2400" dirty="0" smtClean="0"/>
              <a:t> </a:t>
            </a:r>
            <a:r>
              <a:rPr lang="en-US" sz="2400" dirty="0" err="1" smtClean="0"/>
              <a:t>কত</a:t>
            </a:r>
            <a:r>
              <a:rPr lang="en-US" sz="2400" dirty="0" smtClean="0"/>
              <a:t> </a:t>
            </a:r>
            <a:r>
              <a:rPr lang="en-US" sz="2400" dirty="0" err="1" smtClean="0"/>
              <a:t>সময়</a:t>
            </a:r>
            <a:r>
              <a:rPr lang="en-US" sz="2400" dirty="0" smtClean="0"/>
              <a:t> </a:t>
            </a:r>
            <a:r>
              <a:rPr lang="en-US" sz="2400" dirty="0" err="1" smtClean="0"/>
              <a:t>পর্যন্ত</a:t>
            </a:r>
            <a:r>
              <a:rPr lang="en-US" sz="2400" dirty="0" smtClean="0"/>
              <a:t> , </a:t>
            </a:r>
            <a:r>
              <a:rPr lang="en-US" sz="2400" dirty="0" err="1" smtClean="0"/>
              <a:t>উহার</a:t>
            </a:r>
            <a:r>
              <a:rPr lang="en-US" sz="2400" dirty="0" smtClean="0"/>
              <a:t> </a:t>
            </a:r>
            <a:r>
              <a:rPr lang="en-US" sz="2400" dirty="0" err="1" smtClean="0"/>
              <a:t>উল্লেখ</a:t>
            </a:r>
            <a:r>
              <a:rPr lang="en-US" sz="2400" dirty="0" smtClean="0"/>
              <a:t> </a:t>
            </a:r>
            <a:r>
              <a:rPr lang="en-US" sz="2400" dirty="0" err="1" smtClean="0"/>
              <a:t>করিবেন</a:t>
            </a:r>
            <a:r>
              <a:rPr lang="en-US" sz="2400" dirty="0" smtClean="0"/>
              <a:t> ।</a:t>
            </a:r>
            <a:r>
              <a:rPr lang="en-US" sz="2400" dirty="0" err="1" smtClean="0"/>
              <a:t>কত</a:t>
            </a:r>
            <a:r>
              <a:rPr lang="en-US" sz="2400" dirty="0" smtClean="0"/>
              <a:t> </a:t>
            </a:r>
            <a:r>
              <a:rPr lang="en-US" sz="2400" dirty="0" err="1" smtClean="0"/>
              <a:t>সময়</a:t>
            </a:r>
            <a:r>
              <a:rPr lang="en-US" sz="2400" dirty="0" smtClean="0"/>
              <a:t> </a:t>
            </a:r>
            <a:r>
              <a:rPr lang="en-US" sz="2400" dirty="0" err="1" smtClean="0"/>
              <a:t>পর্যন্ত</a:t>
            </a:r>
            <a:r>
              <a:rPr lang="en-US" sz="2400" dirty="0" smtClean="0"/>
              <a:t> </a:t>
            </a:r>
            <a:r>
              <a:rPr lang="en-US" sz="2400" dirty="0" err="1" smtClean="0"/>
              <a:t>বার্ষিক</a:t>
            </a:r>
            <a:r>
              <a:rPr lang="en-US" sz="2400" dirty="0" smtClean="0"/>
              <a:t> </a:t>
            </a:r>
            <a:r>
              <a:rPr lang="en-US" sz="2400" dirty="0" err="1" smtClean="0"/>
              <a:t>বর্ধিত</a:t>
            </a:r>
            <a:r>
              <a:rPr lang="en-US" sz="2400" dirty="0" smtClean="0"/>
              <a:t> </a:t>
            </a:r>
            <a:r>
              <a:rPr lang="en-US" sz="2400" dirty="0" err="1" smtClean="0"/>
              <a:t>বেতনের</a:t>
            </a:r>
            <a:r>
              <a:rPr lang="en-US" sz="2400" dirty="0" smtClean="0"/>
              <a:t> </a:t>
            </a:r>
            <a:r>
              <a:rPr lang="en-US" sz="2400" dirty="0" err="1" smtClean="0"/>
              <a:t>সুবিধা</a:t>
            </a:r>
            <a:r>
              <a:rPr lang="en-US" sz="2400" dirty="0" smtClean="0"/>
              <a:t> </a:t>
            </a:r>
            <a:r>
              <a:rPr lang="en-US" sz="2400" dirty="0" err="1" smtClean="0"/>
              <a:t>হইতে</a:t>
            </a:r>
            <a:r>
              <a:rPr lang="en-US" sz="2400" dirty="0" smtClean="0"/>
              <a:t> </a:t>
            </a:r>
            <a:r>
              <a:rPr lang="en-US" sz="2400" dirty="0" err="1" smtClean="0"/>
              <a:t>বঞ্চিত</a:t>
            </a:r>
            <a:r>
              <a:rPr lang="en-US" sz="2400" dirty="0" smtClean="0"/>
              <a:t> </a:t>
            </a:r>
            <a:r>
              <a:rPr lang="en-US" sz="2400" dirty="0" err="1" smtClean="0"/>
              <a:t>হইবে</a:t>
            </a:r>
            <a:r>
              <a:rPr lang="en-US" sz="2400" dirty="0" smtClean="0"/>
              <a:t> , </a:t>
            </a:r>
            <a:r>
              <a:rPr lang="en-US" sz="2400" dirty="0" err="1" smtClean="0"/>
              <a:t>আদেশে</a:t>
            </a:r>
            <a:r>
              <a:rPr lang="en-US" sz="2400" dirty="0" smtClean="0"/>
              <a:t> </a:t>
            </a:r>
            <a:r>
              <a:rPr lang="en-US" sz="2400" dirty="0" err="1" smtClean="0"/>
              <a:t>স্পষ্টভাবে</a:t>
            </a:r>
            <a:r>
              <a:rPr lang="en-US" sz="2400" dirty="0" smtClean="0"/>
              <a:t> </a:t>
            </a:r>
            <a:r>
              <a:rPr lang="en-US" sz="2400" dirty="0" err="1" smtClean="0"/>
              <a:t>উহার</a:t>
            </a:r>
            <a:r>
              <a:rPr lang="en-US" sz="2400" dirty="0" smtClean="0"/>
              <a:t> </a:t>
            </a:r>
            <a:r>
              <a:rPr lang="en-US" sz="2400" dirty="0" err="1" smtClean="0"/>
              <a:t>উল্লেখ</a:t>
            </a:r>
            <a:r>
              <a:rPr lang="en-US" sz="2400" dirty="0" smtClean="0"/>
              <a:t> </a:t>
            </a:r>
            <a:r>
              <a:rPr lang="en-US" sz="2400" dirty="0" err="1" smtClean="0"/>
              <a:t>না</a:t>
            </a:r>
            <a:r>
              <a:rPr lang="en-US" sz="2400" dirty="0" smtClean="0"/>
              <a:t> </a:t>
            </a:r>
            <a:r>
              <a:rPr lang="en-US" sz="2400" dirty="0" err="1" smtClean="0"/>
              <a:t>থাকিলে</a:t>
            </a:r>
            <a:r>
              <a:rPr lang="en-US" sz="2400" dirty="0" smtClean="0"/>
              <a:t> ,</a:t>
            </a:r>
            <a:r>
              <a:rPr lang="en-US" sz="2400" dirty="0" err="1" smtClean="0"/>
              <a:t>প্রথম</a:t>
            </a:r>
            <a:r>
              <a:rPr lang="en-US" sz="2400" dirty="0" smtClean="0"/>
              <a:t> </a:t>
            </a:r>
            <a:r>
              <a:rPr lang="en-US" sz="2400" dirty="0" err="1" smtClean="0"/>
              <a:t>বর্ধিত</a:t>
            </a:r>
            <a:r>
              <a:rPr lang="en-US" sz="2400" dirty="0" smtClean="0"/>
              <a:t> </a:t>
            </a:r>
            <a:r>
              <a:rPr lang="en-US" sz="2400" dirty="0" err="1" smtClean="0"/>
              <a:t>বেতন</a:t>
            </a:r>
            <a:r>
              <a:rPr lang="en-US" sz="2400" dirty="0" smtClean="0"/>
              <a:t>  </a:t>
            </a:r>
            <a:r>
              <a:rPr lang="en-US" sz="2400" dirty="0" err="1" smtClean="0"/>
              <a:t>হইতে</a:t>
            </a:r>
            <a:r>
              <a:rPr lang="en-US" sz="2400" dirty="0" smtClean="0"/>
              <a:t> </a:t>
            </a:r>
            <a:r>
              <a:rPr lang="en-US" sz="2400" dirty="0" err="1" smtClean="0"/>
              <a:t>বঞ্চিত</a:t>
            </a:r>
            <a:r>
              <a:rPr lang="en-US" sz="2400" dirty="0" smtClean="0"/>
              <a:t> </a:t>
            </a:r>
            <a:r>
              <a:rPr lang="en-US" sz="2400" dirty="0" err="1" smtClean="0"/>
              <a:t>হওয়ার</a:t>
            </a:r>
            <a:r>
              <a:rPr lang="en-US" sz="2400" dirty="0" smtClean="0"/>
              <a:t> </a:t>
            </a:r>
            <a:r>
              <a:rPr lang="en-US" sz="2400" dirty="0" err="1" smtClean="0"/>
              <a:t>সংগে</a:t>
            </a:r>
            <a:r>
              <a:rPr lang="en-US" sz="2400" dirty="0" smtClean="0"/>
              <a:t> </a:t>
            </a:r>
            <a:r>
              <a:rPr lang="en-US" sz="2400" dirty="0" err="1" smtClean="0"/>
              <a:t>সংগে</a:t>
            </a:r>
            <a:r>
              <a:rPr lang="en-US" sz="2400" dirty="0" smtClean="0"/>
              <a:t>  </a:t>
            </a:r>
            <a:r>
              <a:rPr lang="en-US" sz="2400" dirty="0" err="1" smtClean="0"/>
              <a:t>বঞ্চিত</a:t>
            </a:r>
            <a:r>
              <a:rPr lang="en-US" sz="2400" dirty="0" smtClean="0"/>
              <a:t> </a:t>
            </a:r>
            <a:r>
              <a:rPr lang="en-US" sz="2400" dirty="0" err="1" smtClean="0"/>
              <a:t>হওয়ার</a:t>
            </a:r>
            <a:r>
              <a:rPr lang="en-US" sz="2400" dirty="0" smtClean="0"/>
              <a:t> </a:t>
            </a:r>
            <a:r>
              <a:rPr lang="en-US" sz="2400" dirty="0" err="1" smtClean="0"/>
              <a:t>অবসান</a:t>
            </a:r>
            <a:r>
              <a:rPr lang="en-US" sz="2400" dirty="0" smtClean="0"/>
              <a:t> </a:t>
            </a:r>
            <a:r>
              <a:rPr lang="en-US" sz="2400" dirty="0" err="1" smtClean="0"/>
              <a:t>হইবে</a:t>
            </a:r>
            <a:r>
              <a:rPr lang="en-US" sz="2400" dirty="0" smtClean="0"/>
              <a:t> ।</a:t>
            </a:r>
            <a:r>
              <a:rPr lang="en-US" sz="2400" dirty="0" err="1" smtClean="0"/>
              <a:t>অধিকন্তু</a:t>
            </a:r>
            <a:r>
              <a:rPr lang="en-US" sz="2400" dirty="0" smtClean="0"/>
              <a:t> </a:t>
            </a:r>
            <a:r>
              <a:rPr lang="en-US" sz="2400" dirty="0" err="1" smtClean="0"/>
              <a:t>আদেশে</a:t>
            </a:r>
            <a:r>
              <a:rPr lang="en-US" sz="2400" dirty="0" smtClean="0"/>
              <a:t> </a:t>
            </a:r>
            <a:r>
              <a:rPr lang="en-US" sz="2400" dirty="0" err="1" smtClean="0"/>
              <a:t>অন্যরূপ</a:t>
            </a:r>
            <a:r>
              <a:rPr lang="en-US" sz="2400" dirty="0" smtClean="0"/>
              <a:t> </a:t>
            </a:r>
            <a:r>
              <a:rPr lang="en-US" sz="2400" dirty="0" err="1" smtClean="0"/>
              <a:t>উল্লেখ</a:t>
            </a:r>
            <a:r>
              <a:rPr lang="en-US" sz="2400" dirty="0" smtClean="0"/>
              <a:t> </a:t>
            </a:r>
            <a:r>
              <a:rPr lang="en-US" sz="2400" dirty="0" err="1" smtClean="0"/>
              <a:t>না</a:t>
            </a:r>
            <a:r>
              <a:rPr lang="en-US" sz="2400" dirty="0" smtClean="0"/>
              <a:t> </a:t>
            </a:r>
            <a:r>
              <a:rPr lang="en-US" sz="2400" dirty="0" err="1" smtClean="0"/>
              <a:t>থাকিলে</a:t>
            </a:r>
            <a:r>
              <a:rPr lang="en-US" sz="2400" dirty="0" smtClean="0"/>
              <a:t> </a:t>
            </a:r>
            <a:r>
              <a:rPr lang="en-US" sz="2400" dirty="0" err="1" smtClean="0"/>
              <a:t>বঞ্চিত</a:t>
            </a:r>
            <a:r>
              <a:rPr lang="en-US" sz="2400" dirty="0" smtClean="0"/>
              <a:t> </a:t>
            </a:r>
            <a:r>
              <a:rPr lang="en-US" sz="2400" dirty="0" err="1" smtClean="0"/>
              <a:t>হওয়ার</a:t>
            </a:r>
            <a:r>
              <a:rPr lang="en-US" sz="2400" dirty="0" smtClean="0"/>
              <a:t> </a:t>
            </a:r>
            <a:r>
              <a:rPr lang="en-US" sz="2400" dirty="0" err="1" smtClean="0"/>
              <a:t>অবসানের</a:t>
            </a:r>
            <a:r>
              <a:rPr lang="en-US" sz="2400" dirty="0" smtClean="0"/>
              <a:t> </a:t>
            </a:r>
            <a:r>
              <a:rPr lang="en-US" sz="2400" dirty="0" err="1" smtClean="0"/>
              <a:t>পর</a:t>
            </a:r>
            <a:r>
              <a:rPr lang="en-US" sz="2400" dirty="0" smtClean="0"/>
              <a:t> </a:t>
            </a:r>
            <a:r>
              <a:rPr lang="en-US" sz="2400" dirty="0" err="1" smtClean="0"/>
              <a:t>তিনি</a:t>
            </a:r>
            <a:r>
              <a:rPr lang="en-US" sz="2400" dirty="0" smtClean="0"/>
              <a:t> </a:t>
            </a:r>
            <a:r>
              <a:rPr lang="en-US" sz="2400" dirty="0" err="1" smtClean="0"/>
              <a:t>সকল</a:t>
            </a:r>
            <a:r>
              <a:rPr lang="en-US" sz="2400" dirty="0" smtClean="0"/>
              <a:t> </a:t>
            </a:r>
            <a:r>
              <a:rPr lang="en-US" sz="2400" dirty="0" err="1" smtClean="0"/>
              <a:t>উদ্দ্যেশেই</a:t>
            </a:r>
            <a:r>
              <a:rPr lang="en-US" sz="2400" dirty="0" smtClean="0"/>
              <a:t> </a:t>
            </a:r>
            <a:r>
              <a:rPr lang="en-US" sz="2400" dirty="0" err="1" smtClean="0"/>
              <a:t>আদেশ</a:t>
            </a:r>
            <a:r>
              <a:rPr lang="en-US" sz="2400" dirty="0" smtClean="0"/>
              <a:t> </a:t>
            </a:r>
            <a:r>
              <a:rPr lang="en-US" sz="2400" dirty="0" err="1" smtClean="0"/>
              <a:t>জারী</a:t>
            </a:r>
            <a:r>
              <a:rPr lang="en-US" sz="2400" dirty="0" smtClean="0"/>
              <a:t> </a:t>
            </a:r>
            <a:r>
              <a:rPr lang="en-US" sz="2400" dirty="0" err="1" smtClean="0"/>
              <a:t>না</a:t>
            </a:r>
            <a:r>
              <a:rPr lang="en-US" sz="2400" dirty="0" smtClean="0"/>
              <a:t>  </a:t>
            </a:r>
            <a:r>
              <a:rPr lang="en-US" sz="2400" dirty="0" err="1" smtClean="0"/>
              <a:t>হইলে</a:t>
            </a:r>
            <a:r>
              <a:rPr lang="en-US" sz="2400" dirty="0" smtClean="0"/>
              <a:t> </a:t>
            </a:r>
            <a:r>
              <a:rPr lang="en-US" sz="2400" dirty="0" err="1" smtClean="0"/>
              <a:t>বেতন</a:t>
            </a:r>
            <a:r>
              <a:rPr lang="en-US" sz="2400" dirty="0" smtClean="0"/>
              <a:t> </a:t>
            </a:r>
            <a:r>
              <a:rPr lang="en-US" sz="2400" dirty="0" err="1" smtClean="0"/>
              <a:t>স্কেলের</a:t>
            </a:r>
            <a:r>
              <a:rPr lang="en-US" sz="2400" dirty="0" smtClean="0"/>
              <a:t> </a:t>
            </a:r>
            <a:r>
              <a:rPr lang="en-US" sz="2400" dirty="0" err="1" smtClean="0"/>
              <a:t>যে</a:t>
            </a:r>
            <a:r>
              <a:rPr lang="en-US" sz="2400" dirty="0" smtClean="0"/>
              <a:t> </a:t>
            </a:r>
            <a:r>
              <a:rPr lang="en-US" sz="2400" dirty="0" err="1" smtClean="0"/>
              <a:t>অবস্থানে</a:t>
            </a:r>
            <a:r>
              <a:rPr lang="en-US" sz="2400" dirty="0" smtClean="0"/>
              <a:t> </a:t>
            </a:r>
            <a:r>
              <a:rPr lang="en-US" sz="2400" dirty="0" err="1" smtClean="0"/>
              <a:t>থাকিতেন</a:t>
            </a:r>
            <a:r>
              <a:rPr lang="en-US" sz="2400" dirty="0" smtClean="0"/>
              <a:t> , ঐ </a:t>
            </a:r>
            <a:r>
              <a:rPr lang="en-US" sz="2400" dirty="0" err="1" smtClean="0"/>
              <a:t>অবস্থানে</a:t>
            </a:r>
            <a:r>
              <a:rPr lang="en-US" sz="2400" dirty="0" smtClean="0"/>
              <a:t> </a:t>
            </a:r>
            <a:r>
              <a:rPr lang="en-US" sz="2400" dirty="0" err="1" smtClean="0"/>
              <a:t>থাকিবেন</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err="1" smtClean="0"/>
              <a:t>চাকরি</a:t>
            </a:r>
            <a:r>
              <a:rPr lang="en-US" sz="4000" dirty="0" smtClean="0"/>
              <a:t> </a:t>
            </a:r>
            <a:r>
              <a:rPr lang="en-US" sz="4000" dirty="0" err="1" smtClean="0"/>
              <a:t>হইতে</a:t>
            </a:r>
            <a:r>
              <a:rPr lang="en-US" sz="4000" dirty="0" smtClean="0"/>
              <a:t> </a:t>
            </a:r>
            <a:r>
              <a:rPr lang="en-US" sz="4000" dirty="0" err="1" smtClean="0"/>
              <a:t>বরখাস্ত</a:t>
            </a:r>
            <a:r>
              <a:rPr lang="en-US" sz="4000" dirty="0" smtClean="0"/>
              <a:t>, </a:t>
            </a:r>
            <a:r>
              <a:rPr lang="en-US" sz="4000" dirty="0" err="1" smtClean="0"/>
              <a:t>অপসারণ</a:t>
            </a:r>
            <a:r>
              <a:rPr lang="en-US" sz="4000" dirty="0" smtClean="0"/>
              <a:t> ও </a:t>
            </a:r>
            <a:r>
              <a:rPr lang="en-US" sz="4000" dirty="0" err="1" smtClean="0"/>
              <a:t>সাময়িক</a:t>
            </a:r>
            <a:r>
              <a:rPr lang="en-US" sz="4000" dirty="0" smtClean="0"/>
              <a:t> </a:t>
            </a:r>
            <a:r>
              <a:rPr lang="en-US" sz="4000" dirty="0" err="1" smtClean="0"/>
              <a:t>বরখাস্ত</a:t>
            </a:r>
            <a:r>
              <a:rPr lang="en-US" sz="4000" dirty="0" smtClean="0"/>
              <a:t> </a:t>
            </a:r>
            <a:endParaRPr lang="en-US" sz="4000" dirty="0"/>
          </a:p>
        </p:txBody>
      </p:sp>
      <p:sp>
        <p:nvSpPr>
          <p:cNvPr id="3" name="Content Placeholder 2"/>
          <p:cNvSpPr>
            <a:spLocks noGrp="1"/>
          </p:cNvSpPr>
          <p:nvPr>
            <p:ph idx="1"/>
          </p:nvPr>
        </p:nvSpPr>
        <p:spPr/>
        <p:txBody>
          <a:bodyPr>
            <a:normAutofit/>
          </a:bodyPr>
          <a:lstStyle/>
          <a:p>
            <a:r>
              <a:rPr lang="en-US" sz="3200" dirty="0" err="1" smtClean="0"/>
              <a:t>অধ্যায়</a:t>
            </a:r>
            <a:r>
              <a:rPr lang="en-US" sz="3200" dirty="0" smtClean="0"/>
              <a:t> -০৯</a:t>
            </a:r>
          </a:p>
          <a:p>
            <a:r>
              <a:rPr lang="en-US" sz="3200" dirty="0" smtClean="0"/>
              <a:t>বিধি-৭০-৭৪</a:t>
            </a:r>
          </a:p>
          <a:p>
            <a:r>
              <a:rPr lang="en-US" sz="3200" dirty="0" err="1" smtClean="0"/>
              <a:t>বিধি</a:t>
            </a:r>
            <a:r>
              <a:rPr lang="en-US" sz="3200" dirty="0" smtClean="0"/>
              <a:t> -৭০।  </a:t>
            </a:r>
            <a:r>
              <a:rPr lang="en-US" sz="3200" dirty="0" err="1" smtClean="0"/>
              <a:t>চাকরি</a:t>
            </a:r>
            <a:r>
              <a:rPr lang="en-US" sz="3200" dirty="0" smtClean="0"/>
              <a:t> </a:t>
            </a:r>
            <a:r>
              <a:rPr lang="en-US" sz="3200" dirty="0" err="1" smtClean="0"/>
              <a:t>হইতে</a:t>
            </a:r>
            <a:r>
              <a:rPr lang="en-US" sz="3200" dirty="0" smtClean="0"/>
              <a:t> </a:t>
            </a:r>
            <a:r>
              <a:rPr lang="en-US" sz="3200" dirty="0" err="1" smtClean="0"/>
              <a:t>বরখাস্ত</a:t>
            </a:r>
            <a:r>
              <a:rPr lang="en-US" sz="3200" dirty="0" smtClean="0"/>
              <a:t> </a:t>
            </a:r>
            <a:r>
              <a:rPr lang="en-US" sz="3200" dirty="0" err="1" smtClean="0"/>
              <a:t>বা</a:t>
            </a:r>
            <a:r>
              <a:rPr lang="en-US" sz="3200" dirty="0" smtClean="0"/>
              <a:t> </a:t>
            </a:r>
            <a:r>
              <a:rPr lang="en-US" sz="3200" dirty="0" err="1" smtClean="0"/>
              <a:t>অপসারিত</a:t>
            </a:r>
            <a:r>
              <a:rPr lang="en-US" sz="3200" dirty="0" smtClean="0"/>
              <a:t> </a:t>
            </a:r>
            <a:r>
              <a:rPr lang="en-US" sz="3200" dirty="0" err="1" smtClean="0"/>
              <a:t>সরকারি</a:t>
            </a:r>
            <a:r>
              <a:rPr lang="en-US" sz="3200" dirty="0" smtClean="0"/>
              <a:t> </a:t>
            </a:r>
            <a:r>
              <a:rPr lang="en-US" sz="3200" dirty="0" err="1" smtClean="0"/>
              <a:t>কর্মচারীর</a:t>
            </a:r>
            <a:r>
              <a:rPr lang="en-US" sz="3200" dirty="0" smtClean="0"/>
              <a:t> </a:t>
            </a:r>
            <a:r>
              <a:rPr lang="en-US" sz="3200" dirty="0" err="1" smtClean="0"/>
              <a:t>বেতন</a:t>
            </a:r>
            <a:r>
              <a:rPr lang="en-US" sz="3200" dirty="0" smtClean="0"/>
              <a:t> ও </a:t>
            </a:r>
            <a:r>
              <a:rPr lang="en-US" sz="3200" dirty="0" err="1" smtClean="0"/>
              <a:t>ভাতাদি</a:t>
            </a:r>
            <a:r>
              <a:rPr lang="en-US" sz="3200" dirty="0" smtClean="0"/>
              <a:t> </a:t>
            </a:r>
            <a:r>
              <a:rPr lang="en-US" sz="3200" dirty="0" err="1" smtClean="0"/>
              <a:t>প্রদান</a:t>
            </a:r>
            <a:r>
              <a:rPr lang="en-US" sz="3200" dirty="0" smtClean="0"/>
              <a:t> , </a:t>
            </a:r>
            <a:r>
              <a:rPr lang="en-US" sz="3200" dirty="0" err="1" smtClean="0"/>
              <a:t>উক্ত</a:t>
            </a:r>
            <a:r>
              <a:rPr lang="en-US" sz="3200" dirty="0" smtClean="0"/>
              <a:t> </a:t>
            </a:r>
            <a:r>
              <a:rPr lang="en-US" sz="3200" dirty="0" err="1" smtClean="0"/>
              <a:t>চাকরি</a:t>
            </a:r>
            <a:r>
              <a:rPr lang="en-US" sz="3200" dirty="0" smtClean="0"/>
              <a:t> </a:t>
            </a:r>
            <a:r>
              <a:rPr lang="en-US" sz="3200" dirty="0" err="1" smtClean="0"/>
              <a:t>হইতে</a:t>
            </a:r>
            <a:r>
              <a:rPr lang="en-US" sz="3200" dirty="0" smtClean="0"/>
              <a:t> </a:t>
            </a:r>
            <a:r>
              <a:rPr lang="en-US" sz="3200" dirty="0" err="1" smtClean="0"/>
              <a:t>বরখাস্ত</a:t>
            </a:r>
            <a:r>
              <a:rPr lang="en-US" sz="3200" dirty="0" smtClean="0"/>
              <a:t> </a:t>
            </a:r>
            <a:r>
              <a:rPr lang="en-US" sz="3200" dirty="0" err="1" smtClean="0"/>
              <a:t>বা</a:t>
            </a:r>
            <a:r>
              <a:rPr lang="en-US" sz="3200" dirty="0" smtClean="0"/>
              <a:t> </a:t>
            </a:r>
            <a:r>
              <a:rPr lang="en-US" sz="3200" dirty="0" err="1" smtClean="0"/>
              <a:t>অপসারণের</a:t>
            </a:r>
            <a:r>
              <a:rPr lang="en-US" sz="3200" dirty="0" smtClean="0"/>
              <a:t> </a:t>
            </a:r>
            <a:r>
              <a:rPr lang="en-US" sz="3200" dirty="0" err="1" smtClean="0"/>
              <a:t>তারিখ</a:t>
            </a:r>
            <a:r>
              <a:rPr lang="en-US" sz="3200" dirty="0" smtClean="0"/>
              <a:t> </a:t>
            </a:r>
            <a:r>
              <a:rPr lang="en-US" sz="3200" dirty="0" err="1" smtClean="0"/>
              <a:t>হইতে</a:t>
            </a:r>
            <a:r>
              <a:rPr lang="en-US" sz="3200" dirty="0" smtClean="0"/>
              <a:t> </a:t>
            </a:r>
            <a:r>
              <a:rPr lang="en-US" sz="3200" dirty="0" err="1" smtClean="0"/>
              <a:t>বন্ধ</a:t>
            </a:r>
            <a:r>
              <a:rPr lang="en-US" sz="3200" dirty="0" smtClean="0"/>
              <a:t> </a:t>
            </a:r>
            <a:r>
              <a:rPr lang="en-US" sz="3200" dirty="0" err="1" smtClean="0"/>
              <a:t>হইবে</a:t>
            </a:r>
            <a:r>
              <a:rPr lang="en-US" sz="3200" dirty="0" smtClean="0"/>
              <a:t> ।</a:t>
            </a:r>
            <a:endParaRPr lang="en-US"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algn="ctr"/>
            <a:r>
              <a:rPr lang="en-US" dirty="0" err="1" smtClean="0"/>
              <a:t>চাকরি</a:t>
            </a:r>
            <a:r>
              <a:rPr lang="en-US" dirty="0" smtClean="0"/>
              <a:t> </a:t>
            </a:r>
            <a:r>
              <a:rPr lang="en-US" dirty="0" err="1" smtClean="0"/>
              <a:t>হইতে</a:t>
            </a:r>
            <a:r>
              <a:rPr lang="en-US" dirty="0" smtClean="0"/>
              <a:t> </a:t>
            </a:r>
            <a:r>
              <a:rPr lang="en-US" dirty="0" err="1" smtClean="0"/>
              <a:t>বরখাস্ত</a:t>
            </a:r>
            <a:r>
              <a:rPr lang="en-US" dirty="0" smtClean="0"/>
              <a:t>, </a:t>
            </a:r>
            <a:r>
              <a:rPr lang="en-US" dirty="0" err="1" smtClean="0"/>
              <a:t>অপসারণ</a:t>
            </a:r>
            <a:r>
              <a:rPr lang="en-US" dirty="0" smtClean="0"/>
              <a:t> ও </a:t>
            </a:r>
            <a:r>
              <a:rPr lang="en-US" dirty="0" err="1" smtClean="0"/>
              <a:t>সাময়িক</a:t>
            </a:r>
            <a:r>
              <a:rPr lang="en-US" dirty="0" smtClean="0"/>
              <a:t> </a:t>
            </a:r>
            <a:r>
              <a:rPr lang="en-US" dirty="0" err="1" smtClean="0"/>
              <a:t>বরখাস্ত</a:t>
            </a:r>
            <a:r>
              <a:rPr lang="en-US" dirty="0" smtClean="0"/>
              <a:t> </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err="1" smtClean="0"/>
              <a:t>বিধি</a:t>
            </a:r>
            <a:r>
              <a:rPr lang="en-US" dirty="0" smtClean="0"/>
              <a:t> -৭১।সাময়িকভাবে </a:t>
            </a:r>
            <a:r>
              <a:rPr lang="en-US" dirty="0" err="1" smtClean="0"/>
              <a:t>বরখাস্তকৃত</a:t>
            </a:r>
            <a:r>
              <a:rPr lang="en-US" dirty="0" smtClean="0"/>
              <a:t> </a:t>
            </a:r>
            <a:r>
              <a:rPr lang="en-US" dirty="0" err="1" smtClean="0"/>
              <a:t>কর্মচারী</a:t>
            </a:r>
            <a:r>
              <a:rPr lang="en-US" dirty="0" smtClean="0"/>
              <a:t> </a:t>
            </a:r>
            <a:r>
              <a:rPr lang="en-US" dirty="0" err="1" smtClean="0"/>
              <a:t>বরখাস্তকালীন</a:t>
            </a:r>
            <a:r>
              <a:rPr lang="en-US" dirty="0" smtClean="0"/>
              <a:t> </a:t>
            </a:r>
            <a:r>
              <a:rPr lang="en-US" dirty="0" err="1" smtClean="0"/>
              <a:t>সময়ের</a:t>
            </a:r>
            <a:r>
              <a:rPr lang="en-US" dirty="0" smtClean="0"/>
              <a:t> </a:t>
            </a:r>
            <a:r>
              <a:rPr lang="en-US" dirty="0" err="1" smtClean="0"/>
              <a:t>জন্য</a:t>
            </a:r>
            <a:r>
              <a:rPr lang="en-US" dirty="0" smtClean="0"/>
              <a:t> </a:t>
            </a:r>
            <a:r>
              <a:rPr lang="en-US" dirty="0" err="1" smtClean="0"/>
              <a:t>বেতনের</a:t>
            </a:r>
            <a:r>
              <a:rPr lang="en-US" dirty="0" smtClean="0"/>
              <a:t> </a:t>
            </a:r>
            <a:r>
              <a:rPr lang="en-US" dirty="0" err="1" smtClean="0"/>
              <a:t>অর্ধহারে</a:t>
            </a:r>
            <a:r>
              <a:rPr lang="en-US" dirty="0" smtClean="0"/>
              <a:t> </a:t>
            </a:r>
            <a:r>
              <a:rPr lang="en-US" dirty="0" err="1" smtClean="0"/>
              <a:t>খোরপোষ</a:t>
            </a:r>
            <a:r>
              <a:rPr lang="en-US" dirty="0" smtClean="0"/>
              <a:t> </a:t>
            </a:r>
            <a:r>
              <a:rPr lang="en-US" dirty="0" err="1" smtClean="0"/>
              <a:t>ভাতা</a:t>
            </a:r>
            <a:r>
              <a:rPr lang="en-US" dirty="0" smtClean="0"/>
              <a:t> </a:t>
            </a:r>
            <a:r>
              <a:rPr lang="en-US" dirty="0" err="1" smtClean="0"/>
              <a:t>পাইবেন</a:t>
            </a:r>
            <a:r>
              <a:rPr lang="en-US" dirty="0" smtClean="0"/>
              <a:t> ।</a:t>
            </a:r>
          </a:p>
          <a:p>
            <a:r>
              <a:rPr lang="en-US" dirty="0" err="1" smtClean="0"/>
              <a:t>চাকরি</a:t>
            </a:r>
            <a:r>
              <a:rPr lang="en-US" dirty="0" smtClean="0"/>
              <a:t> </a:t>
            </a:r>
            <a:r>
              <a:rPr lang="en-US" dirty="0" err="1" smtClean="0"/>
              <a:t>পুনর্বহাল</a:t>
            </a:r>
            <a:r>
              <a:rPr lang="en-US" dirty="0" smtClean="0"/>
              <a:t> ও </a:t>
            </a:r>
            <a:r>
              <a:rPr lang="en-US" dirty="0" err="1" smtClean="0"/>
              <a:t>বকেয়া</a:t>
            </a:r>
            <a:r>
              <a:rPr lang="en-US" dirty="0" smtClean="0"/>
              <a:t> </a:t>
            </a:r>
            <a:r>
              <a:rPr lang="en-US" dirty="0" err="1" smtClean="0"/>
              <a:t>প্রাপ্তিরক্ষেত্রে</a:t>
            </a:r>
            <a:r>
              <a:rPr lang="en-US" dirty="0" smtClean="0"/>
              <a:t> --</a:t>
            </a:r>
            <a:r>
              <a:rPr lang="en-US" dirty="0" err="1" smtClean="0"/>
              <a:t>বিধি</a:t>
            </a:r>
            <a:r>
              <a:rPr lang="en-US" dirty="0" smtClean="0"/>
              <a:t>- ৭২ </a:t>
            </a:r>
            <a:r>
              <a:rPr lang="en-US" dirty="0" err="1" smtClean="0"/>
              <a:t>প্রযোজ্য</a:t>
            </a:r>
            <a:r>
              <a:rPr lang="en-US" dirty="0" smtClean="0"/>
              <a:t> ।</a:t>
            </a:r>
          </a:p>
          <a:p>
            <a:r>
              <a:rPr lang="en-US" dirty="0" err="1" smtClean="0"/>
              <a:t>দেনা</a:t>
            </a:r>
            <a:r>
              <a:rPr lang="en-US" dirty="0" smtClean="0"/>
              <a:t> ও </a:t>
            </a:r>
            <a:r>
              <a:rPr lang="en-US" dirty="0" err="1" smtClean="0"/>
              <a:t>ফৌজদারি</a:t>
            </a:r>
            <a:r>
              <a:rPr lang="en-US" dirty="0" smtClean="0"/>
              <a:t> </a:t>
            </a:r>
            <a:r>
              <a:rPr lang="en-US" dirty="0" err="1" smtClean="0"/>
              <a:t>অভিযোগে</a:t>
            </a:r>
            <a:r>
              <a:rPr lang="en-US" dirty="0" smtClean="0"/>
              <a:t>   </a:t>
            </a:r>
            <a:r>
              <a:rPr lang="en-US" dirty="0" err="1" smtClean="0"/>
              <a:t>জেলে</a:t>
            </a:r>
            <a:r>
              <a:rPr lang="en-US" dirty="0" smtClean="0"/>
              <a:t> </a:t>
            </a:r>
            <a:r>
              <a:rPr lang="en-US" dirty="0" err="1" smtClean="0"/>
              <a:t>আটকেরক্ষেত্র</a:t>
            </a:r>
            <a:r>
              <a:rPr lang="en-US" dirty="0" smtClean="0"/>
              <a:t> – বিধি-৭৩ </a:t>
            </a:r>
            <a:r>
              <a:rPr lang="en-US" dirty="0" err="1" smtClean="0"/>
              <a:t>প্রযোজ্য</a:t>
            </a:r>
            <a:r>
              <a:rPr lang="en-US" dirty="0" smtClean="0"/>
              <a:t> ।</a:t>
            </a:r>
          </a:p>
          <a:p>
            <a:r>
              <a:rPr lang="en-US" dirty="0" smtClean="0"/>
              <a:t>বিধি-৭৪। </a:t>
            </a:r>
            <a:r>
              <a:rPr lang="en-US" dirty="0" err="1" smtClean="0"/>
              <a:t>জেলে</a:t>
            </a:r>
            <a:r>
              <a:rPr lang="en-US" dirty="0" smtClean="0"/>
              <a:t> </a:t>
            </a:r>
            <a:r>
              <a:rPr lang="en-US" dirty="0" err="1" smtClean="0"/>
              <a:t>আটক</a:t>
            </a:r>
            <a:r>
              <a:rPr lang="en-US" dirty="0" smtClean="0"/>
              <a:t> </a:t>
            </a:r>
            <a:r>
              <a:rPr lang="en-US" dirty="0" err="1" smtClean="0"/>
              <a:t>থাকাকালীন</a:t>
            </a:r>
            <a:r>
              <a:rPr lang="en-US" dirty="0" smtClean="0"/>
              <a:t> </a:t>
            </a:r>
            <a:r>
              <a:rPr lang="en-US" dirty="0" err="1" smtClean="0"/>
              <a:t>সময়ে</a:t>
            </a:r>
            <a:r>
              <a:rPr lang="en-US" dirty="0" smtClean="0"/>
              <a:t> </a:t>
            </a:r>
            <a:r>
              <a:rPr lang="en-US" dirty="0" err="1" smtClean="0"/>
              <a:t>অথবা</a:t>
            </a:r>
            <a:r>
              <a:rPr lang="en-US" dirty="0" smtClean="0"/>
              <a:t> </a:t>
            </a:r>
            <a:r>
              <a:rPr lang="en-US" dirty="0" err="1" smtClean="0"/>
              <a:t>সাময়িক</a:t>
            </a:r>
            <a:r>
              <a:rPr lang="en-US" dirty="0" smtClean="0"/>
              <a:t> </a:t>
            </a:r>
            <a:r>
              <a:rPr lang="en-US" dirty="0" err="1" smtClean="0"/>
              <a:t>বরখাস্তকালীন</a:t>
            </a:r>
            <a:r>
              <a:rPr lang="en-US" dirty="0" smtClean="0"/>
              <a:t> </a:t>
            </a:r>
            <a:r>
              <a:rPr lang="en-US" dirty="0" err="1" smtClean="0"/>
              <a:t>সময়ে</a:t>
            </a:r>
            <a:r>
              <a:rPr lang="en-US" dirty="0" smtClean="0"/>
              <a:t> </a:t>
            </a:r>
            <a:r>
              <a:rPr lang="en-US" dirty="0" err="1" smtClean="0"/>
              <a:t>ছুটি</a:t>
            </a:r>
            <a:r>
              <a:rPr lang="en-US" dirty="0" smtClean="0"/>
              <a:t> </a:t>
            </a:r>
            <a:r>
              <a:rPr lang="en-US" dirty="0" err="1" smtClean="0"/>
              <a:t>প্রদান</a:t>
            </a:r>
            <a:r>
              <a:rPr lang="en-US" dirty="0" smtClean="0"/>
              <a:t> </a:t>
            </a:r>
            <a:r>
              <a:rPr lang="en-US" dirty="0" err="1" smtClean="0"/>
              <a:t>করা</a:t>
            </a:r>
            <a:r>
              <a:rPr lang="en-US" dirty="0" smtClean="0"/>
              <a:t> </a:t>
            </a:r>
            <a:r>
              <a:rPr lang="en-US" dirty="0" err="1" smtClean="0"/>
              <a:t>যাইবে</a:t>
            </a:r>
            <a:r>
              <a:rPr lang="en-US" dirty="0" smtClean="0"/>
              <a:t> </a:t>
            </a:r>
            <a:r>
              <a:rPr lang="en-US" dirty="0" err="1" smtClean="0"/>
              <a:t>না</a:t>
            </a: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91200"/>
          </a:xfrm>
        </p:spPr>
        <p:txBody>
          <a:bodyPr>
            <a:normAutofit fontScale="92500" lnSpcReduction="20000"/>
          </a:bodyPr>
          <a:lstStyle/>
          <a:p>
            <a:pPr algn="ctr">
              <a:buNone/>
            </a:pPr>
            <a:r>
              <a:rPr lang="as-IN" sz="4000" dirty="0" smtClean="0">
                <a:latin typeface="Nikosh" pitchFamily="2" charset="0"/>
                <a:cs typeface="Nikosh" pitchFamily="2" charset="0"/>
                <a:hlinkClick r:id="rId2" tooltip="সরকারি চাকরি আইন, ২০১৮"/>
              </a:rPr>
              <a:t>সরকারি চাকরি আইন, ২০১৮</a:t>
            </a:r>
            <a:endParaRPr lang="en-US" sz="4000" dirty="0" smtClean="0">
              <a:latin typeface="Nikosh" pitchFamily="2" charset="0"/>
              <a:cs typeface="Nikosh" pitchFamily="2" charset="0"/>
            </a:endParaRPr>
          </a:p>
          <a:p>
            <a:pPr algn="ctr">
              <a:buNone/>
            </a:pPr>
            <a:endParaRPr lang="en-US" sz="2600" b="1" u="sng" dirty="0" smtClean="0">
              <a:solidFill>
                <a:srgbClr val="00B050"/>
              </a:solidFill>
              <a:latin typeface="Nikosh" pitchFamily="2" charset="0"/>
              <a:cs typeface="Nikosh" pitchFamily="2" charset="0"/>
            </a:endParaRPr>
          </a:p>
          <a:p>
            <a:pPr algn="just">
              <a:buNone/>
            </a:pPr>
            <a:r>
              <a:rPr lang="en-US" sz="2200" dirty="0" smtClean="0">
                <a:latin typeface="Nikosh" pitchFamily="2" charset="0"/>
                <a:cs typeface="Nikosh" pitchFamily="2" charset="0"/>
              </a:rPr>
              <a:t>১। </a:t>
            </a:r>
            <a:r>
              <a:rPr lang="as-IN" sz="2200" b="1" dirty="0" smtClean="0">
                <a:latin typeface="Nikosh" pitchFamily="2" charset="0"/>
                <a:cs typeface="Nikosh" pitchFamily="2" charset="0"/>
              </a:rPr>
              <a:t>সংক্ষিপ্ত শিরোনাম, প্রয়োগ ও প্রবর্তন</a:t>
            </a:r>
            <a:r>
              <a:rPr lang="en-US" sz="2200" b="1" dirty="0" smtClean="0">
                <a:latin typeface="Nikosh" pitchFamily="2" charset="0"/>
                <a:cs typeface="Nikosh" pitchFamily="2" charset="0"/>
              </a:rPr>
              <a:t> : </a:t>
            </a:r>
            <a:r>
              <a:rPr lang="en-US" sz="2200" dirty="0" smtClean="0">
                <a:latin typeface="Nikosh" pitchFamily="2" charset="0"/>
                <a:cs typeface="Nikosh" pitchFamily="2" charset="0"/>
              </a:rPr>
              <a:t>(১) </a:t>
            </a:r>
            <a:r>
              <a:rPr lang="as-IN" sz="2200" dirty="0" smtClean="0">
                <a:latin typeface="Nikosh" pitchFamily="2" charset="0"/>
                <a:cs typeface="Nikosh" pitchFamily="2" charset="0"/>
              </a:rPr>
              <a:t>এই আইন </a:t>
            </a:r>
            <a:r>
              <a:rPr lang="as-IN" sz="2200" dirty="0" smtClean="0">
                <a:latin typeface="Nikosh" pitchFamily="2" charset="0"/>
                <a:cs typeface="Nikosh" pitchFamily="2" charset="0"/>
                <a:hlinkClick r:id="rId2" tooltip="সরকারি চাকরি আইন, ২০১৮"/>
              </a:rPr>
              <a:t>সরকারি চাকরি আইন, ২০১৮</a:t>
            </a:r>
            <a:r>
              <a:rPr lang="as-IN" sz="2200" dirty="0" smtClean="0">
                <a:latin typeface="Nikosh" pitchFamily="2" charset="0"/>
                <a:cs typeface="Nikosh" pitchFamily="2" charset="0"/>
              </a:rPr>
              <a:t> নামে অভিহিত হইবে।</a:t>
            </a:r>
            <a:r>
              <a:rPr lang="en-US" sz="2200" dirty="0" smtClean="0">
                <a:latin typeface="Nikosh" pitchFamily="2" charset="0"/>
                <a:cs typeface="Nikosh" pitchFamily="2" charset="0"/>
              </a:rPr>
              <a:t> </a:t>
            </a:r>
          </a:p>
          <a:p>
            <a:pPr algn="just">
              <a:buNone/>
            </a:pPr>
            <a:r>
              <a:rPr lang="as-IN" sz="2200" dirty="0" smtClean="0">
                <a:latin typeface="Nikosh" pitchFamily="2" charset="0"/>
                <a:cs typeface="Nikosh" pitchFamily="2" charset="0"/>
              </a:rPr>
              <a:t>(২) উপ-ধারা (৩) এর বিধান সাপেক্ষে, এই আইন প্রজাতন্ত্রের কর্ম ও উহাতে নিয়োজিত কর্মচারীগণের জন্য প্রযোজ্য হইবে।</a:t>
            </a:r>
          </a:p>
          <a:p>
            <a:pPr algn="just">
              <a:buNone/>
            </a:pPr>
            <a:r>
              <a:rPr lang="as-IN" sz="2200" dirty="0" smtClean="0">
                <a:latin typeface="Nikosh" pitchFamily="2" charset="0"/>
                <a:cs typeface="Nikosh" pitchFamily="2" charset="0"/>
              </a:rPr>
              <a:t>(৩) অন্য কোনো আইন, চুক্তি বা সমজাতীয় দলিলে ভিন্নরূপ কোনো বিধান না থাকিলে, এই আইনের বিধানাবলি নিম্নবর্ণিত কর্ম বা কর্ম বিভাগ বা উহাতে নিয়োজিত ব্যক্তিগণের জন্য প্রযোজ্য হইবে না, যথা:-</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(ক) সংবিধান দ্বারা সৃষ্ট কোনো চাকরি বা পদ;</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(খ) বিচার-কর্ম বিভাগ;</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(গ) প্রতিরক্ষা-কর্ম বিভাগ;</a:t>
            </a:r>
            <a:r>
              <a:rPr lang="en-US" sz="2200" dirty="0" smtClean="0">
                <a:latin typeface="Nikosh" pitchFamily="2" charset="0"/>
                <a:cs typeface="Nikosh" pitchFamily="2" charset="0"/>
              </a:rPr>
              <a:t> </a:t>
            </a:r>
            <a:r>
              <a:rPr lang="as-IN" sz="3000" dirty="0" smtClean="0">
                <a:latin typeface="Nikosh" pitchFamily="2" charset="0"/>
                <a:cs typeface="Nikosh" pitchFamily="2" charset="0"/>
              </a:rPr>
              <a:t>(ঘ) পাবলিক বিশ্ববিদ্যালয়;</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ঙ) জাতীয় সংসদ সচিবালয়;</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(চ) বাংলাদেশ সুপ্রীম কোর্ট;</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(ছ) নির্বাচন কমিশন সচিবালয়;</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(জ) স্ব-শাসিত সংস্থা ও রাষ্ট্রায়ত্ত প্রতিষ্ঠান;</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(ঝ) স্থানীয় সরকার প্রতিষ্ঠান;</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(ঞ) সরকারের উন্নয়ন প্রকল্প, কর্মসূচি বা অনুরূপ কোনো কার্যক্রমের আওতাধীন চাকরি; এবং</a:t>
            </a:r>
            <a:r>
              <a:rPr lang="en-US" sz="2200" dirty="0" smtClean="0">
                <a:latin typeface="Nikosh" pitchFamily="2" charset="0"/>
                <a:cs typeface="Nikosh" pitchFamily="2" charset="0"/>
              </a:rPr>
              <a:t> </a:t>
            </a:r>
            <a:r>
              <a:rPr lang="as-IN" sz="2200" dirty="0" smtClean="0">
                <a:latin typeface="Nikosh" pitchFamily="2" charset="0"/>
                <a:cs typeface="Nikosh" pitchFamily="2" charset="0"/>
              </a:rPr>
              <a:t>(ট) এ্যাপ্রেনটিস, চুক্তি বা এডহক ভিত্তিক অথবা অন্য কোনো প্রকার অস্থায়ী, সাময়িক বা খণ্ডকালীন চাকরি।</a:t>
            </a:r>
            <a:endParaRPr lang="en-US" sz="2200" dirty="0" smtClean="0">
              <a:latin typeface="Nikosh" pitchFamily="2" charset="0"/>
              <a:cs typeface="Nikosh" pitchFamily="2" charset="0"/>
            </a:endParaRPr>
          </a:p>
          <a:p>
            <a:pPr algn="just">
              <a:buNone/>
            </a:pPr>
            <a:r>
              <a:rPr lang="bn-BD" sz="2200" dirty="0" smtClean="0">
                <a:latin typeface="Nikosh" pitchFamily="2" charset="0"/>
                <a:cs typeface="Nikosh" pitchFamily="2" charset="0"/>
              </a:rPr>
              <a:t>(৪) উপ-ধারা (৩) এ উল্লিখিত যে সকল কর্ম বা কর্মবিভাগ বা উহাতে নিয়োজিত ব্যক্তিগণের জন্য </a:t>
            </a:r>
            <a:r>
              <a:rPr lang="bn-BD" sz="2600" dirty="0" smtClean="0">
                <a:latin typeface="Nikosh" pitchFamily="2" charset="0"/>
                <a:cs typeface="Nikosh" pitchFamily="2" charset="0"/>
              </a:rPr>
              <a:t>ধারা ৬১ এর অধীন রহিতকৃত যে কোনো আইনের বিধান যেভাবে প্রযোজ্য ছিল, সেই সকল বিধানের বিষয়বস্তুর প্রতিফলনে যে সকল বিধান এই আইনে সংযোজিত হইয়াছে উহা প্রযোজ্য থাকিবে।</a:t>
            </a:r>
            <a:endParaRPr lang="as-IN" sz="2600" dirty="0" smtClean="0">
              <a:latin typeface="Nikosh" pitchFamily="2" charset="0"/>
              <a:cs typeface="Nikosh" pitchFamily="2" charset="0"/>
            </a:endParaRPr>
          </a:p>
          <a:p>
            <a:pPr>
              <a:buNone/>
            </a:pPr>
            <a:endParaRPr lang="as-IN" sz="2400" dirty="0" smtClean="0">
              <a:latin typeface="Nikosh" pitchFamily="2" charset="0"/>
              <a:cs typeface="Nikosh" pitchFamily="2" charset="0"/>
            </a:endParaRPr>
          </a:p>
          <a:p>
            <a:endParaRPr lang="en-US" dirty="0"/>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0"/>
            <a:ext cx="9153525" cy="6858000"/>
          </a:xfrm>
        </p:spPr>
      </p:pic>
      <p:sp>
        <p:nvSpPr>
          <p:cNvPr id="2" name="Slide Number Placeholder 1"/>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xmlns="" val="1994798294"/>
      </p:ext>
    </p:extLst>
  </p:cSld>
  <p:clrMapOvr>
    <a:masterClrMapping/>
  </p:clrMapOvr>
  <p:transition>
    <p:wheel spokes="8"/>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Hp 2\Desktop\flower.png"/>
          <p:cNvPicPr>
            <a:picLocks noChangeAspect="1" noChangeArrowheads="1"/>
          </p:cNvPicPr>
          <p:nvPr/>
        </p:nvPicPr>
        <p:blipFill>
          <a:blip r:embed="rId2"/>
          <a:srcRect/>
          <a:stretch>
            <a:fillRect/>
          </a:stretch>
        </p:blipFill>
        <p:spPr bwMode="auto">
          <a:xfrm>
            <a:off x="2711450" y="609600"/>
            <a:ext cx="3308350" cy="3733800"/>
          </a:xfrm>
          <a:prstGeom prst="rect">
            <a:avLst/>
          </a:prstGeom>
          <a:noFill/>
          <a:ln w="9525">
            <a:noFill/>
            <a:miter lim="800000"/>
            <a:headEnd/>
            <a:tailEnd/>
          </a:ln>
        </p:spPr>
      </p:pic>
      <p:sp>
        <p:nvSpPr>
          <p:cNvPr id="5" name="Title 1"/>
          <p:cNvSpPr txBox="1">
            <a:spLocks/>
          </p:cNvSpPr>
          <p:nvPr/>
        </p:nvSpPr>
        <p:spPr bwMode="auto">
          <a:xfrm>
            <a:off x="304800" y="3505200"/>
            <a:ext cx="8382000" cy="1752600"/>
          </a:xfrm>
          <a:prstGeom prst="rect">
            <a:avLst/>
          </a:prstGeom>
          <a:noFill/>
          <a:ln w="9525">
            <a:noFill/>
            <a:miter lim="800000"/>
            <a:headEnd/>
            <a:tailEnd/>
          </a:ln>
        </p:spPr>
        <p:txBody>
          <a:bodyPr lIns="91410" tIns="45703" rIns="91410" bIns="45703"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defTabSz="912877">
              <a:defRPr/>
            </a:pPr>
            <a:r>
              <a:rPr lang="en-US" sz="13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hialkhanMJ" pitchFamily="2" charset="0"/>
                <a:ea typeface="+mj-ea"/>
                <a:cs typeface="ArhialkhanMJ" pitchFamily="2" charset="0"/>
              </a:rPr>
              <a:t>ab¨ev</a:t>
            </a:r>
            <a:r>
              <a:rPr lang="en-US" sz="13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hialkhanMJ" pitchFamily="2" charset="0"/>
                <a:ea typeface="+mj-ea"/>
                <a:cs typeface="ArhialkhanMJ" pitchFamily="2" charset="0"/>
              </a:rPr>
              <a:t>`</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0-#ppt_w/2"/>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1+#ppt_w/2"/>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382000" cy="6248400"/>
          </a:xfrm>
        </p:spPr>
        <p:txBody>
          <a:bodyPr>
            <a:noAutofit/>
          </a:bodyPr>
          <a:lstStyle/>
          <a:p>
            <a:pPr>
              <a:spcAft>
                <a:spcPts val="600"/>
              </a:spcAft>
            </a:pPr>
            <a:r>
              <a:rPr lang="bn-BD" b="1" dirty="0" smtClean="0">
                <a:solidFill>
                  <a:schemeClr val="tx1"/>
                </a:solidFill>
                <a:latin typeface="Nikosh" pitchFamily="2" charset="0"/>
                <a:cs typeface="Nikosh" pitchFamily="2" charset="0"/>
              </a:rPr>
              <a:t>সরকারি চাকরি আইন</a:t>
            </a:r>
            <a:endParaRPr lang="en-US" b="1" dirty="0" smtClean="0">
              <a:solidFill>
                <a:schemeClr val="tx1"/>
              </a:solidFill>
              <a:latin typeface="Nikosh" pitchFamily="2" charset="0"/>
              <a:cs typeface="Nikosh" pitchFamily="2" charset="0"/>
            </a:endParaRPr>
          </a:p>
          <a:p>
            <a:pPr algn="just"/>
            <a:r>
              <a:rPr lang="as-IN" sz="2300" b="1" dirty="0" smtClean="0">
                <a:solidFill>
                  <a:schemeClr val="tx1"/>
                </a:solidFill>
                <a:latin typeface="Nikosh" pitchFamily="2" charset="0"/>
                <a:cs typeface="Nikosh" pitchFamily="2" charset="0"/>
              </a:rPr>
              <a:t>২। সংজ্ঞা</a:t>
            </a:r>
            <a:r>
              <a:rPr lang="en-US" sz="2300" b="1" dirty="0" smtClean="0">
                <a:solidFill>
                  <a:schemeClr val="tx1"/>
                </a:solidFill>
                <a:latin typeface="Nikosh" pitchFamily="2" charset="0"/>
                <a:cs typeface="Nikosh" pitchFamily="2" charset="0"/>
              </a:rPr>
              <a:t>: </a:t>
            </a:r>
            <a:r>
              <a:rPr lang="as-IN" sz="2300" dirty="0" smtClean="0">
                <a:solidFill>
                  <a:schemeClr val="tx1"/>
                </a:solidFill>
                <a:latin typeface="Nikosh" pitchFamily="2" charset="0"/>
                <a:cs typeface="Nikosh" pitchFamily="2" charset="0"/>
              </a:rPr>
              <a:t>বিষয় বা প্রসঙ্গের পরিপন্থি কোনো কিছু না থাকিলে, এই আইনে- </a:t>
            </a:r>
          </a:p>
          <a:p>
            <a:pPr algn="just">
              <a:spcBef>
                <a:spcPts val="0"/>
              </a:spcBef>
            </a:pPr>
            <a:r>
              <a:rPr lang="as-IN" sz="2300" dirty="0" smtClean="0">
                <a:solidFill>
                  <a:schemeClr val="tx1"/>
                </a:solidFill>
                <a:latin typeface="Nikosh" pitchFamily="2" charset="0"/>
                <a:cs typeface="Nikosh" pitchFamily="2" charset="0"/>
              </a:rPr>
              <a:t>(১) “আইন” অর্থ সংবিধানের অনুচ্ছেদ ১৫২ এ সংজ্ঞায়িত আইন; </a:t>
            </a:r>
            <a:endParaRPr lang="en-US" sz="2300" dirty="0" smtClean="0">
              <a:solidFill>
                <a:schemeClr val="tx1"/>
              </a:solidFill>
              <a:latin typeface="Nikosh" pitchFamily="2" charset="0"/>
              <a:cs typeface="Nikosh" pitchFamily="2" charset="0"/>
            </a:endParaRPr>
          </a:p>
          <a:p>
            <a:pPr algn="just">
              <a:spcBef>
                <a:spcPts val="0"/>
              </a:spcBef>
            </a:pPr>
            <a:r>
              <a:rPr lang="as-IN" sz="2300" dirty="0" smtClean="0">
                <a:solidFill>
                  <a:schemeClr val="tx1"/>
                </a:solidFill>
                <a:latin typeface="Nikosh" pitchFamily="2" charset="0"/>
                <a:cs typeface="Nikosh" pitchFamily="2" charset="0"/>
              </a:rPr>
              <a:t>(২) ‘‘উদ্বৃত্ত সরকারি কর্মচারী’’ অর্থ কোনো সরকারি কর্মচারী, যাহার পদ প্রশাসনিক পুনর্গঠন, জনবল যৌক্তিকীকরণ বা অন্য কোনো কারণে সরকার কর্তৃক বিলুপ্ত করা হইয়াছে;।</a:t>
            </a:r>
            <a:endParaRPr lang="en-US" sz="2300" dirty="0" smtClean="0">
              <a:solidFill>
                <a:schemeClr val="tx1"/>
              </a:solidFill>
              <a:latin typeface="Nikosh" pitchFamily="2" charset="0"/>
              <a:cs typeface="Nikosh" pitchFamily="2" charset="0"/>
            </a:endParaRPr>
          </a:p>
          <a:p>
            <a:pPr algn="just">
              <a:spcBef>
                <a:spcPts val="0"/>
              </a:spcBef>
            </a:pPr>
            <a:r>
              <a:rPr lang="as-IN" sz="2300" dirty="0" smtClean="0">
                <a:solidFill>
                  <a:schemeClr val="tx1"/>
                </a:solidFill>
                <a:latin typeface="Nikosh" pitchFamily="2" charset="0"/>
                <a:cs typeface="Nikosh" pitchFamily="2" charset="0"/>
              </a:rPr>
              <a:t>(৩) “উপযুক্ত কর্তৃপক্ষ” অর্থ নিয়োগকারী কর্তৃপক্ষ অথবা আপাতত বলবৎ কোনো আইন বা সরকারি আদেশ দ্বারা সংশ্লিষ্ট বিষয়ে দায়িত্ব পালন বা ক্ষমতা প্রয়োগের জন্য নির্ধারিত কর্তৃপক্ষ; এবং এতদুদ্দেশ্যে ক্ষমতাপ্রাপ্ত কোনো কর্মচারীও ইহার অন্তর্ভুক্ত হইবে; </a:t>
            </a:r>
          </a:p>
          <a:p>
            <a:pPr algn="just">
              <a:spcBef>
                <a:spcPts val="0"/>
              </a:spcBef>
            </a:pPr>
            <a:r>
              <a:rPr lang="as-IN" sz="2300" dirty="0" smtClean="0">
                <a:solidFill>
                  <a:schemeClr val="tx1"/>
                </a:solidFill>
                <a:latin typeface="Nikosh" pitchFamily="2" charset="0"/>
                <a:cs typeface="Nikosh" pitchFamily="2" charset="0"/>
              </a:rPr>
              <a:t>(৪) “‌‌এ্যাপ্রেনটিস” অর্থ প্রজাতন্ত্রের কর্মে নিয়োগ প্রাপ্ত নহেন, তবে অনুরূপ নিয়োগের উদ্দেশ্যে কোনো বৃত্তি বা পেশা সম্পর্কে প্রশিক্ষণরত কোনো ব্যক্তি যিনি উক্ত প্রশিক্ষণকালে সরকার কর্তৃক নির্ধারিত ভাতা প্রাপ্ত হন; </a:t>
            </a:r>
          </a:p>
          <a:p>
            <a:pPr algn="just">
              <a:spcBef>
                <a:spcPts val="0"/>
              </a:spcBef>
            </a:pPr>
            <a:r>
              <a:rPr lang="as-IN" sz="2300" dirty="0" smtClean="0">
                <a:solidFill>
                  <a:schemeClr val="tx1"/>
                </a:solidFill>
                <a:latin typeface="Nikosh" pitchFamily="2" charset="0"/>
                <a:cs typeface="Nikosh" pitchFamily="2" charset="0"/>
              </a:rPr>
              <a:t>(৫) “কমিশন” অর্থ বাংলাদেশ সরকারি কর্ম কমিশন; </a:t>
            </a:r>
          </a:p>
          <a:p>
            <a:pPr algn="just">
              <a:spcBef>
                <a:spcPts val="0"/>
              </a:spcBef>
            </a:pPr>
            <a:r>
              <a:rPr lang="as-IN" sz="2300" dirty="0" smtClean="0">
                <a:solidFill>
                  <a:schemeClr val="tx1"/>
                </a:solidFill>
                <a:latin typeface="Nikosh" pitchFamily="2" charset="0"/>
                <a:cs typeface="Nikosh" pitchFamily="2" charset="0"/>
              </a:rPr>
              <a:t>(৬) “প্রজাতন্ত্রের কর্মবিভাগ” অর্থ প্রজাতন্ত্রের কর্মের অন্তর্ভুক্ত যে কোনো কর্মবিভাগ, সার্ভিস, ক্যাডার বা সরকার কর্তৃক অনুমোদিত কোনো স্বতন্ত্র ইউনিট; </a:t>
            </a:r>
            <a:endParaRPr lang="en-US" sz="2300" dirty="0" smtClean="0">
              <a:solidFill>
                <a:schemeClr val="tx1"/>
              </a:solidFill>
              <a:latin typeface="Nikosh" pitchFamily="2" charset="0"/>
              <a:cs typeface="Nikosh" pitchFamily="2" charset="0"/>
            </a:endParaRPr>
          </a:p>
          <a:p>
            <a:pPr algn="just">
              <a:spcBef>
                <a:spcPts val="0"/>
              </a:spcBef>
            </a:pPr>
            <a:r>
              <a:rPr lang="bn-BD" sz="2300" dirty="0" smtClean="0">
                <a:solidFill>
                  <a:schemeClr val="tx1"/>
                </a:solidFill>
                <a:latin typeface="Nikosh" pitchFamily="2" charset="0"/>
                <a:cs typeface="Nikosh" pitchFamily="2" charset="0"/>
              </a:rPr>
              <a:t>(৭)</a:t>
            </a:r>
            <a:r>
              <a:rPr lang="en-US" sz="2300" dirty="0" smtClean="0">
                <a:solidFill>
                  <a:schemeClr val="tx1"/>
                </a:solidFill>
                <a:latin typeface="Nikosh" pitchFamily="2" charset="0"/>
                <a:cs typeface="Nikosh" pitchFamily="2" charset="0"/>
              </a:rPr>
              <a:t> </a:t>
            </a:r>
            <a:r>
              <a:rPr lang="bn-BD" sz="2300" dirty="0" smtClean="0">
                <a:solidFill>
                  <a:schemeClr val="tx1"/>
                </a:solidFill>
                <a:latin typeface="Nikosh" pitchFamily="2" charset="0"/>
                <a:cs typeface="Nikosh" pitchFamily="2" charset="0"/>
              </a:rPr>
              <a:t>“প্রেষণ” অর্থ কোনো সরকারি কর্মচারীকে তাহার নিজস্ব অথবা নিয়মিতভাবে নিয়োগযোগ্য কর্ম, পদ বা কর্মবিভাগ হইতে ভিন্নতর কোনো কর্ম, পদ বা কর্মবিভাগে অস্থায়ীভাবে প্রেরণ;</a:t>
            </a:r>
            <a:endParaRPr lang="en-US" sz="2300" dirty="0" smtClean="0">
              <a:solidFill>
                <a:schemeClr val="tx1"/>
              </a:solidFill>
              <a:latin typeface="Nikosh" pitchFamily="2" charset="0"/>
              <a:cs typeface="Nikosh" pitchFamily="2" charset="0"/>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85800"/>
            <a:ext cx="8153400" cy="5715000"/>
          </a:xfrm>
        </p:spPr>
        <p:txBody>
          <a:bodyPr>
            <a:normAutofit fontScale="92500" lnSpcReduction="10000"/>
          </a:bodyPr>
          <a:lstStyle/>
          <a:p>
            <a:pPr algn="just">
              <a:spcBef>
                <a:spcPts val="0"/>
              </a:spcBef>
              <a:spcAft>
                <a:spcPts val="600"/>
              </a:spcAft>
            </a:pPr>
            <a:r>
              <a:rPr lang="bn-BD" sz="2400" dirty="0" smtClean="0">
                <a:solidFill>
                  <a:schemeClr val="tx1"/>
                </a:solidFill>
                <a:latin typeface="Nikosh" pitchFamily="2" charset="0"/>
                <a:cs typeface="Nikosh" pitchFamily="2" charset="0"/>
              </a:rPr>
              <a:t>৮) “‌‌বেতন” অর্থ একজন কর্মচারী প্রতি মাসে বেতন, ওভারসিজ পে, বিশেষ বেতন, ব্যক্তিগত বেতন বা সরকার কর্তৃক বেতন হিসাবে বিশেষভাবে শ্রেণিভুক্ত অন্য যে কোনো প্রকার আয় বাবদ যে অর্থ প্রাপ্য হন; তবে কোনো পদে স্থায়ীভাবে বা অফিসিয়েটিং হিসাবে অধিষ্ঠিত থাকিবার কারণে বা কোনো কর্মবিভাগে তাহার অবস্থানের কারণে বিশেষ বেতন বা তাহার ব্যক্তিগত যোগ্যতার কারণে মঞ্জুরিকৃত বেতন ইহার অন্তর্ভুক্ত হইবে না; </a:t>
            </a:r>
          </a:p>
          <a:p>
            <a:pPr algn="just">
              <a:spcBef>
                <a:spcPts val="0"/>
              </a:spcBef>
              <a:spcAft>
                <a:spcPts val="600"/>
              </a:spcAft>
            </a:pPr>
            <a:r>
              <a:rPr lang="bn-BD" sz="2400" dirty="0" smtClean="0">
                <a:solidFill>
                  <a:schemeClr val="tx1"/>
                </a:solidFill>
                <a:latin typeface="Nikosh" pitchFamily="2" charset="0"/>
                <a:cs typeface="Nikosh" pitchFamily="2" charset="0"/>
              </a:rPr>
              <a:t>(৯) “বৈদেশিক বা বেসরকারি চাকরি” অর্থ কোনো বিদেশি রাষ্ট্র অথবা কোনো স্বীকৃত আন্তর্জাতিক, আঞ্চলিক, বহুজাতিক বা বেসরকারি সংস্থার অধীন চাকরি;</a:t>
            </a:r>
          </a:p>
          <a:p>
            <a:pPr algn="just">
              <a:spcBef>
                <a:spcPts val="0"/>
              </a:spcBef>
              <a:spcAft>
                <a:spcPts val="600"/>
              </a:spcAft>
            </a:pPr>
            <a:r>
              <a:rPr lang="bn-BD" sz="2600" dirty="0" smtClean="0">
                <a:solidFill>
                  <a:schemeClr val="tx1"/>
                </a:solidFill>
                <a:latin typeface="Nikosh" pitchFamily="2" charset="0"/>
                <a:cs typeface="Nikosh" pitchFamily="2" charset="0"/>
              </a:rPr>
              <a:t>(১০) “বিধি” অর্থ এই আইনের অধীন প্রণীত বিধি; এবং অনুরূপ বিধি প্রণীত না হওয়া পর্যন্ত প্রজাতন্ত্রের কর্ম ও উহাতে কর্মচারীগণের নিয়োগ এবং কর্মের শর্তাবলি সম্পর্কিত আপাতত বলবৎ অন্যান্য বিধিও ইহার অন্তর্ভুক্ত হইবে; </a:t>
            </a:r>
          </a:p>
          <a:p>
            <a:pPr algn="just">
              <a:spcBef>
                <a:spcPts val="0"/>
              </a:spcBef>
              <a:spcAft>
                <a:spcPts val="600"/>
              </a:spcAft>
            </a:pPr>
            <a:r>
              <a:rPr lang="bn-BD" sz="2600" dirty="0" smtClean="0">
                <a:solidFill>
                  <a:schemeClr val="tx1"/>
                </a:solidFill>
                <a:latin typeface="Nikosh" pitchFamily="2" charset="0"/>
                <a:cs typeface="Nikosh" pitchFamily="2" charset="0"/>
              </a:rPr>
              <a:t>(১১) “রাষ্ট্রায়ত্ত প্রতিষ্ঠান” অর্থ সরকার অথবা কোনো স্ব-শাসিত সংস্থার মালিকানাধীন বা উহাতে ন্যস্ত অথবা শতকরা ৫০ (পঞ্চাশ) ভাগের অধিক সরকারের অর্থায়নে পরিচালিত কোনো ব্যবসায়-উদ্যোগ, কোম্পানি, ব্যাংক, বিমা, আর্থিক প্রতিষ্ঠান অথবা শিল্প-বাণিজ্য সম্পর্কিত বা অনুরূপ কোনো প্রতিষ্ঠান; </a:t>
            </a:r>
          </a:p>
          <a:p>
            <a:pPr algn="just">
              <a:spcBef>
                <a:spcPts val="0"/>
              </a:spcBef>
            </a:pPr>
            <a:r>
              <a:rPr lang="bn-BD" sz="2600" dirty="0" smtClean="0">
                <a:solidFill>
                  <a:schemeClr val="tx1"/>
                </a:solidFill>
                <a:latin typeface="Nikosh" pitchFamily="2" charset="0"/>
                <a:cs typeface="Nikosh" pitchFamily="2" charset="0"/>
              </a:rPr>
              <a:t>(১২) “লিয়েন” অর্থ প্রজাতন্ত্রের কর্মের কোনো স্থায়ী পদে স্থায়ীভাবে নিয়োগপ্রাপ্ত ব্যক্তির উক্ত পদে স্থায়ীভাবে অধিষ্ঠিত থাকিবার অধিকার; </a:t>
            </a:r>
          </a:p>
        </p:txBody>
      </p:sp>
    </p:spTree>
  </p:cSld>
  <p:clrMapOvr>
    <a:masterClrMapping/>
  </p:clrMapOvr>
  <p:transition>
    <p:pull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153400" cy="5257800"/>
          </a:xfrm>
        </p:spPr>
        <p:txBody>
          <a:bodyPr>
            <a:noAutofit/>
          </a:bodyPr>
          <a:lstStyle/>
          <a:p>
            <a:pPr algn="just">
              <a:buNone/>
            </a:pPr>
            <a:r>
              <a:rPr lang="bn-BD" sz="2400" b="1" dirty="0" smtClean="0">
                <a:latin typeface="Nikosh" pitchFamily="2" charset="0"/>
                <a:cs typeface="Nikosh" pitchFamily="2" charset="0"/>
              </a:rPr>
              <a:t>৬১। রহিতকরণ ও হেফাজত: </a:t>
            </a:r>
            <a:r>
              <a:rPr lang="bn-BD" sz="2400" dirty="0" smtClean="0">
                <a:latin typeface="Nikosh" pitchFamily="2" charset="0"/>
                <a:cs typeface="Nikosh" pitchFamily="2" charset="0"/>
              </a:rPr>
              <a:t>(১) নিম্নবর্ণিত আইনসমূহ, অতঃপর উক্ত আইনসমূহ বলিয়া অভিহিত, এতদ্দ্বারা রহিত করা হইল, যথা:- </a:t>
            </a:r>
          </a:p>
          <a:p>
            <a:pPr algn="just">
              <a:spcBef>
                <a:spcPts val="0"/>
              </a:spcBef>
              <a:buNone/>
            </a:pPr>
            <a:r>
              <a:rPr lang="bn-BD" sz="2400" dirty="0" smtClean="0">
                <a:latin typeface="Nikosh" pitchFamily="2" charset="0"/>
                <a:cs typeface="Nikosh" pitchFamily="2" charset="0"/>
              </a:rPr>
              <a:t>	(ক) </a:t>
            </a:r>
            <a:r>
              <a:rPr lang="en-US" sz="2400" dirty="0" smtClean="0">
                <a:latin typeface="Nikosh" pitchFamily="2" charset="0"/>
                <a:cs typeface="Nikosh" pitchFamily="2" charset="0"/>
                <a:hlinkClick r:id="rId2" tooltip="Public Servants (Retirement) Act, 1974"/>
              </a:rPr>
              <a:t>Public Servants (Retirement) Act, 1974</a:t>
            </a:r>
            <a:r>
              <a:rPr lang="en-US" sz="2400" dirty="0" smtClean="0">
                <a:latin typeface="Nikosh" pitchFamily="2" charset="0"/>
                <a:cs typeface="Nikosh" pitchFamily="2" charset="0"/>
              </a:rPr>
              <a:t> (Act No. XII of 1974); </a:t>
            </a:r>
          </a:p>
          <a:p>
            <a:pPr algn="just">
              <a:spcBef>
                <a:spcPts val="0"/>
              </a:spcBef>
              <a:buNone/>
            </a:pPr>
            <a:r>
              <a:rPr lang="bn-BD" sz="2400" dirty="0" smtClean="0">
                <a:latin typeface="Nikosh" pitchFamily="2" charset="0"/>
                <a:cs typeface="Nikosh" pitchFamily="2" charset="0"/>
              </a:rPr>
              <a:t>	</a:t>
            </a:r>
            <a:r>
              <a:rPr lang="en-US" sz="2400" dirty="0" smtClean="0">
                <a:latin typeface="Nikosh" pitchFamily="2" charset="0"/>
                <a:cs typeface="Nikosh" pitchFamily="2" charset="0"/>
              </a:rPr>
              <a:t>(</a:t>
            </a:r>
            <a:r>
              <a:rPr lang="bn-BD" sz="2400" dirty="0" smtClean="0">
                <a:latin typeface="Nikosh" pitchFamily="2" charset="0"/>
                <a:cs typeface="Nikosh" pitchFamily="2" charset="0"/>
              </a:rPr>
              <a:t>খ) </a:t>
            </a:r>
            <a:r>
              <a:rPr lang="en-US" sz="2400" dirty="0" smtClean="0">
                <a:latin typeface="Nikosh" pitchFamily="2" charset="0"/>
                <a:cs typeface="Nikosh" pitchFamily="2" charset="0"/>
              </a:rPr>
              <a:t>Services (Reorganization and Conditions) Act, 1975 (Act No. XXXII of 1975); </a:t>
            </a:r>
          </a:p>
          <a:p>
            <a:pPr algn="just">
              <a:spcBef>
                <a:spcPts val="0"/>
              </a:spcBef>
              <a:buNone/>
            </a:pPr>
            <a:r>
              <a:rPr lang="bn-BD" sz="2400" dirty="0" smtClean="0">
                <a:latin typeface="Nikosh" pitchFamily="2" charset="0"/>
                <a:cs typeface="Nikosh" pitchFamily="2" charset="0"/>
              </a:rPr>
              <a:t>	</a:t>
            </a:r>
            <a:r>
              <a:rPr lang="en-US" sz="2400" dirty="0" smtClean="0">
                <a:latin typeface="Nikosh" pitchFamily="2" charset="0"/>
                <a:cs typeface="Nikosh" pitchFamily="2" charset="0"/>
              </a:rPr>
              <a:t>(</a:t>
            </a:r>
            <a:r>
              <a:rPr lang="bn-BD" sz="2400" dirty="0" smtClean="0">
                <a:latin typeface="Nikosh" pitchFamily="2" charset="0"/>
                <a:cs typeface="Nikosh" pitchFamily="2" charset="0"/>
              </a:rPr>
              <a:t>গ) </a:t>
            </a:r>
            <a:r>
              <a:rPr lang="en-US" sz="2400" dirty="0" smtClean="0">
                <a:latin typeface="Nikosh" pitchFamily="2" charset="0"/>
                <a:cs typeface="Nikosh" pitchFamily="2" charset="0"/>
                <a:hlinkClick r:id="rId3" tooltip="Government Servants (Special Provisions) Ordinance, 1979"/>
              </a:rPr>
              <a:t>Government Servants (Special Provisions) Ordinance, 1979</a:t>
            </a:r>
            <a:r>
              <a:rPr lang="en-US" sz="2400" dirty="0" smtClean="0">
                <a:latin typeface="Nikosh" pitchFamily="2" charset="0"/>
                <a:cs typeface="Nikosh" pitchFamily="2" charset="0"/>
              </a:rPr>
              <a:t> (Ordinance No. XI of 1979); </a:t>
            </a:r>
          </a:p>
          <a:p>
            <a:pPr algn="just">
              <a:spcBef>
                <a:spcPts val="0"/>
              </a:spcBef>
              <a:buNone/>
            </a:pPr>
            <a:r>
              <a:rPr lang="bn-BD" sz="2400" dirty="0" smtClean="0">
                <a:latin typeface="Nikosh" pitchFamily="2" charset="0"/>
                <a:cs typeface="Nikosh" pitchFamily="2" charset="0"/>
              </a:rPr>
              <a:t>	</a:t>
            </a:r>
            <a:r>
              <a:rPr lang="en-US" sz="2400" dirty="0" smtClean="0">
                <a:latin typeface="Nikosh" pitchFamily="2" charset="0"/>
                <a:cs typeface="Nikosh" pitchFamily="2" charset="0"/>
              </a:rPr>
              <a:t>(</a:t>
            </a:r>
            <a:r>
              <a:rPr lang="bn-BD" sz="2400" dirty="0" smtClean="0">
                <a:latin typeface="Nikosh" pitchFamily="2" charset="0"/>
                <a:cs typeface="Nikosh" pitchFamily="2" charset="0"/>
              </a:rPr>
              <a:t>ঘ) </a:t>
            </a:r>
            <a:r>
              <a:rPr lang="en-US" sz="2400" dirty="0" smtClean="0">
                <a:latin typeface="Nikosh" pitchFamily="2" charset="0"/>
                <a:cs typeface="Nikosh" pitchFamily="2" charset="0"/>
                <a:hlinkClick r:id="rId4" tooltip="Public Employees Discipline (Punctual Attendance) Ordinance, 1982"/>
              </a:rPr>
              <a:t>Public Employees Discipline (Punctual Attendance) Ordinance, 1982</a:t>
            </a:r>
            <a:r>
              <a:rPr lang="en-US" sz="2400" dirty="0" smtClean="0">
                <a:latin typeface="Nikosh" pitchFamily="2" charset="0"/>
                <a:cs typeface="Nikosh" pitchFamily="2" charset="0"/>
              </a:rPr>
              <a:t> (Ordinance No. XXXIV of 1982); </a:t>
            </a:r>
          </a:p>
          <a:p>
            <a:pPr algn="just">
              <a:spcBef>
                <a:spcPts val="0"/>
              </a:spcBef>
              <a:buNone/>
            </a:pPr>
            <a:r>
              <a:rPr lang="bn-BD" sz="2400" dirty="0" smtClean="0">
                <a:latin typeface="Nikosh" pitchFamily="2" charset="0"/>
                <a:cs typeface="Nikosh" pitchFamily="2" charset="0"/>
              </a:rPr>
              <a:t>	</a:t>
            </a:r>
            <a:r>
              <a:rPr lang="en-US" sz="2400" dirty="0" smtClean="0">
                <a:latin typeface="Nikosh" pitchFamily="2" charset="0"/>
                <a:cs typeface="Nikosh" pitchFamily="2" charset="0"/>
              </a:rPr>
              <a:t>(</a:t>
            </a:r>
            <a:r>
              <a:rPr lang="bn-BD" sz="2400" dirty="0" smtClean="0">
                <a:latin typeface="Nikosh" pitchFamily="2" charset="0"/>
                <a:cs typeface="Nikosh" pitchFamily="2" charset="0"/>
              </a:rPr>
              <a:t>ঙ) </a:t>
            </a:r>
            <a:r>
              <a:rPr lang="en-US" sz="2400" dirty="0" smtClean="0">
                <a:latin typeface="Nikosh" pitchFamily="2" charset="0"/>
                <a:cs typeface="Nikosh" pitchFamily="2" charset="0"/>
                <a:hlinkClick r:id="rId5" tooltip="Public Servants (Dismissal on Conviction) Ordinance, 1985"/>
              </a:rPr>
              <a:t>Public Servants (Dismissal on Conviction) Ordinance, 1985</a:t>
            </a:r>
            <a:r>
              <a:rPr lang="en-US" sz="2400" dirty="0" smtClean="0">
                <a:latin typeface="Nikosh" pitchFamily="2" charset="0"/>
                <a:cs typeface="Nikosh" pitchFamily="2" charset="0"/>
              </a:rPr>
              <a:t> (Ordinance No. V of 1985); </a:t>
            </a:r>
            <a:r>
              <a:rPr lang="bn-BD" sz="2400" dirty="0" smtClean="0">
                <a:latin typeface="Nikosh" pitchFamily="2" charset="0"/>
                <a:cs typeface="Nikosh" pitchFamily="2" charset="0"/>
              </a:rPr>
              <a:t>এবং </a:t>
            </a:r>
          </a:p>
          <a:p>
            <a:pPr algn="just">
              <a:spcBef>
                <a:spcPts val="0"/>
              </a:spcBef>
              <a:buNone/>
            </a:pPr>
            <a:r>
              <a:rPr lang="bn-BD" sz="2400" dirty="0" smtClean="0">
                <a:latin typeface="Nikosh" pitchFamily="2" charset="0"/>
                <a:cs typeface="Nikosh" pitchFamily="2" charset="0"/>
              </a:rPr>
              <a:t>	(চ) উদ্বৃত্ত সরকারি কর্মচারী আত্তীকরণ আইন, ২০১৬ (২০১৬ সনের ৩ নং আইন)।</a:t>
            </a:r>
          </a:p>
          <a:p>
            <a:pPr>
              <a:buNone/>
            </a:pPr>
            <a:r>
              <a:rPr lang="bn-BD" sz="2800" dirty="0" smtClean="0"/>
              <a:t>	</a:t>
            </a:r>
            <a:endParaRPr lang="en-US" sz="2800" b="1" dirty="0">
              <a:latin typeface="Nikosh" pitchFamily="2" charset="0"/>
              <a:cs typeface="Nikosh" pitchFamily="2" charset="0"/>
            </a:endParaRPr>
          </a:p>
        </p:txBody>
      </p:sp>
    </p:spTree>
  </p:cSld>
  <p:clrMapOvr>
    <a:masterClrMapping/>
  </p:clrMapOvr>
  <p:transition>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a:buNone/>
            </a:pPr>
            <a:r>
              <a:rPr lang="bn-BD" sz="2800" dirty="0" smtClean="0">
                <a:latin typeface="Nikosh" pitchFamily="2" charset="0"/>
                <a:cs typeface="Nikosh" pitchFamily="2" charset="0"/>
              </a:rPr>
              <a:t>(২) উক্তরূপ রহিতকরণ সত্ত্বেও,- </a:t>
            </a:r>
          </a:p>
          <a:p>
            <a:pPr algn="just">
              <a:buNone/>
            </a:pPr>
            <a:r>
              <a:rPr lang="bn-BD" sz="2800" dirty="0" smtClean="0">
                <a:latin typeface="Nikosh" pitchFamily="2" charset="0"/>
                <a:cs typeface="Nikosh" pitchFamily="2" charset="0"/>
              </a:rPr>
              <a:t>	(ক) উক্ত আইনসমূহের অধীন, সময় সময়, প্রণীত বা জারিকৃত এবং এই আইন কার্যকর হইবার অব্যবহিত পূর্বে বলবৎ বিধি, আদেশ, নির্দেশসমূহ এই আইনের অধীন প্রণীত হইয়াছে বলিয়া গণ্য হইবে; </a:t>
            </a:r>
          </a:p>
          <a:p>
            <a:pPr algn="just">
              <a:buNone/>
            </a:pPr>
            <a:r>
              <a:rPr lang="bn-BD" sz="2800" dirty="0" smtClean="0">
                <a:latin typeface="Nikosh" pitchFamily="2" charset="0"/>
                <a:cs typeface="Nikosh" pitchFamily="2" charset="0"/>
              </a:rPr>
              <a:t>	(খ) উক্ত আইনসমূহের অধীন কৃত কোনো কাজ-কর্ম বা গৃহীত ব্যবস্থা এই আইনের অধীন কৃত বা গৃহীত হইয়াছে বলিয়া গণ্য হইবে; এবং </a:t>
            </a:r>
          </a:p>
          <a:p>
            <a:pPr algn="just">
              <a:buNone/>
            </a:pPr>
            <a:r>
              <a:rPr lang="bn-BD" sz="2800" dirty="0" smtClean="0">
                <a:latin typeface="Nikosh" pitchFamily="2" charset="0"/>
                <a:cs typeface="Nikosh" pitchFamily="2" charset="0"/>
              </a:rPr>
              <a:t>	(গ) উক্ত আইনের অধীন গৃহীত কোনো কার্য বা ব্যবস্থা অনিষ্পন্ন বা চলমান থাকিলে, উহা উক্ত আইনসমূহের বিধান অনুসারে নিষ্পত্তি করিতে হইবে।</a:t>
            </a:r>
            <a:endParaRPr lang="en-US" sz="2800" b="1" dirty="0" smtClean="0">
              <a:latin typeface="Nikosh" pitchFamily="2" charset="0"/>
              <a:cs typeface="Nikosh" pitchFamily="2" charset="0"/>
            </a:endParaRPr>
          </a:p>
          <a:p>
            <a:pPr algn="just">
              <a:buNone/>
            </a:pPr>
            <a:endParaRPr lang="bn-BD" sz="2800" dirty="0" smtClean="0">
              <a:latin typeface="Nikosh" pitchFamily="2" charset="0"/>
              <a:cs typeface="Nikosh" pitchFamily="2" charset="0"/>
            </a:endParaRPr>
          </a:p>
        </p:txBody>
      </p:sp>
    </p:spTree>
  </p:cSld>
  <p:clrMapOvr>
    <a:masterClrMapping/>
  </p:clrMapOvr>
  <p:transition>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52400"/>
            <a:ext cx="8153400" cy="6400800"/>
          </a:xfrm>
        </p:spPr>
        <p:txBody>
          <a:bodyPr>
            <a:normAutofit lnSpcReduction="10000"/>
          </a:bodyPr>
          <a:lstStyle/>
          <a:p>
            <a:r>
              <a:rPr lang="bn-BD" sz="4000" u="sng" dirty="0" smtClean="0">
                <a:solidFill>
                  <a:srgbClr val="0000FF"/>
                </a:solidFill>
                <a:latin typeface="Nikosh" pitchFamily="2" charset="0"/>
                <a:cs typeface="Nikosh" pitchFamily="2" charset="0"/>
              </a:rPr>
              <a:t>বাংলাদেশ সার্ভিস রুলস, পার্ট-১</a:t>
            </a:r>
            <a:r>
              <a:rPr lang="en-US" sz="4000" u="sng" dirty="0" smtClean="0">
                <a:solidFill>
                  <a:srgbClr val="0000FF"/>
                </a:solidFill>
                <a:latin typeface="Nikosh" pitchFamily="2" charset="0"/>
                <a:cs typeface="Nikosh" pitchFamily="2" charset="0"/>
              </a:rPr>
              <a:t> ও ২</a:t>
            </a:r>
            <a:endParaRPr lang="bn-BD" dirty="0" smtClean="0">
              <a:solidFill>
                <a:schemeClr val="tx1"/>
              </a:solidFill>
              <a:latin typeface="Nikosh" pitchFamily="2" charset="0"/>
              <a:cs typeface="Nikosh" pitchFamily="2" charset="0"/>
            </a:endParaRPr>
          </a:p>
          <a:p>
            <a:pPr algn="just"/>
            <a:r>
              <a:rPr lang="bn-BD" dirty="0" smtClean="0">
                <a:solidFill>
                  <a:schemeClr val="tx1"/>
                </a:solidFill>
                <a:latin typeface="Nikosh" pitchFamily="2" charset="0"/>
                <a:cs typeface="Nikosh" pitchFamily="2" charset="0"/>
              </a:rPr>
              <a:t>প্রথম অধ্যায়।</a:t>
            </a:r>
            <a:r>
              <a:rPr lang="en-US" dirty="0" smtClean="0">
                <a:solidFill>
                  <a:schemeClr val="tx1"/>
                </a:solidFill>
                <a:latin typeface="Nikosh" pitchFamily="2" charset="0"/>
                <a:cs typeface="Nikosh" pitchFamily="2" charset="0"/>
              </a:rPr>
              <a:t>    </a:t>
            </a:r>
            <a:r>
              <a:rPr lang="bn-BD" dirty="0" smtClean="0">
                <a:solidFill>
                  <a:schemeClr val="tx1"/>
                </a:solidFill>
                <a:latin typeface="Nikosh" pitchFamily="2" charset="0"/>
                <a:cs typeface="Nikosh" pitchFamily="2" charset="0"/>
              </a:rPr>
              <a:t>প্রয়োগ পরিধি। </a:t>
            </a:r>
            <a:endParaRPr lang="bn-BD" sz="2400" dirty="0" smtClean="0">
              <a:solidFill>
                <a:schemeClr val="tx1"/>
              </a:solidFill>
              <a:latin typeface="Nikosh" pitchFamily="2" charset="0"/>
              <a:cs typeface="Nikosh" pitchFamily="2" charset="0"/>
            </a:endParaRPr>
          </a:p>
          <a:p>
            <a:pPr algn="just"/>
            <a:r>
              <a:rPr lang="bn-BD" sz="2400" dirty="0" smtClean="0">
                <a:solidFill>
                  <a:schemeClr val="tx1"/>
                </a:solidFill>
                <a:latin typeface="Nikosh" pitchFamily="2" charset="0"/>
                <a:cs typeface="Nikosh" pitchFamily="2" charset="0"/>
              </a:rPr>
              <a:t>	</a:t>
            </a:r>
            <a:r>
              <a:rPr lang="bn-BD" sz="3000" dirty="0" smtClean="0">
                <a:solidFill>
                  <a:schemeClr val="tx1"/>
                </a:solidFill>
                <a:latin typeface="Nikosh" pitchFamily="2" charset="0"/>
                <a:cs typeface="Nikosh" pitchFamily="2" charset="0"/>
              </a:rPr>
              <a:t>বিধি-২। সংবিধানের বিধান সাপেক্ষে এবং স্পষ্টভাবে বা অন্তর্নিহিতভাবে অন্যরূপ বর্ণিত থাকার ক্ষেত্র ব্যতিত, যে সকল চাকরিজীবীর এবং পদে। অধিষ্ঠিত ব্যক্তির চাকরির শর্তাবলী নির্ধারণের জন্য সরকার যথাযথ কর্তৃত্ব। সম্পন্ন, ঐ সকল চাকরিজীবীর এবং পদে অধিষ্ঠিত ব্যক্তির উপর এই বিধিমালা প্রযোজ্য। </a:t>
            </a:r>
            <a:r>
              <a:rPr lang="bn-BD" sz="3000" dirty="0" smtClean="0">
                <a:solidFill>
                  <a:schemeClr val="bg1"/>
                </a:solidFill>
                <a:latin typeface="Nikosh" pitchFamily="2" charset="0"/>
                <a:cs typeface="Nikosh" pitchFamily="2" charset="0"/>
              </a:rPr>
              <a:t>এই বিধিমালা উপরোক্ত বিধান সাপেক্ষে সংশ্লিষ্ট আইন বা চুক্তিতে অন্তর্ভুক্ত নাই, এইরূপ বিষয়ে নিম্নোক্ত ব্যক্তিদের ক্ষেত্রেও প্রযোজ্য হইবে-</a:t>
            </a:r>
            <a:endParaRPr lang="en-US" sz="3000" dirty="0" smtClean="0">
              <a:solidFill>
                <a:schemeClr val="bg1"/>
              </a:solidFill>
              <a:latin typeface="Nikosh" pitchFamily="2" charset="0"/>
              <a:cs typeface="Nikosh" pitchFamily="2" charset="0"/>
            </a:endParaRPr>
          </a:p>
          <a:p>
            <a:pPr algn="just"/>
            <a:r>
              <a:rPr lang="bn-BD" sz="3000" dirty="0" smtClean="0">
                <a:solidFill>
                  <a:schemeClr val="tx1"/>
                </a:solidFill>
                <a:latin typeface="Nikosh" pitchFamily="2" charset="0"/>
                <a:cs typeface="Nikosh" pitchFamily="2" charset="0"/>
              </a:rPr>
              <a:t>(এ) (১) বলবৎ কোন আইনের দ্বারা বা আইনের অধীনে যে সকল ব্যক্তির নিয়োগ ও চাকরির শর্তাদি সংক্রান্ত বিশেষ বিধান প্রণয়ন করা হইয়াছে, (২) সম্পাদিত কোন চুক্তির দ্বারা যে সকল ব্যক্তির চাকরি, বেতন এবং ভাতাদি অথবা পেনশন অথবা ইহাদের যে কোনটি সম্পর্কে বিশেষ বিধান সৃষ্টি করা হইয়াছে। </a:t>
            </a:r>
          </a:p>
          <a:p>
            <a:pPr algn="just"/>
            <a:endParaRPr lang="bn-BD" sz="3000" dirty="0" smtClean="0">
              <a:solidFill>
                <a:schemeClr val="tx1"/>
              </a:solidFill>
              <a:latin typeface="Nikosh" pitchFamily="2" charset="0"/>
              <a:cs typeface="Nikosh" pitchFamily="2" charset="0"/>
            </a:endParaRPr>
          </a:p>
          <a:p>
            <a:pPr algn="just"/>
            <a:endParaRPr lang="en-US" sz="2400" dirty="0" smtClean="0">
              <a:solidFill>
                <a:schemeClr val="tx1"/>
              </a:solidFill>
              <a:latin typeface="Nikosh" pitchFamily="2" charset="0"/>
              <a:cs typeface="Nikosh" pitchFamily="2" charset="0"/>
            </a:endParaRPr>
          </a:p>
        </p:txBody>
      </p:sp>
    </p:spTree>
  </p:cSld>
  <p:clrMapOvr>
    <a:masterClrMapping/>
  </p:clrMapOvr>
  <p:transition>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0"/>
            <a:ext cx="8686800" cy="5791200"/>
          </a:xfrm>
        </p:spPr>
        <p:txBody>
          <a:bodyPr>
            <a:noAutofit/>
          </a:bodyPr>
          <a:lstStyle/>
          <a:p>
            <a:pPr algn="just"/>
            <a:r>
              <a:rPr lang="bn-BD" sz="3600" dirty="0" smtClean="0">
                <a:solidFill>
                  <a:schemeClr val="tx1"/>
                </a:solidFill>
                <a:latin typeface="Nikosh" pitchFamily="2" charset="0"/>
                <a:cs typeface="Nikosh" pitchFamily="2" charset="0"/>
              </a:rPr>
              <a:t>	</a:t>
            </a:r>
            <a:endParaRPr lang="en-US" sz="3600" dirty="0" smtClean="0">
              <a:solidFill>
                <a:schemeClr val="tx1"/>
              </a:solidFill>
              <a:latin typeface="Nikosh" pitchFamily="2" charset="0"/>
              <a:cs typeface="Nikosh" pitchFamily="2" charset="0"/>
            </a:endParaRPr>
          </a:p>
          <a:p>
            <a:pPr algn="just"/>
            <a:r>
              <a:rPr lang="bn-BD" sz="3600" dirty="0" smtClean="0">
                <a:solidFill>
                  <a:schemeClr val="tx1"/>
                </a:solidFill>
                <a:latin typeface="Nikosh" pitchFamily="2" charset="0"/>
                <a:cs typeface="Nikosh" pitchFamily="2" charset="0"/>
              </a:rPr>
              <a:t>বিধি-৪। এই বিধিমালার ব্যাখ্যা প্রদানের ক্ষমতা সরকার সংরক্ষণ করেন। </a:t>
            </a:r>
          </a:p>
          <a:p>
            <a:pPr algn="just"/>
            <a:r>
              <a:rPr lang="bn-BD" sz="3600" dirty="0" smtClean="0">
                <a:solidFill>
                  <a:schemeClr val="tx1"/>
                </a:solidFill>
                <a:latin typeface="Nikosh" pitchFamily="2" charset="0"/>
                <a:cs typeface="Nikosh" pitchFamily="2" charset="0"/>
              </a:rPr>
              <a:t>নোট-১। এই বিধিমালার যে সকল বিধির ক্ষমতা কেবল সরকারকে প্রদান করা হইয়াছে, ঐ সকল বিধির ক্ষমতা সংস্থাপন মন্ত্রণালয়ের সহিত পরামর্শ না করিয়া প্রয়োগ করা যাইবে না। তবে কোন কোন বিষয়ে সংস্থাপন মন্ত্রণালয়ের সম্মতি প্রদত্ত হইয়াছে বলিয়া গণ্য করিতে হইবে এবং কোন কোন বিষয়ে সংস্থাপন মন্ত্রণায়ের মাধ্যমে রাষ্ট্রপতির নিকট উপস্থাপন করিতে হইবে, সংস্থাপন মন্ত্রণালয় তাহা সাধারণ বা বিশেষ আদেশের দ্বারা নির্ধারণ করিবে।</a:t>
            </a:r>
          </a:p>
        </p:txBody>
      </p:sp>
    </p:spTree>
  </p:cSld>
  <p:clrMapOvr>
    <a:masterClrMapping/>
  </p:clrMapOvr>
  <p:transition>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1135</TotalTime>
  <Words>1034</Words>
  <Application>Microsoft Office PowerPoint</Application>
  <PresentationFormat>On-screen Show (4:3)</PresentationFormat>
  <Paragraphs>222</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        </vt:lpstr>
      <vt:lpstr>Slide 2</vt:lpstr>
      <vt:lpstr>Slide 3</vt:lpstr>
      <vt:lpstr>Slide 4</vt:lpstr>
      <vt:lpstr>Slide 5</vt:lpstr>
      <vt:lpstr>Slide 6</vt:lpstr>
      <vt:lpstr>Slide 7</vt:lpstr>
      <vt:lpstr>Slide 8</vt:lpstr>
      <vt:lpstr>Slide 9</vt:lpstr>
      <vt:lpstr>বাংলাদেশ সার্ভিস রুলস পার্ট-১  সূচীপত্র</vt:lpstr>
      <vt:lpstr>বাংলাদেশ সার্ভিস রুলস পার্ট-১                         সূচীপত্র        (চলমান……)</vt:lpstr>
      <vt:lpstr>বাংলাদেশ সার্ভিস রুলস পার্ট-১                         সূচীপত্র        (চলমান……)</vt:lpstr>
      <vt:lpstr>বাংলাদেশ সার্ভিস রুলস পার্ট-১                         সূচীপত্র        (চলমান……)</vt:lpstr>
      <vt:lpstr>বাংলাদেশ সার্ভিস রুলস পার্ট-১                         সূচীপত্র        (চলমান……)</vt:lpstr>
      <vt:lpstr>বাংলাদেশ সার্ভিস রুলস পার্ট-১                         সূচীপত্র        (চলমান……)</vt:lpstr>
      <vt:lpstr>বাংলাদেশ সার্ভিস রুলস পার্ট-2      সূচীপত্র        </vt:lpstr>
      <vt:lpstr>বাংলাদেশ সার্ভিস রুলস পার্ট-2                         সূচীপত্র        (চলমান……)</vt:lpstr>
      <vt:lpstr>বাংলাদেশ সার্ভিস রুলস পার্ট-2                         সূচীপত্র        (চলমান……)</vt:lpstr>
      <vt:lpstr>চাকরির সাধারণ শর্তাবলী</vt:lpstr>
      <vt:lpstr>সর্বোচ্চ বয়স </vt:lpstr>
      <vt:lpstr>বয়স সীমা প্রমার্জন </vt:lpstr>
      <vt:lpstr>বয়স ঘোষণা ও ডাক্তারি সনদ</vt:lpstr>
      <vt:lpstr>কাজের সময় ,পদ ও লিয়েন</vt:lpstr>
      <vt:lpstr>বদলি,  দায়িত্ব ও সদর দপ্তর </vt:lpstr>
      <vt:lpstr> দায়িত্ব  এলাকা  নির্ধারণ, ভ্রমণ ভাতা</vt:lpstr>
      <vt:lpstr>চাকরি হইতে খারিজ</vt:lpstr>
      <vt:lpstr>বেতন </vt:lpstr>
      <vt:lpstr>চাকরি হইতে বরখাস্ত, অপসারণ ও সাময়িক বরখাস্ত </vt:lpstr>
      <vt:lpstr>চাকরি হইতে বরখাস্ত, অপসারণ ও সাময়িক বরখাস্ত </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User</cp:lastModifiedBy>
  <cp:revision>400</cp:revision>
  <dcterms:created xsi:type="dcterms:W3CDTF">2019-11-25T04:08:19Z</dcterms:created>
  <dcterms:modified xsi:type="dcterms:W3CDTF">2021-12-19T04:22:47Z</dcterms:modified>
</cp:coreProperties>
</file>