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74" r:id="rId6"/>
    <p:sldId id="264" r:id="rId7"/>
    <p:sldId id="276" r:id="rId8"/>
    <p:sldId id="273" r:id="rId9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9063-EB8E-4EFB-9BFA-F40C80BEEDAD}" type="datetimeFigureOut">
              <a:rPr lang="en-US" smtClean="0"/>
              <a:pPr/>
              <a:t>15-Dec-21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8F55-DDE0-46C3-8C88-AB3B333C7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534400" cy="1371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bn-BD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গণ </a:t>
            </a:r>
            <a:r>
              <a:rPr lang="as-IN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কর্মচারী (নিয়মিত উপস্থিতি) বিধিমালা, ২০১৯</a:t>
            </a:r>
            <a:r>
              <a:rPr lang="en-US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 sz="5400" baseline="-25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as-IN" sz="4800" dirty="0" smtClean="0">
                <a:solidFill>
                  <a:schemeClr val="tx1"/>
                </a:solidFill>
              </a:rPr>
              <a:t/>
            </a:r>
            <a:br>
              <a:rPr lang="as-IN" sz="4800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 rot="20906696">
            <a:off x="556786" y="815005"/>
            <a:ext cx="8323262" cy="18364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ArhialkhanMJ"/>
                <a:cs typeface="ArhialkhanMJ"/>
              </a:rPr>
              <a:t>¯^</a:t>
            </a:r>
            <a:r>
              <a:rPr lang="en-US" sz="3600" kern="10" dirty="0" err="1">
                <a:ln w="9525">
                  <a:round/>
                  <a:headEnd/>
                  <a:tailEnd/>
                </a:ln>
                <a:solidFill>
                  <a:srgbClr val="CC3300"/>
                </a:solidFill>
                <a:latin typeface="ArhialkhanMJ"/>
                <a:cs typeface="ArhialkhanMJ"/>
              </a:rPr>
              <a:t>vMZg</a:t>
            </a:r>
            <a:endParaRPr lang="en-US" sz="3600" kern="10" dirty="0">
              <a:ln w="9525">
                <a:round/>
                <a:headEnd/>
                <a:tailEnd/>
              </a:ln>
              <a:solidFill>
                <a:srgbClr val="CC3300"/>
              </a:solidFill>
              <a:latin typeface="ArhialkhanMJ"/>
              <a:cs typeface="ArhialkhanMJ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4191000"/>
            <a:ext cx="64008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আবু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হায়াত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মোঃ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রহমতুল্লাহ্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‌,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পিএএ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প্রধান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নির্বাহী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কর্মকর্তা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উপসচিব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)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None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ikosh" pitchFamily="2" charset="0"/>
                <a:ea typeface="+mn-ea"/>
                <a:cs typeface="Nikosh" pitchFamily="2" charset="0"/>
              </a:rPr>
              <a:t>রাজশাহী উন্নয়ন কর্তৃপক্ষ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ikosh" pitchFamily="2" charset="0"/>
              <a:ea typeface="+mn-ea"/>
              <a:cs typeface="Nikosh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153400" cy="5867400"/>
          </a:xfrm>
        </p:spPr>
        <p:txBody>
          <a:bodyPr>
            <a:normAutofit/>
          </a:bodyPr>
          <a:lstStyle/>
          <a:p>
            <a:pPr algn="just"/>
            <a:r>
              <a:rPr lang="as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</a:t>
            </a:r>
            <a:r>
              <a:rPr lang="as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শিরোনাম ও প্রবর্তন।</a:t>
            </a:r>
            <a:r>
              <a:rPr lang="as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-(১) এই বিধিমালা সরকারি কর্মচারী (নিয়মিত উপস্থিতি) বিধিমালা, ২০১৯ নামে অভিহিত হইবে।</a:t>
            </a:r>
            <a:endParaRPr lang="en-US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২) ইহা অবিলম্বে কার্যকর হইবে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গেজেড</a:t>
            </a:r>
            <a:r>
              <a:rPr lang="en-US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অতিরিক্ত</a:t>
            </a:r>
            <a:r>
              <a:rPr lang="en-US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ডিসেম্বর</a:t>
            </a:r>
            <a:r>
              <a:rPr lang="en-US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৫, </a:t>
            </a:r>
            <a:r>
              <a:rPr lang="en-US" sz="24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২০১৯)</a:t>
            </a:r>
            <a:endParaRPr lang="en-US" sz="24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endParaRPr lang="en-US" sz="24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</a:t>
            </a:r>
            <a:r>
              <a:rPr lang="as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 সংজ্ঞা।-</a:t>
            </a:r>
            <a:r>
              <a:rPr lang="as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 বিধিমালায় ব্যবহৃত শব্দ বা অভিব্যক্তিসমূহ সরকারি চাকরি আইন, ২০১৮ (২০১৮ সনের ৫৭ নং আইন) এ যে অর্থে ব্যবহৃত হইয়াছে সেই অর্থে প্রযোজ্য হইবে।</a:t>
            </a:r>
            <a:endParaRPr lang="en-US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৩। বিনা অনুমতিতে কর্মে অনুপস্থিতি।-</a:t>
            </a:r>
            <a:r>
              <a:rPr lang="en-US" sz="24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(১) উপযুক্ত কর্তৃপক্ষের পূর্বনুমতি ব্যতিরেকে কোনো সরকারি কর্মচারী নিজ কর্মে অনুপস্থিত থাকিতে পারিবেন না।</a:t>
            </a:r>
            <a:endParaRPr lang="en-US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	(২) উপবিধি (১) এর বিধান লঙ্ঘন করিলে উপযুক্ত কর্তৃপক্ষ সংশ্লিষ্ট কর্মচারীকে কারণ দর্শাইবার যুক্তিসংগত সুযোগ প্রদান করিয়া অনুপস্থিত কর্মচারীর প্রতিদিনের অনুপস্থিতির জন্য ১ (এক) দিনের মূল বেতনের সমপরিমাণ অর্থ কর্তন করিতে পারিবে।</a:t>
            </a:r>
            <a:endParaRPr lang="en-US" sz="24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"/>
            <a:ext cx="8458200" cy="5943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as-IN" sz="2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৪। বিনা অনুমতিতে অফিস ত্যাগ।-</a:t>
            </a:r>
            <a:r>
              <a:rPr lang="as-IN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 (১) পূর্বানুমতি ব্যতিরেকে কোনো সরকারি কর্মচারী অফিস চলাকালীন অফিস ত্যাগ করিতে পারিবেন না;</a:t>
            </a:r>
            <a:endParaRPr lang="bn-BD" sz="2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bn-BD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তবে শর্ত থাকে যে, জরুরি প্রয়োজনে কোনো সহকর্মীকে অবগতকরণপূর্বক অফিস ত্যাগ করা যাইবে এবং এই বিধিমালার তফসিল অনুযায়ী সংরক্ষিত রেজিস্টারে এইরূপ অফিস ত্যাগের কারণ, সময়, তারিখ, ইত্যাদি লিপিবদ্ধ করিতে হইবে।</a:t>
            </a:r>
          </a:p>
          <a:p>
            <a:pPr algn="just"/>
            <a:r>
              <a:rPr lang="bn-BD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(২) উপবিধি (১) এর বিধান লঙ্ঘন করিলে উপযুক্ত কর্তৃপক্ষ সংশ্লিষ্ট কর্মচারীকে কারণ। দর্শাইবার যুক্তিসংগত সুযোগ প্রদান করিয়া এইরূপ প্রতি ক্ষেত্রের জন্য উক্ত কর্মচারীর ১ (এক) দিনের মূল বেতনের সমপরিমাণ অর্থ কর্তন করিতে পারিবে।</a:t>
            </a:r>
            <a:endParaRPr lang="en-US" sz="2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2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৫। বিলম্বে উপস্থিতি।–</a:t>
            </a:r>
            <a:r>
              <a:rPr lang="as-IN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 (১) কোনো সরকারি কর্মচারী যুক্তি সংগত কারণ</a:t>
            </a:r>
            <a:r>
              <a:rPr lang="en-US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ব্যতীত বিলম্বে অফিসে উপস্থিত হইতে পারিবেন না।</a:t>
            </a:r>
            <a:endParaRPr lang="en-US" sz="2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en-US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(২) </a:t>
            </a:r>
            <a:r>
              <a:rPr lang="bn-BD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উপবিধি (১) এর বিধান লঙ্ঘন করিলে উপযুক্ত কর্তৃপক্ষ সংশ্লিষ্ট কর্মচারীকে কারণ দর্শাইবার যুক্তিসংগত সুযাোগ প্রদান করিয়া </a:t>
            </a:r>
            <a:r>
              <a:rPr lang="as-IN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 ২ (দুই) দিনের বিলম্বে উপস্থিতির জন্য উক্ত কর্মচারীর ১ (এক) দিনের মূল বেতনের সমপরিমাণ অর্থ কর্তন করিতে পারিবে।</a:t>
            </a:r>
            <a:endParaRPr lang="en-US" sz="2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2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৬। অপরাধের পুনরাবৃত্তির জন্য দন্ড। –</a:t>
            </a:r>
            <a:r>
              <a:rPr lang="as-IN" sz="2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 কোনো সরকারি কর্মচারী ৩০ (ত্রিশ) দিরেন মধ্যে বিধি ৩, ৪ ও ৫ এ বর্ণিত অপরাধ একাধিকবার করিলে, উপযুক্ত কর্তৃপক্ষ উক্ত কর্মচারীর সর্বোচ্চ ০৭ (সাত) দিনের মূল বেতনের সমপরিমাণ অর্থ কর্তন করিতে পারিবে।</a:t>
            </a:r>
            <a:endParaRPr lang="en-US" sz="26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3058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৭। </a:t>
            </a:r>
            <a:r>
              <a:rPr lang="en-US" sz="28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পুনর্বিবেচনা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  <a:r>
              <a:rPr lang="as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–</a:t>
            </a:r>
            <a:r>
              <a:rPr lang="en-US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(১) বিধি ৩, ৪, ৫ ও ৬ এর অধীন কোনো সরকারি কর্মচারীর বেতন কর্তনের আদেশ প্রদান করা হইলে, সংশ্লিষ্ট সরকারি কর্মচারী ৩ (তিন) কার্যদিবসের মধ্যে উপযুক্ত কর্তৃপক্ষের নিকট উক্ত আদেশ পুনর্বিবেচনার জন্য আবেদন করিতে পারিবেন।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(২) উপবিধি (১) এর অধীন পুনর্বিবেচনার কোনো আবেদন করা হইলে, আদেশ প্রদানকারী কর্তৃপক্ষ, সংশ্লিষ্ট কর্মচারীকে শুনানির যুক্তিসঙ্গত সুযোগ প্রদান করিয়া প্রদত্ত আদেশ সংশোধন বা বাতিল করিতে পারিবে বা বহাল রাখিতে পারিবে ।</a:t>
            </a:r>
          </a:p>
          <a:p>
            <a:pPr algn="just"/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(৩) পুনর্বিবেচনার আবেদন শুনানির ক্ষেত্রে সাক্ষ্যের সংক্ষিপ্তসার, প্রাপ্ত তথ্যাদি এবং সিদ্ধান্ত লিপিবদ্ধ করিতে হইবে।</a:t>
            </a:r>
          </a:p>
          <a:p>
            <a:pPr algn="just"/>
            <a:r>
              <a:rPr lang="as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৮। দন্ডের অর্থ কর্তন। – </a:t>
            </a:r>
            <a:r>
              <a:rPr lang="as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(১) সংশ্লিষ্ট সরকারি কর্মচারীর দন্ডের অর্থ মাসিক বেতন হইতে কর্তনপূর্বক আদায় করিতে হইবে।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r>
              <a:rPr lang="as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(২) </a:t>
            </a:r>
            <a:r>
              <a:rPr lang="bn-BD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সংশ্লিষ্ট </a:t>
            </a:r>
            <a:r>
              <a:rPr lang="as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নিজের বেতন বিল নিজে উত্তোলনকারী হইলে, তাহাকে বেতন বিল হইতে দন্ডের অর্থ কর্তন করিবার লিখিত নির্দেশ প্রদান করিতে হইবে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as-IN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এবং উক্ত কর্মচারী বেতন বিল হইতে দন্ডের অর্থ কর্তন না করিলে সংশ্লিষ্ট হিসাবরক্ষণ অফিস উক্ত অর্থ কর্তনপূর্বক বিল পাশ করিবে।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305800" cy="5715000"/>
          </a:xfrm>
        </p:spPr>
        <p:txBody>
          <a:bodyPr>
            <a:normAutofit/>
          </a:bodyPr>
          <a:lstStyle/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৯। হেফাজত।-১) সিভিল আপিল নং ৪৮/২০১১ এ সুপ্রীম কোর্টের আপিল বিভাগ কর্তৃক প্রদত্ত রায়ে সংবিধান (সপ্তম সংশোধন) আইন, ১৯৮৬ (১৯৮৬ সনের ১নং আইন) বাতিল ঘোষণা </a:t>
            </a:r>
            <a:r>
              <a:rPr lang="en-US" sz="24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করায়</a:t>
            </a:r>
            <a:r>
              <a:rPr lang="en-US" sz="240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“Executive Instruction No. SED/PS/82-103, dated the 14th Septernber, 1982" 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এবং এস, আর, ও, নং-১৫৪-আইন/৮৯, অতঃপর উক্ত </a:t>
            </a: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Executive Instruction 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 এস, আর, ও বলিয়া উল্লিখিত, বিলুপ্ত হইয়াছে।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	(২) উক্তরূপ বিলুপ্ত হওয়া সত্ত্বেও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	(ক) উক্ত </a:t>
            </a: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Executive Instruction 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 এস, আর, ও এর অধীন যে সকল কার্যক্রম নিষ্পন্ন হইয়াছে উহা এই বিধিমালার অধীন নিম্পন্ন হইয়াছে বলিয়া গণ্য হইবে; এবং</a:t>
            </a:r>
          </a:p>
          <a:p>
            <a:pPr algn="just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	(খ) কোনো কার্যক্রম অনিষ্পন্ন থাকিলে উহা উক্ত </a:t>
            </a:r>
            <a:r>
              <a:rPr lang="en-US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Executive Instruction </a:t>
            </a:r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ও এস, আর, ও এর অধীন নিষ্পন্ন করিতে হইবে।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762000"/>
            <a:ext cx="8077200" cy="541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তফসিল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[বিধি-৪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উপ-বিধি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(১)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দ্রষ্টব্য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]</a:t>
            </a:r>
          </a:p>
          <a:p>
            <a:pPr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অফিস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ত্যাগের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রেজিষ্টার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…………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শাখা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…………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মন্ত্রণালয়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/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ইত্যাদি</a:t>
            </a: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2800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146778"/>
          <a:ext cx="8382001" cy="165382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746910"/>
                <a:gridCol w="1161862"/>
                <a:gridCol w="912891"/>
                <a:gridCol w="1369337"/>
                <a:gridCol w="1371600"/>
                <a:gridCol w="1076608"/>
                <a:gridCol w="980792"/>
                <a:gridCol w="762001"/>
              </a:tblGrid>
              <a:tr h="12192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ক্রমিক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নং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/>
                        <a:t>কর্মচারীর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নাম</a:t>
                      </a:r>
                      <a:r>
                        <a:rPr lang="en-US" sz="1400" baseline="0" dirty="0" smtClean="0"/>
                        <a:t> ও </a:t>
                      </a:r>
                      <a:r>
                        <a:rPr lang="en-US" sz="1400" baseline="0" dirty="0" err="1" smtClean="0"/>
                        <a:t>পদবী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অফিস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ত্যাগের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কারণ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অফিস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ত্যাগের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সময়</a:t>
                      </a:r>
                      <a:r>
                        <a:rPr lang="en-US" sz="1400" dirty="0" smtClean="0"/>
                        <a:t> ও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তারিখ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সম্ভাব্য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আগমনের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সময়</a:t>
                      </a:r>
                      <a:r>
                        <a:rPr lang="en-US" sz="1400" baseline="0" dirty="0" smtClean="0"/>
                        <a:t> ও </a:t>
                      </a:r>
                      <a:r>
                        <a:rPr lang="en-US" sz="1400" baseline="0" dirty="0" err="1" smtClean="0"/>
                        <a:t>তারিখ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অবগত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সহকর্মীর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নাম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কর্মচারীর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স্বাক্ষর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 err="1" smtClean="0"/>
                        <a:t>মন্তব্য</a:t>
                      </a:r>
                      <a:endParaRPr lang="en-US" sz="1400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43462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107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সমাপ্ত</a:t>
            </a:r>
            <a: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362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   </vt:lpstr>
      <vt:lpstr>Slide 2</vt:lpstr>
      <vt:lpstr>Slide 3</vt:lpstr>
      <vt:lpstr>Slide 4</vt:lpstr>
      <vt:lpstr>Slide 5</vt:lpstr>
      <vt:lpstr>Slide 6</vt:lpstr>
      <vt:lpstr>Slide 7</vt:lpstr>
      <vt:lpstr>সমাপ্ত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User</cp:lastModifiedBy>
  <cp:revision>233</cp:revision>
  <dcterms:created xsi:type="dcterms:W3CDTF">2019-11-25T04:08:19Z</dcterms:created>
  <dcterms:modified xsi:type="dcterms:W3CDTF">2021-12-15T08:53:10Z</dcterms:modified>
</cp:coreProperties>
</file>