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3" r:id="rId5"/>
    <p:sldId id="274" r:id="rId6"/>
    <p:sldId id="264" r:id="rId7"/>
    <p:sldId id="276" r:id="rId8"/>
    <p:sldId id="273" r:id="rId9"/>
  </p:sldIdLst>
  <p:sldSz cx="9144000" cy="6858000" type="screen4x3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9063-EB8E-4EFB-9BFA-F40C80BEEDAD}" type="datetimeFigureOut">
              <a:rPr lang="en-US" smtClean="0"/>
              <a:pPr/>
              <a:t>15-Dec-21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A8F55-DDE0-46C3-8C88-AB3B333C77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9063-EB8E-4EFB-9BFA-F40C80BEEDAD}" type="datetimeFigureOut">
              <a:rPr lang="en-US" smtClean="0"/>
              <a:pPr/>
              <a:t>15-Dec-21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A8F55-DDE0-46C3-8C88-AB3B333C77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9063-EB8E-4EFB-9BFA-F40C80BEEDAD}" type="datetimeFigureOut">
              <a:rPr lang="en-US" smtClean="0"/>
              <a:pPr/>
              <a:t>15-Dec-21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A8F55-DDE0-46C3-8C88-AB3B333C77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9063-EB8E-4EFB-9BFA-F40C80BEEDAD}" type="datetimeFigureOut">
              <a:rPr lang="en-US" smtClean="0"/>
              <a:pPr/>
              <a:t>15-Dec-21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A8F55-DDE0-46C3-8C88-AB3B333C77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9063-EB8E-4EFB-9BFA-F40C80BEEDAD}" type="datetimeFigureOut">
              <a:rPr lang="en-US" smtClean="0"/>
              <a:pPr/>
              <a:t>15-Dec-21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A8F55-DDE0-46C3-8C88-AB3B333C77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9063-EB8E-4EFB-9BFA-F40C80BEEDAD}" type="datetimeFigureOut">
              <a:rPr lang="en-US" smtClean="0"/>
              <a:pPr/>
              <a:t>15-Dec-21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A8F55-DDE0-46C3-8C88-AB3B333C77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9063-EB8E-4EFB-9BFA-F40C80BEEDAD}" type="datetimeFigureOut">
              <a:rPr lang="en-US" smtClean="0"/>
              <a:pPr/>
              <a:t>15-Dec-21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A8F55-DDE0-46C3-8C88-AB3B333C77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9063-EB8E-4EFB-9BFA-F40C80BEEDAD}" type="datetimeFigureOut">
              <a:rPr lang="en-US" smtClean="0"/>
              <a:pPr/>
              <a:t>15-Dec-21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A8F55-DDE0-46C3-8C88-AB3B333C77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9063-EB8E-4EFB-9BFA-F40C80BEEDAD}" type="datetimeFigureOut">
              <a:rPr lang="en-US" smtClean="0"/>
              <a:pPr/>
              <a:t>15-Dec-21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A8F55-DDE0-46C3-8C88-AB3B333C77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9063-EB8E-4EFB-9BFA-F40C80BEEDAD}" type="datetimeFigureOut">
              <a:rPr lang="en-US" smtClean="0"/>
              <a:pPr/>
              <a:t>15-Dec-21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A8F55-DDE0-46C3-8C88-AB3B333C77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9063-EB8E-4EFB-9BFA-F40C80BEEDAD}" type="datetimeFigureOut">
              <a:rPr lang="en-US" smtClean="0"/>
              <a:pPr/>
              <a:t>15-Dec-21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A8F55-DDE0-46C3-8C88-AB3B333C77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C19063-EB8E-4EFB-9BFA-F40C80BEEDAD}" type="datetimeFigureOut">
              <a:rPr lang="en-US" smtClean="0"/>
              <a:pPr/>
              <a:t>15-Dec-21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A8F55-DDE0-46C3-8C88-AB3B333C77F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</p:spPr>
        <p:txBody>
          <a:bodyPr/>
          <a:lstStyle/>
          <a:p>
            <a:r>
              <a:rPr lang="en-US" dirty="0" smtClean="0"/>
              <a:t>       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2895600"/>
            <a:ext cx="8534400" cy="13716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bn-BD" sz="5400" baseline="-25000" dirty="0" smtClean="0">
                <a:solidFill>
                  <a:schemeClr val="tx1"/>
                </a:solidFill>
                <a:latin typeface="SutonnyOMJ" pitchFamily="2" charset="0"/>
                <a:cs typeface="SutonnyOMJ" pitchFamily="2" charset="0"/>
              </a:rPr>
              <a:t>গণ </a:t>
            </a:r>
            <a:r>
              <a:rPr lang="as-IN" sz="5400" baseline="-25000" dirty="0" smtClean="0">
                <a:solidFill>
                  <a:schemeClr val="tx1"/>
                </a:solidFill>
                <a:latin typeface="SutonnyOMJ" pitchFamily="2" charset="0"/>
                <a:cs typeface="SutonnyOMJ" pitchFamily="2" charset="0"/>
              </a:rPr>
              <a:t>কর্মচারী (নিয়মিত উপস্থিতি) বিধিমালা, ২০১৯</a:t>
            </a:r>
            <a:r>
              <a:rPr lang="en-US" sz="5400" baseline="-25000" dirty="0" smtClean="0">
                <a:solidFill>
                  <a:schemeClr val="tx1"/>
                </a:solidFill>
                <a:latin typeface="SutonnyOMJ" pitchFamily="2" charset="0"/>
                <a:cs typeface="SutonnyOMJ" pitchFamily="2" charset="0"/>
              </a:rPr>
              <a:t> </a:t>
            </a:r>
            <a:r>
              <a:rPr lang="en-US" sz="5400" baseline="-25000" dirty="0" smtClean="0">
                <a:solidFill>
                  <a:schemeClr val="tx1"/>
                </a:solidFill>
                <a:latin typeface="SutonnyOMJ" pitchFamily="2" charset="0"/>
                <a:cs typeface="SutonnyOMJ" pitchFamily="2" charset="0"/>
              </a:rPr>
              <a:t> </a:t>
            </a:r>
            <a:r>
              <a:rPr lang="as-IN" sz="5400" baseline="-25000" dirty="0" smtClean="0">
                <a:solidFill>
                  <a:schemeClr val="tx1"/>
                </a:solidFill>
                <a:latin typeface="SutonnyOMJ" pitchFamily="2" charset="0"/>
                <a:cs typeface="SutonnyOMJ" pitchFamily="2" charset="0"/>
              </a:rPr>
              <a:t> </a:t>
            </a:r>
            <a:r>
              <a:rPr lang="as-IN" sz="4800" dirty="0" smtClean="0">
                <a:solidFill>
                  <a:schemeClr val="tx1"/>
                </a:solidFill>
              </a:rPr>
              <a:t/>
            </a:r>
            <a:br>
              <a:rPr lang="as-IN" sz="4800" dirty="0" smtClean="0">
                <a:solidFill>
                  <a:schemeClr val="tx1"/>
                </a:solidFill>
              </a:rPr>
            </a:br>
            <a:endParaRPr lang="en-US" sz="4800" dirty="0">
              <a:solidFill>
                <a:schemeClr val="tx1"/>
              </a:solidFill>
            </a:endParaRPr>
          </a:p>
        </p:txBody>
      </p:sp>
      <p:sp>
        <p:nvSpPr>
          <p:cNvPr id="5" name="WordArt 4"/>
          <p:cNvSpPr>
            <a:spLocks noChangeArrowheads="1" noChangeShapeType="1" noTextEdit="1"/>
          </p:cNvSpPr>
          <p:nvPr/>
        </p:nvSpPr>
        <p:spPr bwMode="auto">
          <a:xfrm rot="20906696">
            <a:off x="556786" y="815005"/>
            <a:ext cx="8323262" cy="183646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TopRight"/>
              <a:lightRig rig="legacyFlat3" dir="b"/>
            </a:scene3d>
            <a:sp3d extrusionH="430200" prstMaterial="legacyMatte">
              <a:extrusionClr>
                <a:srgbClr val="FFFF00"/>
              </a:extrusionClr>
            </a:sp3d>
          </a:bodyPr>
          <a:lstStyle/>
          <a:p>
            <a:r>
              <a:rPr lang="en-US" sz="3600" kern="10" dirty="0">
                <a:ln w="9525">
                  <a:round/>
                  <a:headEnd/>
                  <a:tailEnd/>
                </a:ln>
                <a:solidFill>
                  <a:srgbClr val="CC3300"/>
                </a:solidFill>
                <a:latin typeface="ArhialkhanMJ"/>
                <a:cs typeface="ArhialkhanMJ"/>
              </a:rPr>
              <a:t>¯^</a:t>
            </a:r>
            <a:r>
              <a:rPr lang="en-US" sz="3600" kern="10" dirty="0" err="1">
                <a:ln w="9525">
                  <a:round/>
                  <a:headEnd/>
                  <a:tailEnd/>
                </a:ln>
                <a:solidFill>
                  <a:srgbClr val="CC3300"/>
                </a:solidFill>
                <a:latin typeface="ArhialkhanMJ"/>
                <a:cs typeface="ArhialkhanMJ"/>
              </a:rPr>
              <a:t>vMZg</a:t>
            </a:r>
            <a:endParaRPr lang="en-US" sz="3600" kern="10" dirty="0">
              <a:ln w="9525">
                <a:round/>
                <a:headEnd/>
                <a:tailEnd/>
              </a:ln>
              <a:solidFill>
                <a:srgbClr val="CC3300"/>
              </a:solidFill>
              <a:latin typeface="ArhialkhanMJ"/>
              <a:cs typeface="ArhialkhanMJ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371600" y="4191000"/>
            <a:ext cx="6400800" cy="182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Nikosh" pitchFamily="2" charset="0"/>
                <a:ea typeface="+mn-ea"/>
                <a:cs typeface="Nikosh" pitchFamily="2" charset="0"/>
              </a:rPr>
              <a:t>আবু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Nikosh" pitchFamily="2" charset="0"/>
                <a:ea typeface="+mn-ea"/>
                <a:cs typeface="Nikosh" pitchFamily="2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Nikosh" pitchFamily="2" charset="0"/>
                <a:ea typeface="+mn-ea"/>
                <a:cs typeface="Nikosh" pitchFamily="2" charset="0"/>
              </a:rPr>
              <a:t>হায়াত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Nikosh" pitchFamily="2" charset="0"/>
                <a:ea typeface="+mn-ea"/>
                <a:cs typeface="Nikosh" pitchFamily="2" charset="0"/>
              </a:rPr>
              <a:t> </a:t>
            </a:r>
            <a:r>
              <a:rPr kumimoji="0" lang="bn-BD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Nikosh" pitchFamily="2" charset="0"/>
                <a:ea typeface="+mn-ea"/>
                <a:cs typeface="Nikosh" pitchFamily="2" charset="0"/>
              </a:rPr>
              <a:t>মোঃ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Nikosh" pitchFamily="2" charset="0"/>
                <a:ea typeface="+mn-ea"/>
                <a:cs typeface="Nikosh" pitchFamily="2" charset="0"/>
              </a:rPr>
              <a:t>রহমতুল্লাহ্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Nikosh" pitchFamily="2" charset="0"/>
                <a:ea typeface="+mn-ea"/>
                <a:cs typeface="Nikosh" pitchFamily="2" charset="0"/>
              </a:rPr>
              <a:t>‌,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Nikosh" pitchFamily="2" charset="0"/>
                <a:ea typeface="+mn-ea"/>
                <a:cs typeface="Nikosh" pitchFamily="2" charset="0"/>
              </a:rPr>
              <a:t>পিএএ</a:t>
            </a:r>
            <a:endParaRPr kumimoji="0" lang="bn-BD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Nikosh" pitchFamily="2" charset="0"/>
              <a:ea typeface="+mn-ea"/>
              <a:cs typeface="Nikosh" pitchFamily="2" charset="0"/>
            </a:endParaRPr>
          </a:p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Nikosh" pitchFamily="2" charset="0"/>
                <a:ea typeface="+mn-ea"/>
                <a:cs typeface="Nikosh" pitchFamily="2" charset="0"/>
              </a:rPr>
              <a:t>প্রধান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Nikosh" pitchFamily="2" charset="0"/>
                <a:ea typeface="+mn-ea"/>
                <a:cs typeface="Nikosh" pitchFamily="2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Nikosh" pitchFamily="2" charset="0"/>
                <a:ea typeface="+mn-ea"/>
                <a:cs typeface="Nikosh" pitchFamily="2" charset="0"/>
              </a:rPr>
              <a:t>নির্বাহী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Nikosh" pitchFamily="2" charset="0"/>
                <a:ea typeface="+mn-ea"/>
                <a:cs typeface="Nikosh" pitchFamily="2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Nikosh" pitchFamily="2" charset="0"/>
                <a:ea typeface="+mn-ea"/>
                <a:cs typeface="Nikosh" pitchFamily="2" charset="0"/>
              </a:rPr>
              <a:t>কর্মকর্তা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Nikosh" pitchFamily="2" charset="0"/>
                <a:ea typeface="+mn-ea"/>
                <a:cs typeface="Nikosh" pitchFamily="2" charset="0"/>
              </a:rPr>
              <a:t> (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Nikosh" pitchFamily="2" charset="0"/>
                <a:ea typeface="+mn-ea"/>
                <a:cs typeface="Nikosh" pitchFamily="2" charset="0"/>
              </a:rPr>
              <a:t>উপসচিব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Nikosh" pitchFamily="2" charset="0"/>
                <a:ea typeface="+mn-ea"/>
                <a:cs typeface="Nikosh" pitchFamily="2" charset="0"/>
              </a:rPr>
              <a:t>)</a:t>
            </a:r>
            <a:endParaRPr kumimoji="0" lang="bn-BD" sz="3200" b="0" i="0" u="none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Nikosh" pitchFamily="2" charset="0"/>
              <a:ea typeface="+mn-ea"/>
              <a:cs typeface="Nikosh" pitchFamily="2" charset="0"/>
            </a:endParaRPr>
          </a:p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Arial" pitchFamily="34" charset="0"/>
              <a:buNone/>
              <a:tabLst/>
              <a:defRPr/>
            </a:pPr>
            <a:r>
              <a:rPr kumimoji="0" lang="bn-BD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Nikosh" pitchFamily="2" charset="0"/>
                <a:ea typeface="+mn-ea"/>
                <a:cs typeface="Nikosh" pitchFamily="2" charset="0"/>
              </a:rPr>
              <a:t>রাজশাহী উন্নয়ন কর্তৃপক্ষ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Nikosh" pitchFamily="2" charset="0"/>
              <a:ea typeface="+mn-ea"/>
              <a:cs typeface="Nikosh" pitchFamily="2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685800"/>
            <a:ext cx="8153400" cy="5867400"/>
          </a:xfrm>
        </p:spPr>
        <p:txBody>
          <a:bodyPr>
            <a:normAutofit/>
          </a:bodyPr>
          <a:lstStyle/>
          <a:p>
            <a:pPr algn="just"/>
            <a:r>
              <a:rPr lang="as-IN" sz="2400" b="1" dirty="0" smtClean="0">
                <a:solidFill>
                  <a:schemeClr val="tx1"/>
                </a:solidFill>
                <a:latin typeface="Nikosh" pitchFamily="2" charset="0"/>
                <a:cs typeface="Nikosh" pitchFamily="2" charset="0"/>
              </a:rPr>
              <a:t>১</a:t>
            </a:r>
            <a:r>
              <a:rPr lang="as-IN" sz="2400" b="1" dirty="0" smtClean="0">
                <a:solidFill>
                  <a:schemeClr val="tx1"/>
                </a:solidFill>
                <a:latin typeface="Nikosh" pitchFamily="2" charset="0"/>
                <a:cs typeface="Nikosh" pitchFamily="2" charset="0"/>
              </a:rPr>
              <a:t>। শিরোনাম ও প্রবর্তন।</a:t>
            </a:r>
            <a:r>
              <a:rPr lang="as-IN" sz="2400" dirty="0" smtClean="0">
                <a:solidFill>
                  <a:schemeClr val="tx1"/>
                </a:solidFill>
                <a:latin typeface="Nikosh" pitchFamily="2" charset="0"/>
                <a:cs typeface="Nikosh" pitchFamily="2" charset="0"/>
              </a:rPr>
              <a:t>-(১) এই বিধিমালা সরকারি কর্মচারী (নিয়মিত উপস্থিতি) বিধিমালা, ২০১৯ নামে অভিহিত হইবে।</a:t>
            </a:r>
            <a:endParaRPr lang="en-US" sz="2400" dirty="0" smtClean="0">
              <a:solidFill>
                <a:schemeClr val="tx1"/>
              </a:solidFill>
              <a:latin typeface="Nikosh" pitchFamily="2" charset="0"/>
              <a:cs typeface="Nikosh" pitchFamily="2" charset="0"/>
            </a:endParaRPr>
          </a:p>
          <a:p>
            <a:pPr algn="just"/>
            <a:r>
              <a:rPr lang="bn-BD" sz="2400" dirty="0" smtClean="0">
                <a:solidFill>
                  <a:schemeClr val="tx1"/>
                </a:solidFill>
                <a:latin typeface="Nikosh" pitchFamily="2" charset="0"/>
                <a:cs typeface="Nikosh" pitchFamily="2" charset="0"/>
              </a:rPr>
              <a:t>(</a:t>
            </a:r>
            <a:r>
              <a:rPr lang="bn-BD" sz="2400" dirty="0" smtClean="0">
                <a:solidFill>
                  <a:schemeClr val="tx1"/>
                </a:solidFill>
                <a:latin typeface="Nikosh" pitchFamily="2" charset="0"/>
                <a:cs typeface="Nikosh" pitchFamily="2" charset="0"/>
              </a:rPr>
              <a:t>২) ইহা অবিলম্বে কার্যকর হইবে</a:t>
            </a:r>
            <a:r>
              <a:rPr lang="bn-BD" sz="2400" dirty="0" smtClean="0">
                <a:solidFill>
                  <a:schemeClr val="tx1"/>
                </a:solidFill>
                <a:latin typeface="Nikosh" pitchFamily="2" charset="0"/>
                <a:cs typeface="Nikosh" pitchFamily="2" charset="0"/>
              </a:rPr>
              <a:t>।</a:t>
            </a:r>
            <a:r>
              <a:rPr lang="en-US" sz="2400" dirty="0" smtClean="0">
                <a:solidFill>
                  <a:schemeClr val="tx1"/>
                </a:solidFill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(</a:t>
            </a:r>
            <a:r>
              <a:rPr lang="en-US" sz="2400" b="1" dirty="0" err="1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বাংলাদেশ</a:t>
            </a:r>
            <a:r>
              <a:rPr lang="en-US" sz="2400" b="1" dirty="0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গেজেড</a:t>
            </a:r>
            <a:r>
              <a:rPr lang="en-US" sz="2400" b="1" dirty="0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, </a:t>
            </a:r>
            <a:r>
              <a:rPr lang="en-US" sz="2400" b="1" dirty="0" err="1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অতিরিক্ত</a:t>
            </a:r>
            <a:r>
              <a:rPr lang="en-US" sz="2400" b="1" dirty="0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, </a:t>
            </a:r>
            <a:r>
              <a:rPr lang="en-US" sz="2400" b="1" dirty="0" err="1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ডিসেম্বর</a:t>
            </a:r>
            <a:r>
              <a:rPr lang="en-US" sz="2400" b="1" dirty="0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 ৫, </a:t>
            </a:r>
            <a:r>
              <a:rPr lang="en-US" sz="2400" b="1" dirty="0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২০১৯)</a:t>
            </a:r>
            <a:endParaRPr lang="en-US" sz="2400" b="1" dirty="0" smtClean="0">
              <a:solidFill>
                <a:srgbClr val="FF0000"/>
              </a:solidFill>
              <a:latin typeface="Nikosh" pitchFamily="2" charset="0"/>
              <a:cs typeface="Nikosh" pitchFamily="2" charset="0"/>
            </a:endParaRPr>
          </a:p>
          <a:p>
            <a:pPr algn="just"/>
            <a:endParaRPr lang="en-US" sz="2400" b="1" dirty="0" smtClean="0">
              <a:solidFill>
                <a:schemeClr val="tx1"/>
              </a:solidFill>
              <a:latin typeface="Nikosh" pitchFamily="2" charset="0"/>
              <a:cs typeface="Nikosh" pitchFamily="2" charset="0"/>
            </a:endParaRPr>
          </a:p>
          <a:p>
            <a:pPr algn="just"/>
            <a:r>
              <a:rPr lang="as-IN" sz="2400" b="1" dirty="0" smtClean="0">
                <a:solidFill>
                  <a:schemeClr val="tx1"/>
                </a:solidFill>
                <a:latin typeface="Nikosh" pitchFamily="2" charset="0"/>
                <a:cs typeface="Nikosh" pitchFamily="2" charset="0"/>
              </a:rPr>
              <a:t>২</a:t>
            </a:r>
            <a:r>
              <a:rPr lang="as-IN" sz="2400" b="1" dirty="0" smtClean="0">
                <a:solidFill>
                  <a:schemeClr val="tx1"/>
                </a:solidFill>
                <a:latin typeface="Nikosh" pitchFamily="2" charset="0"/>
                <a:cs typeface="Nikosh" pitchFamily="2" charset="0"/>
              </a:rPr>
              <a:t>। সংজ্ঞা।-</a:t>
            </a:r>
            <a:r>
              <a:rPr lang="as-IN" sz="2400" dirty="0" smtClean="0">
                <a:solidFill>
                  <a:schemeClr val="tx1"/>
                </a:solidFill>
                <a:latin typeface="Nikosh" pitchFamily="2" charset="0"/>
                <a:cs typeface="Nikosh" pitchFamily="2" charset="0"/>
              </a:rPr>
              <a:t>এই বিধিমালায় ব্যবহৃত শব্দ বা অভিব্যক্তিসমূহ সরকারি চাকরি আইন, ২০১৮ (২০১৮ সনের ৫৭ নং আইন) এ যে অর্থে ব্যবহৃত হইয়াছে সেই অর্থে প্রযোজ্য হইবে।</a:t>
            </a:r>
            <a:endParaRPr lang="en-US" sz="2400" dirty="0" smtClean="0">
              <a:solidFill>
                <a:schemeClr val="tx1"/>
              </a:solidFill>
              <a:latin typeface="Nikosh" pitchFamily="2" charset="0"/>
              <a:cs typeface="Nikosh" pitchFamily="2" charset="0"/>
            </a:endParaRPr>
          </a:p>
          <a:p>
            <a:pPr algn="just"/>
            <a:r>
              <a:rPr lang="as-IN" sz="2400" b="1" dirty="0" smtClean="0">
                <a:solidFill>
                  <a:schemeClr val="tx1"/>
                </a:solidFill>
                <a:latin typeface="Nikosh" pitchFamily="2" charset="0"/>
                <a:cs typeface="Nikosh" pitchFamily="2" charset="0"/>
              </a:rPr>
              <a:t>৩। বিনা অনুমতিতে কর্মে অনুপস্থিতি।-</a:t>
            </a:r>
            <a:r>
              <a:rPr lang="en-US" sz="2400" b="1" dirty="0" smtClean="0">
                <a:solidFill>
                  <a:schemeClr val="tx1"/>
                </a:solidFill>
                <a:latin typeface="Nikosh" pitchFamily="2" charset="0"/>
                <a:cs typeface="Nikosh" pitchFamily="2" charset="0"/>
              </a:rPr>
              <a:t> </a:t>
            </a:r>
            <a:r>
              <a:rPr lang="as-IN" sz="2400" dirty="0" smtClean="0">
                <a:solidFill>
                  <a:schemeClr val="tx1"/>
                </a:solidFill>
                <a:latin typeface="Nikosh" pitchFamily="2" charset="0"/>
                <a:cs typeface="Nikosh" pitchFamily="2" charset="0"/>
              </a:rPr>
              <a:t>(১) উপযুক্ত কর্তৃপক্ষের পূর্বনুমতি ব্যতিরেকে কোনো সরকারি কর্মচারী নিজ কর্মে অনুপস্থিত থাকিতে পারিবেন না।</a:t>
            </a:r>
            <a:endParaRPr lang="en-US" sz="2400" dirty="0" smtClean="0">
              <a:solidFill>
                <a:schemeClr val="tx1"/>
              </a:solidFill>
              <a:latin typeface="Nikosh" pitchFamily="2" charset="0"/>
              <a:cs typeface="Nikosh" pitchFamily="2" charset="0"/>
            </a:endParaRPr>
          </a:p>
          <a:p>
            <a:pPr algn="just"/>
            <a:r>
              <a:rPr lang="bn-BD" sz="2400" dirty="0" smtClean="0">
                <a:solidFill>
                  <a:schemeClr val="tx1"/>
                </a:solidFill>
                <a:latin typeface="Nikosh" pitchFamily="2" charset="0"/>
                <a:cs typeface="Nikosh" pitchFamily="2" charset="0"/>
              </a:rPr>
              <a:t>	(২) উপবিধি (১) এর বিধান লঙ্ঘন করিলে উপযুক্ত কর্তৃপক্ষ সংশ্লিষ্ট কর্মচারীকে কারণ দর্শাইবার যুক্তিসংগত সুযোগ প্রদান করিয়া অনুপস্থিত কর্মচারীর প্রতিদিনের অনুপস্থিতির জন্য ১ (এক) দিনের মূল বেতনের সমপরিমাণ অর্থ কর্তন করিতে পারিবে।</a:t>
            </a:r>
            <a:endParaRPr lang="en-US" sz="2400" dirty="0" smtClean="0">
              <a:solidFill>
                <a:schemeClr val="tx1"/>
              </a:solidFill>
              <a:latin typeface="Nikosh" pitchFamily="2" charset="0"/>
              <a:cs typeface="Nikosh" pitchFamily="2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457200"/>
            <a:ext cx="8458200" cy="594360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as-IN" sz="2600" b="1" dirty="0" smtClean="0">
                <a:solidFill>
                  <a:schemeClr val="tx1"/>
                </a:solidFill>
                <a:latin typeface="Nikosh" pitchFamily="2" charset="0"/>
                <a:cs typeface="Nikosh" pitchFamily="2" charset="0"/>
              </a:rPr>
              <a:t>৪। বিনা অনুমতিতে অফিস ত্যাগ।-</a:t>
            </a:r>
            <a:r>
              <a:rPr lang="as-IN" sz="2600" dirty="0" smtClean="0">
                <a:solidFill>
                  <a:schemeClr val="tx1"/>
                </a:solidFill>
                <a:latin typeface="Nikosh" pitchFamily="2" charset="0"/>
                <a:cs typeface="Nikosh" pitchFamily="2" charset="0"/>
              </a:rPr>
              <a:t> (১) পূর্বানুমতি ব্যতিরেকে কোনো সরকারি কর্মচারী অফিস চলাকালীন অফিস ত্যাগ করিতে পারিবেন না;</a:t>
            </a:r>
            <a:endParaRPr lang="bn-BD" sz="2600" dirty="0" smtClean="0">
              <a:solidFill>
                <a:schemeClr val="tx1"/>
              </a:solidFill>
              <a:latin typeface="Nikosh" pitchFamily="2" charset="0"/>
              <a:cs typeface="Nikosh" pitchFamily="2" charset="0"/>
            </a:endParaRPr>
          </a:p>
          <a:p>
            <a:pPr algn="just"/>
            <a:r>
              <a:rPr lang="bn-BD" sz="2600" dirty="0" smtClean="0">
                <a:solidFill>
                  <a:schemeClr val="tx1"/>
                </a:solidFill>
                <a:latin typeface="Nikosh" pitchFamily="2" charset="0"/>
                <a:cs typeface="Nikosh" pitchFamily="2" charset="0"/>
              </a:rPr>
              <a:t>তবে শর্ত থাকে যে, জরুরি প্রয়োজনে কোনো সহকর্মীকে অবগতকরণপূর্বক অফিস ত্যাগ করা যাইবে এবং এই বিধিমালার তফসিল অনুযায়ী সংরক্ষিত রেজিস্টারে এইরূপ অফিস ত্যাগের কারণ, সময়, তারিখ, ইত্যাদি লিপিবদ্ধ করিতে হইবে।</a:t>
            </a:r>
          </a:p>
          <a:p>
            <a:pPr algn="just"/>
            <a:r>
              <a:rPr lang="bn-BD" sz="2600" dirty="0" smtClean="0">
                <a:solidFill>
                  <a:schemeClr val="tx1"/>
                </a:solidFill>
                <a:latin typeface="Nikosh" pitchFamily="2" charset="0"/>
                <a:cs typeface="Nikosh" pitchFamily="2" charset="0"/>
              </a:rPr>
              <a:t>(২) উপবিধি (১) এর বিধান লঙ্ঘন করিলে উপযুক্ত কর্তৃপক্ষ সংশ্লিষ্ট কর্মচারীকে কারণ। দর্শাইবার যুক্তিসংগত সুযোগ প্রদান করিয়া এইরূপ প্রতি ক্ষেত্রের জন্য উক্ত কর্মচারীর ১ (এক) দিনের মূল বেতনের সমপরিমাণ অর্থ কর্তন করিতে পারিবে।</a:t>
            </a:r>
            <a:endParaRPr lang="en-US" sz="2600" dirty="0" smtClean="0">
              <a:solidFill>
                <a:schemeClr val="tx1"/>
              </a:solidFill>
              <a:latin typeface="Nikosh" pitchFamily="2" charset="0"/>
              <a:cs typeface="Nikosh" pitchFamily="2" charset="0"/>
            </a:endParaRPr>
          </a:p>
          <a:p>
            <a:pPr algn="just"/>
            <a:r>
              <a:rPr lang="as-IN" sz="2600" b="1" dirty="0" smtClean="0">
                <a:solidFill>
                  <a:schemeClr val="tx1"/>
                </a:solidFill>
                <a:latin typeface="Nikosh" pitchFamily="2" charset="0"/>
                <a:cs typeface="Nikosh" pitchFamily="2" charset="0"/>
              </a:rPr>
              <a:t>৫। বিলম্বে উপস্থিতি।–</a:t>
            </a:r>
            <a:r>
              <a:rPr lang="as-IN" sz="2600" dirty="0" smtClean="0">
                <a:solidFill>
                  <a:schemeClr val="tx1"/>
                </a:solidFill>
                <a:latin typeface="Nikosh" pitchFamily="2" charset="0"/>
                <a:cs typeface="Nikosh" pitchFamily="2" charset="0"/>
              </a:rPr>
              <a:t> (১) কোনো সরকারি কর্মচারী যুক্তি সংগত কারণ</a:t>
            </a:r>
            <a:r>
              <a:rPr lang="en-US" sz="2600" dirty="0" smtClean="0">
                <a:solidFill>
                  <a:schemeClr val="tx1"/>
                </a:solidFill>
                <a:latin typeface="Nikosh" pitchFamily="2" charset="0"/>
                <a:cs typeface="Nikosh" pitchFamily="2" charset="0"/>
              </a:rPr>
              <a:t> </a:t>
            </a:r>
            <a:r>
              <a:rPr lang="as-IN" sz="2600" dirty="0" smtClean="0">
                <a:solidFill>
                  <a:schemeClr val="tx1"/>
                </a:solidFill>
                <a:latin typeface="Nikosh" pitchFamily="2" charset="0"/>
                <a:cs typeface="Nikosh" pitchFamily="2" charset="0"/>
              </a:rPr>
              <a:t>ব্যতীত বিলম্বে অফিসে উপস্থিত হইতে পারিবেন না।</a:t>
            </a:r>
            <a:endParaRPr lang="en-US" sz="2600" dirty="0" smtClean="0">
              <a:solidFill>
                <a:schemeClr val="tx1"/>
              </a:solidFill>
              <a:latin typeface="Nikosh" pitchFamily="2" charset="0"/>
              <a:cs typeface="Nikosh" pitchFamily="2" charset="0"/>
            </a:endParaRPr>
          </a:p>
          <a:p>
            <a:pPr algn="just"/>
            <a:r>
              <a:rPr lang="en-US" sz="2600" dirty="0" smtClean="0">
                <a:solidFill>
                  <a:schemeClr val="tx1"/>
                </a:solidFill>
                <a:latin typeface="Nikosh" pitchFamily="2" charset="0"/>
                <a:cs typeface="Nikosh" pitchFamily="2" charset="0"/>
              </a:rPr>
              <a:t>(২) </a:t>
            </a:r>
            <a:r>
              <a:rPr lang="bn-BD" sz="2600" dirty="0" smtClean="0">
                <a:solidFill>
                  <a:schemeClr val="tx1"/>
                </a:solidFill>
                <a:latin typeface="Nikosh" pitchFamily="2" charset="0"/>
                <a:cs typeface="Nikosh" pitchFamily="2" charset="0"/>
              </a:rPr>
              <a:t>উপবিধি (১) এর বিধান লঙ্ঘন করিলে উপযুক্ত কর্তৃপক্ষ সংশ্লিষ্ট কর্মচারীকে কারণ দর্শাইবার যুক্তিসংগত সুযাোগ প্রদান করিয়া </a:t>
            </a:r>
            <a:r>
              <a:rPr lang="as-IN" sz="2600" dirty="0" smtClean="0">
                <a:solidFill>
                  <a:schemeClr val="tx1"/>
                </a:solidFill>
                <a:latin typeface="Nikosh" pitchFamily="2" charset="0"/>
                <a:cs typeface="Nikosh" pitchFamily="2" charset="0"/>
              </a:rPr>
              <a:t>প্রতি ২ (দুই) দিনের বিলম্বে উপস্থিতির জন্য উক্ত কর্মচারীর ১ (এক) দিনের মূল বেতনের সমপরিমাণ অর্থ কর্তন করিতে পারিবে।</a:t>
            </a:r>
            <a:endParaRPr lang="en-US" sz="2600" dirty="0" smtClean="0">
              <a:solidFill>
                <a:schemeClr val="tx1"/>
              </a:solidFill>
              <a:latin typeface="Nikosh" pitchFamily="2" charset="0"/>
              <a:cs typeface="Nikosh" pitchFamily="2" charset="0"/>
            </a:endParaRPr>
          </a:p>
          <a:p>
            <a:pPr algn="just"/>
            <a:r>
              <a:rPr lang="as-IN" sz="2600" b="1" dirty="0" smtClean="0">
                <a:solidFill>
                  <a:schemeClr val="tx1"/>
                </a:solidFill>
                <a:latin typeface="Nikosh" pitchFamily="2" charset="0"/>
                <a:cs typeface="Nikosh" pitchFamily="2" charset="0"/>
              </a:rPr>
              <a:t>৬। অপরাধের পুনরাবৃত্তির জন্য দন্ড। –</a:t>
            </a:r>
            <a:r>
              <a:rPr lang="as-IN" sz="2600" dirty="0" smtClean="0">
                <a:solidFill>
                  <a:schemeClr val="tx1"/>
                </a:solidFill>
                <a:latin typeface="Nikosh" pitchFamily="2" charset="0"/>
                <a:cs typeface="Nikosh" pitchFamily="2" charset="0"/>
              </a:rPr>
              <a:t> কোনো সরকারি কর্মচারী ৩০ (ত্রিশ) দিরেন মধ্যে বিধি ৩, ৪ ও ৫ এ বর্ণিত অপরাধ একাধিকবার করিলে, উপযুক্ত কর্তৃপক্ষ উক্ত কর্মচারীর সর্বোচ্চ ০৭ (সাত) দিনের মূল বেতনের সমপরিমাণ অর্থ কর্তন করিতে পারিবে।</a:t>
            </a:r>
            <a:endParaRPr lang="en-US" sz="2600" dirty="0" smtClean="0">
              <a:solidFill>
                <a:schemeClr val="tx1"/>
              </a:solidFill>
              <a:latin typeface="Nikosh" pitchFamily="2" charset="0"/>
              <a:cs typeface="Nikosh" pitchFamily="2" charset="0"/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81000"/>
            <a:ext cx="8305800" cy="60198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2800" b="1" dirty="0" smtClean="0">
                <a:solidFill>
                  <a:schemeClr val="tx1"/>
                </a:solidFill>
                <a:latin typeface="Nikosh" pitchFamily="2" charset="0"/>
                <a:cs typeface="Nikosh" pitchFamily="2" charset="0"/>
              </a:rPr>
              <a:t>৭। </a:t>
            </a:r>
            <a:r>
              <a:rPr lang="en-US" sz="2800" b="1" dirty="0" err="1" smtClean="0">
                <a:solidFill>
                  <a:schemeClr val="tx1"/>
                </a:solidFill>
                <a:latin typeface="Nikosh" pitchFamily="2" charset="0"/>
                <a:cs typeface="Nikosh" pitchFamily="2" charset="0"/>
              </a:rPr>
              <a:t>পুনর্বিবেচনা</a:t>
            </a:r>
            <a:r>
              <a:rPr lang="en-US" sz="2800" b="1" dirty="0" smtClean="0">
                <a:solidFill>
                  <a:schemeClr val="tx1"/>
                </a:solidFill>
                <a:latin typeface="Nikosh" pitchFamily="2" charset="0"/>
                <a:cs typeface="Nikosh" pitchFamily="2" charset="0"/>
              </a:rPr>
              <a:t>।</a:t>
            </a:r>
            <a:r>
              <a:rPr lang="as-IN" sz="2800" b="1" dirty="0" smtClean="0">
                <a:solidFill>
                  <a:schemeClr val="tx1"/>
                </a:solidFill>
                <a:latin typeface="Nikosh" pitchFamily="2" charset="0"/>
                <a:cs typeface="Nikosh" pitchFamily="2" charset="0"/>
              </a:rPr>
              <a:t> –</a:t>
            </a:r>
            <a:r>
              <a:rPr lang="en-US" sz="2800" b="1" dirty="0" smtClean="0">
                <a:solidFill>
                  <a:schemeClr val="tx1"/>
                </a:solidFill>
                <a:latin typeface="Nikosh" pitchFamily="2" charset="0"/>
                <a:cs typeface="Nikosh" pitchFamily="2" charset="0"/>
              </a:rPr>
              <a:t> </a:t>
            </a:r>
            <a:r>
              <a:rPr lang="bn-BD" sz="2800" dirty="0" smtClean="0">
                <a:solidFill>
                  <a:schemeClr val="tx1"/>
                </a:solidFill>
                <a:latin typeface="Nikosh" pitchFamily="2" charset="0"/>
                <a:cs typeface="Nikosh" pitchFamily="2" charset="0"/>
              </a:rPr>
              <a:t>(১) বিধি ৩, ৪, ৫ ও ৬ এর অধীন কোনো সরকারি কর্মচারীর বেতন কর্তনের আদেশ প্রদান করা হইলে, সংশ্লিষ্ট সরকারি কর্মচারী ৩ (তিন) কার্যদিবসের মধ্যে উপযুক্ত কর্তৃপক্ষের নিকট উক্ত আদেশ পুনর্বিবেচনার জন্য আবেদন করিতে পারিবেন।</a:t>
            </a:r>
          </a:p>
          <a:p>
            <a:pPr algn="just"/>
            <a:r>
              <a:rPr lang="bn-BD" sz="2800" dirty="0" smtClean="0">
                <a:solidFill>
                  <a:schemeClr val="tx1"/>
                </a:solidFill>
                <a:latin typeface="Nikosh" pitchFamily="2" charset="0"/>
                <a:cs typeface="Nikosh" pitchFamily="2" charset="0"/>
              </a:rPr>
              <a:t>(২) উপবিধি (১) এর অধীন পুনর্বিবেচনার কোনো আবেদন করা হইলে, আদেশ প্রদানকারী কর্তৃপক্ষ, সংশ্লিষ্ট কর্মচারীকে শুনানির যুক্তিসঙ্গত সুযোগ প্রদান করিয়া প্রদত্ত আদেশ সংশোধন বা বাতিল করিতে পারিবে বা বহাল রাখিতে পারিবে ।</a:t>
            </a:r>
          </a:p>
          <a:p>
            <a:pPr algn="just"/>
            <a:r>
              <a:rPr lang="bn-BD" sz="2800" dirty="0" smtClean="0">
                <a:solidFill>
                  <a:schemeClr val="tx1"/>
                </a:solidFill>
                <a:latin typeface="Nikosh" pitchFamily="2" charset="0"/>
                <a:cs typeface="Nikosh" pitchFamily="2" charset="0"/>
              </a:rPr>
              <a:t>(৩) পুনর্বিবেচনার আবেদন শুনানির ক্ষেত্রে সাক্ষ্যের সংক্ষিপ্তসার, প্রাপ্ত তথ্যাদি এবং সিদ্ধান্ত লিপিবদ্ধ করিতে হইবে।</a:t>
            </a:r>
          </a:p>
          <a:p>
            <a:pPr algn="just"/>
            <a:r>
              <a:rPr lang="as-IN" sz="2800" b="1" dirty="0" smtClean="0">
                <a:solidFill>
                  <a:schemeClr val="tx1"/>
                </a:solidFill>
                <a:latin typeface="Nikosh" pitchFamily="2" charset="0"/>
                <a:cs typeface="Nikosh" pitchFamily="2" charset="0"/>
              </a:rPr>
              <a:t>৮। দন্ডের অর্থ কর্তন। – </a:t>
            </a:r>
            <a:r>
              <a:rPr lang="as-IN" sz="2800" dirty="0" smtClean="0">
                <a:solidFill>
                  <a:schemeClr val="tx1"/>
                </a:solidFill>
                <a:latin typeface="Nikosh" pitchFamily="2" charset="0"/>
                <a:cs typeface="Nikosh" pitchFamily="2" charset="0"/>
              </a:rPr>
              <a:t>(১) সংশ্লিষ্ট সরকারি কর্মচারীর দন্ডের অর্থ মাসিক বেতন হইতে কর্তনপূর্বক আদায় করিতে হইবে।</a:t>
            </a:r>
            <a:endParaRPr lang="en-US" sz="2800" dirty="0" smtClean="0">
              <a:solidFill>
                <a:schemeClr val="tx1"/>
              </a:solidFill>
              <a:latin typeface="Nikosh" pitchFamily="2" charset="0"/>
              <a:cs typeface="Nikosh" pitchFamily="2" charset="0"/>
            </a:endParaRPr>
          </a:p>
          <a:p>
            <a:pPr algn="just"/>
            <a:r>
              <a:rPr lang="as-IN" sz="2800" dirty="0" smtClean="0">
                <a:solidFill>
                  <a:schemeClr val="tx1"/>
                </a:solidFill>
                <a:latin typeface="Nikosh" pitchFamily="2" charset="0"/>
                <a:cs typeface="Nikosh" pitchFamily="2" charset="0"/>
              </a:rPr>
              <a:t>(২) </a:t>
            </a:r>
            <a:r>
              <a:rPr lang="bn-BD" sz="2800" dirty="0" smtClean="0">
                <a:solidFill>
                  <a:schemeClr val="tx1"/>
                </a:solidFill>
                <a:latin typeface="Nikosh" pitchFamily="2" charset="0"/>
                <a:cs typeface="Nikosh" pitchFamily="2" charset="0"/>
              </a:rPr>
              <a:t>সংশ্লিষ্ট </a:t>
            </a:r>
            <a:r>
              <a:rPr lang="as-IN" sz="2800" dirty="0" smtClean="0">
                <a:solidFill>
                  <a:schemeClr val="tx1"/>
                </a:solidFill>
                <a:latin typeface="Nikosh" pitchFamily="2" charset="0"/>
                <a:cs typeface="Nikosh" pitchFamily="2" charset="0"/>
              </a:rPr>
              <a:t>নিজের বেতন বিল নিজে উত্তোলনকারী হইলে, তাহাকে বেতন বিল হইতে দন্ডের অর্থ কর্তন করিবার লিখিত নির্দেশ প্রদান করিতে হইবে</a:t>
            </a:r>
            <a:r>
              <a:rPr lang="en-US" sz="2800" dirty="0" smtClean="0">
                <a:solidFill>
                  <a:schemeClr val="tx1"/>
                </a:solidFill>
                <a:latin typeface="Nikosh" pitchFamily="2" charset="0"/>
                <a:cs typeface="Nikosh" pitchFamily="2" charset="0"/>
              </a:rPr>
              <a:t> </a:t>
            </a:r>
            <a:r>
              <a:rPr lang="as-IN" sz="2800" dirty="0" smtClean="0">
                <a:solidFill>
                  <a:schemeClr val="tx1"/>
                </a:solidFill>
                <a:latin typeface="Nikosh" pitchFamily="2" charset="0"/>
                <a:cs typeface="Nikosh" pitchFamily="2" charset="0"/>
              </a:rPr>
              <a:t>এবং উক্ত কর্মচারী বেতন বিল হইতে দন্ডের অর্থ কর্তন না করিলে সংশ্লিষ্ট হিসাবরক্ষণ অফিস উক্ত অর্থ কর্তনপূর্বক বিল পাশ করিবে।</a:t>
            </a:r>
            <a:endParaRPr lang="en-US" sz="2800" dirty="0" smtClean="0">
              <a:solidFill>
                <a:schemeClr val="tx1"/>
              </a:solidFill>
              <a:latin typeface="Nikosh" pitchFamily="2" charset="0"/>
              <a:cs typeface="Nikosh" pitchFamily="2" charset="0"/>
            </a:endParaRPr>
          </a:p>
          <a:p>
            <a:pPr algn="just"/>
            <a:endParaRPr lang="en-US" sz="2800" dirty="0" smtClean="0">
              <a:solidFill>
                <a:schemeClr val="tx1"/>
              </a:solidFill>
              <a:latin typeface="Nikosh" pitchFamily="2" charset="0"/>
              <a:cs typeface="Nikosh" pitchFamily="2" charset="0"/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609600"/>
            <a:ext cx="8305800" cy="5715000"/>
          </a:xfrm>
        </p:spPr>
        <p:txBody>
          <a:bodyPr>
            <a:normAutofit/>
          </a:bodyPr>
          <a:lstStyle/>
          <a:p>
            <a:pPr algn="just"/>
            <a:r>
              <a:rPr lang="bn-BD" sz="2400" dirty="0" smtClean="0">
                <a:solidFill>
                  <a:schemeClr val="tx1"/>
                </a:solidFill>
                <a:latin typeface="Nikosh" pitchFamily="2" charset="0"/>
                <a:cs typeface="Nikosh" pitchFamily="2" charset="0"/>
              </a:rPr>
              <a:t>৯। হেফাজত।-১) সিভিল আপিল নং ৪৮/২০১১ এ সুপ্রীম কোর্টের আপিল বিভাগ কর্তৃক প্রদত্ত রায়ে সংবিধান (সপ্তম সংশোধন) আইন, ১৯৮৬ (১৯৮৬ সনের ১নং আইন) বাতিল ঘোষণা </a:t>
            </a:r>
            <a:r>
              <a:rPr lang="en-US" sz="2400" dirty="0" err="1" smtClean="0">
                <a:solidFill>
                  <a:schemeClr val="tx1"/>
                </a:solidFill>
                <a:latin typeface="Nikosh" pitchFamily="2" charset="0"/>
                <a:cs typeface="Nikosh" pitchFamily="2" charset="0"/>
              </a:rPr>
              <a:t>করায়</a:t>
            </a:r>
            <a:r>
              <a:rPr lang="en-US" sz="2400" smtClean="0">
                <a:solidFill>
                  <a:schemeClr val="tx1"/>
                </a:solidFill>
                <a:latin typeface="Nikosh" pitchFamily="2" charset="0"/>
                <a:cs typeface="Nikosh" pitchFamily="2" charset="0"/>
              </a:rPr>
              <a:t>  </a:t>
            </a:r>
            <a:r>
              <a:rPr lang="en-US" sz="2400" dirty="0" smtClean="0">
                <a:solidFill>
                  <a:schemeClr val="tx1"/>
                </a:solidFill>
                <a:latin typeface="Nikosh" pitchFamily="2" charset="0"/>
                <a:cs typeface="Nikosh" pitchFamily="2" charset="0"/>
              </a:rPr>
              <a:t>“Executive Instruction No. SED/PS/82-103, dated the 14th Septernber, 1982" </a:t>
            </a:r>
            <a:r>
              <a:rPr lang="bn-BD" sz="2400" dirty="0" smtClean="0">
                <a:solidFill>
                  <a:schemeClr val="tx1"/>
                </a:solidFill>
                <a:latin typeface="Nikosh" pitchFamily="2" charset="0"/>
                <a:cs typeface="Nikosh" pitchFamily="2" charset="0"/>
              </a:rPr>
              <a:t>এবং এস, আর, ও, নং-১৫৪-আইন/৮৯, অতঃপর উক্ত </a:t>
            </a:r>
            <a:r>
              <a:rPr lang="en-US" sz="2400" dirty="0" smtClean="0">
                <a:solidFill>
                  <a:schemeClr val="tx1"/>
                </a:solidFill>
                <a:latin typeface="Nikosh" pitchFamily="2" charset="0"/>
                <a:cs typeface="Nikosh" pitchFamily="2" charset="0"/>
              </a:rPr>
              <a:t>Executive Instruction </a:t>
            </a:r>
            <a:r>
              <a:rPr lang="bn-BD" sz="2400" dirty="0" smtClean="0">
                <a:solidFill>
                  <a:schemeClr val="tx1"/>
                </a:solidFill>
                <a:latin typeface="Nikosh" pitchFamily="2" charset="0"/>
                <a:cs typeface="Nikosh" pitchFamily="2" charset="0"/>
              </a:rPr>
              <a:t>ও এস, আর, ও বলিয়া উল্লিখিত, বিলুপ্ত হইয়াছে।</a:t>
            </a:r>
          </a:p>
          <a:p>
            <a:pPr algn="just"/>
            <a:r>
              <a:rPr lang="bn-BD" sz="2400" dirty="0" smtClean="0">
                <a:solidFill>
                  <a:schemeClr val="tx1"/>
                </a:solidFill>
                <a:latin typeface="Nikosh" pitchFamily="2" charset="0"/>
                <a:cs typeface="Nikosh" pitchFamily="2" charset="0"/>
              </a:rPr>
              <a:t>	(২) উক্তরূপ বিলুপ্ত হওয়া সত্ত্বেও</a:t>
            </a:r>
          </a:p>
          <a:p>
            <a:pPr algn="just"/>
            <a:r>
              <a:rPr lang="bn-BD" sz="2400" dirty="0" smtClean="0">
                <a:solidFill>
                  <a:schemeClr val="tx1"/>
                </a:solidFill>
                <a:latin typeface="Nikosh" pitchFamily="2" charset="0"/>
                <a:cs typeface="Nikosh" pitchFamily="2" charset="0"/>
              </a:rPr>
              <a:t>	(ক) উক্ত </a:t>
            </a:r>
            <a:r>
              <a:rPr lang="en-US" sz="2400" dirty="0" smtClean="0">
                <a:solidFill>
                  <a:schemeClr val="tx1"/>
                </a:solidFill>
                <a:latin typeface="Nikosh" pitchFamily="2" charset="0"/>
                <a:cs typeface="Nikosh" pitchFamily="2" charset="0"/>
              </a:rPr>
              <a:t>Executive Instruction </a:t>
            </a:r>
            <a:r>
              <a:rPr lang="bn-BD" sz="2400" dirty="0" smtClean="0">
                <a:solidFill>
                  <a:schemeClr val="tx1"/>
                </a:solidFill>
                <a:latin typeface="Nikosh" pitchFamily="2" charset="0"/>
                <a:cs typeface="Nikosh" pitchFamily="2" charset="0"/>
              </a:rPr>
              <a:t>ও এস, আর, ও এর অধীন যে সকল কার্যক্রম নিষ্পন্ন হইয়াছে উহা এই বিধিমালার অধীন নিম্পন্ন হইয়াছে বলিয়া গণ্য হইবে; এবং</a:t>
            </a:r>
          </a:p>
          <a:p>
            <a:pPr algn="just"/>
            <a:r>
              <a:rPr lang="bn-BD" sz="2400" dirty="0" smtClean="0">
                <a:solidFill>
                  <a:schemeClr val="tx1"/>
                </a:solidFill>
                <a:latin typeface="Nikosh" pitchFamily="2" charset="0"/>
                <a:cs typeface="Nikosh" pitchFamily="2" charset="0"/>
              </a:rPr>
              <a:t>	(খ) কোনো কার্যক্রম অনিষ্পন্ন থাকিলে উহা উক্ত </a:t>
            </a:r>
            <a:r>
              <a:rPr lang="en-US" sz="2400" dirty="0" smtClean="0">
                <a:solidFill>
                  <a:schemeClr val="tx1"/>
                </a:solidFill>
                <a:latin typeface="Nikosh" pitchFamily="2" charset="0"/>
                <a:cs typeface="Nikosh" pitchFamily="2" charset="0"/>
              </a:rPr>
              <a:t>Executive Instruction </a:t>
            </a:r>
            <a:r>
              <a:rPr lang="bn-BD" sz="2400" dirty="0" smtClean="0">
                <a:solidFill>
                  <a:schemeClr val="tx1"/>
                </a:solidFill>
                <a:latin typeface="Nikosh" pitchFamily="2" charset="0"/>
                <a:cs typeface="Nikosh" pitchFamily="2" charset="0"/>
              </a:rPr>
              <a:t>ও এস, আর, ও এর অধীন নিষ্পন্ন করিতে হইবে।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762000"/>
            <a:ext cx="8077200" cy="54102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800" dirty="0" err="1" smtClean="0">
                <a:solidFill>
                  <a:schemeClr val="tx1"/>
                </a:solidFill>
                <a:latin typeface="Nikosh" pitchFamily="2" charset="0"/>
                <a:cs typeface="Nikosh" pitchFamily="2" charset="0"/>
              </a:rPr>
              <a:t>তফসিল</a:t>
            </a:r>
            <a:endParaRPr lang="en-US" sz="2800" dirty="0" smtClean="0">
              <a:solidFill>
                <a:schemeClr val="tx1"/>
              </a:solidFill>
              <a:latin typeface="Nikosh" pitchFamily="2" charset="0"/>
              <a:cs typeface="Nikosh" pitchFamily="2" charset="0"/>
            </a:endParaRPr>
          </a:p>
          <a:p>
            <a:pPr>
              <a:spcBef>
                <a:spcPts val="0"/>
              </a:spcBef>
            </a:pPr>
            <a:r>
              <a:rPr lang="en-US" sz="2800" dirty="0" smtClean="0">
                <a:solidFill>
                  <a:schemeClr val="tx1"/>
                </a:solidFill>
                <a:latin typeface="Nikosh" pitchFamily="2" charset="0"/>
                <a:cs typeface="Nikosh" pitchFamily="2" charset="0"/>
              </a:rPr>
              <a:t>[বিধি-৪ </a:t>
            </a:r>
            <a:r>
              <a:rPr lang="en-US" sz="2800" dirty="0" err="1" smtClean="0">
                <a:solidFill>
                  <a:schemeClr val="tx1"/>
                </a:solidFill>
                <a:latin typeface="Nikosh" pitchFamily="2" charset="0"/>
                <a:cs typeface="Nikosh" pitchFamily="2" charset="0"/>
              </a:rPr>
              <a:t>এর</a:t>
            </a:r>
            <a:r>
              <a:rPr lang="en-US" sz="2800" dirty="0" smtClean="0">
                <a:solidFill>
                  <a:schemeClr val="tx1"/>
                </a:solidFill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Nikosh" pitchFamily="2" charset="0"/>
                <a:cs typeface="Nikosh" pitchFamily="2" charset="0"/>
              </a:rPr>
              <a:t>উপ-বিধি</a:t>
            </a:r>
            <a:r>
              <a:rPr lang="en-US" sz="2800" dirty="0" smtClean="0">
                <a:solidFill>
                  <a:schemeClr val="tx1"/>
                </a:solidFill>
                <a:latin typeface="Nikosh" pitchFamily="2" charset="0"/>
                <a:cs typeface="Nikosh" pitchFamily="2" charset="0"/>
              </a:rPr>
              <a:t> (১) </a:t>
            </a:r>
            <a:r>
              <a:rPr lang="en-US" sz="2800" dirty="0" err="1" smtClean="0">
                <a:solidFill>
                  <a:schemeClr val="tx1"/>
                </a:solidFill>
                <a:latin typeface="Nikosh" pitchFamily="2" charset="0"/>
                <a:cs typeface="Nikosh" pitchFamily="2" charset="0"/>
              </a:rPr>
              <a:t>দ্রষ্টব্য</a:t>
            </a:r>
            <a:r>
              <a:rPr lang="en-US" sz="2800" dirty="0" smtClean="0">
                <a:solidFill>
                  <a:schemeClr val="tx1"/>
                </a:solidFill>
                <a:latin typeface="Nikosh" pitchFamily="2" charset="0"/>
                <a:cs typeface="Nikosh" pitchFamily="2" charset="0"/>
              </a:rPr>
              <a:t>]</a:t>
            </a:r>
          </a:p>
          <a:p>
            <a:pPr>
              <a:spcBef>
                <a:spcPts val="0"/>
              </a:spcBef>
            </a:pPr>
            <a:r>
              <a:rPr lang="en-US" sz="2800" dirty="0" err="1" smtClean="0">
                <a:solidFill>
                  <a:schemeClr val="tx1"/>
                </a:solidFill>
                <a:latin typeface="Nikosh" pitchFamily="2" charset="0"/>
                <a:cs typeface="Nikosh" pitchFamily="2" charset="0"/>
              </a:rPr>
              <a:t>অফিস</a:t>
            </a:r>
            <a:r>
              <a:rPr lang="en-US" sz="2800" dirty="0" smtClean="0">
                <a:solidFill>
                  <a:schemeClr val="tx1"/>
                </a:solidFill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Nikosh" pitchFamily="2" charset="0"/>
                <a:cs typeface="Nikosh" pitchFamily="2" charset="0"/>
              </a:rPr>
              <a:t>ত্যাগের</a:t>
            </a:r>
            <a:r>
              <a:rPr lang="en-US" sz="2800" dirty="0" smtClean="0">
                <a:solidFill>
                  <a:schemeClr val="tx1"/>
                </a:solidFill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Nikosh" pitchFamily="2" charset="0"/>
                <a:cs typeface="Nikosh" pitchFamily="2" charset="0"/>
              </a:rPr>
              <a:t>রেজিষ্টার</a:t>
            </a:r>
            <a:endParaRPr lang="en-US" sz="2800" dirty="0" smtClean="0">
              <a:solidFill>
                <a:schemeClr val="tx1"/>
              </a:solidFill>
              <a:latin typeface="Nikosh" pitchFamily="2" charset="0"/>
              <a:cs typeface="Nikosh" pitchFamily="2" charset="0"/>
            </a:endParaRPr>
          </a:p>
          <a:p>
            <a:pPr>
              <a:spcBef>
                <a:spcPts val="0"/>
              </a:spcBef>
            </a:pPr>
            <a:r>
              <a:rPr lang="en-US" sz="2800" dirty="0" smtClean="0">
                <a:solidFill>
                  <a:schemeClr val="tx1"/>
                </a:solidFill>
                <a:latin typeface="Nikosh" pitchFamily="2" charset="0"/>
                <a:cs typeface="Nikosh" pitchFamily="2" charset="0"/>
              </a:rPr>
              <a:t>…………</a:t>
            </a:r>
            <a:r>
              <a:rPr lang="en-US" sz="2800" dirty="0" err="1" smtClean="0">
                <a:solidFill>
                  <a:schemeClr val="tx1"/>
                </a:solidFill>
                <a:latin typeface="Nikosh" pitchFamily="2" charset="0"/>
                <a:cs typeface="Nikosh" pitchFamily="2" charset="0"/>
              </a:rPr>
              <a:t>শাখা</a:t>
            </a:r>
            <a:endParaRPr lang="en-US" sz="2800" dirty="0" smtClean="0">
              <a:solidFill>
                <a:schemeClr val="tx1"/>
              </a:solidFill>
              <a:latin typeface="Nikosh" pitchFamily="2" charset="0"/>
              <a:cs typeface="Nikosh" pitchFamily="2" charset="0"/>
            </a:endParaRPr>
          </a:p>
          <a:p>
            <a:pPr>
              <a:spcBef>
                <a:spcPts val="0"/>
              </a:spcBef>
            </a:pPr>
            <a:r>
              <a:rPr lang="en-US" sz="2800" dirty="0" smtClean="0">
                <a:solidFill>
                  <a:schemeClr val="tx1"/>
                </a:solidFill>
                <a:latin typeface="Nikosh" pitchFamily="2" charset="0"/>
                <a:cs typeface="Nikosh" pitchFamily="2" charset="0"/>
              </a:rPr>
              <a:t>…………</a:t>
            </a:r>
            <a:r>
              <a:rPr lang="en-US" sz="2800" dirty="0" err="1" smtClean="0">
                <a:solidFill>
                  <a:schemeClr val="tx1"/>
                </a:solidFill>
                <a:latin typeface="Nikosh" pitchFamily="2" charset="0"/>
                <a:cs typeface="Nikosh" pitchFamily="2" charset="0"/>
              </a:rPr>
              <a:t>মন্ত্রণালয়</a:t>
            </a:r>
            <a:r>
              <a:rPr lang="en-US" sz="2800" dirty="0" smtClean="0">
                <a:solidFill>
                  <a:schemeClr val="tx1"/>
                </a:solidFill>
                <a:latin typeface="Nikosh" pitchFamily="2" charset="0"/>
                <a:cs typeface="Nikosh" pitchFamily="2" charset="0"/>
              </a:rPr>
              <a:t>/</a:t>
            </a:r>
            <a:r>
              <a:rPr lang="en-US" sz="2800" dirty="0" err="1" smtClean="0">
                <a:solidFill>
                  <a:schemeClr val="tx1"/>
                </a:solidFill>
                <a:latin typeface="Nikosh" pitchFamily="2" charset="0"/>
                <a:cs typeface="Nikosh" pitchFamily="2" charset="0"/>
              </a:rPr>
              <a:t>বিভাগ</a:t>
            </a:r>
            <a:r>
              <a:rPr lang="en-US" sz="2800" dirty="0" smtClean="0">
                <a:solidFill>
                  <a:schemeClr val="tx1"/>
                </a:solidFill>
                <a:latin typeface="Nikosh" pitchFamily="2" charset="0"/>
                <a:cs typeface="Nikosh" pitchFamily="2" charset="0"/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  <a:latin typeface="Nikosh" pitchFamily="2" charset="0"/>
                <a:cs typeface="Nikosh" pitchFamily="2" charset="0"/>
              </a:rPr>
              <a:t>ইত্যাদি</a:t>
            </a:r>
            <a:endParaRPr lang="en-US" sz="2800" dirty="0" smtClean="0">
              <a:solidFill>
                <a:schemeClr val="tx1"/>
              </a:solidFill>
              <a:latin typeface="Nikosh" pitchFamily="2" charset="0"/>
              <a:cs typeface="Nikosh" pitchFamily="2" charset="0"/>
            </a:endParaRPr>
          </a:p>
          <a:p>
            <a:pPr>
              <a:spcBef>
                <a:spcPts val="0"/>
              </a:spcBef>
            </a:pPr>
            <a:endParaRPr lang="en-US" sz="2800" dirty="0" smtClean="0">
              <a:solidFill>
                <a:schemeClr val="tx1"/>
              </a:solidFill>
              <a:latin typeface="Nikosh" pitchFamily="2" charset="0"/>
              <a:cs typeface="Nikosh" pitchFamily="2" charset="0"/>
            </a:endParaRPr>
          </a:p>
          <a:p>
            <a:pPr>
              <a:spcBef>
                <a:spcPts val="0"/>
              </a:spcBef>
            </a:pPr>
            <a:endParaRPr lang="en-US" sz="2800" dirty="0" smtClean="0">
              <a:solidFill>
                <a:schemeClr val="tx1"/>
              </a:solidFill>
              <a:latin typeface="Nikosh" pitchFamily="2" charset="0"/>
              <a:cs typeface="Nikosh" pitchFamily="2" charset="0"/>
            </a:endParaRPr>
          </a:p>
          <a:p>
            <a:pPr>
              <a:spcBef>
                <a:spcPts val="0"/>
              </a:spcBef>
            </a:pPr>
            <a:endParaRPr lang="en-US" sz="2800" dirty="0" smtClean="0">
              <a:solidFill>
                <a:schemeClr val="tx1"/>
              </a:solidFill>
              <a:latin typeface="Nikosh" pitchFamily="2" charset="0"/>
              <a:cs typeface="Nikosh" pitchFamily="2" charset="0"/>
            </a:endParaRPr>
          </a:p>
          <a:p>
            <a:pPr>
              <a:spcBef>
                <a:spcPts val="0"/>
              </a:spcBef>
            </a:pPr>
            <a:endParaRPr lang="en-US" sz="2800" dirty="0">
              <a:solidFill>
                <a:schemeClr val="tx1"/>
              </a:solidFill>
              <a:latin typeface="Nikosh" pitchFamily="2" charset="0"/>
              <a:cs typeface="Nikosh" pitchFamily="2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57200" y="3146778"/>
          <a:ext cx="8382001" cy="1653822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746910"/>
                <a:gridCol w="1161862"/>
                <a:gridCol w="912891"/>
                <a:gridCol w="1369337"/>
                <a:gridCol w="1371600"/>
                <a:gridCol w="1076608"/>
                <a:gridCol w="980792"/>
                <a:gridCol w="762001"/>
              </a:tblGrid>
              <a:tr h="121920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 err="1" smtClean="0"/>
                        <a:t>ক্রমিক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নং</a:t>
                      </a:r>
                      <a:endParaRPr lang="en-US" sz="1400" dirty="0">
                        <a:solidFill>
                          <a:schemeClr val="tx1"/>
                        </a:solidFill>
                        <a:latin typeface="Nikosh" pitchFamily="2" charset="0"/>
                        <a:cs typeface="Nikosh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 smtClean="0"/>
                        <a:t>কর্মচারীর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নাম</a:t>
                      </a:r>
                      <a:r>
                        <a:rPr lang="en-US" sz="1400" baseline="0" dirty="0" smtClean="0"/>
                        <a:t> ও </a:t>
                      </a:r>
                      <a:r>
                        <a:rPr lang="en-US" sz="1400" baseline="0" dirty="0" err="1" smtClean="0"/>
                        <a:t>পদবী</a:t>
                      </a:r>
                      <a:endParaRPr lang="en-US" sz="1400" dirty="0">
                        <a:solidFill>
                          <a:schemeClr val="tx1"/>
                        </a:solidFill>
                        <a:latin typeface="Nikosh" pitchFamily="2" charset="0"/>
                        <a:cs typeface="Nikosh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 err="1" smtClean="0"/>
                        <a:t>অফিস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ত্যাগের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কারণ</a:t>
                      </a:r>
                      <a:endParaRPr lang="en-US" sz="1400" dirty="0">
                        <a:solidFill>
                          <a:schemeClr val="tx1"/>
                        </a:solidFill>
                        <a:latin typeface="Nikosh" pitchFamily="2" charset="0"/>
                        <a:cs typeface="Nikosh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 err="1" smtClean="0"/>
                        <a:t>অফিস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ত্যাগের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সময়</a:t>
                      </a:r>
                      <a:r>
                        <a:rPr lang="en-US" sz="1400" dirty="0" smtClean="0"/>
                        <a:t> ও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তারিখ</a:t>
                      </a:r>
                      <a:endParaRPr lang="en-US" sz="1400" dirty="0">
                        <a:solidFill>
                          <a:schemeClr val="tx1"/>
                        </a:solidFill>
                        <a:latin typeface="Nikosh" pitchFamily="2" charset="0"/>
                        <a:cs typeface="Nikosh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 err="1" smtClean="0"/>
                        <a:t>সম্ভাব্য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আগমনের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সময়</a:t>
                      </a:r>
                      <a:r>
                        <a:rPr lang="en-US" sz="1400" baseline="0" dirty="0" smtClean="0"/>
                        <a:t> ও </a:t>
                      </a:r>
                      <a:r>
                        <a:rPr lang="en-US" sz="1400" baseline="0" dirty="0" err="1" smtClean="0"/>
                        <a:t>তারিখ</a:t>
                      </a:r>
                      <a:endParaRPr lang="en-US" sz="1400" dirty="0">
                        <a:solidFill>
                          <a:schemeClr val="tx1"/>
                        </a:solidFill>
                        <a:latin typeface="Nikosh" pitchFamily="2" charset="0"/>
                        <a:cs typeface="Nikosh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 err="1" smtClean="0"/>
                        <a:t>অবগত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সহকর্মীর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নাম</a:t>
                      </a:r>
                      <a:endParaRPr lang="en-US" sz="1400" dirty="0">
                        <a:solidFill>
                          <a:schemeClr val="tx1"/>
                        </a:solidFill>
                        <a:latin typeface="Nikosh" pitchFamily="2" charset="0"/>
                        <a:cs typeface="Nikosh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 err="1" smtClean="0"/>
                        <a:t>কর্মচারীর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স্বাক্ষর</a:t>
                      </a:r>
                      <a:r>
                        <a:rPr lang="en-US" sz="1400" baseline="0" dirty="0" smtClean="0"/>
                        <a:t> </a:t>
                      </a:r>
                      <a:endParaRPr lang="en-US" sz="1400" dirty="0">
                        <a:solidFill>
                          <a:schemeClr val="tx1"/>
                        </a:solidFill>
                        <a:latin typeface="Nikosh" pitchFamily="2" charset="0"/>
                        <a:cs typeface="Nikosh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 err="1" smtClean="0"/>
                        <a:t>মন্তব্য</a:t>
                      </a:r>
                      <a:endParaRPr lang="en-US" sz="1400" dirty="0">
                        <a:solidFill>
                          <a:schemeClr val="tx1"/>
                        </a:solidFill>
                        <a:latin typeface="Nikosh" pitchFamily="2" charset="0"/>
                        <a:cs typeface="Nikosh" pitchFamily="2" charset="0"/>
                      </a:endParaRPr>
                    </a:p>
                  </a:txBody>
                  <a:tcPr/>
                </a:tc>
              </a:tr>
              <a:tr h="434622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Nikosh" pitchFamily="2" charset="0"/>
                        <a:cs typeface="Nikosh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Nikosh" pitchFamily="2" charset="0"/>
                        <a:cs typeface="Nikosh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Nikosh" pitchFamily="2" charset="0"/>
                        <a:cs typeface="Nikosh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Nikosh" pitchFamily="2" charset="0"/>
                        <a:cs typeface="Nikosh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Nikosh" pitchFamily="2" charset="0"/>
                        <a:cs typeface="Nikosh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Nikosh" pitchFamily="2" charset="0"/>
                        <a:cs typeface="Nikosh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Nikosh" pitchFamily="2" charset="0"/>
                        <a:cs typeface="Nikosh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Nikosh" pitchFamily="2" charset="0"/>
                        <a:cs typeface="Nikosh" pitchFamily="2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heel spokes="8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19400"/>
            <a:ext cx="7772400" cy="1371599"/>
          </a:xfrm>
        </p:spPr>
        <p:txBody>
          <a:bodyPr>
            <a:normAutofit fontScale="90000"/>
          </a:bodyPr>
          <a:lstStyle/>
          <a:p>
            <a:r>
              <a:rPr lang="en-US" sz="10700" dirty="0" err="1" smtClean="0">
                <a:solidFill>
                  <a:srgbClr val="7030A0"/>
                </a:solidFill>
                <a:latin typeface="Nikosh" pitchFamily="2" charset="0"/>
                <a:cs typeface="Nikosh" pitchFamily="2" charset="0"/>
              </a:rPr>
              <a:t>সমাপ্ত</a:t>
            </a:r>
            <a:r>
              <a:rPr lang="en-US" dirty="0" smtClean="0">
                <a:solidFill>
                  <a:srgbClr val="7030A0"/>
                </a:solidFill>
                <a:latin typeface="Nikosh" pitchFamily="2" charset="0"/>
                <a:cs typeface="Nikosh" pitchFamily="2" charset="0"/>
              </a:rPr>
              <a:t/>
            </a:r>
            <a:br>
              <a:rPr lang="en-US" dirty="0" smtClean="0">
                <a:solidFill>
                  <a:srgbClr val="7030A0"/>
                </a:solidFill>
                <a:latin typeface="Nikosh" pitchFamily="2" charset="0"/>
                <a:cs typeface="Nikosh" pitchFamily="2" charset="0"/>
              </a:rPr>
            </a:b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636</TotalTime>
  <Words>362</Words>
  <Application>Microsoft Office PowerPoint</Application>
  <PresentationFormat>On-screen Show (4:3)</PresentationFormat>
  <Paragraphs>43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        </vt:lpstr>
      <vt:lpstr>Slide 2</vt:lpstr>
      <vt:lpstr>Slide 3</vt:lpstr>
      <vt:lpstr>Slide 4</vt:lpstr>
      <vt:lpstr>Slide 5</vt:lpstr>
      <vt:lpstr>Slide 6</vt:lpstr>
      <vt:lpstr>Slide 7</vt:lpstr>
      <vt:lpstr>সমাপ্ত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User</cp:lastModifiedBy>
  <cp:revision>233</cp:revision>
  <dcterms:created xsi:type="dcterms:W3CDTF">2019-11-25T04:08:19Z</dcterms:created>
  <dcterms:modified xsi:type="dcterms:W3CDTF">2021-12-15T08:53:10Z</dcterms:modified>
</cp:coreProperties>
</file>